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57" r:id="rId4"/>
    <p:sldId id="256" r:id="rId5"/>
    <p:sldId id="258" r:id="rId6"/>
    <p:sldId id="259" r:id="rId7"/>
    <p:sldId id="260" r:id="rId8"/>
    <p:sldId id="261" r:id="rId9"/>
    <p:sldId id="277" r:id="rId10"/>
    <p:sldId id="276" r:id="rId11"/>
    <p:sldId id="262" r:id="rId12"/>
    <p:sldId id="263" r:id="rId13"/>
    <p:sldId id="264" r:id="rId14"/>
    <p:sldId id="265" r:id="rId15"/>
    <p:sldId id="266" r:id="rId16"/>
    <p:sldId id="267" r:id="rId17"/>
    <p:sldId id="26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4" d="100"/>
          <a:sy n="54" d="100"/>
        </p:scale>
        <p:origin x="9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FABF-68A6-1267-E332-2480FE5880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E2BC7E-B1D7-6901-9A0C-CCB5A9EA3C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A919BA-E1AB-725B-C01A-DB1703A2B5DB}"/>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5" name="Footer Placeholder 4">
            <a:extLst>
              <a:ext uri="{FF2B5EF4-FFF2-40B4-BE49-F238E27FC236}">
                <a16:creationId xmlns:a16="http://schemas.microsoft.com/office/drawing/2014/main" id="{9099DB5A-044F-33E1-6D74-9102277BC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4F45C-6D2F-4DDD-1ABD-C6C1E24B44BD}"/>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341974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637F-2FB8-D33A-682F-29891B2524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A5E8F4-CC0D-5983-B869-7F4B8D319F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2BB5-2665-78A3-A2D6-0E465E2711B7}"/>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5" name="Footer Placeholder 4">
            <a:extLst>
              <a:ext uri="{FF2B5EF4-FFF2-40B4-BE49-F238E27FC236}">
                <a16:creationId xmlns:a16="http://schemas.microsoft.com/office/drawing/2014/main" id="{C1A69EDB-03A7-DF8A-C7C5-67949E3C5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DC5D3-DCBE-C273-CCAB-7BA6561BD7ED}"/>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85989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6083D-A554-0ED5-285D-D1A6CEF3F8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09ED5-00D8-8C53-83D2-6F4357DB5A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B4A4D-3571-7BF3-2DAC-CF53935BFAF7}"/>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5" name="Footer Placeholder 4">
            <a:extLst>
              <a:ext uri="{FF2B5EF4-FFF2-40B4-BE49-F238E27FC236}">
                <a16:creationId xmlns:a16="http://schemas.microsoft.com/office/drawing/2014/main" id="{6D9F6CAE-898D-256D-4798-570D9BA6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9A11A-B611-57DF-3176-CE0EAE433422}"/>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178361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0498-73BF-82A5-5B24-A8508DFBC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3A860-9DE3-456B-55BC-FB4C03BF6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D93D7-31EF-E60E-761C-179B968E17C9}"/>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5" name="Footer Placeholder 4">
            <a:extLst>
              <a:ext uri="{FF2B5EF4-FFF2-40B4-BE49-F238E27FC236}">
                <a16:creationId xmlns:a16="http://schemas.microsoft.com/office/drawing/2014/main" id="{D7584779-F6D3-86B3-9900-9D6F08875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4D51A-2AD3-03F4-CF1E-235ACDE3F40D}"/>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17950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2026-DDB3-A7A6-485C-0633C5BD5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172842-ED0E-C301-EDEB-166F2BC88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430662-2BC6-30AB-2341-660BDAB9F869}"/>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5" name="Footer Placeholder 4">
            <a:extLst>
              <a:ext uri="{FF2B5EF4-FFF2-40B4-BE49-F238E27FC236}">
                <a16:creationId xmlns:a16="http://schemas.microsoft.com/office/drawing/2014/main" id="{77C4E59F-4432-A426-02E2-DE9CC0804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C3FA6-C908-0B1A-B562-5E5ABD7751D2}"/>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88442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CB9B-EBF4-05BE-5206-9F7C87513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F16092-62BC-8554-F118-C48DC30639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8B06E-B7AA-3793-B805-2C0C0889EC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62E5A-D759-AC72-79DA-F9512EF71DB2}"/>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6" name="Footer Placeholder 5">
            <a:extLst>
              <a:ext uri="{FF2B5EF4-FFF2-40B4-BE49-F238E27FC236}">
                <a16:creationId xmlns:a16="http://schemas.microsoft.com/office/drawing/2014/main" id="{71D8B43D-A679-E109-AA67-6A3951B36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280838-BF86-B7A7-1564-E6DBFBF3B789}"/>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375877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ABF6-FFD3-75A2-6DD4-F1856B3D2E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936DC-9743-42AD-12CB-1C4704CAC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5CD873-3666-C758-7B11-1C0BFF0DA2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04789-3AAE-A70A-1BF4-AF453C598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7D0B6-DE91-CFEC-EFF7-1E62E78207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6EB63-4E1C-D634-1FF4-667E22E36657}"/>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8" name="Footer Placeholder 7">
            <a:extLst>
              <a:ext uri="{FF2B5EF4-FFF2-40B4-BE49-F238E27FC236}">
                <a16:creationId xmlns:a16="http://schemas.microsoft.com/office/drawing/2014/main" id="{657450BC-400A-C28C-B89B-B0F57FF005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B4E412-9D27-0BCC-EDAA-A54EB2515727}"/>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31205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B6A6-A007-F454-7E58-8F6D4B68A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1F00A-0EBD-91B1-E34C-2F5C1B58E5BF}"/>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4" name="Footer Placeholder 3">
            <a:extLst>
              <a:ext uri="{FF2B5EF4-FFF2-40B4-BE49-F238E27FC236}">
                <a16:creationId xmlns:a16="http://schemas.microsoft.com/office/drawing/2014/main" id="{AEBD2603-071F-8EBC-F81B-DAF5E89D43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7B8F7A-88AC-E969-7676-CCFE745BC088}"/>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124556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39393-8B72-FBDF-443C-6BFC088C5D6F}"/>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3" name="Footer Placeholder 2">
            <a:extLst>
              <a:ext uri="{FF2B5EF4-FFF2-40B4-BE49-F238E27FC236}">
                <a16:creationId xmlns:a16="http://schemas.microsoft.com/office/drawing/2014/main" id="{C136B838-5B40-5004-8040-CD9FA563B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F352A3-CD54-5350-40FF-16D79410960C}"/>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171724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77EB-0224-0552-89F7-C2796A82F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214E54-87B5-B537-60F5-C7065F3E7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ED3FCA-77E8-3716-552B-C947F1486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0BDD5-1D47-CE3F-DF4F-4F71EF21C5D4}"/>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6" name="Footer Placeholder 5">
            <a:extLst>
              <a:ext uri="{FF2B5EF4-FFF2-40B4-BE49-F238E27FC236}">
                <a16:creationId xmlns:a16="http://schemas.microsoft.com/office/drawing/2014/main" id="{CA46A4F4-6DE2-7F1F-8D35-ADDF991BC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D9803-27D5-35D5-B51A-87BF8234FABD}"/>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367932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F1BD-B2C5-6BD5-4216-C91DD41AA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02EEE3-6287-428C-C30B-4807A7075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E623C-F752-66FC-F8BD-6946F843C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A63BC-E581-3D06-3F93-E3C87AD19FB6}"/>
              </a:ext>
            </a:extLst>
          </p:cNvPr>
          <p:cNvSpPr>
            <a:spLocks noGrp="1"/>
          </p:cNvSpPr>
          <p:nvPr>
            <p:ph type="dt" sz="half" idx="10"/>
          </p:nvPr>
        </p:nvSpPr>
        <p:spPr/>
        <p:txBody>
          <a:bodyPr/>
          <a:lstStyle/>
          <a:p>
            <a:fld id="{7938E6A1-D10B-480D-AF8E-03742ADA04D4}" type="datetimeFigureOut">
              <a:rPr lang="en-US" smtClean="0"/>
              <a:t>9/1/2022</a:t>
            </a:fld>
            <a:endParaRPr lang="en-US"/>
          </a:p>
        </p:txBody>
      </p:sp>
      <p:sp>
        <p:nvSpPr>
          <p:cNvPr id="6" name="Footer Placeholder 5">
            <a:extLst>
              <a:ext uri="{FF2B5EF4-FFF2-40B4-BE49-F238E27FC236}">
                <a16:creationId xmlns:a16="http://schemas.microsoft.com/office/drawing/2014/main" id="{25912683-578B-5A46-6C6E-2E74695DD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34B8A-EA29-EFCB-9E6C-C6F42AFD2244}"/>
              </a:ext>
            </a:extLst>
          </p:cNvPr>
          <p:cNvSpPr>
            <a:spLocks noGrp="1"/>
          </p:cNvSpPr>
          <p:nvPr>
            <p:ph type="sldNum" sz="quarter" idx="12"/>
          </p:nvPr>
        </p:nvSpPr>
        <p:spPr/>
        <p:txBody>
          <a:bodyPr/>
          <a:lstStyle/>
          <a:p>
            <a:fld id="{03F200F8-7AC6-4280-8AFF-1D9925D64B13}" type="slidenum">
              <a:rPr lang="en-US" smtClean="0"/>
              <a:t>‹#›</a:t>
            </a:fld>
            <a:endParaRPr lang="en-US"/>
          </a:p>
        </p:txBody>
      </p:sp>
    </p:spTree>
    <p:extLst>
      <p:ext uri="{BB962C8B-B14F-4D97-AF65-F5344CB8AC3E}">
        <p14:creationId xmlns:p14="http://schemas.microsoft.com/office/powerpoint/2010/main" val="189263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7D378-070E-AA64-833F-D3BEE3C8F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5D1D50-2405-5C05-1767-C73FE02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E9F4C-4D42-C529-B598-D4EEA6674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8E6A1-D10B-480D-AF8E-03742ADA04D4}" type="datetimeFigureOut">
              <a:rPr lang="en-US" smtClean="0"/>
              <a:t>9/1/2022</a:t>
            </a:fld>
            <a:endParaRPr lang="en-US"/>
          </a:p>
        </p:txBody>
      </p:sp>
      <p:sp>
        <p:nvSpPr>
          <p:cNvPr id="5" name="Footer Placeholder 4">
            <a:extLst>
              <a:ext uri="{FF2B5EF4-FFF2-40B4-BE49-F238E27FC236}">
                <a16:creationId xmlns:a16="http://schemas.microsoft.com/office/drawing/2014/main" id="{8EC9A527-9476-8BC0-4CA0-83ADBC38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B41ACE-C17C-7AD7-0906-3FB358893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200F8-7AC6-4280-8AFF-1D9925D64B13}" type="slidenum">
              <a:rPr lang="en-US" smtClean="0"/>
              <a:t>‹#›</a:t>
            </a:fld>
            <a:endParaRPr lang="en-US"/>
          </a:p>
        </p:txBody>
      </p:sp>
    </p:spTree>
    <p:extLst>
      <p:ext uri="{BB962C8B-B14F-4D97-AF65-F5344CB8AC3E}">
        <p14:creationId xmlns:p14="http://schemas.microsoft.com/office/powerpoint/2010/main" val="211398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9FED75C-744B-8752-6027-7F23F1E94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660" y="-389614"/>
            <a:ext cx="12168188" cy="7247614"/>
          </a:xfrm>
          <a:prstGeom prst="rect">
            <a:avLst/>
          </a:prstGeom>
        </p:spPr>
      </p:pic>
    </p:spTree>
    <p:extLst>
      <p:ext uri="{BB962C8B-B14F-4D97-AF65-F5344CB8AC3E}">
        <p14:creationId xmlns:p14="http://schemas.microsoft.com/office/powerpoint/2010/main" val="207439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12756F-3760-2BDC-A33E-A85BB52F9D9F}"/>
              </a:ext>
            </a:extLst>
          </p:cNvPr>
          <p:cNvSpPr>
            <a:spLocks noGrp="1"/>
          </p:cNvSpPr>
          <p:nvPr>
            <p:ph idx="1"/>
          </p:nvPr>
        </p:nvSpPr>
        <p:spPr>
          <a:xfrm>
            <a:off x="114630" y="259218"/>
            <a:ext cx="12077369" cy="6411926"/>
          </a:xfrm>
        </p:spPr>
        <p:txBody>
          <a:bodyPr>
            <a:normAutofit fontScale="40000" lnSpcReduction="20000"/>
          </a:bodyPr>
          <a:lstStyle/>
          <a:p>
            <a:pPr marL="0" marR="0" indent="0">
              <a:lnSpc>
                <a:spcPct val="107000"/>
              </a:lnSpc>
              <a:spcBef>
                <a:spcPts val="0"/>
              </a:spcBef>
              <a:spcAft>
                <a:spcPts val="800"/>
              </a:spcAft>
              <a:buNone/>
            </a:pPr>
            <a:r>
              <a:rPr lang="en-US" sz="9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CÁC CẤP ĐỘ TỔ CHỨC SỐNG</a:t>
            </a:r>
            <a:endParaRPr lang="en-US" sz="9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ổn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nhue</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9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726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39DB78A-91EF-FFFD-B6C2-2DB95CFCA112}"/>
              </a:ext>
            </a:extLst>
          </p:cNvPr>
          <p:cNvSpPr>
            <a:spLocks noGrp="1"/>
          </p:cNvSpPr>
          <p:nvPr>
            <p:ph idx="1"/>
          </p:nvPr>
        </p:nvSpPr>
        <p:spPr>
          <a:xfrm>
            <a:off x="1676400" y="3212328"/>
            <a:ext cx="10515600" cy="3517466"/>
          </a:xfrm>
        </p:spPr>
        <p:txBody>
          <a:bodyPr/>
          <a:lstStyle/>
          <a:p>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bậc</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hóa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7" name="TextBox 6">
            <a:extLst>
              <a:ext uri="{FF2B5EF4-FFF2-40B4-BE49-F238E27FC236}">
                <a16:creationId xmlns:a16="http://schemas.microsoft.com/office/drawing/2014/main" id="{CC916461-3227-A5AD-771B-EF6AD933A572}"/>
              </a:ext>
            </a:extLst>
          </p:cNvPr>
          <p:cNvSpPr txBox="1"/>
          <p:nvPr/>
        </p:nvSpPr>
        <p:spPr>
          <a:xfrm>
            <a:off x="-1" y="230406"/>
            <a:ext cx="11084119" cy="593304"/>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ĐẶC ĐIỂM CHUNG CỦA CẤP ĐỘ TỔ CHỨC SỐNG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F9BCFC-E91D-3DD4-A26C-FAC17403E7E3}"/>
              </a:ext>
            </a:extLst>
          </p:cNvPr>
          <p:cNvSpPr txBox="1"/>
          <p:nvPr/>
        </p:nvSpPr>
        <p:spPr>
          <a:xfrm>
            <a:off x="0" y="897232"/>
            <a:ext cx="12078031" cy="1248675"/>
          </a:xfrm>
          <a:prstGeom prst="rect">
            <a:avLst/>
          </a:prstGeom>
          <a:noFill/>
        </p:spPr>
        <p:txBody>
          <a:bodyPr wrap="square">
            <a:spAutoFit/>
          </a:bodyPr>
          <a:lstStyle/>
          <a:p>
            <a:pPr marL="0" marR="0">
              <a:lnSpc>
                <a:spcPct val="107000"/>
              </a:lnSpc>
              <a:spcBef>
                <a:spcPts val="0"/>
              </a:spcBef>
              <a:spcAft>
                <a:spcPts val="800"/>
              </a:spcAft>
            </a:pP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2B36BE3-B0CB-F5F5-7882-00CB06611062}"/>
              </a:ext>
            </a:extLst>
          </p:cNvPr>
          <p:cNvSpPr txBox="1"/>
          <p:nvPr/>
        </p:nvSpPr>
        <p:spPr>
          <a:xfrm>
            <a:off x="365759" y="2479020"/>
            <a:ext cx="11107973" cy="646331"/>
          </a:xfrm>
          <a:prstGeom prst="rect">
            <a:avLst/>
          </a:prstGeom>
          <a:noFill/>
        </p:spPr>
        <p:txBody>
          <a:bodyPr wrap="square">
            <a:spAutoFit/>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7262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FFC-BA39-82B5-D22B-8159883B4298}"/>
              </a:ext>
            </a:extLst>
          </p:cNvPr>
          <p:cNvSpPr>
            <a:spLocks noGrp="1"/>
          </p:cNvSpPr>
          <p:nvPr>
            <p:ph type="title"/>
          </p:nvPr>
        </p:nvSpPr>
        <p:spPr>
          <a:xfrm>
            <a:off x="389614" y="365125"/>
            <a:ext cx="10964186" cy="4262534"/>
          </a:xfrm>
        </p:spPr>
        <p:txBody>
          <a:bodyPr>
            <a:normAutofit/>
          </a:bodyPr>
          <a:lstStyle/>
          <a:p>
            <a:pPr marL="0" marR="0">
              <a:lnSpc>
                <a:spcPct val="107000"/>
              </a:lnSpc>
              <a:spcBef>
                <a:spcPts val="0"/>
              </a:spcBef>
              <a:spcAft>
                <a:spcPts val="800"/>
              </a:spcAft>
            </a:pP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ghép</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tin SGK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Tree>
    <p:extLst>
      <p:ext uri="{BB962C8B-B14F-4D97-AF65-F5344CB8AC3E}">
        <p14:creationId xmlns:p14="http://schemas.microsoft.com/office/powerpoint/2010/main" val="366658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43C22-149D-1937-E6F5-6B2612B11726}"/>
              </a:ext>
            </a:extLst>
          </p:cNvPr>
          <p:cNvSpPr>
            <a:spLocks noGrp="1"/>
          </p:cNvSpPr>
          <p:nvPr>
            <p:ph idx="1"/>
          </p:nvPr>
        </p:nvSpPr>
        <p:spPr>
          <a:xfrm>
            <a:off x="0" y="0"/>
            <a:ext cx="12192000" cy="6857999"/>
          </a:xfrm>
        </p:spPr>
        <p:txBody>
          <a:bodyPr>
            <a:normAutofit fontScale="77500" lnSpcReduction="20000"/>
          </a:bodyPr>
          <a:lstStyle/>
          <a:p>
            <a:pPr marL="342900" marR="0" lvl="0" indent="-342900">
              <a:lnSpc>
                <a:spcPct val="107000"/>
              </a:lnSpc>
              <a:spcBef>
                <a:spcPts val="0"/>
              </a:spcBef>
              <a:spcAft>
                <a:spcPts val="800"/>
              </a:spcAft>
              <a:buFont typeface="+mj-lt"/>
              <a:buAutoNum type="arabicPeriod"/>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tắc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bậc</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trội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SV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tồn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hóa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Qúa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8771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FFC-BA39-82B5-D22B-8159883B4298}"/>
              </a:ext>
            </a:extLst>
          </p:cNvPr>
          <p:cNvSpPr>
            <a:spLocks noGrp="1"/>
          </p:cNvSpPr>
          <p:nvPr>
            <p:ph type="title"/>
          </p:nvPr>
        </p:nvSpPr>
        <p:spPr>
          <a:xfrm>
            <a:off x="246490" y="922351"/>
            <a:ext cx="12062129" cy="2816749"/>
          </a:xfrm>
        </p:spPr>
        <p:txBody>
          <a:bodyPr>
            <a:normAutofit fontScale="90000"/>
          </a:bodyPr>
          <a:lstStyle/>
          <a:p>
            <a:pPr marL="0" marR="0">
              <a:lnSpc>
                <a:spcPct val="107000"/>
              </a:lnSpc>
              <a:spcBef>
                <a:spcPts val="0"/>
              </a:spcBef>
              <a:spcAft>
                <a:spcPts val="800"/>
              </a:spcAft>
            </a:pP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kênh</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SGK,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7FDBFB92-224B-FDCD-EA48-C071F2CCD6B2}"/>
              </a:ext>
            </a:extLst>
          </p:cNvPr>
          <p:cNvSpPr txBox="1"/>
          <p:nvPr/>
        </p:nvSpPr>
        <p:spPr>
          <a:xfrm>
            <a:off x="65598" y="110618"/>
            <a:ext cx="10271097" cy="593304"/>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III. QUAN HỆ GIỮA CÁC CẤP TỔ CHỨC SỐNG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74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FFC-BA39-82B5-D22B-8159883B4298}"/>
              </a:ext>
            </a:extLst>
          </p:cNvPr>
          <p:cNvSpPr>
            <a:spLocks noGrp="1"/>
          </p:cNvSpPr>
          <p:nvPr>
            <p:ph type="title"/>
          </p:nvPr>
        </p:nvSpPr>
        <p:spPr>
          <a:xfrm>
            <a:off x="0" y="0"/>
            <a:ext cx="12192000" cy="6492875"/>
          </a:xfrm>
        </p:spPr>
        <p:txBody>
          <a:bodyPr>
            <a:normAutofit/>
          </a:bodyPr>
          <a:lstStyle/>
          <a:p>
            <a:pPr marL="0" marR="0">
              <a:lnSpc>
                <a:spcPct val="107000"/>
              </a:lnSpc>
              <a:spcBef>
                <a:spcPts val="0"/>
              </a:spcBef>
              <a:spcAft>
                <a:spcPts val="8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III. QUAN HỆ GIỮA CÁC CẤP TỔ CHỨC SỐNG</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Tế</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đơn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vị</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cấu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trúc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chức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năng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mọi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Mọi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đều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cấu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tạo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từ</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tế</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hoạt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động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đặc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trưng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sự</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đều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được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diễn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ra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tế</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bào</a:t>
            </a:r>
            <a:r>
              <a:rPr lang="en-US" sz="3600" dirty="0">
                <a:effectLst/>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364847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FFC-BA39-82B5-D22B-8159883B4298}"/>
              </a:ext>
            </a:extLst>
          </p:cNvPr>
          <p:cNvSpPr>
            <a:spLocks noGrp="1"/>
          </p:cNvSpPr>
          <p:nvPr>
            <p:ph type="title"/>
          </p:nvPr>
        </p:nvSpPr>
        <p:spPr>
          <a:xfrm>
            <a:off x="361121" y="842203"/>
            <a:ext cx="10515600" cy="4954298"/>
          </a:xfrm>
        </p:spPr>
        <p:txBody>
          <a:bodyPr>
            <a:normAutofit/>
          </a:bodyPr>
          <a:lstStyle/>
          <a:p>
            <a:pPr marL="0" marR="0">
              <a:lnSpc>
                <a:spcPct val="107000"/>
              </a:lnSpc>
              <a:spcBef>
                <a:spcPts val="0"/>
              </a:spcBef>
              <a:spcAft>
                <a:spcPts val="800"/>
              </a:spcAft>
            </a:pPr>
            <a:r>
              <a:rPr lang="en-US" sz="32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VD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VD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H3.2,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1596089B-2EB8-E78A-6CB5-A894E86A54FC}"/>
              </a:ext>
            </a:extLst>
          </p:cNvPr>
          <p:cNvSpPr txBox="1"/>
          <p:nvPr/>
        </p:nvSpPr>
        <p:spPr>
          <a:xfrm>
            <a:off x="4589891" y="50209"/>
            <a:ext cx="6094674" cy="646331"/>
          </a:xfrm>
          <a:prstGeom prst="rect">
            <a:avLst/>
          </a:prstGeom>
          <a:noFill/>
        </p:spPr>
        <p:txBody>
          <a:bodyPr wrap="square">
            <a:spAutoFit/>
          </a:bodyPr>
          <a:lstStyle/>
          <a:p>
            <a:r>
              <a:rPr lang="en-US" sz="3600" b="1" dirty="0">
                <a:solidFill>
                  <a:srgbClr val="FF0000"/>
                </a:solidFill>
                <a:effectLst/>
                <a:latin typeface="Times New Roman" panose="02020603050405020304" pitchFamily="18" charset="0"/>
                <a:ea typeface="Calibri" panose="020F0502020204030204" pitchFamily="34" charset="0"/>
              </a:rPr>
              <a:t>LUYỆN TẬP</a:t>
            </a:r>
            <a:endParaRPr lang="en-US" sz="3600" dirty="0">
              <a:solidFill>
                <a:srgbClr val="FF0000"/>
              </a:solidFill>
            </a:endParaRPr>
          </a:p>
        </p:txBody>
      </p:sp>
    </p:spTree>
    <p:extLst>
      <p:ext uri="{BB962C8B-B14F-4D97-AF65-F5344CB8AC3E}">
        <p14:creationId xmlns:p14="http://schemas.microsoft.com/office/powerpoint/2010/main" val="69419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FFC-BA39-82B5-D22B-8159883B4298}"/>
              </a:ext>
            </a:extLst>
          </p:cNvPr>
          <p:cNvSpPr>
            <a:spLocks noGrp="1"/>
          </p:cNvSpPr>
          <p:nvPr>
            <p:ph type="title"/>
          </p:nvPr>
        </p:nvSpPr>
        <p:spPr/>
        <p:txBody>
          <a:bodyPr>
            <a:normAutofit/>
          </a:bodyPr>
          <a:lstStyle/>
          <a:p>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VẬN DỤNG – MỞ RỘNG</a:t>
            </a:r>
            <a:endParaRPr lang="en-US" sz="3600" dirty="0">
              <a:solidFill>
                <a:srgbClr val="FF0000"/>
              </a:solidFill>
            </a:endParaRPr>
          </a:p>
        </p:txBody>
      </p:sp>
      <p:sp>
        <p:nvSpPr>
          <p:cNvPr id="3" name="Content Placeholder 2">
            <a:extLst>
              <a:ext uri="{FF2B5EF4-FFF2-40B4-BE49-F238E27FC236}">
                <a16:creationId xmlns:a16="http://schemas.microsoft.com/office/drawing/2014/main" id="{E6043C22-149D-1937-E6F5-6B2612B11726}"/>
              </a:ext>
            </a:extLst>
          </p:cNvPr>
          <p:cNvSpPr>
            <a:spLocks noGrp="1"/>
          </p:cNvSpPr>
          <p:nvPr>
            <p:ph idx="1"/>
          </p:nvPr>
        </p:nvSpPr>
        <p:spPr/>
        <p:txBody>
          <a:bodyPr/>
          <a:lstStyle/>
          <a:p>
            <a:r>
              <a:rPr lang="en-US" sz="36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GV chia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6493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CF81-5C5A-A7D7-C36C-B1D7929C0BF8}"/>
              </a:ext>
            </a:extLst>
          </p:cNvPr>
          <p:cNvSpPr>
            <a:spLocks noGrp="1"/>
          </p:cNvSpPr>
          <p:nvPr>
            <p:ph type="title"/>
          </p:nvPr>
        </p:nvSpPr>
        <p:spPr>
          <a:xfrm>
            <a:off x="194145" y="253807"/>
            <a:ext cx="11844130" cy="3857017"/>
          </a:xfrm>
        </p:spPr>
        <p:txBody>
          <a:bodyPr>
            <a:normAutofit/>
          </a:bodyPr>
          <a:lstStyle/>
          <a:p>
            <a:pPr algn="ctr"/>
            <a:r>
              <a:rPr lang="en-US" sz="6600" b="1" dirty="0">
                <a:solidFill>
                  <a:srgbClr val="FF0000"/>
                </a:solidFill>
              </a:rPr>
              <a:t>XIN KÍNH CHÀO VÀ HẸN GẶP LẠI !</a:t>
            </a:r>
          </a:p>
        </p:txBody>
      </p:sp>
    </p:spTree>
    <p:extLst>
      <p:ext uri="{BB962C8B-B14F-4D97-AF65-F5344CB8AC3E}">
        <p14:creationId xmlns:p14="http://schemas.microsoft.com/office/powerpoint/2010/main" val="121295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F83812-6940-54AF-1B18-9B635858D3DA}"/>
              </a:ext>
            </a:extLst>
          </p:cNvPr>
          <p:cNvSpPr>
            <a:spLocks noGrp="1"/>
          </p:cNvSpPr>
          <p:nvPr>
            <p:ph idx="1"/>
          </p:nvPr>
        </p:nvSpPr>
        <p:spPr/>
        <p:txBody>
          <a:bodyPr/>
          <a:lstStyle/>
          <a:p>
            <a:endParaRPr lang="en-US"/>
          </a:p>
        </p:txBody>
      </p:sp>
      <p:pic>
        <p:nvPicPr>
          <p:cNvPr id="3074" name="Picture 2" descr="Có thể là hình ảnh về 1 người, đang đứng, ngoài trời và cây">
            <a:extLst>
              <a:ext uri="{FF2B5EF4-FFF2-40B4-BE49-F238E27FC236}">
                <a16:creationId xmlns:a16="http://schemas.microsoft.com/office/drawing/2014/main" id="{8C40759C-5BC4-E18B-380D-5B047DAEB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97157B-B211-C961-66F4-29CDAB43FF5B}"/>
              </a:ext>
            </a:extLst>
          </p:cNvPr>
          <p:cNvSpPr txBox="1"/>
          <p:nvPr/>
        </p:nvSpPr>
        <p:spPr>
          <a:xfrm>
            <a:off x="488343" y="67370"/>
            <a:ext cx="11096708" cy="1077218"/>
          </a:xfrm>
          <a:prstGeom prst="rect">
            <a:avLst/>
          </a:prstGeom>
          <a:solidFill>
            <a:schemeClr val="accent5">
              <a:lumMod val="60000"/>
              <a:lumOff val="40000"/>
            </a:schemeClr>
          </a:solidFill>
        </p:spPr>
        <p:txBody>
          <a:bodyPr wrap="square">
            <a:spAutoFit/>
          </a:bodyPr>
          <a:lstStyle/>
          <a:p>
            <a:pPr algn="ct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 THPT LÊ QUÝ ĐÔN</a:t>
            </a:r>
            <a:b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 LIỆT CHÀO MỪNG CÁC THẦY CÔ GIÁO</a:t>
            </a:r>
            <a:endParaRPr lang="en-US" sz="3200" b="1" dirty="0">
              <a:solidFill>
                <a:srgbClr val="FF0000"/>
              </a:solidFill>
            </a:endParaRPr>
          </a:p>
        </p:txBody>
      </p:sp>
    </p:spTree>
    <p:extLst>
      <p:ext uri="{BB962C8B-B14F-4D97-AF65-F5344CB8AC3E}">
        <p14:creationId xmlns:p14="http://schemas.microsoft.com/office/powerpoint/2010/main" val="416945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79CB-D9D4-6287-D167-4408D47BB5EC}"/>
              </a:ext>
            </a:extLst>
          </p:cNvPr>
          <p:cNvSpPr>
            <a:spLocks noGrp="1"/>
          </p:cNvSpPr>
          <p:nvPr>
            <p:ph type="title"/>
          </p:nvPr>
        </p:nvSpPr>
        <p:spPr>
          <a:xfrm>
            <a:off x="838200" y="365125"/>
            <a:ext cx="10515600" cy="4095557"/>
          </a:xfrm>
        </p:spPr>
        <p:txBody>
          <a:bodyPr>
            <a:normAutofit/>
          </a:bodyPr>
          <a:lstStyle/>
          <a:p>
            <a:pPr marL="342900" marR="0" lvl="0" indent="-342900">
              <a:lnSpc>
                <a:spcPct val="107000"/>
              </a:lnSpc>
              <a:spcBef>
                <a:spcPts val="0"/>
              </a:spcBef>
              <a:spcAft>
                <a:spcPts val="0"/>
              </a:spcAft>
            </a:pP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cũ</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Tree>
    <p:extLst>
      <p:ext uri="{BB962C8B-B14F-4D97-AF65-F5344CB8AC3E}">
        <p14:creationId xmlns:p14="http://schemas.microsoft.com/office/powerpoint/2010/main" val="129018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CD7F-9507-5B28-FCD9-A67E8BE9E7DB}"/>
              </a:ext>
            </a:extLst>
          </p:cNvPr>
          <p:cNvSpPr>
            <a:spLocks noGrp="1"/>
          </p:cNvSpPr>
          <p:nvPr>
            <p:ph type="ctrTitle"/>
          </p:nvPr>
        </p:nvSpPr>
        <p:spPr>
          <a:xfrm>
            <a:off x="-238539" y="1280160"/>
            <a:ext cx="12525955" cy="3586038"/>
          </a:xfrm>
        </p:spPr>
        <p:txBody>
          <a:bodyPr>
            <a:noAutofit/>
          </a:bodyPr>
          <a:lstStyle/>
          <a:p>
            <a:pPr marL="0" marR="0">
              <a:lnSpc>
                <a:spcPct val="107000"/>
              </a:lnSpc>
              <a:spcBef>
                <a:spcPts val="0"/>
              </a:spcBef>
              <a:spcAft>
                <a:spcPts val="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 ĐỀ 2: CÁC CẤP ĐỘ TỔ CHỨC CỦA THẾ GIỚI SỐNG</a:t>
            </a:r>
            <a:b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 3: GIỚI THIỆU CHUNG VỀ CÁC CẤP ĐỘ TỔ CHỨC CỦA THẾ GIỚI SỐNG</a:t>
            </a:r>
            <a:b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85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FFC-BA39-82B5-D22B-8159883B4298}"/>
              </a:ext>
            </a:extLst>
          </p:cNvPr>
          <p:cNvSpPr>
            <a:spLocks noGrp="1"/>
          </p:cNvSpPr>
          <p:nvPr>
            <p:ph type="title"/>
          </p:nvPr>
        </p:nvSpPr>
        <p:spPr>
          <a:xfrm>
            <a:off x="588397" y="365125"/>
            <a:ext cx="10765403" cy="1325563"/>
          </a:xfrm>
        </p:spPr>
        <p:txBody>
          <a:bodyPr>
            <a:normAutofit/>
          </a:bodyPr>
          <a:lstStyle/>
          <a:p>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rgbClr val="0070C0"/>
              </a:solidFill>
            </a:endParaRPr>
          </a:p>
        </p:txBody>
      </p:sp>
      <p:pic>
        <p:nvPicPr>
          <p:cNvPr id="5" name="Content Placeholder 4">
            <a:extLst>
              <a:ext uri="{FF2B5EF4-FFF2-40B4-BE49-F238E27FC236}">
                <a16:creationId xmlns:a16="http://schemas.microsoft.com/office/drawing/2014/main" id="{B8EF7956-EB72-A077-EFA3-27F4A766B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04" y="1499856"/>
            <a:ext cx="5333532" cy="5313096"/>
          </a:xfrm>
        </p:spPr>
      </p:pic>
      <p:pic>
        <p:nvPicPr>
          <p:cNvPr id="7" name="Picture 6">
            <a:extLst>
              <a:ext uri="{FF2B5EF4-FFF2-40B4-BE49-F238E27FC236}">
                <a16:creationId xmlns:a16="http://schemas.microsoft.com/office/drawing/2014/main" id="{E0F85E91-90FE-E8B5-5875-D9E65AF85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714" y="1499855"/>
            <a:ext cx="5722576" cy="5100814"/>
          </a:xfrm>
          <a:prstGeom prst="rect">
            <a:avLst/>
          </a:prstGeom>
        </p:spPr>
      </p:pic>
      <p:sp>
        <p:nvSpPr>
          <p:cNvPr id="11" name="TextBox 10">
            <a:extLst>
              <a:ext uri="{FF2B5EF4-FFF2-40B4-BE49-F238E27FC236}">
                <a16:creationId xmlns:a16="http://schemas.microsoft.com/office/drawing/2014/main" id="{7636799E-20D8-6482-1514-2577576567AA}"/>
              </a:ext>
            </a:extLst>
          </p:cNvPr>
          <p:cNvSpPr txBox="1"/>
          <p:nvPr/>
        </p:nvSpPr>
        <p:spPr>
          <a:xfrm>
            <a:off x="4033299" y="72737"/>
            <a:ext cx="6094674"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Calibri" panose="020F0502020204030204" pitchFamily="34" charset="0"/>
              </a:rPr>
              <a:t>KHỞI ĐỘNG</a:t>
            </a:r>
            <a:endParaRPr lang="en-US" sz="3200" dirty="0">
              <a:solidFill>
                <a:srgbClr val="FF0000"/>
              </a:solidFill>
            </a:endParaRPr>
          </a:p>
        </p:txBody>
      </p:sp>
    </p:spTree>
    <p:extLst>
      <p:ext uri="{BB962C8B-B14F-4D97-AF65-F5344CB8AC3E}">
        <p14:creationId xmlns:p14="http://schemas.microsoft.com/office/powerpoint/2010/main" val="141100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3. Giới thiệu chung về các cấp tổ chức sống trang 19, 20, 21 Sinh 10 -  Cánh diều | SGK Sinh 10 - Cánh diều">
            <a:extLst>
              <a:ext uri="{FF2B5EF4-FFF2-40B4-BE49-F238E27FC236}">
                <a16:creationId xmlns:a16="http://schemas.microsoft.com/office/drawing/2014/main" id="{998719D2-EA26-FD76-3FEE-AB17292DA7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389" y="258817"/>
            <a:ext cx="8099304" cy="6340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4EC4E1-73BE-9F7A-A637-017401AEBD91}"/>
              </a:ext>
            </a:extLst>
          </p:cNvPr>
          <p:cNvSpPr/>
          <p:nvPr/>
        </p:nvSpPr>
        <p:spPr>
          <a:xfrm>
            <a:off x="9318929" y="485030"/>
            <a:ext cx="2266121" cy="5001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201754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FFFC-BA39-82B5-D22B-8159883B4298}"/>
              </a:ext>
            </a:extLst>
          </p:cNvPr>
          <p:cNvSpPr>
            <a:spLocks noGrp="1"/>
          </p:cNvSpPr>
          <p:nvPr>
            <p:ph type="title"/>
          </p:nvPr>
        </p:nvSpPr>
        <p:spPr>
          <a:xfrm>
            <a:off x="0" y="1971923"/>
            <a:ext cx="12192000" cy="4993420"/>
          </a:xfrm>
        </p:spPr>
        <p:txBody>
          <a:bodyPr>
            <a:noAutofit/>
          </a:bodyPr>
          <a:lstStyle/>
          <a:p>
            <a:pPr marL="0" marR="0">
              <a:lnSpc>
                <a:spcPct val="107000"/>
              </a:lnSpc>
              <a:spcBef>
                <a:spcPts val="0"/>
              </a:spcBef>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HS chia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6" name="TextBox 5">
            <a:extLst>
              <a:ext uri="{FF2B5EF4-FFF2-40B4-BE49-F238E27FC236}">
                <a16:creationId xmlns:a16="http://schemas.microsoft.com/office/drawing/2014/main" id="{CC29E14D-A0EC-FA82-FC2F-08507736483A}"/>
              </a:ext>
            </a:extLst>
          </p:cNvPr>
          <p:cNvSpPr txBox="1"/>
          <p:nvPr/>
        </p:nvSpPr>
        <p:spPr>
          <a:xfrm>
            <a:off x="311894" y="2835696"/>
            <a:ext cx="10994860" cy="593304"/>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CÁC CẤP ĐỘ TỔ CHỨC SỐNG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C50E3EA-DBF5-33A9-D9EC-9CA6F09F4318}"/>
              </a:ext>
            </a:extLst>
          </p:cNvPr>
          <p:cNvSpPr txBox="1"/>
          <p:nvPr/>
        </p:nvSpPr>
        <p:spPr>
          <a:xfrm>
            <a:off x="3132815" y="202576"/>
            <a:ext cx="6202016" cy="65588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 THÀNH KIẾN THỨC</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46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D5B282-EE80-B193-8712-A708277F1583}"/>
              </a:ext>
            </a:extLst>
          </p:cNvPr>
          <p:cNvSpPr txBox="1"/>
          <p:nvPr/>
        </p:nvSpPr>
        <p:spPr>
          <a:xfrm>
            <a:off x="0" y="133948"/>
            <a:ext cx="12117788" cy="4247317"/>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H3.1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7" name="Title 6">
            <a:extLst>
              <a:ext uri="{FF2B5EF4-FFF2-40B4-BE49-F238E27FC236}">
                <a16:creationId xmlns:a16="http://schemas.microsoft.com/office/drawing/2014/main" id="{F47F3058-D34C-60DA-A745-E8463ADFD41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0037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4C19-B820-6482-A403-7D69ACE3F1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D8C5EF-43E3-C388-C9F1-CF97C9FCE747}"/>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62BB99B6-CB0A-8782-CDF9-D4D636588B7B}"/>
              </a:ext>
            </a:extLst>
          </p:cNvPr>
          <p:cNvSpPr txBox="1">
            <a:spLocks/>
          </p:cNvSpPr>
          <p:nvPr/>
        </p:nvSpPr>
        <p:spPr>
          <a:xfrm>
            <a:off x="731520" y="0"/>
            <a:ext cx="10515600" cy="2584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ea typeface="Calibri" panose="020F0502020204030204" pitchFamily="34" charset="0"/>
                <a:cs typeface="Times New Roman" panose="02020603050405020304" pitchFamily="18" charset="0"/>
              </a:rPr>
              <a:t>- HS hoạt động nhóm nhỏ trong bàn thảo luận và trả lời câu hỏi:</a:t>
            </a:r>
            <a:br>
              <a:rPr lang="en-US" sz="3600">
                <a:latin typeface="Calibri" panose="020F0502020204030204" pitchFamily="34" charset="0"/>
                <a:ea typeface="Calibri" panose="020F0502020204030204" pitchFamily="34" charset="0"/>
                <a:cs typeface="Times New Roman" panose="02020603050405020304" pitchFamily="18" charset="0"/>
              </a:rPr>
            </a:br>
            <a:r>
              <a:rPr lang="en-US" sz="3600">
                <a:solidFill>
                  <a:srgbClr val="FF0000"/>
                </a:solidFill>
                <a:latin typeface="Segoe UI Symbol" panose="020B0502040204020203" pitchFamily="34" charset="0"/>
                <a:ea typeface="Calibri" panose="020F0502020204030204" pitchFamily="34" charset="0"/>
                <a:cs typeface="Segoe UI Symbol" panose="020B0502040204020203" pitchFamily="34" charset="0"/>
              </a:rPr>
              <a:t>✍</a:t>
            </a:r>
            <a:r>
              <a:rPr lang="en-US" sz="3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Cấp độ tổ chức nào được xem là cấp độ tổ chức sống cơ bản ? Vì sao?</a:t>
            </a:r>
            <a:endParaRPr lang="en-US" sz="3600" dirty="0">
              <a:solidFill>
                <a:srgbClr val="FF0000"/>
              </a:solidFill>
            </a:endParaRPr>
          </a:p>
        </p:txBody>
      </p:sp>
    </p:spTree>
    <p:extLst>
      <p:ext uri="{BB962C8B-B14F-4D97-AF65-F5344CB8AC3E}">
        <p14:creationId xmlns:p14="http://schemas.microsoft.com/office/powerpoint/2010/main" val="451389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1045</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 Symbol</vt:lpstr>
      <vt:lpstr>Times New Roman</vt:lpstr>
      <vt:lpstr>Office Theme</vt:lpstr>
      <vt:lpstr>PowerPoint Presentation</vt:lpstr>
      <vt:lpstr>PowerPoint Presentation</vt:lpstr>
      <vt:lpstr>Kiểm tra bài cũ: ? Em hãy kể tên một số phương pháp nghiên cứu và học tập môn sinh học? Tin sinh học là gì?  </vt:lpstr>
      <vt:lpstr>CHỦ ĐỀ 2: CÁC CẤP ĐỘ TỔ CHỨC CỦA THẾ GIỚI SỐNG  BÀI 3: GIỚI THIỆU CHUNG VỀ CÁC CẤP ĐỘ TỔ CHỨC CỦA THẾ GIỚI SỐNG </vt:lpstr>
      <vt:lpstr> Kể tên các cấp độ tổ chức của cơ thể đa bào? </vt:lpstr>
      <vt:lpstr>PowerPoint Presentation</vt:lpstr>
      <vt:lpstr>- HS chia thành 2 nhóm và hoạt động nhóm:  </vt:lpstr>
      <vt:lpstr>PowerPoint Presentation</vt:lpstr>
      <vt:lpstr>PowerPoint Presentation</vt:lpstr>
      <vt:lpstr>PowerPoint Presentation</vt:lpstr>
      <vt:lpstr>PowerPoint Presentation</vt:lpstr>
      <vt:lpstr>- GV đưa ra các mảnh ghép kiến thức đã chuẩn bị trước, yêu cầu HS hoạt động nhóm (4 nhóm/lớp): + Đọc thông tin SGK kết hợp hiểu biết của bản thân, ghép nối các mảnh ghép sao cho đúng nội dung kiến thức: </vt:lpstr>
      <vt:lpstr>PowerPoint Presentation</vt:lpstr>
      <vt:lpstr>HS nghiên cứu thông tin kênh chữ và hình trong SGK, kết hợp hiểu biết của bản thân để trả lời câu hỏi: ? Trình bày quan hệ phụ thuộc nhau giữa các cấp độ tổ chức sống. ? Nêu vai trò của tế bào với cơ thể? </vt:lpstr>
      <vt:lpstr>III. QUAN HỆ GIỮA CÁC CẤP TỔ CHỨC SỐNG - Thể hiện trong quan hệ thứ bậc về cấu trúc và chức năng. Các cấp tổ chức sống thể hiện mối liên quan bộ phận và tổng thể, trong đó cấp tổ chức lớn hơn được hình thành từ các cấp tổ chức nhỏ hơn liền kề. - Tế bào là đơn vị cấu trúc và chức năng của mọi cơ thể sống: Mọi cơ thể sống đều cấu tạo từ tế bào, các hoạt động đặc trưng của sự sống đều được diễn ra trong tế bào.</vt:lpstr>
      <vt:lpstr>✍ Lấy ví dụ về khả năng tự điều chỉnh của cơ thể người? ✍ Lấy ví dụ về tổ chức theo nguyên tắc thứ bậc, VD hệ thống mở, VD sự tự điều chỉnh. ✍  Tại sao thế giới sinh vật hiện nay đa dạng và phong phú nhưng vẫn có những đặc điểm chung? ✍ Quan sát H3.2, mô tả mối quan hệ giữa các cấp độ tổ chức sống ở cơ thể người. </vt:lpstr>
      <vt:lpstr>VẬN DỤNG – MỞ RỘNG</vt:lpstr>
      <vt:lpstr>XIN KÍNH CHÀO VÀ HẸN GẶP LẠI !</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3</cp:revision>
  <dcterms:created xsi:type="dcterms:W3CDTF">2022-08-21T15:27:47Z</dcterms:created>
  <dcterms:modified xsi:type="dcterms:W3CDTF">2022-09-01T08:38:32Z</dcterms:modified>
  <cp:category>TV_STEM</cp:category>
</cp:coreProperties>
</file>