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6"/>
  </p:notesMasterIdLst>
  <p:sldIdLst>
    <p:sldId id="256" r:id="rId4"/>
    <p:sldId id="262" r:id="rId5"/>
    <p:sldId id="260" r:id="rId6"/>
    <p:sldId id="306" r:id="rId7"/>
    <p:sldId id="257" r:id="rId8"/>
    <p:sldId id="259" r:id="rId9"/>
    <p:sldId id="307" r:id="rId10"/>
    <p:sldId id="265" r:id="rId11"/>
    <p:sldId id="308" r:id="rId12"/>
    <p:sldId id="267" r:id="rId13"/>
    <p:sldId id="258" r:id="rId14"/>
    <p:sldId id="264" r:id="rId15"/>
    <p:sldId id="275" r:id="rId16"/>
    <p:sldId id="309" r:id="rId17"/>
    <p:sldId id="278" r:id="rId18"/>
    <p:sldId id="263" r:id="rId19"/>
    <p:sldId id="268" r:id="rId20"/>
    <p:sldId id="266" r:id="rId21"/>
    <p:sldId id="270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1" r:id="rId34"/>
    <p:sldId id="285" r:id="rId35"/>
  </p:sldIdLst>
  <p:sldSz cx="9144000" cy="5143500" type="screen16x9"/>
  <p:notesSz cx="6858000" cy="9144000"/>
  <p:embeddedFontLst>
    <p:embeddedFont>
      <p:font typeface="EB Garamond" charset="0"/>
      <p:regular r:id="rId37"/>
      <p:bold r:id="rId38"/>
      <p:italic r:id="rId39"/>
      <p:boldItalic r:id="rId40"/>
    </p:embeddedFont>
    <p:embeddedFont>
      <p:font typeface="Staatliches" charset="0"/>
      <p:regular r:id="rId41"/>
    </p:embeddedFont>
    <p:embeddedFont>
      <p:font typeface="Fira Sans" charset="0"/>
      <p:regular r:id="rId42"/>
      <p:bold r:id="rId43"/>
      <p:italic r:id="rId44"/>
      <p:boldItalic r:id="rId45"/>
    </p:embeddedFont>
    <p:embeddedFont>
      <p:font typeface="Rajdhani" charset="0"/>
      <p:regular r:id="rId46"/>
      <p:bold r:id="rId47"/>
    </p:embeddedFont>
    <p:embeddedFont>
      <p:font typeface="Cambria Math" pitchFamily="18" charset="0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oncert One" charset="0"/>
      <p:regular r:id="rId53"/>
    </p:embeddedFont>
    <p:embeddedFont>
      <p:font typeface="Rajdhani Medium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7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4657" y="254012"/>
            <a:ext cx="8471057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29200" y="1147925"/>
            <a:ext cx="62856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083581" y="32572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559419" y="254025"/>
            <a:ext cx="8471057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2424600" y="691812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854650" y="1662750"/>
            <a:ext cx="34347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2561675" y="35754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1" r:id="rId14"/>
    <p:sldLayoutId id="2147483672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4294967295" orient="horz" pos="1620">
          <p15:clr>
            <a:srgbClr val="EA4335"/>
          </p15:clr>
        </p15:guide>
        <p15:guide id="4294967295" pos="2880">
          <p15:clr>
            <a:srgbClr val="EA4335"/>
          </p15:clr>
        </p15:guide>
        <p15:guide id="4294967295" pos="432">
          <p15:clr>
            <a:srgbClr val="EA4335"/>
          </p15:clr>
        </p15:guide>
        <p15:guide id="4294967295" pos="5328">
          <p15:clr>
            <a:srgbClr val="EA4335"/>
          </p15:clr>
        </p15:guide>
        <p15:guide id="4294967295" orient="horz" pos="337">
          <p15:clr>
            <a:srgbClr val="EA4335"/>
          </p15:clr>
        </p15:guide>
        <p15:guide id="4294967295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10/17/2022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slide" Target="slide27.xml"/><Relationship Id="rId3" Type="http://schemas.openxmlformats.org/officeDocument/2006/relationships/image" Target="../media/image45.jpeg"/><Relationship Id="rId21" Type="http://schemas.openxmlformats.org/officeDocument/2006/relationships/slide" Target="slide30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slide" Target="slide26.xml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24.svg"/><Relationship Id="rId5" Type="http://schemas.openxmlformats.org/officeDocument/2006/relationships/image" Target="../media/image3.svg"/><Relationship Id="rId15" Type="http://schemas.openxmlformats.org/officeDocument/2006/relationships/slide" Target="slide24.xml"/><Relationship Id="rId23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slide" Target="slide28.xml"/><Relationship Id="rId4" Type="http://schemas.openxmlformats.org/officeDocument/2006/relationships/image" Target="../media/image46.png"/><Relationship Id="rId9" Type="http://schemas.openxmlformats.org/officeDocument/2006/relationships/image" Target="../media/image55.png"/><Relationship Id="rId14" Type="http://schemas.openxmlformats.org/officeDocument/2006/relationships/slide" Target="slide23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png"/><Relationship Id="rId5" Type="http://schemas.openxmlformats.org/officeDocument/2006/relationships/image" Target="../media/image3.svg"/><Relationship Id="rId10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3.sv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3.svg"/><Relationship Id="rId10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3.sv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3.sv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770561" y="1332859"/>
            <a:ext cx="7592601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LUYỆN TẬP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Tìm x, </a:t>
                </a:r>
                <a:r>
                  <a:rPr lang="en-US" sz="2000" dirty="0" err="1" smtClean="0"/>
                  <a:t>biết</a:t>
                </a:r>
                <a:r>
                  <a:rPr lang="en-US" sz="2000" dirty="0" smtClean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blipFill rotWithShape="0"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 smtClean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10" y="28562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Bài</a:t>
            </a:r>
            <a:r>
              <a:rPr lang="en-US" sz="2000" b="1" dirty="0" smtClean="0">
                <a:solidFill>
                  <a:srgbClr val="000000"/>
                </a:solidFill>
              </a:rPr>
              <a:t> 1.33 (SGK - tr24)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/>
                  <a:t> + 0,5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C = 2 021,2345. 2 020,1234 + 2 021,2345. (-2 020,1234)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7547075" y="1331349"/>
            <a:ext cx="629061" cy="866392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68616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 smtClean="0"/>
              <a:t>A </a:t>
            </a:r>
            <a:r>
              <a:rPr lang="en-US" sz="2000" dirty="0"/>
              <a:t>= 32,125 - (6,325 + 12,125) - (37 + 13,675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          = </a:t>
            </a:r>
            <a:r>
              <a:rPr lang="fr-FR" sz="2000" dirty="0" smtClean="0"/>
              <a:t>(</a:t>
            </a:r>
            <a:r>
              <a:rPr lang="fr-FR" sz="2000" dirty="0"/>
              <a:t>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  = </a:t>
            </a:r>
            <a:r>
              <a:rPr lang="fr-FR" sz="2000" dirty="0"/>
              <a:t>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b) B </a:t>
                </a:r>
                <a:r>
                  <a:rPr lang="en-US" sz="2000" dirty="0">
                    <a:latin typeface="+mn-lt"/>
                  </a:rPr>
                  <a:t>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 smtClean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</a:t>
                </a:r>
                <a:r>
                  <a:rPr lang="fr-FR" sz="2000" dirty="0" smtClean="0"/>
                  <a:t>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/>
                              </a:rPr>
                              <m:t>9</m:t>
                            </m:r>
                          </m:num>
                          <m:den>
                            <m:r>
                              <a:rPr lang="fr-FR" sz="24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  <m:r>
                          <a:rPr lang="fr-FR" sz="24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  <a:blipFill rotWithShape="0"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c) C </a:t>
            </a:r>
            <a:r>
              <a:rPr lang="en-US" sz="2000" dirty="0"/>
              <a:t>= 2 021,2345. 2 020,1234 + 2 021,2345. (-2 020,1234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 </a:t>
            </a:r>
            <a:r>
              <a:rPr lang="fr-FR" sz="2000" dirty="0"/>
              <a:t>= 2021,2345</a:t>
            </a:r>
            <a:r>
              <a:rPr lang="fr-FR" sz="2000" dirty="0" smtClean="0"/>
              <a:t>. [2020,1234 </a:t>
            </a:r>
            <a:r>
              <a:rPr lang="fr-FR" sz="2000" dirty="0"/>
              <a:t>+ (-</a:t>
            </a:r>
            <a:r>
              <a:rPr lang="fr-FR" sz="2000" dirty="0" smtClean="0"/>
              <a:t>2020,1234</a:t>
            </a:r>
            <a:r>
              <a:rPr lang="fr-FR" sz="2000" dirty="0" smtClean="0"/>
              <a:t>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= </a:t>
            </a:r>
            <a:r>
              <a:rPr lang="fr-FR" sz="2000" dirty="0"/>
              <a:t>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cặp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</a:t>
            </a:r>
            <a:r>
              <a:rPr lang="en-US" sz="2400" dirty="0" err="1" smtClean="0"/>
              <a:t>ngoặc</a:t>
            </a:r>
            <a:r>
              <a:rPr lang="en-US" sz="2400" dirty="0" smtClean="0"/>
              <a:t> “()”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biểu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/>
              <a:t>2,2  -  3,3  +  4,4  -  5,5  = 0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(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367" y="486237"/>
            <a:ext cx="7704000" cy="75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223" y="1086917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</a:rPr>
              <a:t>Bài</a:t>
            </a:r>
            <a:r>
              <a:rPr lang="en-US" sz="2000" b="1" dirty="0" smtClean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hồ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ngọt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giới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sắp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chúng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tự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nhỏ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38834"/>
              </p:ext>
            </p:extLst>
          </p:nvPr>
        </p:nvGraphicFramePr>
        <p:xfrm>
          <a:off x="4417080" y="1292400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/>
                <a:gridCol w="1921671"/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41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81336"/>
              </p:ext>
            </p:extLst>
          </p:nvPr>
        </p:nvGraphicFramePr>
        <p:xfrm>
          <a:off x="1582221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/>
                <a:gridCol w="299532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4" y="1200297"/>
            <a:ext cx="1483740" cy="39432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4"/>
                </a:solidFill>
              </a:rPr>
              <a:t>Hình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ảnh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một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số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smtClean="0"/>
              <a:t>Nicaragua</a:t>
            </a:r>
            <a:endParaRPr lang="en-US" sz="2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 smtClean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1607846"/>
            <a:ext cx="2937175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38416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0" y="1607846"/>
            <a:ext cx="3952898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103844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Hồ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nước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ngọt</a:t>
            </a:r>
            <a:r>
              <a:rPr lang="en-US" sz="2000" i="1" dirty="0" smtClean="0"/>
              <a:t> Baikal </a:t>
            </a:r>
            <a:r>
              <a:rPr lang="en-US" sz="2000" i="1" dirty="0" err="1" smtClean="0"/>
              <a:t>đóng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7174827" y="3645056"/>
            <a:ext cx="903641" cy="905334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" y="1188760"/>
            <a:ext cx="3609440" cy="360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7322978" y="3856413"/>
            <a:ext cx="605100" cy="603752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n</a:t>
            </a:r>
            <a:r>
              <a:rPr lang="vi-VN" sz="2000" dirty="0" smtClean="0"/>
              <a:t>hắc </a:t>
            </a:r>
            <a:r>
              <a:rPr lang="vi-VN" sz="2000" dirty="0"/>
              <a:t>lại cách tính nhân chia hai lũy thừa cùng cơ số, lũy thừa của lũy </a:t>
            </a:r>
            <a:r>
              <a:rPr lang="vi-VN" sz="2000" dirty="0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vi-VN" sz="2000" dirty="0" smtClean="0"/>
              <a:t>quy </a:t>
            </a:r>
            <a:r>
              <a:rPr lang="vi-VN" sz="2000" dirty="0"/>
              <a:t>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=""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</a:t>
            </a:r>
            <a:r>
              <a:rPr lang="en-US" sz="2000" b="1" kern="1200" noProof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22: 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theo.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học sinh trả lời xong, nhấn vào Mặt Trời để quay lại slide bảng câu hỏi (slide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22)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="" xmlns:a16="http://schemas.microsoft.com/office/drawing/2014/main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="" xmlns:a16="http://schemas.microsoft.com/office/drawing/2014/main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="" xmlns:a16="http://schemas.microsoft.com/office/drawing/2014/main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  <a:latin typeface="Cambria Math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 là:</a:t>
                </a: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=""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="" xmlns:a16="http://schemas.microsoft.com/office/drawing/2014/main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="" xmlns:a16="http://schemas.microsoft.com/office/drawing/2014/main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=""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="" xmlns:a16="http://schemas.microsoft.com/office/drawing/2014/main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=""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 của biểu thức </a:t>
            </a:r>
            <a:endParaRPr lang="en-US" sz="2400" kern="1200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="" xmlns:a16="http://schemas.microsoft.com/office/drawing/2014/main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 smtClean="0">
                <a:solidFill>
                  <a:schemeClr val="accent5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 smtClean="0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endParaRPr lang="nl-NL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="" xmlns:a16="http://schemas.microsoft.com/office/drawing/2014/main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</a:t>
            </a:r>
            <a:r>
              <a:rPr lang="vi-VN" sz="1800" dirty="0" smtClean="0"/>
              <a:t>hia </a:t>
            </a:r>
            <a:r>
              <a:rPr lang="vi-VN" sz="1800" dirty="0"/>
              <a:t>lớp thành 4 nhóm, các nhóm vẽ sơ đồ tư duy tổng hợp các kiến thức của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Ôn </a:t>
            </a:r>
            <a:r>
              <a:rPr lang="vi-VN" sz="1800" dirty="0"/>
              <a:t>tập các kiến thức đã học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Xem </a:t>
            </a:r>
            <a:r>
              <a:rPr lang="vi-VN" sz="1800" dirty="0"/>
              <a:t>trước các bài tập của bài </a:t>
            </a:r>
            <a:r>
              <a:rPr lang="en-US" sz="1800" dirty="0"/>
              <a:t>Ô</a:t>
            </a:r>
            <a:r>
              <a:rPr lang="vi-VN" sz="1800" dirty="0" smtClean="0"/>
              <a:t>n </a:t>
            </a:r>
            <a:r>
              <a:rPr lang="vi-VN" sz="1800" dirty="0"/>
              <a:t>tập chương </a:t>
            </a:r>
            <a:r>
              <a:rPr lang="vi-VN" sz="1800" dirty="0" smtClean="0"/>
              <a:t>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806521" y="928118"/>
            <a:ext cx="7551506" cy="2565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CẢM ƠN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ĐÃ LẮNG NGHE BÀI GIẢNG!</a:t>
            </a:r>
            <a:endParaRPr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8265" y="3637052"/>
            <a:ext cx="4048018" cy="4417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Ví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dụ</a:t>
            </a:r>
            <a:r>
              <a:rPr lang="en-US" sz="2000" b="1" dirty="0" smtClean="0">
                <a:solidFill>
                  <a:schemeClr val="bg1"/>
                </a:solidFill>
              </a:rPr>
              <a:t> 1: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đơn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chiều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sử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dụng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để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cách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thiên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văn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học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được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bằng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con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nên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ta </a:t>
            </a:r>
            <a:r>
              <a:rPr lang="en-US" sz="2000" dirty="0" err="1" smtClean="0">
                <a:solidFill>
                  <a:schemeClr val="tx1"/>
                </a:solidFill>
              </a:rPr>
              <a:t>dùng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lũy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thừa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gọn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lại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3670213" y="241202"/>
            <a:ext cx="1796685" cy="4512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1856654" y="1756373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gọn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lũy</a:t>
            </a:r>
            <a:r>
              <a:rPr lang="en-US" sz="2000" dirty="0" smtClean="0"/>
              <a:t> </a:t>
            </a:r>
            <a:r>
              <a:rPr lang="en-US" sz="2000" dirty="0" err="1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thay</a:t>
            </a:r>
            <a:r>
              <a:rPr lang="en-US" sz="2000" dirty="0" smtClean="0"/>
              <a:t>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.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588 000 000 km,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968 000 000 km.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đơn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311" y="1742887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 Ta </a:t>
            </a:r>
            <a:r>
              <a:rPr lang="en-US" sz="2000" dirty="0" err="1" smtClean="0"/>
              <a:t>có</a:t>
            </a:r>
            <a:r>
              <a:rPr lang="en-US" sz="2000" dirty="0" smtClean="0"/>
              <a:t>: 9 460 000 000 000 = 9,46. 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km.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ngắn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5,88. 10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1040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Khoảng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xa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9,68. 10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Gợi</a:t>
            </a:r>
            <a:r>
              <a:rPr lang="en-US" sz="2000" b="1" dirty="0" smtClean="0">
                <a:solidFill>
                  <a:srgbClr val="C00000"/>
                </a:solidFill>
              </a:rPr>
              <a:t> ý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008935" y="2466434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008936" y="3413113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sử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Ta </a:t>
                </a:r>
                <a:r>
                  <a:rPr lang="en-US" sz="2000" dirty="0" err="1" smtClean="0"/>
                  <a:t>có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0. 6,25 = 0 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1730</Words>
  <PresentationFormat>On-screen Show (16:9)</PresentationFormat>
  <Paragraphs>172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Wingdings</vt:lpstr>
      <vt:lpstr>EB Garamond</vt:lpstr>
      <vt:lpstr>Staatliches</vt:lpstr>
      <vt:lpstr>Fira Sans</vt:lpstr>
      <vt:lpstr>Rajdhani</vt:lpstr>
      <vt:lpstr>Cambria Math</vt:lpstr>
      <vt:lpstr>Muli</vt:lpstr>
      <vt:lpstr>Times New Roman</vt:lpstr>
      <vt:lpstr>Calibri</vt:lpstr>
      <vt:lpstr>Concert One</vt:lpstr>
      <vt:lpstr>Rajdhani Medium</vt:lpstr>
      <vt:lpstr>Roboto Condensed Light</vt:lpstr>
      <vt:lpstr>Notebook Meeting by Slidesgo</vt:lpstr>
      <vt:lpstr>Solar System Lesson by Slidesgo</vt:lpstr>
      <vt:lpstr>1_Office Theme</vt:lpstr>
      <vt:lpstr>CHÀO MỪNG CÁC EM  ĐẾN VỚI TIẾT HỌC HÔM NAY!</vt:lpstr>
      <vt:lpstr>PowerPoint Presentation</vt:lpstr>
      <vt:lpstr>LUYỆN TẬP CHUNG (2 Tiết)</vt:lpstr>
      <vt:lpstr>PowerPoint Presentation</vt:lpstr>
      <vt:lpstr>PowerPoint Presentation</vt:lpstr>
      <vt:lpstr>Giải</vt:lpstr>
      <vt:lpstr>Giải</vt:lpstr>
      <vt:lpstr>PowerPoint Presentation</vt:lpstr>
      <vt:lpstr>Giải</vt:lpstr>
      <vt:lpstr>Bài 1.31 (SGK - tr24)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2022-10-17T03:16:13Z</dcterms:modified>
</cp:coreProperties>
</file>