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91" r:id="rId2"/>
    <p:sldId id="256" r:id="rId3"/>
    <p:sldId id="265" r:id="rId4"/>
    <p:sldId id="259" r:id="rId5"/>
    <p:sldId id="261" r:id="rId6"/>
    <p:sldId id="266" r:id="rId7"/>
    <p:sldId id="268" r:id="rId8"/>
    <p:sldId id="276" r:id="rId9"/>
    <p:sldId id="272" r:id="rId10"/>
    <p:sldId id="273" r:id="rId11"/>
    <p:sldId id="294" r:id="rId12"/>
    <p:sldId id="277" r:id="rId13"/>
    <p:sldId id="292" r:id="rId14"/>
    <p:sldId id="280" r:id="rId15"/>
    <p:sldId id="274" r:id="rId16"/>
    <p:sldId id="290" r:id="rId17"/>
    <p:sldId id="275" r:id="rId18"/>
    <p:sldId id="281" r:id="rId19"/>
    <p:sldId id="282" r:id="rId20"/>
    <p:sldId id="283" r:id="rId21"/>
    <p:sldId id="284" r:id="rId22"/>
    <p:sldId id="285" r:id="rId23"/>
    <p:sldId id="286" r:id="rId24"/>
    <p:sldId id="289" r:id="rId25"/>
    <p:sldId id="288" r:id="rId26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B8CD"/>
    <a:srgbClr val="FFE7FF"/>
    <a:srgbClr val="DFEBF1"/>
    <a:srgbClr val="FFF3C5"/>
    <a:srgbClr val="FFFBED"/>
    <a:srgbClr val="F1BF22"/>
    <a:srgbClr val="3D290E"/>
    <a:srgbClr val="C32722"/>
    <a:srgbClr val="FF6565"/>
    <a:srgbClr val="D4C5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C2F6D-309E-4FE0-83E8-FD4A160CB02C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1E1DB-2B51-4C2D-8C38-42E528817BC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65544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1E1DB-2B51-4C2D-8C38-42E528817BC1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03820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1E1DB-2B51-4C2D-8C38-42E528817BC1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4340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78172-C7FF-4FA8-B0D0-3B7634022E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7ED25F-8784-4ED3-B002-F6D379C63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90548-46D5-436A-A384-A702AF4B8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F9AC1-1D31-4794-B986-5E5B6C96A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60820-695A-4E18-AE25-7DE8C3564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4080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D8DA6-6F08-4FFF-8BA9-B26EA7251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57922B-F22B-41CF-A84C-4A17D3BB1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09C3-6ACC-4C99-ADF0-987CDD11F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24DAD-B4FE-49E1-A7B9-6379ECCED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EE1E7-DEEB-4782-ABAF-A6483D7DC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7186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AAFCE2-48DB-4E0C-8BD8-E13E915A6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EE5BA-011D-4D22-BDA6-2B7301B163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0B4E9-89D4-4A6B-9A4B-8B67847FD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5E363-70AC-4E23-8E8D-B4224F07C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DD8B5-CC4A-4E4C-BF83-D9E63DB98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2609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AADFD-F0D3-4592-AC0E-C6B107D56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E5730-335E-4E75-9BF3-D009B080DA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4D669-A484-4779-820B-BEB6A299C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F0F81-71BE-4E3D-9769-4FA359A2E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8C46F-B48C-4FB6-A56D-616F898D7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1659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4CBEE-C307-47C1-9DD4-D8F0AF38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C339E-C29F-41D6-AFD2-ADC74B6E6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3E559-699D-4875-91FF-558B306A5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71495-EC1E-4D95-9B75-9FF6D3EB5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8DBF4-E811-48CC-A16B-BE78B0E60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348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4C837-5C77-4A7B-A80B-C5F0D89FF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55C34-7576-4AE6-9A3E-5928B04EA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22C8E0-E104-4CBD-996D-665D0EE97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560942-3DEF-425F-AFFC-18F9B4B99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8E41EE-C42E-4CDA-940F-DE319AA56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5C6D0B-DCC7-40FC-A054-E8B0EC803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783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4A9B0-9100-4B06-AEB5-2DE55D4C0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67163-6E5A-493A-AA46-E5E07C7A6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EB69B5-0B9D-4973-92A7-3E689D853C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36A9F6-D0C1-4CC6-BCFA-02956A6E4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7BE3D5-18EA-49CB-A057-0DBAAEDBB4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329ADC-2713-43E0-9563-BA439E9DD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46829F-B044-4492-B19C-B1A1BECA5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8D2EEB-91F1-4B60-B7F0-2D0C7E886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2165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30EF0-F55F-4613-A445-A0F82F873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989207-F6F6-44B2-87AC-46F922512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8772FE-40A8-4785-9BD8-C2F1E0E3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55201-3575-4AB0-AA44-6C1F9135A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73473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C3E5AC-4C75-4F32-B1A9-7991C0E6C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F79C0C-581B-45E3-B8D0-8BB2F0EE6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FC752-996F-446E-A93D-BF17F056B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3142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C6539-2E1D-4FE8-965A-5F44EE8F8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28C0C-6FE1-4278-A73F-10FF09DCF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EE906C-F1E7-4368-A722-9696B87E1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F256CC-82BF-4F3E-AEAF-252FF010D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218705-6C8B-4A86-85C5-4C4317452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40891E-E4FB-414F-9320-6082B096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21505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057D-CE7A-4646-9650-148C5FC46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A52B95-8CF9-43E1-A521-791FB21E45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E59E4E-7E0E-4359-A882-885BEBCDD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2685A-5C7C-4AFC-AFC3-3E6D0E6F1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3909F-ECC3-4161-98C9-37C09C90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9B951E-A87D-4F39-85D6-9A766EE72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3604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253DCC-BDAF-4B73-9D34-8083DBCC1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EA392-C894-4CB3-868A-57563E611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B067A-9E27-4796-86A2-317A97F812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AD3D9-C407-4554-9A7E-0F3148A47D17}" type="datetimeFigureOut">
              <a:rPr lang="vi-VN" smtClean="0"/>
              <a:t>19/08/2021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810AA-2CD6-42C5-B89E-52207237A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D9448-A6AB-45DF-96E2-85455A507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9BD81-1299-4A56-B3EC-809ADB078DB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6905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>
            <a:extLst>
              <a:ext uri="{FF2B5EF4-FFF2-40B4-BE49-F238E27FC236}">
                <a16:creationId xmlns:a16="http://schemas.microsoft.com/office/drawing/2014/main" id="{4458B1B4-67CE-4244-82D4-1A469A273649}"/>
              </a:ext>
            </a:extLst>
          </p:cNvPr>
          <p:cNvSpPr txBox="1"/>
          <p:nvPr/>
        </p:nvSpPr>
        <p:spPr>
          <a:xfrm>
            <a:off x="655320" y="1859340"/>
            <a:ext cx="10881360" cy="3139321"/>
          </a:xfrm>
          <a:prstGeom prst="rect">
            <a:avLst/>
          </a:prstGeom>
          <a:solidFill>
            <a:srgbClr val="FFCCFF"/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600" b="1">
                <a:latin typeface="Times New Roman" pitchFamily="18" charset="0"/>
                <a:cs typeface="Times New Roman" pitchFamily="18" charset="0"/>
              </a:rPr>
              <a:t>CHỦ ĐỀ 3:</a:t>
            </a:r>
          </a:p>
          <a:p>
            <a:pPr algn="ctr"/>
            <a:r>
              <a:rPr lang="en-US" sz="6600" b="1">
                <a:latin typeface="Times New Roman" pitchFamily="18" charset="0"/>
                <a:cs typeface="Times New Roman" pitchFamily="18" charset="0"/>
              </a:rPr>
              <a:t> OXYGEN VÀ KHÔNG KHÍ</a:t>
            </a:r>
          </a:p>
          <a:p>
            <a:pPr algn="ctr"/>
            <a:r>
              <a:rPr lang="en-US" sz="6600" b="1">
                <a:latin typeface="Times New Roman" pitchFamily="18" charset="0"/>
                <a:cs typeface="Times New Roman" pitchFamily="18" charset="0"/>
              </a:rPr>
              <a:t>BÀI 9: OXYGEN</a:t>
            </a:r>
            <a:endParaRPr lang="vi-VN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334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07B8C5E-964B-4686-AA62-B63BC230F7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29" y="2963245"/>
            <a:ext cx="1130489" cy="90679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9050">
            <a:solidFill>
              <a:srgbClr val="102C6A"/>
            </a:solidFill>
          </a:ln>
        </p:spPr>
      </p:pic>
      <p:sp>
        <p:nvSpPr>
          <p:cNvPr id="30" name="Arrow: Up 29">
            <a:extLst>
              <a:ext uri="{FF2B5EF4-FFF2-40B4-BE49-F238E27FC236}">
                <a16:creationId xmlns:a16="http://schemas.microsoft.com/office/drawing/2014/main" id="{6D265E64-2C9A-48D0-8E81-6DCCB4B45583}"/>
              </a:ext>
            </a:extLst>
          </p:cNvPr>
          <p:cNvSpPr/>
          <p:nvPr/>
        </p:nvSpPr>
        <p:spPr>
          <a:xfrm>
            <a:off x="4093123" y="1935451"/>
            <a:ext cx="302701" cy="788203"/>
          </a:xfrm>
          <a:prstGeom prst="upArrow">
            <a:avLst/>
          </a:prstGeom>
          <a:solidFill>
            <a:srgbClr val="CEFFA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201E43BD-2B38-44F7-9CA5-294A6EB0F469}"/>
              </a:ext>
            </a:extLst>
          </p:cNvPr>
          <p:cNvSpPr/>
          <p:nvPr/>
        </p:nvSpPr>
        <p:spPr>
          <a:xfrm>
            <a:off x="4116170" y="4120176"/>
            <a:ext cx="302701" cy="892725"/>
          </a:xfrm>
          <a:prstGeom prst="downArrow">
            <a:avLst/>
          </a:prstGeom>
          <a:solidFill>
            <a:srgbClr val="FF65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65C94BE9-7D37-4679-850C-B03271E67657}"/>
              </a:ext>
            </a:extLst>
          </p:cNvPr>
          <p:cNvSpPr/>
          <p:nvPr/>
        </p:nvSpPr>
        <p:spPr>
          <a:xfrm>
            <a:off x="5177184" y="733613"/>
            <a:ext cx="1089661" cy="314771"/>
          </a:xfrm>
          <a:prstGeom prst="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CCFF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A32A54-F9D6-4A3B-A6C4-6ED6C21369D6}"/>
              </a:ext>
            </a:extLst>
          </p:cNvPr>
          <p:cNvSpPr/>
          <p:nvPr/>
        </p:nvSpPr>
        <p:spPr>
          <a:xfrm>
            <a:off x="5214297" y="1157748"/>
            <a:ext cx="990601" cy="4572000"/>
          </a:xfrm>
          <a:prstGeom prst="roundRect">
            <a:avLst/>
          </a:prstGeom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338AF3-1BA8-4EAC-A61C-6CF7A3868C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305" y="1257761"/>
            <a:ext cx="569986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D4F706-11B8-4FC5-BB34-65E08D9945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094" y="1983688"/>
            <a:ext cx="569986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B44441-1131-4A45-A74A-F07160D1DC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52" y="2803186"/>
            <a:ext cx="569986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509DA3-67DF-434F-9C0A-29FD892680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471" y="3529113"/>
            <a:ext cx="569986" cy="45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22B998-1624-4CF5-925B-36E0089326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077" y="4400830"/>
            <a:ext cx="569986" cy="45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B8C930-3FEA-46F3-A4D9-CC771657B0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003" y="5178312"/>
            <a:ext cx="569986" cy="457200"/>
          </a:xfrm>
          <a:prstGeom prst="rect">
            <a:avLst/>
          </a:prstGeom>
        </p:spPr>
      </p:pic>
      <p:sp>
        <p:nvSpPr>
          <p:cNvPr id="33" name="Arrow: Left 32">
            <a:extLst>
              <a:ext uri="{FF2B5EF4-FFF2-40B4-BE49-F238E27FC236}">
                <a16:creationId xmlns:a16="http://schemas.microsoft.com/office/drawing/2014/main" id="{A34C1156-23C3-4830-B90F-4FF9FF58F119}"/>
              </a:ext>
            </a:extLst>
          </p:cNvPr>
          <p:cNvSpPr/>
          <p:nvPr/>
        </p:nvSpPr>
        <p:spPr>
          <a:xfrm>
            <a:off x="5129443" y="5892292"/>
            <a:ext cx="1075455" cy="362663"/>
          </a:xfrm>
          <a:prstGeom prst="leftArrow">
            <a:avLst>
              <a:gd name="adj1" fmla="val 42000"/>
              <a:gd name="adj2" fmla="val 50000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A544DB4-7E98-4F9E-B413-2D1D13A5D335}"/>
              </a:ext>
            </a:extLst>
          </p:cNvPr>
          <p:cNvSpPr txBox="1"/>
          <p:nvPr/>
        </p:nvSpPr>
        <p:spPr>
          <a:xfrm>
            <a:off x="3372593" y="2279908"/>
            <a:ext cx="668773" cy="461665"/>
          </a:xfrm>
          <a:prstGeom prst="rect">
            <a:avLst/>
          </a:prstGeom>
          <a:solidFill>
            <a:srgbClr val="CEFFA0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#9Slide03 Cabin Condensed Bold" panose="00000806000000000000" pitchFamily="2" charset="0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trái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DA0F7CB-40DA-4C75-9E21-9FB3C5A52EAE}"/>
              </a:ext>
            </a:extLst>
          </p:cNvPr>
          <p:cNvSpPr txBox="1"/>
          <p:nvPr/>
        </p:nvSpPr>
        <p:spPr>
          <a:xfrm>
            <a:off x="3324905" y="4161498"/>
            <a:ext cx="788999" cy="461665"/>
          </a:xfrm>
          <a:prstGeom prst="rect">
            <a:avLst/>
          </a:prstGeom>
          <a:solidFill>
            <a:srgbClr val="FF6565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#9Slide03 Cabin Condensed Bold" panose="00000806000000000000" pitchFamily="2" charset="0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phải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EB07AD-220D-44B8-B19A-8A031FAE4CB5}"/>
              </a:ext>
            </a:extLst>
          </p:cNvPr>
          <p:cNvSpPr txBox="1"/>
          <p:nvPr/>
        </p:nvSpPr>
        <p:spPr>
          <a:xfrm>
            <a:off x="4848875" y="160606"/>
            <a:ext cx="1816523" cy="461665"/>
          </a:xfrm>
          <a:prstGeom prst="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Chuyển hàng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F8616E-2F60-45A9-AC62-7D0EE9A5A0BF}"/>
              </a:ext>
            </a:extLst>
          </p:cNvPr>
          <p:cNvSpPr txBox="1"/>
          <p:nvPr/>
        </p:nvSpPr>
        <p:spPr>
          <a:xfrm>
            <a:off x="4876506" y="6331134"/>
            <a:ext cx="1816523" cy="461665"/>
          </a:xfrm>
          <a:prstGeom prst="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Chuyển hàng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F9C2B9E-2604-4BCA-8924-5D3C30EA01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58" y="1280305"/>
            <a:ext cx="384048" cy="38463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690D3A9-DDEF-4395-9B08-748889460B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91" y="1992149"/>
            <a:ext cx="384048" cy="38463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9D6CA7B-791A-4878-B49E-03855BE25F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91" y="2785113"/>
            <a:ext cx="384048" cy="38463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0AEA8C4-F96E-4F5A-B2F8-3DEB50B1ED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58" y="3574161"/>
            <a:ext cx="384048" cy="38463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FD0E2F6-8834-4E5F-90F1-AE779F3AD2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91" y="4407460"/>
            <a:ext cx="384048" cy="38463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BDEED5F-F2D6-4389-B83A-0A54B60C7F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91" y="5196508"/>
            <a:ext cx="384048" cy="38463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88379D25-7572-4D17-9A17-DEDD399669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059" y="2943428"/>
            <a:ext cx="1005840" cy="909728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1E65D03-6790-4253-955E-E13C7CE5C1EE}"/>
              </a:ext>
            </a:extLst>
          </p:cNvPr>
          <p:cNvSpPr txBox="1"/>
          <p:nvPr/>
        </p:nvSpPr>
        <p:spPr>
          <a:xfrm>
            <a:off x="7301914" y="2251594"/>
            <a:ext cx="788999" cy="461665"/>
          </a:xfrm>
          <a:prstGeom prst="rect">
            <a:avLst/>
          </a:prstGeom>
          <a:solidFill>
            <a:srgbClr val="FF6565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#9Slide03 Cabin Condensed Bold" panose="00000806000000000000" pitchFamily="2" charset="0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phải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4D4C5A9-8805-4735-9088-307D7D91D4AE}"/>
              </a:ext>
            </a:extLst>
          </p:cNvPr>
          <p:cNvSpPr txBox="1"/>
          <p:nvPr/>
        </p:nvSpPr>
        <p:spPr>
          <a:xfrm>
            <a:off x="7390947" y="4117983"/>
            <a:ext cx="593432" cy="461665"/>
          </a:xfrm>
          <a:prstGeom prst="rect">
            <a:avLst/>
          </a:prstGeom>
          <a:solidFill>
            <a:srgbClr val="CEFFA0"/>
          </a:solidFill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trái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Arrow: Up 54">
            <a:extLst>
              <a:ext uri="{FF2B5EF4-FFF2-40B4-BE49-F238E27FC236}">
                <a16:creationId xmlns:a16="http://schemas.microsoft.com/office/drawing/2014/main" id="{9DD5972B-B357-47BD-ADBE-B691EBCAC283}"/>
              </a:ext>
            </a:extLst>
          </p:cNvPr>
          <p:cNvSpPr/>
          <p:nvPr/>
        </p:nvSpPr>
        <p:spPr>
          <a:xfrm>
            <a:off x="6935599" y="1934309"/>
            <a:ext cx="302701" cy="788203"/>
          </a:xfrm>
          <a:prstGeom prst="upArrow">
            <a:avLst/>
          </a:prstGeom>
          <a:solidFill>
            <a:srgbClr val="FF65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6" name="Arrow: Down 55">
            <a:extLst>
              <a:ext uri="{FF2B5EF4-FFF2-40B4-BE49-F238E27FC236}">
                <a16:creationId xmlns:a16="http://schemas.microsoft.com/office/drawing/2014/main" id="{3212F41C-7BB9-4610-90CB-0CCA0A2BD02C}"/>
              </a:ext>
            </a:extLst>
          </p:cNvPr>
          <p:cNvSpPr/>
          <p:nvPr/>
        </p:nvSpPr>
        <p:spPr>
          <a:xfrm>
            <a:off x="6974487" y="4139351"/>
            <a:ext cx="302701" cy="892725"/>
          </a:xfrm>
          <a:prstGeom prst="downArrow">
            <a:avLst/>
          </a:prstGeom>
          <a:solidFill>
            <a:srgbClr val="CEFFA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D6F25F3-4B0B-4B46-B0C4-FF3169720663}"/>
              </a:ext>
            </a:extLst>
          </p:cNvPr>
          <p:cNvSpPr txBox="1"/>
          <p:nvPr/>
        </p:nvSpPr>
        <p:spPr>
          <a:xfrm>
            <a:off x="290998" y="239403"/>
            <a:ext cx="3246857" cy="1123712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 di chuyển của giai đoạn 2 </a:t>
            </a:r>
          </a:p>
        </p:txBody>
      </p:sp>
      <p:pic>
        <p:nvPicPr>
          <p:cNvPr id="3" name="Đếm Ngược 5 Phút - Chất từng giây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F91F3F2E-50FF-40FA-8E5A-1DE77BB666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20823" y="5649777"/>
            <a:ext cx="1920240" cy="108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4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67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13026" y="1622962"/>
            <a:ext cx="7716324" cy="488375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 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oxygen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thở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E3EF73-D7CB-41C6-85C5-3803B9DF2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42" y="97971"/>
            <a:ext cx="5988547" cy="10972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C5EBBB-8D3B-47E3-B4B5-479807502BAC}"/>
              </a:ext>
            </a:extLst>
          </p:cNvPr>
          <p:cNvSpPr txBox="1"/>
          <p:nvPr/>
        </p:nvSpPr>
        <p:spPr>
          <a:xfrm>
            <a:off x="2224660" y="1858241"/>
            <a:ext cx="3329979" cy="496290"/>
          </a:xfrm>
          <a:prstGeom prst="rect">
            <a:avLst/>
          </a:prstGeom>
          <a:solidFill>
            <a:srgbClr val="D9F9FD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5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PHIẾU HỌC TẬP SỐ 2</a:t>
            </a:r>
            <a:endParaRPr lang="vi-VN" sz="25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72F5826-BDD7-4EC1-B88A-1C366FDB7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091" y="0"/>
            <a:ext cx="3593910" cy="20170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1445CD-1A43-47BA-B164-8D897F1EAC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3" b="5152"/>
          <a:stretch/>
        </p:blipFill>
        <p:spPr>
          <a:xfrm>
            <a:off x="8598092" y="2215812"/>
            <a:ext cx="3593908" cy="20177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0E798CD-F2FD-4452-9D15-51FCA06713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r="5438" b="24640"/>
          <a:stretch/>
        </p:blipFill>
        <p:spPr>
          <a:xfrm>
            <a:off x="8598091" y="4432257"/>
            <a:ext cx="3470861" cy="220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7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F4A559-05E2-47BA-9347-AD00FB7E1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98" y="275028"/>
            <a:ext cx="8607199" cy="10584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B0C2103-2EEA-4179-A065-51E4208589B4}"/>
              </a:ext>
            </a:extLst>
          </p:cNvPr>
          <p:cNvSpPr/>
          <p:nvPr/>
        </p:nvSpPr>
        <p:spPr>
          <a:xfrm>
            <a:off x="5181678" y="1066752"/>
            <a:ext cx="4538119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C4DF3C-5C96-4866-B55F-C29183DCCAF4}"/>
              </a:ext>
            </a:extLst>
          </p:cNvPr>
          <p:cNvSpPr txBox="1"/>
          <p:nvPr/>
        </p:nvSpPr>
        <p:spPr>
          <a:xfrm>
            <a:off x="205345" y="1907018"/>
            <a:ext cx="11833137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Dựa trên dụng cụ được phát, hãy đề xuất</a:t>
            </a:r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cách tiến hành thí nghiệm theo hình 11.4/ tr52 (SGK).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FF8690-AD04-41A4-8AFE-D55365D16659}"/>
              </a:ext>
            </a:extLst>
          </p:cNvPr>
          <p:cNvSpPr txBox="1"/>
          <p:nvPr/>
        </p:nvSpPr>
        <p:spPr>
          <a:xfrm>
            <a:off x="317919" y="3350961"/>
            <a:ext cx="11610224" cy="5799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</a:t>
            </a:r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Dùng bật lửa đốt 2 que đóm, phẩy nhẹ để chỉ còn lại tàn đỏ. </a:t>
            </a:r>
            <a:endParaRPr lang="vi-VN" sz="24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043D1B-52D8-482C-B041-7E9C8CE281EA}"/>
              </a:ext>
            </a:extLst>
          </p:cNvPr>
          <p:cNvSpPr txBox="1"/>
          <p:nvPr/>
        </p:nvSpPr>
        <p:spPr>
          <a:xfrm>
            <a:off x="279093" y="4235632"/>
            <a:ext cx="1164905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- </a:t>
            </a:r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vi-VN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Lấy 2 que đóm còn tàn đỏ, 1 que đóm đưa vào bình khí oxygen, 1 que đóm để nguyên ngoài không khí.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72C601-2CD1-4DED-83B3-284075D1FABD}"/>
              </a:ext>
            </a:extLst>
          </p:cNvPr>
          <p:cNvSpPr txBox="1"/>
          <p:nvPr/>
        </p:nvSpPr>
        <p:spPr>
          <a:xfrm>
            <a:off x="317919" y="5404615"/>
            <a:ext cx="1161022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>
                <a:effectLst/>
                <a:latin typeface="#9Slide03 Cabin Condensed Bold" panose="00000806000000000000" pitchFamily="2" charset="0"/>
                <a:ea typeface="Calibri" panose="020F0502020204030204" pitchFamily="34" charset="0"/>
              </a:rPr>
              <a:t>     </a:t>
            </a:r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Quan sát hiện tượng, nhận xét.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39E0A2-765F-46C4-BE43-0425345DA05A}"/>
              </a:ext>
            </a:extLst>
          </p:cNvPr>
          <p:cNvSpPr txBox="1"/>
          <p:nvPr/>
        </p:nvSpPr>
        <p:spPr>
          <a:xfrm>
            <a:off x="270997" y="2661874"/>
            <a:ext cx="1165714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Cách tiến hành: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F4A559-05E2-47BA-9347-AD00FB7E1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50" y="452438"/>
            <a:ext cx="10334299" cy="10584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C4DF3C-5C96-4866-B55F-C29183DCCAF4}"/>
              </a:ext>
            </a:extLst>
          </p:cNvPr>
          <p:cNvSpPr txBox="1"/>
          <p:nvPr/>
        </p:nvSpPr>
        <p:spPr>
          <a:xfrm>
            <a:off x="631822" y="4234638"/>
            <a:ext cx="10873241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80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Kết luận:</a:t>
            </a: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Oxygen duy trì sự cháy của đóm (làm bằng tre, gỗ, …)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34073" y="2442937"/>
            <a:ext cx="2497540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559999" y="1141530"/>
            <a:ext cx="5167150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C4DF3C-5C96-4866-B55F-C29183DCCAF4}"/>
              </a:ext>
            </a:extLst>
          </p:cNvPr>
          <p:cNvSpPr txBox="1"/>
          <p:nvPr/>
        </p:nvSpPr>
        <p:spPr>
          <a:xfrm>
            <a:off x="631821" y="2271644"/>
            <a:ext cx="10873242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80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Hiện tượng:</a:t>
            </a: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vi-VN" sz="2800">
                <a:latin typeface="Times New Roman" pitchFamily="18" charset="0"/>
                <a:cs typeface="Times New Roman" pitchFamily="18" charset="0"/>
              </a:rPr>
              <a:t>làm thí nghiệm cho tàn đóm còn đỏ vào bình đựng khí oxygen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thấy tàn đóm đỏ bùng cháy, còn để nguyên trong không khí thì tàn đóm sẽ tắt.</a:t>
            </a:r>
          </a:p>
        </p:txBody>
      </p:sp>
    </p:spTree>
    <p:extLst>
      <p:ext uri="{BB962C8B-B14F-4D97-AF65-F5344CB8AC3E}">
        <p14:creationId xmlns:p14="http://schemas.microsoft.com/office/powerpoint/2010/main" val="236557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E2C77E-8902-44E2-B399-1E16835BF6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77"/>
          <a:stretch/>
        </p:blipFill>
        <p:spPr>
          <a:xfrm>
            <a:off x="1806457" y="1047079"/>
            <a:ext cx="3966546" cy="2569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E03028-425E-45F8-9BB4-1B22CC48C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457" y="3800779"/>
            <a:ext cx="3966546" cy="26980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B83573-BED5-4A44-A551-14AD2651BA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634" y="3875964"/>
            <a:ext cx="4071436" cy="262287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D351D7E-C834-41FB-982D-3780C830CD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"/>
          <a:stretch/>
        </p:blipFill>
        <p:spPr>
          <a:xfrm>
            <a:off x="6591869" y="1047079"/>
            <a:ext cx="4082201" cy="246039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1755CA8-E00D-4264-B403-FD7F42BCB05C}"/>
              </a:ext>
            </a:extLst>
          </p:cNvPr>
          <p:cNvSpPr txBox="1"/>
          <p:nvPr/>
        </p:nvSpPr>
        <p:spPr>
          <a:xfrm>
            <a:off x="1997530" y="261523"/>
            <a:ext cx="7842509" cy="4962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5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Quan sát hình ảnh và cho biết điều kiện để xảy ra sự cháy? </a:t>
            </a:r>
            <a:endParaRPr lang="vi-VN" sz="25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7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A4BEB0-5D96-4FED-A127-8A58F632FBEF}"/>
              </a:ext>
            </a:extLst>
          </p:cNvPr>
          <p:cNvSpPr txBox="1"/>
          <p:nvPr/>
        </p:nvSpPr>
        <p:spPr>
          <a:xfrm>
            <a:off x="1173707" y="463970"/>
            <a:ext cx="1005840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itchFamily="18" charset="0"/>
                <a:cs typeface="Times New Roman" pitchFamily="18" charset="0"/>
              </a:rPr>
              <a:t>Quan sát hình ảnh và cho biết các biện pháp dập tắt sự cháy xảy ra?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9DEDC0-98CF-44E4-B758-3D4093271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33" y="1774209"/>
            <a:ext cx="5778639" cy="39089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E5E570-6BD9-48C5-B87F-F30B23D7B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986" y="1778808"/>
            <a:ext cx="6247014" cy="390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1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A4BEB0-5D96-4FED-A127-8A58F632FBEF}"/>
              </a:ext>
            </a:extLst>
          </p:cNvPr>
          <p:cNvSpPr txBox="1"/>
          <p:nvPr/>
        </p:nvSpPr>
        <p:spPr>
          <a:xfrm>
            <a:off x="2238233" y="201944"/>
            <a:ext cx="7369791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Hình ảnh một số đám cháy và biện pháp dập tắt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C2FAE8-390F-4313-AE2F-9993FEAD8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35" y="909437"/>
            <a:ext cx="4428000" cy="58691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BC7214-7A21-4315-915D-2C1BC8C6D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589" y="976288"/>
            <a:ext cx="7538898" cy="57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3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312691" y="777922"/>
            <a:ext cx="3670047" cy="57969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1308624" y="1124495"/>
            <a:ext cx="1732050" cy="524759"/>
          </a:xfrm>
          <a:prstGeom prst="rect">
            <a:avLst/>
          </a:prstGeom>
          <a:solidFill>
            <a:srgbClr val="F1BF22"/>
          </a:solidFill>
        </p:spPr>
        <p:txBody>
          <a:bodyPr wrap="square">
            <a:spAutoFit/>
          </a:bodyPr>
          <a:lstStyle/>
          <a:p>
            <a:pPr marL="0" marR="0" algn="ctr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Luật chơi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8A7AAF-21A7-40B2-A8AC-4E26B400EF2C}"/>
              </a:ext>
            </a:extLst>
          </p:cNvPr>
          <p:cNvSpPr txBox="1"/>
          <p:nvPr/>
        </p:nvSpPr>
        <p:spPr>
          <a:xfrm>
            <a:off x="5034849" y="11865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81733-B7BC-49A9-9C11-B17B4AFB0FDC}"/>
              </a:ext>
            </a:extLst>
          </p:cNvPr>
          <p:cNvSpPr txBox="1"/>
          <p:nvPr/>
        </p:nvSpPr>
        <p:spPr>
          <a:xfrm>
            <a:off x="436728" y="1800225"/>
            <a:ext cx="84215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vi-VN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HS quan sát câu hỏi trên màn hình.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vi-VN" sz="2400">
                <a:latin typeface="Times New Roman" pitchFamily="18" charset="0"/>
                <a:cs typeface="Times New Roman" pitchFamily="18" charset="0"/>
              </a:rPr>
              <a:t>Giơ cao tay nếu có câu trả lời.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vi-VN" sz="2400">
                <a:latin typeface="Times New Roman" pitchFamily="18" charset="0"/>
                <a:cs typeface="Times New Roman" pitchFamily="18" charset="0"/>
              </a:rPr>
              <a:t>Học sinh trả lời câu hỏi đầu tiên đón bóng từ giáo viên. </a:t>
            </a:r>
          </a:p>
          <a:p>
            <a:pPr>
              <a:lnSpc>
                <a:spcPct val="150000"/>
              </a:lnSpc>
            </a:pPr>
            <a:r>
              <a:rPr lang="vi-VN" sz="2400">
                <a:latin typeface="Times New Roman" pitchFamily="18" charset="0"/>
                <a:cs typeface="Times New Roman" pitchFamily="18" charset="0"/>
              </a:rPr>
              <a:t>        + Nếu trả lời đúng sẽ trở thành người được chuyền bóng cho 1 câu hỏi tiếp theo.</a:t>
            </a:r>
          </a:p>
          <a:p>
            <a:pPr>
              <a:lnSpc>
                <a:spcPct val="150000"/>
              </a:lnSpc>
            </a:pPr>
            <a:r>
              <a:rPr lang="vi-VN" sz="2400">
                <a:latin typeface="Times New Roman" pitchFamily="18" charset="0"/>
                <a:cs typeface="Times New Roman" pitchFamily="18" charset="0"/>
              </a:rPr>
              <a:t>        + Nếu chưa trả lời đúng, chuyền bóng trở về cho giáo viên.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vi-VN" sz="2400">
                <a:latin typeface="Times New Roman" pitchFamily="18" charset="0"/>
                <a:cs typeface="Times New Roman" pitchFamily="18" charset="0"/>
              </a:rPr>
              <a:t>HS nào được chuyền bóng cho các bạn nhiều nhất sẽ trở thành người chơi xuất sắc nhất.</a:t>
            </a:r>
          </a:p>
        </p:txBody>
      </p:sp>
    </p:spTree>
    <p:extLst>
      <p:ext uri="{BB962C8B-B14F-4D97-AF65-F5344CB8AC3E}">
        <p14:creationId xmlns:p14="http://schemas.microsoft.com/office/powerpoint/2010/main" val="398597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053374" y="627792"/>
            <a:ext cx="3967250" cy="59801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354841" y="2565830"/>
            <a:ext cx="8320910" cy="1532334"/>
          </a:xfrm>
          <a:prstGeom prst="roundRect">
            <a:avLst/>
          </a:prstGeom>
          <a:solidFill>
            <a:srgbClr val="F1BF22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1: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Con người có thể ngừng hoạt động hô hấp không? Vì sao? </a:t>
            </a: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543521" y="11865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540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012430" y="22860"/>
            <a:ext cx="39672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570110" y="1787893"/>
            <a:ext cx="7932057" cy="1456569"/>
          </a:xfrm>
          <a:prstGeom prst="roundRect">
            <a:avLst/>
          </a:prstGeom>
          <a:solidFill>
            <a:srgbClr val="F1BF22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2: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Em hãy tìm hiểu và cho biết những bệnh nhân nào cần phải sử dụng bình khí oxygen để thở?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543521" y="11865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282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53CF9E6-682E-4963-8435-A5A76A534F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0" y="1051560"/>
            <a:ext cx="8751914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17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012430" y="22860"/>
            <a:ext cx="39672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774831" y="1733301"/>
            <a:ext cx="7696200" cy="2171658"/>
          </a:xfrm>
          <a:prstGeom prst="roundRect">
            <a:avLst/>
          </a:prstGeom>
          <a:solidFill>
            <a:srgbClr val="F1BF22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3: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Gia đình em sử dụng nguồn nhiên liệu nào để đun nấu hằng ngày? Nhiên liệu đó có cần sử dụng khí oxygen để đốt cháy không?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543521" y="11865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091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511974" y="22860"/>
            <a:ext cx="346770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815775" y="1938021"/>
            <a:ext cx="7696200" cy="2171658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4: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Bình khí nén là bình tích trữ không khí được nén ở một áp suất nhất định. Tại sao thợ lặn cần sử dụng bình nén khí?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543521" y="18689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560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012430" y="22860"/>
            <a:ext cx="39672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761183" y="1924373"/>
            <a:ext cx="7696200" cy="1456569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5: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Em hãy lấy ví dụ chứng tỏ oxygen duy trì sự sống và sự cháy.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488929" y="118654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84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DFB124-1A6E-4440-8156-5A437154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/>
          <a:stretch/>
        </p:blipFill>
        <p:spPr>
          <a:xfrm>
            <a:off x="8012430" y="22860"/>
            <a:ext cx="39672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21869A-C6E2-4454-9D2A-60B76303E6D9}"/>
              </a:ext>
            </a:extLst>
          </p:cNvPr>
          <p:cNvSpPr txBox="1"/>
          <p:nvPr/>
        </p:nvSpPr>
        <p:spPr>
          <a:xfrm>
            <a:off x="733887" y="2170037"/>
            <a:ext cx="7696200" cy="1456569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Câu 6: </a:t>
            </a: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Tại sao các động vật trên cạn ít khi thiếu oxygen hơn các động vật dưới nước?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93469-1AD2-4FDE-96D5-C6DC454A648C}"/>
              </a:ext>
            </a:extLst>
          </p:cNvPr>
          <p:cNvSpPr txBox="1"/>
          <p:nvPr/>
        </p:nvSpPr>
        <p:spPr>
          <a:xfrm>
            <a:off x="4529873" y="159598"/>
            <a:ext cx="2799552" cy="1001339"/>
          </a:xfrm>
          <a:prstGeom prst="roundRect">
            <a:avLst/>
          </a:prstGeom>
          <a:solidFill>
            <a:srgbClr val="C32722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FC bắt bóng</a:t>
            </a:r>
            <a:endParaRPr lang="vi-VN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789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EB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FE9F96-6560-45A9-B1A7-BECE57CCC33D}"/>
              </a:ext>
            </a:extLst>
          </p:cNvPr>
          <p:cNvSpPr txBox="1"/>
          <p:nvPr/>
        </p:nvSpPr>
        <p:spPr>
          <a:xfrm>
            <a:off x="842456" y="3186112"/>
            <a:ext cx="10401300" cy="3400418"/>
          </a:xfrm>
          <a:prstGeom prst="rect">
            <a:avLst/>
          </a:prstGeom>
          <a:solidFill>
            <a:srgbClr val="DFEBF1"/>
          </a:solidFill>
        </p:spPr>
        <p:txBody>
          <a:bodyPr wrap="square">
            <a:spAutoFit/>
          </a:bodyPr>
          <a:lstStyle/>
          <a:p>
            <a:pPr marL="0" marR="0" indent="342265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“Oxygen y tế là một loại thuốc thiết yếu trong điều trị Covid-19. Trong thời gian gần đây, rất nhiều quốc gia đang thiếu hụt trầm trọng oxygen y tế để điều trị cho các bệnh nhân nhiễm Covid-19. </a:t>
            </a:r>
          </a:p>
          <a:p>
            <a:pPr marL="457200" marR="0" indent="-45720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Vậy oxygen y tế là oxygen như thế nào? </a:t>
            </a:r>
          </a:p>
          <a:p>
            <a:pPr marL="457200" marR="0" indent="-45720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en-US" sz="28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Nó có tác động gì giúp các bệnh nhân trong quá trình điều trị?” </a:t>
            </a:r>
            <a:endParaRPr lang="vi-VN" sz="28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96031E-7287-489D-8CD3-E4CB30564C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843" y="272387"/>
            <a:ext cx="4028193" cy="268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00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FA5559-33FA-4D88-84A3-F418BF12F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241046"/>
            <a:ext cx="11612880" cy="637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29A471-2D1D-405B-AD26-81E46DA26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786" y="1463040"/>
            <a:ext cx="7184378" cy="49377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49252A-EEBE-41E0-B188-C382BB48B201}"/>
              </a:ext>
            </a:extLst>
          </p:cNvPr>
          <p:cNvSpPr/>
          <p:nvPr/>
        </p:nvSpPr>
        <p:spPr>
          <a:xfrm>
            <a:off x="8417004" y="3200400"/>
            <a:ext cx="137160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F8E325-DB1D-4AB3-97FA-94F93A154F86}"/>
              </a:ext>
            </a:extLst>
          </p:cNvPr>
          <p:cNvSpPr/>
          <p:nvPr/>
        </p:nvSpPr>
        <p:spPr>
          <a:xfrm>
            <a:off x="7569700" y="1437640"/>
            <a:ext cx="137160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DFDC73-EBAC-4385-BFD0-EA5FBF775EF7}"/>
              </a:ext>
            </a:extLst>
          </p:cNvPr>
          <p:cNvSpPr/>
          <p:nvPr/>
        </p:nvSpPr>
        <p:spPr>
          <a:xfrm>
            <a:off x="4658788" y="2359660"/>
            <a:ext cx="1371600" cy="51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CC8A6191-A853-4580-99F8-30AEE1A8831D}"/>
              </a:ext>
            </a:extLst>
          </p:cNvPr>
          <p:cNvSpPr/>
          <p:nvPr/>
        </p:nvSpPr>
        <p:spPr>
          <a:xfrm>
            <a:off x="7928464" y="1366520"/>
            <a:ext cx="640080" cy="513080"/>
          </a:xfrm>
          <a:prstGeom prst="downArrow">
            <a:avLst/>
          </a:prstGeom>
          <a:solidFill>
            <a:srgbClr val="FF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Oval 8"/>
          <p:cNvSpPr/>
          <p:nvPr/>
        </p:nvSpPr>
        <p:spPr>
          <a:xfrm>
            <a:off x="436727" y="1694181"/>
            <a:ext cx="4094330" cy="320536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 trúc phân tử của chất gì?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40A1E3-6658-4A4A-845D-9D79CFCB2E61}"/>
              </a:ext>
            </a:extLst>
          </p:cNvPr>
          <p:cNvSpPr/>
          <p:nvPr/>
        </p:nvSpPr>
        <p:spPr>
          <a:xfrm>
            <a:off x="1986910" y="270760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9A6A71-A56B-43D6-B820-5FBFE48BB6A8}"/>
              </a:ext>
            </a:extLst>
          </p:cNvPr>
          <p:cNvSpPr/>
          <p:nvPr/>
        </p:nvSpPr>
        <p:spPr>
          <a:xfrm>
            <a:off x="2988936" y="270760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CFCBE1-7E35-4F18-9C34-E3E538B782BE}"/>
              </a:ext>
            </a:extLst>
          </p:cNvPr>
          <p:cNvSpPr/>
          <p:nvPr/>
        </p:nvSpPr>
        <p:spPr>
          <a:xfrm>
            <a:off x="3974456" y="274248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90BD16-06F2-4BD1-8761-98C505B85D04}"/>
              </a:ext>
            </a:extLst>
          </p:cNvPr>
          <p:cNvSpPr/>
          <p:nvPr/>
        </p:nvSpPr>
        <p:spPr>
          <a:xfrm>
            <a:off x="4936168" y="274248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016481-F9C9-4B89-9F73-843DCB9F2635}"/>
              </a:ext>
            </a:extLst>
          </p:cNvPr>
          <p:cNvSpPr/>
          <p:nvPr/>
        </p:nvSpPr>
        <p:spPr>
          <a:xfrm>
            <a:off x="6490040" y="274248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0591428-A90E-454A-8454-02330BB149EC}"/>
              </a:ext>
            </a:extLst>
          </p:cNvPr>
          <p:cNvSpPr/>
          <p:nvPr/>
        </p:nvSpPr>
        <p:spPr>
          <a:xfrm>
            <a:off x="7465400" y="274248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4A7E01-D2F0-4E24-A301-E9DEBC04B43B}"/>
              </a:ext>
            </a:extLst>
          </p:cNvPr>
          <p:cNvSpPr/>
          <p:nvPr/>
        </p:nvSpPr>
        <p:spPr>
          <a:xfrm>
            <a:off x="8468056" y="274248"/>
            <a:ext cx="904240" cy="904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989088" y="269543"/>
            <a:ext cx="7389178" cy="911860"/>
            <a:chOff x="1973262" y="269240"/>
            <a:chExt cx="7389178" cy="91186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240A1E3-6658-4A4A-845D-9D79CFCB2E61}"/>
                </a:ext>
              </a:extLst>
            </p:cNvPr>
            <p:cNvSpPr/>
            <p:nvPr/>
          </p:nvSpPr>
          <p:spPr>
            <a:xfrm>
              <a:off x="1973262" y="26924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59A6A71-A56B-43D6-B820-5FBFE48BB6A8}"/>
                </a:ext>
              </a:extLst>
            </p:cNvPr>
            <p:cNvSpPr/>
            <p:nvPr/>
          </p:nvSpPr>
          <p:spPr>
            <a:xfrm>
              <a:off x="2961640" y="26924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5CFCBE1-7E35-4F18-9C34-E3E538B782BE}"/>
                </a:ext>
              </a:extLst>
            </p:cNvPr>
            <p:cNvSpPr/>
            <p:nvPr/>
          </p:nvSpPr>
          <p:spPr>
            <a:xfrm>
              <a:off x="3947160" y="27432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Ấ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A90BD16-06F2-4BD1-8761-98C505B85D04}"/>
                </a:ext>
              </a:extLst>
            </p:cNvPr>
            <p:cNvSpPr/>
            <p:nvPr/>
          </p:nvSpPr>
          <p:spPr>
            <a:xfrm>
              <a:off x="4922520" y="27432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A016481-F9C9-4B89-9F73-843DCB9F2635}"/>
                </a:ext>
              </a:extLst>
            </p:cNvPr>
            <p:cNvSpPr/>
            <p:nvPr/>
          </p:nvSpPr>
          <p:spPr>
            <a:xfrm>
              <a:off x="6482080" y="276860"/>
              <a:ext cx="904240" cy="889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0591428-A90E-454A-8454-02330BB149EC}"/>
                </a:ext>
              </a:extLst>
            </p:cNvPr>
            <p:cNvSpPr/>
            <p:nvPr/>
          </p:nvSpPr>
          <p:spPr>
            <a:xfrm>
              <a:off x="7437120" y="27686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44A7E01-D2F0-4E24-A301-E9DEBC04B43B}"/>
                </a:ext>
              </a:extLst>
            </p:cNvPr>
            <p:cNvSpPr/>
            <p:nvPr/>
          </p:nvSpPr>
          <p:spPr>
            <a:xfrm>
              <a:off x="8458200" y="274320"/>
              <a:ext cx="904240" cy="9042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Í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52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CAC09B-DC1C-4A3D-8119-29B5E74B1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83" y="254000"/>
            <a:ext cx="4392731" cy="48463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2D1515-F1E4-4969-8D0B-C38E16A015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2" r="28489"/>
          <a:stretch/>
        </p:blipFill>
        <p:spPr>
          <a:xfrm>
            <a:off x="5244137" y="232576"/>
            <a:ext cx="6583680" cy="48891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006CC0-A4DD-46CF-AE5E-DA6A34B45C6B}"/>
              </a:ext>
            </a:extLst>
          </p:cNvPr>
          <p:cNvSpPr/>
          <p:nvPr/>
        </p:nvSpPr>
        <p:spPr>
          <a:xfrm>
            <a:off x="2470871" y="549656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928648-E275-4D15-984B-C8CC70D6C7D1}"/>
              </a:ext>
            </a:extLst>
          </p:cNvPr>
          <p:cNvSpPr/>
          <p:nvPr/>
        </p:nvSpPr>
        <p:spPr>
          <a:xfrm>
            <a:off x="5806438" y="5496560"/>
            <a:ext cx="904240" cy="904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673470-F423-4AB8-887E-D83EF331990A}"/>
              </a:ext>
            </a:extLst>
          </p:cNvPr>
          <p:cNvSpPr/>
          <p:nvPr/>
        </p:nvSpPr>
        <p:spPr>
          <a:xfrm>
            <a:off x="3469638" y="549656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4D30B4D-7662-485D-87CF-8D4F9E813DA8}"/>
              </a:ext>
            </a:extLst>
          </p:cNvPr>
          <p:cNvSpPr/>
          <p:nvPr/>
        </p:nvSpPr>
        <p:spPr>
          <a:xfrm>
            <a:off x="5806438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F63692-9841-428B-959A-46AA58E072F8}"/>
              </a:ext>
            </a:extLst>
          </p:cNvPr>
          <p:cNvSpPr/>
          <p:nvPr/>
        </p:nvSpPr>
        <p:spPr>
          <a:xfrm>
            <a:off x="6830603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AC76488-7D5A-4900-B27A-C93C6EB897E5}"/>
              </a:ext>
            </a:extLst>
          </p:cNvPr>
          <p:cNvSpPr/>
          <p:nvPr/>
        </p:nvSpPr>
        <p:spPr>
          <a:xfrm>
            <a:off x="7866929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470871" y="5477851"/>
            <a:ext cx="6300298" cy="909320"/>
            <a:chOff x="2470871" y="5491480"/>
            <a:chExt cx="6300298" cy="90932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0006CC0-A4DD-46CF-AE5E-DA6A34B45C6B}"/>
                </a:ext>
              </a:extLst>
            </p:cNvPr>
            <p:cNvSpPr/>
            <p:nvPr/>
          </p:nvSpPr>
          <p:spPr>
            <a:xfrm>
              <a:off x="2470871" y="549656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673470-F423-4AB8-887E-D83EF331990A}"/>
                </a:ext>
              </a:extLst>
            </p:cNvPr>
            <p:cNvSpPr/>
            <p:nvPr/>
          </p:nvSpPr>
          <p:spPr>
            <a:xfrm>
              <a:off x="3469638" y="549656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Ô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D30B4D-7662-485D-87CF-8D4F9E813DA8}"/>
                </a:ext>
              </a:extLst>
            </p:cNvPr>
            <p:cNvSpPr/>
            <p:nvPr/>
          </p:nvSpPr>
          <p:spPr>
            <a:xfrm>
              <a:off x="5806438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5F63692-9841-428B-959A-46AA58E072F8}"/>
                </a:ext>
              </a:extLst>
            </p:cNvPr>
            <p:cNvSpPr/>
            <p:nvPr/>
          </p:nvSpPr>
          <p:spPr>
            <a:xfrm>
              <a:off x="6830603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Ấ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C76488-7D5A-4900-B27A-C93C6EB897E5}"/>
                </a:ext>
              </a:extLst>
            </p:cNvPr>
            <p:cNvSpPr/>
            <p:nvPr/>
          </p:nvSpPr>
          <p:spPr>
            <a:xfrm>
              <a:off x="7866929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43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006CC0-A4DD-46CF-AE5E-DA6A34B45C6B}"/>
              </a:ext>
            </a:extLst>
          </p:cNvPr>
          <p:cNvSpPr/>
          <p:nvPr/>
        </p:nvSpPr>
        <p:spPr>
          <a:xfrm>
            <a:off x="2951472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928648-E275-4D15-984B-C8CC70D6C7D1}"/>
              </a:ext>
            </a:extLst>
          </p:cNvPr>
          <p:cNvSpPr/>
          <p:nvPr/>
        </p:nvSpPr>
        <p:spPr>
          <a:xfrm>
            <a:off x="5806438" y="5496560"/>
            <a:ext cx="904240" cy="904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673470-F423-4AB8-887E-D83EF331990A}"/>
              </a:ext>
            </a:extLst>
          </p:cNvPr>
          <p:cNvSpPr/>
          <p:nvPr/>
        </p:nvSpPr>
        <p:spPr>
          <a:xfrm>
            <a:off x="3926838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4D30B4D-7662-485D-87CF-8D4F9E813DA8}"/>
              </a:ext>
            </a:extLst>
          </p:cNvPr>
          <p:cNvSpPr/>
          <p:nvPr/>
        </p:nvSpPr>
        <p:spPr>
          <a:xfrm>
            <a:off x="5816598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F63692-9841-428B-959A-46AA58E072F8}"/>
              </a:ext>
            </a:extLst>
          </p:cNvPr>
          <p:cNvSpPr/>
          <p:nvPr/>
        </p:nvSpPr>
        <p:spPr>
          <a:xfrm>
            <a:off x="6789963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AC76488-7D5A-4900-B27A-C93C6EB897E5}"/>
              </a:ext>
            </a:extLst>
          </p:cNvPr>
          <p:cNvSpPr/>
          <p:nvPr/>
        </p:nvSpPr>
        <p:spPr>
          <a:xfrm>
            <a:off x="7775489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58201-DB46-4D93-8EBF-E4E0EE68F7CA}"/>
              </a:ext>
            </a:extLst>
          </p:cNvPr>
          <p:cNvSpPr/>
          <p:nvPr/>
        </p:nvSpPr>
        <p:spPr>
          <a:xfrm>
            <a:off x="8761015" y="5491480"/>
            <a:ext cx="904240" cy="9042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1"/>
              </a:solidFill>
              <a:latin typeface="#9Slide04 Rokkitt Bold" panose="000008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F2A094-BF4D-4825-AF8A-1B9B985D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516" y="193040"/>
            <a:ext cx="7960763" cy="446777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951472" y="5491480"/>
            <a:ext cx="6713783" cy="904240"/>
            <a:chOff x="2951472" y="5491480"/>
            <a:chExt cx="6713783" cy="90424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006CC0-A4DD-46CF-AE5E-DA6A34B45C6B}"/>
                </a:ext>
              </a:extLst>
            </p:cNvPr>
            <p:cNvSpPr/>
            <p:nvPr/>
          </p:nvSpPr>
          <p:spPr>
            <a:xfrm>
              <a:off x="2951472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8673470-F423-4AB8-887E-D83EF331990A}"/>
                </a:ext>
              </a:extLst>
            </p:cNvPr>
            <p:cNvSpPr/>
            <p:nvPr/>
          </p:nvSpPr>
          <p:spPr>
            <a:xfrm>
              <a:off x="3926838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Ự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4D30B4D-7662-485D-87CF-8D4F9E813DA8}"/>
                </a:ext>
              </a:extLst>
            </p:cNvPr>
            <p:cNvSpPr/>
            <p:nvPr/>
          </p:nvSpPr>
          <p:spPr>
            <a:xfrm>
              <a:off x="5816598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5F63692-9841-428B-959A-46AA58E072F8}"/>
                </a:ext>
              </a:extLst>
            </p:cNvPr>
            <p:cNvSpPr/>
            <p:nvPr/>
          </p:nvSpPr>
          <p:spPr>
            <a:xfrm>
              <a:off x="6789963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C76488-7D5A-4900-B27A-C93C6EB897E5}"/>
                </a:ext>
              </a:extLst>
            </p:cNvPr>
            <p:cNvSpPr/>
            <p:nvPr/>
          </p:nvSpPr>
          <p:spPr>
            <a:xfrm>
              <a:off x="7775489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Á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7758201-DB46-4D93-8EBF-E4E0EE68F7CA}"/>
                </a:ext>
              </a:extLst>
            </p:cNvPr>
            <p:cNvSpPr/>
            <p:nvPr/>
          </p:nvSpPr>
          <p:spPr>
            <a:xfrm>
              <a:off x="8761015" y="5491480"/>
              <a:ext cx="904240" cy="90424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Y</a:t>
              </a:r>
              <a:endParaRPr lang="vi-VN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0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506931-2037-417F-A237-CC1F7E9423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44" b="12445"/>
          <a:stretch/>
        </p:blipFill>
        <p:spPr>
          <a:xfrm>
            <a:off x="2489151" y="132080"/>
            <a:ext cx="7416897" cy="54254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F0F7CDA6-E678-4EA2-B759-06E1381ACE9B}"/>
              </a:ext>
            </a:extLst>
          </p:cNvPr>
          <p:cNvGrpSpPr/>
          <p:nvPr/>
        </p:nvGrpSpPr>
        <p:grpSpPr>
          <a:xfrm>
            <a:off x="307022" y="5913120"/>
            <a:ext cx="4031298" cy="655320"/>
            <a:chOff x="367982" y="5913120"/>
            <a:chExt cx="4031298" cy="655320"/>
          </a:xfrm>
          <a:solidFill>
            <a:srgbClr val="FFCCFF"/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97E78D7-7A8D-4D7A-96D3-A47DFDCC0E69}"/>
                </a:ext>
              </a:extLst>
            </p:cNvPr>
            <p:cNvGrpSpPr/>
            <p:nvPr/>
          </p:nvGrpSpPr>
          <p:grpSpPr>
            <a:xfrm>
              <a:off x="367982" y="5913120"/>
              <a:ext cx="1318578" cy="655320"/>
              <a:chOff x="367982" y="5913120"/>
              <a:chExt cx="1318578" cy="655320"/>
            </a:xfrm>
            <a:grpFill/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722A467-53E4-4A70-B41F-48F045E54492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#9Slide04 Rokkitt Bold" panose="00000800000000000000" pitchFamily="2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558E3CD-D8A4-4EE8-AA63-C10BCA4A471D}"/>
                  </a:ext>
                </a:extLst>
              </p:cNvPr>
              <p:cNvSpPr/>
              <p:nvPr/>
            </p:nvSpPr>
            <p:spPr>
              <a:xfrm>
                <a:off x="105886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#9Slide04 Rokkitt Bold" panose="00000800000000000000" pitchFamily="2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A0FC94B-5A9E-4735-8D74-2DBB41ADBA27}"/>
                </a:ext>
              </a:extLst>
            </p:cNvPr>
            <p:cNvGrpSpPr/>
            <p:nvPr/>
          </p:nvGrpSpPr>
          <p:grpSpPr>
            <a:xfrm>
              <a:off x="1749742" y="5913120"/>
              <a:ext cx="1308418" cy="655320"/>
              <a:chOff x="367982" y="5913120"/>
              <a:chExt cx="1308418" cy="655320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4A2E7A0-EFB8-4BAA-8B6E-C2AF9415F12C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#9Slide04 Rokkitt Bold" panose="00000800000000000000" pitchFamily="2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A70B26F-F017-48C8-8AFE-977178EA7186}"/>
                  </a:ext>
                </a:extLst>
              </p:cNvPr>
              <p:cNvSpPr/>
              <p:nvPr/>
            </p:nvSpPr>
            <p:spPr>
              <a:xfrm>
                <a:off x="104870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#9Slide04 Rokkitt Bold" panose="00000800000000000000" pitchFamily="2" charset="0"/>
                </a:endParaRP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B88AB7-1F58-4E6F-B21E-0CCB5DE05962}"/>
                </a:ext>
              </a:extLst>
            </p:cNvPr>
            <p:cNvSpPr/>
            <p:nvPr/>
          </p:nvSpPr>
          <p:spPr>
            <a:xfrm>
              <a:off x="3111182" y="5913120"/>
              <a:ext cx="60737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53F25C4-76F2-4AAD-A443-466D5A78BFC8}"/>
                </a:ext>
              </a:extLst>
            </p:cNvPr>
            <p:cNvSpPr/>
            <p:nvPr/>
          </p:nvSpPr>
          <p:spPr>
            <a:xfrm>
              <a:off x="377158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4DA5D04-98FD-403D-9349-B571F3EF6DE7}"/>
              </a:ext>
            </a:extLst>
          </p:cNvPr>
          <p:cNvGrpSpPr/>
          <p:nvPr/>
        </p:nvGrpSpPr>
        <p:grpSpPr>
          <a:xfrm>
            <a:off x="4698363" y="5913120"/>
            <a:ext cx="1308418" cy="655320"/>
            <a:chOff x="367982" y="5913120"/>
            <a:chExt cx="1308418" cy="655320"/>
          </a:xfrm>
          <a:solidFill>
            <a:srgbClr val="FFCCFF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E2358E6-266D-485F-B1C6-EA3F907924B5}"/>
                </a:ext>
              </a:extLst>
            </p:cNvPr>
            <p:cNvSpPr/>
            <p:nvPr/>
          </p:nvSpPr>
          <p:spPr>
            <a:xfrm>
              <a:off x="36798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D995CDB-18BA-4CD0-979E-54F192E8A1C2}"/>
                </a:ext>
              </a:extLst>
            </p:cNvPr>
            <p:cNvSpPr/>
            <p:nvPr/>
          </p:nvSpPr>
          <p:spPr>
            <a:xfrm>
              <a:off x="104870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52A84E9-33DC-49D3-AF91-2F48C6281835}"/>
              </a:ext>
            </a:extLst>
          </p:cNvPr>
          <p:cNvGrpSpPr/>
          <p:nvPr/>
        </p:nvGrpSpPr>
        <p:grpSpPr>
          <a:xfrm>
            <a:off x="6342062" y="5913120"/>
            <a:ext cx="1318578" cy="655320"/>
            <a:chOff x="367982" y="5913120"/>
            <a:chExt cx="1318578" cy="655320"/>
          </a:xfrm>
          <a:solidFill>
            <a:srgbClr val="FFCCFF"/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E91389-2661-419D-BC22-B142E397A9C1}"/>
                </a:ext>
              </a:extLst>
            </p:cNvPr>
            <p:cNvSpPr/>
            <p:nvPr/>
          </p:nvSpPr>
          <p:spPr>
            <a:xfrm>
              <a:off x="36798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B0B3C7-1BAA-473C-BEC8-CAE3DC12ED73}"/>
                </a:ext>
              </a:extLst>
            </p:cNvPr>
            <p:cNvSpPr/>
            <p:nvPr/>
          </p:nvSpPr>
          <p:spPr>
            <a:xfrm>
              <a:off x="105886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BE0775-AE1F-4C61-BF3A-6E94FEBDAD96}"/>
              </a:ext>
            </a:extLst>
          </p:cNvPr>
          <p:cNvGrpSpPr/>
          <p:nvPr/>
        </p:nvGrpSpPr>
        <p:grpSpPr>
          <a:xfrm>
            <a:off x="7723822" y="5913120"/>
            <a:ext cx="1318578" cy="655320"/>
            <a:chOff x="367982" y="5913120"/>
            <a:chExt cx="1318578" cy="655320"/>
          </a:xfrm>
          <a:solidFill>
            <a:srgbClr val="FFCCFF"/>
          </a:solidFill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9F7A8BD-5A0D-46A5-B199-A95E69BA5AB0}"/>
                </a:ext>
              </a:extLst>
            </p:cNvPr>
            <p:cNvSpPr/>
            <p:nvPr/>
          </p:nvSpPr>
          <p:spPr>
            <a:xfrm>
              <a:off x="36798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453636B-10B8-4E1F-9153-7061A8D4EDC7}"/>
                </a:ext>
              </a:extLst>
            </p:cNvPr>
            <p:cNvSpPr/>
            <p:nvPr/>
          </p:nvSpPr>
          <p:spPr>
            <a:xfrm>
              <a:off x="105886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F3CFB47-B0EB-4C1B-91DC-680DED211F3C}"/>
              </a:ext>
            </a:extLst>
          </p:cNvPr>
          <p:cNvSpPr/>
          <p:nvPr/>
        </p:nvSpPr>
        <p:spPr>
          <a:xfrm>
            <a:off x="9105582" y="5913120"/>
            <a:ext cx="627698" cy="65532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2">
                  <a:lumMod val="10000"/>
                </a:schemeClr>
              </a:solidFill>
              <a:latin typeface="#9Slide04 Rokkitt Bold" panose="000008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D865FBD-D93D-4555-B386-FDC7AB6ADC62}"/>
              </a:ext>
            </a:extLst>
          </p:cNvPr>
          <p:cNvSpPr/>
          <p:nvPr/>
        </p:nvSpPr>
        <p:spPr>
          <a:xfrm>
            <a:off x="9918382" y="5913120"/>
            <a:ext cx="627698" cy="65532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5400" dirty="0">
              <a:solidFill>
                <a:schemeClr val="bg2">
                  <a:lumMod val="10000"/>
                </a:schemeClr>
              </a:solidFill>
              <a:latin typeface="#9Slide04 Rokkitt Bold" panose="00000800000000000000" pitchFamily="2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487F191-74ED-4C01-A062-F15E1C94CE3C}"/>
              </a:ext>
            </a:extLst>
          </p:cNvPr>
          <p:cNvGrpSpPr/>
          <p:nvPr/>
        </p:nvGrpSpPr>
        <p:grpSpPr>
          <a:xfrm>
            <a:off x="10588942" y="5913120"/>
            <a:ext cx="1298258" cy="655320"/>
            <a:chOff x="367982" y="5913120"/>
            <a:chExt cx="1298258" cy="655320"/>
          </a:xfrm>
          <a:solidFill>
            <a:srgbClr val="FFCCFF"/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6D6C1D9-0749-4CA0-9174-3FE2A4F1F58D}"/>
                </a:ext>
              </a:extLst>
            </p:cNvPr>
            <p:cNvSpPr/>
            <p:nvPr/>
          </p:nvSpPr>
          <p:spPr>
            <a:xfrm>
              <a:off x="36798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8D36B4-FD2C-4F58-962C-149DDAF94229}"/>
                </a:ext>
              </a:extLst>
            </p:cNvPr>
            <p:cNvSpPr/>
            <p:nvPr/>
          </p:nvSpPr>
          <p:spPr>
            <a:xfrm>
              <a:off x="1038542" y="5913120"/>
              <a:ext cx="627698" cy="6553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5400" dirty="0">
                <a:solidFill>
                  <a:schemeClr val="bg2">
                    <a:lumMod val="10000"/>
                  </a:schemeClr>
                </a:solidFill>
                <a:latin typeface="#9Slide04 Rokkitt Bold" panose="00000800000000000000" pitchFamily="2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94688" y="5913120"/>
            <a:ext cx="11592512" cy="655320"/>
            <a:chOff x="294688" y="5913120"/>
            <a:chExt cx="11592512" cy="65532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F3CFB47-B0EB-4C1B-91DC-680DED211F3C}"/>
                </a:ext>
              </a:extLst>
            </p:cNvPr>
            <p:cNvSpPr/>
            <p:nvPr/>
          </p:nvSpPr>
          <p:spPr>
            <a:xfrm>
              <a:off x="9105582" y="5913120"/>
              <a:ext cx="627698" cy="655320"/>
            </a:xfrm>
            <a:prstGeom prst="rect">
              <a:avLst/>
            </a:prstGeom>
            <a:solidFill>
              <a:srgbClr val="FF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487F191-74ED-4C01-A062-F15E1C94CE3C}"/>
                </a:ext>
              </a:extLst>
            </p:cNvPr>
            <p:cNvGrpSpPr/>
            <p:nvPr/>
          </p:nvGrpSpPr>
          <p:grpSpPr>
            <a:xfrm>
              <a:off x="10588942" y="5913120"/>
              <a:ext cx="1298258" cy="655320"/>
              <a:chOff x="367982" y="5913120"/>
              <a:chExt cx="1298258" cy="655320"/>
            </a:xfrm>
            <a:solidFill>
              <a:srgbClr val="FFCCFF"/>
            </a:solidFill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E6D6C1D9-0749-4CA0-9174-3FE2A4F1F58D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FC8D36B4-FD2C-4F58-962C-149DDAF94229}"/>
                  </a:ext>
                </a:extLst>
              </p:cNvPr>
              <p:cNvSpPr/>
              <p:nvPr/>
            </p:nvSpPr>
            <p:spPr>
              <a:xfrm>
                <a:off x="103854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Í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F7CDA6-E678-4EA2-B759-06E1381ACE9B}"/>
                </a:ext>
              </a:extLst>
            </p:cNvPr>
            <p:cNvGrpSpPr/>
            <p:nvPr/>
          </p:nvGrpSpPr>
          <p:grpSpPr>
            <a:xfrm>
              <a:off x="294688" y="5913120"/>
              <a:ext cx="4031298" cy="655320"/>
              <a:chOff x="367982" y="5913120"/>
              <a:chExt cx="4031298" cy="655320"/>
            </a:xfrm>
            <a:solidFill>
              <a:srgbClr val="FFCCFF"/>
            </a:solidFill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C97E78D7-7A8D-4D7A-96D3-A47DFDCC0E69}"/>
                  </a:ext>
                </a:extLst>
              </p:cNvPr>
              <p:cNvGrpSpPr/>
              <p:nvPr/>
            </p:nvGrpSpPr>
            <p:grpSpPr>
              <a:xfrm>
                <a:off x="367982" y="5913120"/>
                <a:ext cx="1318578" cy="655320"/>
                <a:chOff x="367982" y="5913120"/>
                <a:chExt cx="1318578" cy="655320"/>
              </a:xfrm>
              <a:grpFill/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B722A467-53E4-4A70-B41F-48F045E54492}"/>
                    </a:ext>
                  </a:extLst>
                </p:cNvPr>
                <p:cNvSpPr/>
                <p:nvPr/>
              </p:nvSpPr>
              <p:spPr>
                <a:xfrm>
                  <a:off x="367982" y="5913120"/>
                  <a:ext cx="627698" cy="65532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5400" dirty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  <a:endParaRPr lang="vi-VN" sz="5400" dirty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558E3CD-D8A4-4EE8-AA63-C10BCA4A471D}"/>
                    </a:ext>
                  </a:extLst>
                </p:cNvPr>
                <p:cNvSpPr/>
                <p:nvPr/>
              </p:nvSpPr>
              <p:spPr>
                <a:xfrm>
                  <a:off x="1058862" y="5913120"/>
                  <a:ext cx="627698" cy="65532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5400" dirty="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endParaRPr lang="vi-VN" sz="5400" dirty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DA0FC94B-5A9E-4735-8D74-2DBB41ADBA27}"/>
                  </a:ext>
                </a:extLst>
              </p:cNvPr>
              <p:cNvGrpSpPr/>
              <p:nvPr/>
            </p:nvGrpSpPr>
            <p:grpSpPr>
              <a:xfrm>
                <a:off x="1749742" y="5913120"/>
                <a:ext cx="1308418" cy="655320"/>
                <a:chOff x="367982" y="5913120"/>
                <a:chExt cx="1308418" cy="655320"/>
              </a:xfrm>
              <a:grpFill/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24A2E7A0-EFB8-4BAA-8B6E-C2AF9415F12C}"/>
                    </a:ext>
                  </a:extLst>
                </p:cNvPr>
                <p:cNvSpPr/>
                <p:nvPr/>
              </p:nvSpPr>
              <p:spPr>
                <a:xfrm>
                  <a:off x="367982" y="5913120"/>
                  <a:ext cx="627698" cy="65532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540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Y</a:t>
                  </a:r>
                  <a:endParaRPr lang="vi-VN" sz="5400" dirty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1A70B26F-F017-48C8-8AFE-977178EA7186}"/>
                    </a:ext>
                  </a:extLst>
                </p:cNvPr>
                <p:cNvSpPr/>
                <p:nvPr/>
              </p:nvSpPr>
              <p:spPr>
                <a:xfrm>
                  <a:off x="1048702" y="5913120"/>
                  <a:ext cx="627698" cy="655320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5400">
                      <a:solidFill>
                        <a:schemeClr val="bg2">
                          <a:lumMod val="1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G</a:t>
                  </a:r>
                  <a:endParaRPr lang="vi-VN" sz="5400" dirty="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3B88AB7-1F58-4E6F-B21E-0CCB5DE05962}"/>
                  </a:ext>
                </a:extLst>
              </p:cNvPr>
              <p:cNvSpPr/>
              <p:nvPr/>
            </p:nvSpPr>
            <p:spPr>
              <a:xfrm>
                <a:off x="3111182" y="5913120"/>
                <a:ext cx="60737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553F25C4-76F2-4AAD-A443-466D5A78BFC8}"/>
                  </a:ext>
                </a:extLst>
              </p:cNvPr>
              <p:cNvSpPr/>
              <p:nvPr/>
            </p:nvSpPr>
            <p:spPr>
              <a:xfrm>
                <a:off x="37715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4DA5D04-98FD-403D-9349-B571F3EF6DE7}"/>
                </a:ext>
              </a:extLst>
            </p:cNvPr>
            <p:cNvGrpSpPr/>
            <p:nvPr/>
          </p:nvGrpSpPr>
          <p:grpSpPr>
            <a:xfrm>
              <a:off x="4686029" y="5913120"/>
              <a:ext cx="1308418" cy="655320"/>
              <a:chOff x="367982" y="5913120"/>
              <a:chExt cx="1308418" cy="655320"/>
            </a:xfrm>
            <a:solidFill>
              <a:srgbClr val="FFCCFF"/>
            </a:solidFill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E2358E6-266D-485F-B1C6-EA3F907924B5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D995CDB-18BA-4CD0-979E-54F192E8A1C2}"/>
                  </a:ext>
                </a:extLst>
              </p:cNvPr>
              <p:cNvSpPr/>
              <p:nvPr/>
            </p:nvSpPr>
            <p:spPr>
              <a:xfrm>
                <a:off x="104870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À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52A84E9-33DC-49D3-AF91-2F48C6281835}"/>
                </a:ext>
              </a:extLst>
            </p:cNvPr>
            <p:cNvGrpSpPr/>
            <p:nvPr/>
          </p:nvGrpSpPr>
          <p:grpSpPr>
            <a:xfrm>
              <a:off x="6329728" y="5913120"/>
              <a:ext cx="1318578" cy="655320"/>
              <a:chOff x="367982" y="5913120"/>
              <a:chExt cx="1318578" cy="655320"/>
            </a:xfrm>
            <a:solidFill>
              <a:srgbClr val="FFCCFF"/>
            </a:solidFill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65E91389-2661-419D-BC22-B142E397A9C1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1B0B3C7-1BAA-473C-BEC8-CAE3DC12ED73}"/>
                  </a:ext>
                </a:extLst>
              </p:cNvPr>
              <p:cNvSpPr/>
              <p:nvPr/>
            </p:nvSpPr>
            <p:spPr>
              <a:xfrm>
                <a:off x="105886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3BE0775-AE1F-4C61-BF3A-6E94FEBDAD96}"/>
                </a:ext>
              </a:extLst>
            </p:cNvPr>
            <p:cNvGrpSpPr/>
            <p:nvPr/>
          </p:nvGrpSpPr>
          <p:grpSpPr>
            <a:xfrm>
              <a:off x="7711488" y="5913120"/>
              <a:ext cx="1318578" cy="655320"/>
              <a:chOff x="367982" y="5913120"/>
              <a:chExt cx="1318578" cy="655320"/>
            </a:xfrm>
            <a:solidFill>
              <a:srgbClr val="FFCCFF"/>
            </a:solidFill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9F7A8BD-5A0D-46A5-B199-A95E69BA5AB0}"/>
                  </a:ext>
                </a:extLst>
              </p:cNvPr>
              <p:cNvSpPr/>
              <p:nvPr/>
            </p:nvSpPr>
            <p:spPr>
              <a:xfrm>
                <a:off x="36798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Ô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453636B-10B8-4E1F-9153-7061A8D4EDC7}"/>
                  </a:ext>
                </a:extLst>
              </p:cNvPr>
              <p:cNvSpPr/>
              <p:nvPr/>
            </p:nvSpPr>
            <p:spPr>
              <a:xfrm>
                <a:off x="1058862" y="5913120"/>
                <a:ext cx="627698" cy="65532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>
                    <a:solidFill>
                      <a:schemeClr val="bg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vi-VN" sz="5400" dirty="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D865FBD-D93D-4555-B386-FDC7AB6ADC62}"/>
                </a:ext>
              </a:extLst>
            </p:cNvPr>
            <p:cNvSpPr/>
            <p:nvPr/>
          </p:nvSpPr>
          <p:spPr>
            <a:xfrm>
              <a:off x="9906048" y="5913120"/>
              <a:ext cx="627698" cy="655320"/>
            </a:xfrm>
            <a:prstGeom prst="rect">
              <a:avLst/>
            </a:prstGeom>
            <a:solidFill>
              <a:srgbClr val="FF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>
                  <a:solidFill>
                    <a:schemeClr val="bg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28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458B1B4-67CE-4244-82D4-1A469A273649}"/>
              </a:ext>
            </a:extLst>
          </p:cNvPr>
          <p:cNvSpPr txBox="1"/>
          <p:nvPr/>
        </p:nvSpPr>
        <p:spPr>
          <a:xfrm>
            <a:off x="650179" y="92402"/>
            <a:ext cx="10881360" cy="830997"/>
          </a:xfrm>
          <a:prstGeom prst="rect">
            <a:avLst/>
          </a:prstGeom>
          <a:solidFill>
            <a:srgbClr val="FFCCFF"/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3: Oxygen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khí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5BA623-7C94-42C8-8EA9-FEC8F761C8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407"/>
          <a:stretch/>
        </p:blipFill>
        <p:spPr>
          <a:xfrm>
            <a:off x="434400" y="1075998"/>
            <a:ext cx="7366725" cy="5664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8070F5-F76B-416B-BD91-E94E96446F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33" r="15592" b="6121"/>
          <a:stretch/>
        </p:blipFill>
        <p:spPr>
          <a:xfrm>
            <a:off x="8099999" y="3393408"/>
            <a:ext cx="3657600" cy="33556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AC2F6E-035B-4D3F-BCF8-2B2776F8E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9999" y="1040307"/>
            <a:ext cx="3657600" cy="224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35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782DB5-C10E-47E9-8915-3752A6AF9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53" y="968822"/>
            <a:ext cx="5693434" cy="10058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2D85E5-092F-4252-9DF1-CF3745B5C534}"/>
              </a:ext>
            </a:extLst>
          </p:cNvPr>
          <p:cNvSpPr txBox="1"/>
          <p:nvPr/>
        </p:nvSpPr>
        <p:spPr>
          <a:xfrm>
            <a:off x="54430" y="54422"/>
            <a:ext cx="12070080" cy="830997"/>
          </a:xfrm>
          <a:prstGeom prst="rect">
            <a:avLst/>
          </a:prstGeom>
          <a:solidFill>
            <a:srgbClr val="FFCCFF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11</a:t>
            </a:r>
            <a:r>
              <a:rPr lang="en-US" sz="4800" b="1">
                <a:latin typeface="Times New Roman" pitchFamily="18" charset="0"/>
                <a:cs typeface="Times New Roman" pitchFamily="18" charset="0"/>
              </a:rPr>
              <a:t>: OXYGEN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D4C30B-BEAF-4F0F-9553-8C2AC04E288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1939589"/>
            <a:ext cx="640080" cy="6400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394F9F3-6395-4AA7-8AF7-54BB9775F80A}"/>
              </a:ext>
            </a:extLst>
          </p:cNvPr>
          <p:cNvSpPr txBox="1"/>
          <p:nvPr/>
        </p:nvSpPr>
        <p:spPr>
          <a:xfrm>
            <a:off x="1280160" y="2003089"/>
            <a:ext cx="10334569" cy="49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5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Thảo luận với bạn ngồi cạnh để hoàn thành </a:t>
            </a:r>
            <a:r>
              <a:rPr lang="en-US" sz="25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phiếu học tập số 1</a:t>
            </a:r>
            <a:endParaRPr lang="vi-VN" sz="25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2" name="3 min">
            <a:hlinkClick r:id="" action="ppaction://media"/>
            <a:extLst>
              <a:ext uri="{FF2B5EF4-FFF2-40B4-BE49-F238E27FC236}">
                <a16:creationId xmlns:a16="http://schemas.microsoft.com/office/drawing/2014/main" id="{5AED1498-F8F5-420C-A349-CAA30862B3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79382" y="54422"/>
            <a:ext cx="2113280" cy="1188720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DE77A20-3BC9-4A89-8093-32BA38C63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09775"/>
              </p:ext>
            </p:extLst>
          </p:nvPr>
        </p:nvGraphicFramePr>
        <p:xfrm>
          <a:off x="471595" y="2652321"/>
          <a:ext cx="11621067" cy="4046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8822">
                  <a:extLst>
                    <a:ext uri="{9D8B030D-6E8A-4147-A177-3AD203B41FA5}">
                      <a16:colId xmlns:a16="http://schemas.microsoft.com/office/drawing/2014/main" val="346737045"/>
                    </a:ext>
                  </a:extLst>
                </a:gridCol>
                <a:gridCol w="7042245">
                  <a:extLst>
                    <a:ext uri="{9D8B030D-6E8A-4147-A177-3AD203B41FA5}">
                      <a16:colId xmlns:a16="http://schemas.microsoft.com/office/drawing/2014/main" val="457478988"/>
                    </a:ext>
                  </a:extLst>
                </a:gridCol>
              </a:tblGrid>
              <a:tr h="7667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Câu hỏi</a:t>
                      </a:r>
                      <a:endParaRPr lang="vi-V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B8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trả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lời</a:t>
                      </a:r>
                      <a:endParaRPr lang="vi-V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B8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053978"/>
                  </a:ext>
                </a:extLst>
              </a:tr>
              <a:tr h="7667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oxygen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tồn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tại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ở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đâu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vi-V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9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vi-V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654672"/>
                  </a:ext>
                </a:extLst>
              </a:tr>
              <a:tr h="7667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Cho biết màu, mùi, vị của khí oxygen.</a:t>
                      </a:r>
                      <a:endParaRPr lang="vi-V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9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vi-V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964205"/>
                  </a:ext>
                </a:extLst>
              </a:tr>
              <a:tr h="174619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Dự đoán khả năng tan trong nước của khí oxygen và lấy ví dụ minh chứng cho dự đoán đó.</a:t>
                      </a:r>
                      <a:endParaRPr lang="vi-VN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9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3422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vi-V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vi-V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vi-VN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48953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26711627-188E-4E37-BAF1-7750F10B461B}"/>
              </a:ext>
            </a:extLst>
          </p:cNvPr>
          <p:cNvSpPr txBox="1"/>
          <p:nvPr/>
        </p:nvSpPr>
        <p:spPr>
          <a:xfrm>
            <a:off x="4978015" y="3550411"/>
            <a:ext cx="7178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Khí oxygen có trong không khí, trong nước, trong đất,...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CE9EF3-A378-44A4-8358-539E24A3F40E}"/>
              </a:ext>
            </a:extLst>
          </p:cNvPr>
          <p:cNvSpPr txBox="1"/>
          <p:nvPr/>
        </p:nvSpPr>
        <p:spPr>
          <a:xfrm>
            <a:off x="4963552" y="4213818"/>
            <a:ext cx="68227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Oxygen là chất khí không màu, không mùi, không vị.</a:t>
            </a:r>
            <a:endParaRPr lang="vi-V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48046E-8B7A-4884-9E2F-ACE6A9F2DFCD}"/>
              </a:ext>
            </a:extLst>
          </p:cNvPr>
          <p:cNvSpPr txBox="1"/>
          <p:nvPr/>
        </p:nvSpPr>
        <p:spPr>
          <a:xfrm>
            <a:off x="4927587" y="4862651"/>
            <a:ext cx="71650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265"/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T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an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ít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trong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(1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lít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ở 20⁰C, 1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atm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hòa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tan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31 ml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oxygen).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ACC583-4D6D-4F41-92A2-33B88FC20836}"/>
              </a:ext>
            </a:extLst>
          </p:cNvPr>
          <p:cNvSpPr txBox="1"/>
          <p:nvPr/>
        </p:nvSpPr>
        <p:spPr>
          <a:xfrm>
            <a:off x="4963552" y="5563829"/>
            <a:ext cx="6858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#9Slide03 Cabin Condensed Bold" panose="00000806000000000000" pitchFamily="2" charset="0"/>
                <a:ea typeface="Calibri" panose="020F0502020204030204" pitchFamily="34" charset="0"/>
              </a:rPr>
              <a:t>  </a:t>
            </a:r>
            <a:r>
              <a:rPr lang="en-US" sz="2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ể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cá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cảnh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hay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đầm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nuôi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tôm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thường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phải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lắp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thêm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hệ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thống</a:t>
            </a:r>
            <a:r>
              <a:rPr lang="en-US" sz="24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oxi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65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13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CFF751-255B-44EF-AA41-F5FE968F6747}"/>
              </a:ext>
            </a:extLst>
          </p:cNvPr>
          <p:cNvSpPr txBox="1"/>
          <p:nvPr/>
        </p:nvSpPr>
        <p:spPr>
          <a:xfrm>
            <a:off x="609600" y="2632402"/>
            <a:ext cx="2786743" cy="2009061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Giai đoạn 1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--------------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Tự trả lời 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câu hỏi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EAB3EA-8C4A-4555-A3BC-6C6AEA27CFE0}"/>
              </a:ext>
            </a:extLst>
          </p:cNvPr>
          <p:cNvSpPr txBox="1"/>
          <p:nvPr/>
        </p:nvSpPr>
        <p:spPr>
          <a:xfrm>
            <a:off x="4648200" y="2599741"/>
            <a:ext cx="2590800" cy="2009061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Giai đoạn 2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---------------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Di chuyển, 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ghi nhận ý kiến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A1696-F17E-4AAE-A8EB-48C04064B09B}"/>
              </a:ext>
            </a:extLst>
          </p:cNvPr>
          <p:cNvSpPr txBox="1"/>
          <p:nvPr/>
        </p:nvSpPr>
        <p:spPr>
          <a:xfrm>
            <a:off x="8586556" y="2643635"/>
            <a:ext cx="2590800" cy="2009061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Giai đoạn 3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--------------</a:t>
            </a:r>
          </a:p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Trình bày, lắng nghe, nhận xét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18CD1D2-4D6C-4327-9A0A-7A9EF58C79A0}"/>
              </a:ext>
            </a:extLst>
          </p:cNvPr>
          <p:cNvSpPr/>
          <p:nvPr/>
        </p:nvSpPr>
        <p:spPr>
          <a:xfrm>
            <a:off x="3513487" y="3331024"/>
            <a:ext cx="1012371" cy="26125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F3E4900-3315-41F4-B130-3423BBB03CA7}"/>
              </a:ext>
            </a:extLst>
          </p:cNvPr>
          <p:cNvSpPr/>
          <p:nvPr/>
        </p:nvSpPr>
        <p:spPr>
          <a:xfrm>
            <a:off x="7426983" y="3357273"/>
            <a:ext cx="1012371" cy="26125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4D56A6-1E7A-4DA9-9459-86B4404321BE}"/>
              </a:ext>
            </a:extLst>
          </p:cNvPr>
          <p:cNvSpPr txBox="1"/>
          <p:nvPr/>
        </p:nvSpPr>
        <p:spPr>
          <a:xfrm>
            <a:off x="4865912" y="4797997"/>
            <a:ext cx="6161316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Theo qui ước và hiệu lệnh của giáo viên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2591A3-7E68-47B9-946D-301B21FA071F}"/>
              </a:ext>
            </a:extLst>
          </p:cNvPr>
          <p:cNvSpPr txBox="1"/>
          <p:nvPr/>
        </p:nvSpPr>
        <p:spPr>
          <a:xfrm>
            <a:off x="914317" y="4800342"/>
            <a:ext cx="227511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>
                <a:latin typeface="Times New Roman" pitchFamily="18" charset="0"/>
                <a:cs typeface="Times New Roman" pitchFamily="18" charset="0"/>
              </a:rPr>
              <a:t>Trong 3 phút</a:t>
            </a:r>
            <a:endParaRPr lang="vi-VN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E3EF73-D7CB-41C6-85C5-3803B9DF2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42" y="97971"/>
            <a:ext cx="5988547" cy="10972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C5EBBB-8D3B-47E3-B4B5-479807502BAC}"/>
              </a:ext>
            </a:extLst>
          </p:cNvPr>
          <p:cNvSpPr txBox="1"/>
          <p:nvPr/>
        </p:nvSpPr>
        <p:spPr>
          <a:xfrm>
            <a:off x="1075508" y="1406666"/>
            <a:ext cx="7072206" cy="496290"/>
          </a:xfrm>
          <a:prstGeom prst="rect">
            <a:avLst/>
          </a:prstGeom>
          <a:solidFill>
            <a:srgbClr val="D9F9FD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5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Học sinh</a:t>
            </a:r>
            <a:r>
              <a:rPr lang="en-US" sz="250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hoàn thành </a:t>
            </a:r>
            <a:r>
              <a:rPr lang="en-US" sz="250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nội dung 2 trong phiếu học tập</a:t>
            </a:r>
            <a:endParaRPr lang="vi-VN" sz="25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5" name="3 min">
            <a:hlinkClick r:id="" action="ppaction://media"/>
            <a:extLst>
              <a:ext uri="{FF2B5EF4-FFF2-40B4-BE49-F238E27FC236}">
                <a16:creationId xmlns:a16="http://schemas.microsoft.com/office/drawing/2014/main" id="{566E0583-C89A-4320-B1EF-09A24A6665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66028" y="217946"/>
            <a:ext cx="211328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3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813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9057">
                <p:cTn id="33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875</Words>
  <Application>Microsoft Office PowerPoint</Application>
  <PresentationFormat>Widescreen</PresentationFormat>
  <Paragraphs>117</Paragraphs>
  <Slides>25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Times New Roman</vt:lpstr>
      <vt:lpstr>Calibri</vt:lpstr>
      <vt:lpstr>Arial</vt:lpstr>
      <vt:lpstr>#9Slide04 Rokkitt Bold</vt:lpstr>
      <vt:lpstr>Wingdings</vt:lpstr>
      <vt:lpstr>Calibri Light</vt:lpstr>
      <vt:lpstr>#9Slide03 Cabin Condensed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ĐUỔI HÌNH BẮT CHỮ</dc:title>
  <dc:creator>Nguyen Thi Huyen Tam</dc:creator>
  <cp:lastModifiedBy>Nguyễn Tuấn Thịnh</cp:lastModifiedBy>
  <cp:revision>228</cp:revision>
  <dcterms:created xsi:type="dcterms:W3CDTF">2021-02-21T07:35:24Z</dcterms:created>
  <dcterms:modified xsi:type="dcterms:W3CDTF">2021-08-19T10:19:19Z</dcterms:modified>
</cp:coreProperties>
</file>