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1" r:id="rId2"/>
    <p:sldId id="274" r:id="rId3"/>
    <p:sldId id="324" r:id="rId4"/>
    <p:sldId id="273" r:id="rId5"/>
    <p:sldId id="377" r:id="rId6"/>
    <p:sldId id="357" r:id="rId7"/>
    <p:sldId id="376" r:id="rId8"/>
    <p:sldId id="375" r:id="rId9"/>
    <p:sldId id="378" r:id="rId10"/>
    <p:sldId id="368" r:id="rId11"/>
    <p:sldId id="380" r:id="rId12"/>
    <p:sldId id="381" r:id="rId13"/>
    <p:sldId id="325" r:id="rId14"/>
    <p:sldId id="317" r:id="rId15"/>
    <p:sldId id="272"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DBEE"/>
    <a:srgbClr val="9DBEEF"/>
    <a:srgbClr val="E45983"/>
    <a:srgbClr val="FEE6AC"/>
    <a:srgbClr val="FCDFE8"/>
    <a:srgbClr val="FFB000"/>
    <a:srgbClr val="FFA100"/>
    <a:srgbClr val="FEA800"/>
    <a:srgbClr val="FF9801"/>
    <a:srgbClr val="EE8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88" autoAdjust="0"/>
    <p:restoredTop sz="93963" autoAdjust="0"/>
  </p:normalViewPr>
  <p:slideViewPr>
    <p:cSldViewPr snapToGrid="0" showGuides="1">
      <p:cViewPr varScale="1">
        <p:scale>
          <a:sx n="113" d="100"/>
          <a:sy n="113" d="100"/>
        </p:scale>
        <p:origin x="486" y="102"/>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8040278033268731"/>
          <c:y val="0.13580936865849025"/>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Old people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D1-7549-989E-0C3597D496F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D1-7549-989E-0C3597D496F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2D1-7549-989E-0C3597D496F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2D1-7549-989E-0C3597D496F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TV</c:v>
                </c:pt>
                <c:pt idx="1">
                  <c:v>Printed Newspapers</c:v>
                </c:pt>
                <c:pt idx="2">
                  <c:v>Online news sites</c:v>
                </c:pt>
                <c:pt idx="3">
                  <c:v>Others</c:v>
                </c:pt>
              </c:strCache>
            </c:strRef>
          </c:cat>
          <c:val>
            <c:numRef>
              <c:f>Sheet1!$B$2:$B$5</c:f>
              <c:numCache>
                <c:formatCode>0%</c:formatCode>
                <c:ptCount val="4"/>
                <c:pt idx="0">
                  <c:v>0.42</c:v>
                </c:pt>
                <c:pt idx="1">
                  <c:v>0.28999999999999998</c:v>
                </c:pt>
                <c:pt idx="2">
                  <c:v>0.06</c:v>
                </c:pt>
                <c:pt idx="3">
                  <c:v>0.23</c:v>
                </c:pt>
              </c:numCache>
            </c:numRef>
          </c:val>
          <c:extLst>
            <c:ext xmlns:c16="http://schemas.microsoft.com/office/drawing/2014/chart" uri="{C3380CC4-5D6E-409C-BE32-E72D297353CC}">
              <c16:uniqueId val="{00000000-41C6-1B41-A1B5-A1BDCE7D44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3.9355266016581562E-2"/>
          <c:y val="0.1632955379311653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976654531007183E-2"/>
          <c:y val="0.19824249185771353"/>
          <c:w val="0.5350702885530072"/>
          <c:h val="0.67637922185505017"/>
        </c:manualLayout>
      </c:layout>
      <c:pieChart>
        <c:varyColors val="1"/>
        <c:ser>
          <c:idx val="0"/>
          <c:order val="0"/>
          <c:tx>
            <c:strRef>
              <c:f>Sheet1!$B$1</c:f>
              <c:strCache>
                <c:ptCount val="1"/>
                <c:pt idx="0">
                  <c:v>Young adults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D0-CF4A-9F6F-2D09EF06894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D0-CF4A-9F6F-2D09EF06894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D0-CF4A-9F6F-2D09EF06894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6D0-CF4A-9F6F-2D09EF06894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TV</c:v>
                </c:pt>
                <c:pt idx="1">
                  <c:v>Printed Newspapers</c:v>
                </c:pt>
                <c:pt idx="2">
                  <c:v>Online news sites</c:v>
                </c:pt>
                <c:pt idx="3">
                  <c:v>Others</c:v>
                </c:pt>
              </c:strCache>
            </c:strRef>
          </c:cat>
          <c:val>
            <c:numRef>
              <c:f>Sheet1!$B$2:$B$5</c:f>
              <c:numCache>
                <c:formatCode>0%</c:formatCode>
                <c:ptCount val="4"/>
                <c:pt idx="0">
                  <c:v>0.35</c:v>
                </c:pt>
                <c:pt idx="1">
                  <c:v>0.06</c:v>
                </c:pt>
                <c:pt idx="2">
                  <c:v>0.33</c:v>
                </c:pt>
                <c:pt idx="3">
                  <c:v>0.26</c:v>
                </c:pt>
              </c:numCache>
            </c:numRef>
          </c:val>
          <c:extLst>
            <c:ext xmlns:c16="http://schemas.microsoft.com/office/drawing/2014/chart" uri="{C3380CC4-5D6E-409C-BE32-E72D297353CC}">
              <c16:uniqueId val="{00000000-02CD-A34B-9E58-693EF373E9F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3124209407816313"/>
          <c:y val="0.91344559953456883"/>
          <c:w val="0.66542844377962029"/>
          <c:h val="7.9527629893517207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dirty="0" smtClean="0"/>
              <a:t>Teenagers</a:t>
            </a:r>
            <a:endParaRPr lang="en-US" dirty="0"/>
          </a:p>
        </c:rich>
      </c:tx>
      <c:layout>
        <c:manualLayout>
          <c:xMode val="edge"/>
          <c:yMode val="edge"/>
          <c:x val="0"/>
          <c:y val="0.15588839333003426"/>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030401995972249"/>
          <c:y val="0.19917526651137146"/>
          <c:w val="0.65754186022398009"/>
          <c:h val="0.74954501639702908"/>
        </c:manualLayout>
      </c:layout>
      <c:pieChart>
        <c:varyColors val="1"/>
        <c:ser>
          <c:idx val="0"/>
          <c:order val="0"/>
          <c:tx>
            <c:strRef>
              <c:f>Sheet1!$B$1</c:f>
              <c:strCache>
                <c:ptCount val="1"/>
                <c:pt idx="0">
                  <c:v>Old people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B0-6F4C-A1B9-D5A90E49D1E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B0-6F4C-A1B9-D5A90E49D1E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B0-6F4C-A1B9-D5A90E49D1E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2B0-6F4C-A1B9-D5A90E49D1E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TV</c:v>
                </c:pt>
                <c:pt idx="1">
                  <c:v>Printed Newspapers</c:v>
                </c:pt>
                <c:pt idx="2">
                  <c:v>Online news sites</c:v>
                </c:pt>
                <c:pt idx="3">
                  <c:v>Others</c:v>
                </c:pt>
              </c:strCache>
            </c:strRef>
          </c:cat>
          <c:val>
            <c:numRef>
              <c:f>Sheet1!$B$2:$B$5</c:f>
              <c:numCache>
                <c:formatCode>0%</c:formatCode>
                <c:ptCount val="4"/>
                <c:pt idx="0">
                  <c:v>0.37</c:v>
                </c:pt>
                <c:pt idx="1">
                  <c:v>7.0000000000000007E-2</c:v>
                </c:pt>
                <c:pt idx="2">
                  <c:v>0.52</c:v>
                </c:pt>
                <c:pt idx="3">
                  <c:v>0.04</c:v>
                </c:pt>
              </c:numCache>
            </c:numRef>
          </c:val>
          <c:extLst>
            <c:ext xmlns:c16="http://schemas.microsoft.com/office/drawing/2014/chart" uri="{C3380CC4-5D6E-409C-BE32-E72D297353CC}">
              <c16:uniqueId val="{00000008-52B0-6F4C-A1B9-D5A90E49D1E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lumMod val="65000"/>
                    <a:lumOff val="35000"/>
                  </a:prstClr>
                </a:solidFill>
                <a:latin typeface="+mn-lt"/>
                <a:ea typeface="+mn-ea"/>
                <a:cs typeface="+mn-cs"/>
              </a:defRPr>
            </a:pPr>
            <a:r>
              <a:rPr lang="en-US" sz="1800" b="0" i="0" u="none" strike="noStrike" kern="1200" spc="0" baseline="0" dirty="0">
                <a:solidFill>
                  <a:prstClr val="black">
                    <a:lumMod val="65000"/>
                    <a:lumOff val="35000"/>
                  </a:prstClr>
                </a:solidFill>
              </a:rPr>
              <a:t>Young adults</a:t>
            </a:r>
          </a:p>
        </c:rich>
      </c:tx>
      <c:layout>
        <c:manualLayout>
          <c:xMode val="edge"/>
          <c:yMode val="edge"/>
          <c:x val="0.59135733524574086"/>
          <c:y val="9.4474121860553761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3.8580426668503219E-2"/>
          <c:y val="0.11218852971230836"/>
          <c:w val="0.59971882818126154"/>
          <c:h val="0.52719638178277539"/>
        </c:manualLayout>
      </c:layout>
      <c:pieChart>
        <c:varyColors val="1"/>
        <c:ser>
          <c:idx val="0"/>
          <c:order val="0"/>
          <c:tx>
            <c:strRef>
              <c:f>Sheet1!$B$1</c:f>
              <c:strCache>
                <c:ptCount val="1"/>
                <c:pt idx="0">
                  <c:v>Young adults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7B-0A4B-A854-FC335120CC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7B-0A4B-A854-FC335120CC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7B-0A4B-A854-FC335120CC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7B-0A4B-A854-FC335120CCD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TV</c:v>
                </c:pt>
                <c:pt idx="1">
                  <c:v>Printed Newspapers</c:v>
                </c:pt>
                <c:pt idx="2">
                  <c:v>Online news sites</c:v>
                </c:pt>
                <c:pt idx="3">
                  <c:v>Others</c:v>
                </c:pt>
              </c:strCache>
            </c:strRef>
          </c:cat>
          <c:val>
            <c:numRef>
              <c:f>Sheet1!$B$2:$B$5</c:f>
              <c:numCache>
                <c:formatCode>0%</c:formatCode>
                <c:ptCount val="4"/>
                <c:pt idx="0">
                  <c:v>0.35</c:v>
                </c:pt>
                <c:pt idx="1">
                  <c:v>0.06</c:v>
                </c:pt>
                <c:pt idx="2">
                  <c:v>0.33</c:v>
                </c:pt>
                <c:pt idx="3">
                  <c:v>0.26</c:v>
                </c:pt>
              </c:numCache>
            </c:numRef>
          </c:val>
          <c:extLst>
            <c:ext xmlns:c16="http://schemas.microsoft.com/office/drawing/2014/chart" uri="{C3380CC4-5D6E-409C-BE32-E72D297353CC}">
              <c16:uniqueId val="{00000008-A77B-0A4B-A854-FC335120CCD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43288692191717859"/>
          <c:y val="0.67130174851368707"/>
          <c:w val="0.50244241350622332"/>
          <c:h val="0.31198331770640575"/>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Old people</a:t>
            </a:r>
          </a:p>
        </c:rich>
      </c:tx>
      <c:layout>
        <c:manualLayout>
          <c:xMode val="edge"/>
          <c:yMode val="edge"/>
          <c:x val="0.64427482973234773"/>
          <c:y val="0.71543670609331445"/>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976654531007183E-2"/>
          <c:y val="0.16078177663700874"/>
          <c:w val="0.61998565694343166"/>
          <c:h val="0.6721155447379431"/>
        </c:manualLayout>
      </c:layout>
      <c:pieChart>
        <c:varyColors val="1"/>
        <c:ser>
          <c:idx val="0"/>
          <c:order val="0"/>
          <c:tx>
            <c:strRef>
              <c:f>Sheet1!$B$1</c:f>
              <c:strCache>
                <c:ptCount val="1"/>
                <c:pt idx="0">
                  <c:v>Young adults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B24-C347-83C5-6C1495913F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B24-C347-83C5-6C1495913F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B24-C347-83C5-6C1495913F2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B24-C347-83C5-6C1495913F2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TV</c:v>
                </c:pt>
                <c:pt idx="1">
                  <c:v>Printed Newspapers</c:v>
                </c:pt>
                <c:pt idx="2">
                  <c:v>Online news sites</c:v>
                </c:pt>
                <c:pt idx="3">
                  <c:v>Others</c:v>
                </c:pt>
              </c:strCache>
            </c:strRef>
          </c:cat>
          <c:val>
            <c:numRef>
              <c:f>Sheet1!$B$2:$B$5</c:f>
              <c:numCache>
                <c:formatCode>0%</c:formatCode>
                <c:ptCount val="4"/>
                <c:pt idx="0">
                  <c:v>0.42</c:v>
                </c:pt>
                <c:pt idx="1">
                  <c:v>0.28999999999999998</c:v>
                </c:pt>
                <c:pt idx="2">
                  <c:v>0.06</c:v>
                </c:pt>
                <c:pt idx="3">
                  <c:v>0.23</c:v>
                </c:pt>
              </c:numCache>
            </c:numRef>
          </c:val>
          <c:extLst>
            <c:ext xmlns:c16="http://schemas.microsoft.com/office/drawing/2014/chart" uri="{C3380CC4-5D6E-409C-BE32-E72D297353CC}">
              <c16:uniqueId val="{00000008-9B24-C347-83C5-6C1495913F29}"/>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56599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671454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6/10/2024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WRITING</a:t>
            </a:r>
          </a:p>
        </p:txBody>
      </p:sp>
      <p:grpSp>
        <p:nvGrpSpPr>
          <p:cNvPr id="14" name="Group 13">
            <a:extLst>
              <a:ext uri="{FF2B5EF4-FFF2-40B4-BE49-F238E27FC236}">
                <a16:creationId xmlns:a16="http://schemas.microsoft.com/office/drawing/2014/main" id="{AFBA9135-8670-EA32-234C-ACE66FD14692}"/>
              </a:ext>
            </a:extLst>
          </p:cNvPr>
          <p:cNvGrpSpPr/>
          <p:nvPr/>
        </p:nvGrpSpPr>
        <p:grpSpPr>
          <a:xfrm>
            <a:off x="339544" y="726044"/>
            <a:ext cx="376955" cy="553998"/>
            <a:chOff x="403741" y="808238"/>
            <a:chExt cx="376955" cy="553998"/>
          </a:xfrm>
        </p:grpSpPr>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grpSp>
      <p:sp>
        <p:nvSpPr>
          <p:cNvPr id="4" name="Rectangle 3">
            <a:extLst>
              <a:ext uri="{FF2B5EF4-FFF2-40B4-BE49-F238E27FC236}">
                <a16:creationId xmlns:a16="http://schemas.microsoft.com/office/drawing/2014/main" id="{4A7BFE80-4B77-698E-BE4F-34EAF1232090}"/>
              </a:ext>
            </a:extLst>
          </p:cNvPr>
          <p:cNvSpPr/>
          <p:nvPr/>
        </p:nvSpPr>
        <p:spPr>
          <a:xfrm>
            <a:off x="852600" y="646743"/>
            <a:ext cx="7911262" cy="769441"/>
          </a:xfrm>
          <a:prstGeom prst="rect">
            <a:avLst/>
          </a:prstGeom>
        </p:spPr>
        <p:txBody>
          <a:bodyPr wrap="square">
            <a:spAutoFit/>
          </a:bodyPr>
          <a:lstStyle/>
          <a:p>
            <a:r>
              <a:rPr lang="en-US" sz="2200" b="1" dirty="0">
                <a:effectLst/>
                <a:latin typeface="UTMAvoBold"/>
              </a:rPr>
              <a:t>Write a description (120</a:t>
            </a:r>
            <a:r>
              <a:rPr lang="en-US" sz="2200" b="1" dirty="0">
                <a:effectLst/>
                <a:latin typeface="MyriadPro"/>
              </a:rPr>
              <a:t>–</a:t>
            </a:r>
            <a:r>
              <a:rPr lang="en-US" sz="2200" b="1" dirty="0">
                <a:effectLst/>
                <a:latin typeface="UTMAvoBold"/>
              </a:rPr>
              <a:t>150 words) of the charts below. Use the model and tips in </a:t>
            </a:r>
            <a:r>
              <a:rPr lang="en-US" sz="2200" b="1" dirty="0">
                <a:solidFill>
                  <a:srgbClr val="7760A8"/>
                </a:solidFill>
                <a:effectLst/>
                <a:latin typeface="MyriadPro"/>
              </a:rPr>
              <a:t>2 </a:t>
            </a:r>
            <a:r>
              <a:rPr lang="en-US" sz="2200" b="1" dirty="0">
                <a:effectLst/>
                <a:latin typeface="UTMAvoBold"/>
              </a:rPr>
              <a:t>to help you.</a:t>
            </a:r>
            <a:endParaRPr lang="en-US" sz="2200" b="1" dirty="0"/>
          </a:p>
        </p:txBody>
      </p:sp>
      <p:grpSp>
        <p:nvGrpSpPr>
          <p:cNvPr id="7" name="Group 6">
            <a:extLst>
              <a:ext uri="{FF2B5EF4-FFF2-40B4-BE49-F238E27FC236}">
                <a16:creationId xmlns:a16="http://schemas.microsoft.com/office/drawing/2014/main" id="{8ABE471F-967E-B8C6-A0E3-0E8E0AD370D4}"/>
              </a:ext>
            </a:extLst>
          </p:cNvPr>
          <p:cNvGrpSpPr/>
          <p:nvPr/>
        </p:nvGrpSpPr>
        <p:grpSpPr>
          <a:xfrm>
            <a:off x="1466546" y="928704"/>
            <a:ext cx="6941955" cy="3903494"/>
            <a:chOff x="1472680" y="905371"/>
            <a:chExt cx="6941955" cy="3903494"/>
          </a:xfrm>
        </p:grpSpPr>
        <p:graphicFrame>
          <p:nvGraphicFramePr>
            <p:cNvPr id="8" name="Chart 7">
              <a:extLst>
                <a:ext uri="{FF2B5EF4-FFF2-40B4-BE49-F238E27FC236}">
                  <a16:creationId xmlns:a16="http://schemas.microsoft.com/office/drawing/2014/main" id="{5D850539-FCE5-A778-174B-C6C450CB54E9}"/>
                </a:ext>
              </a:extLst>
            </p:cNvPr>
            <p:cNvGraphicFramePr/>
            <p:nvPr>
              <p:extLst>
                <p:ext uri="{D42A27DB-BD31-4B8C-83A1-F6EECF244321}">
                  <p14:modId xmlns:p14="http://schemas.microsoft.com/office/powerpoint/2010/main" val="3151768481"/>
                </p:ext>
              </p:extLst>
            </p:nvPr>
          </p:nvGraphicFramePr>
          <p:xfrm>
            <a:off x="1472680" y="905371"/>
            <a:ext cx="3105454" cy="27242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AB98DBF0-8A59-0CF5-98E9-573399D7F440}"/>
                </a:ext>
              </a:extLst>
            </p:cNvPr>
            <p:cNvGraphicFramePr/>
            <p:nvPr>
              <p:extLst>
                <p:ext uri="{D42A27DB-BD31-4B8C-83A1-F6EECF244321}">
                  <p14:modId xmlns:p14="http://schemas.microsoft.com/office/powerpoint/2010/main" val="2032072232"/>
                </p:ext>
              </p:extLst>
            </p:nvPr>
          </p:nvGraphicFramePr>
          <p:xfrm>
            <a:off x="5075040" y="1009867"/>
            <a:ext cx="3339595" cy="3798998"/>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3" name="Chart 12">
            <a:extLst>
              <a:ext uri="{FF2B5EF4-FFF2-40B4-BE49-F238E27FC236}">
                <a16:creationId xmlns:a16="http://schemas.microsoft.com/office/drawing/2014/main" id="{33AE4C0B-0BFB-B4CD-178C-47E7B1CB679D}"/>
              </a:ext>
            </a:extLst>
          </p:cNvPr>
          <p:cNvGraphicFramePr/>
          <p:nvPr>
            <p:extLst>
              <p:ext uri="{D42A27DB-BD31-4B8C-83A1-F6EECF244321}">
                <p14:modId xmlns:p14="http://schemas.microsoft.com/office/powerpoint/2010/main" val="736884139"/>
              </p:ext>
            </p:extLst>
          </p:nvPr>
        </p:nvGraphicFramePr>
        <p:xfrm>
          <a:off x="3399108" y="2571750"/>
          <a:ext cx="3339595" cy="30805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3435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WRITING</a:t>
            </a:r>
          </a:p>
        </p:txBody>
      </p:sp>
      <p:grpSp>
        <p:nvGrpSpPr>
          <p:cNvPr id="14" name="Group 13">
            <a:extLst>
              <a:ext uri="{FF2B5EF4-FFF2-40B4-BE49-F238E27FC236}">
                <a16:creationId xmlns:a16="http://schemas.microsoft.com/office/drawing/2014/main" id="{AFBA9135-8670-EA32-234C-ACE66FD14692}"/>
              </a:ext>
            </a:extLst>
          </p:cNvPr>
          <p:cNvGrpSpPr/>
          <p:nvPr/>
        </p:nvGrpSpPr>
        <p:grpSpPr>
          <a:xfrm>
            <a:off x="339544" y="726044"/>
            <a:ext cx="376955" cy="553998"/>
            <a:chOff x="403741" y="808238"/>
            <a:chExt cx="376955" cy="553998"/>
          </a:xfrm>
        </p:grpSpPr>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grpSp>
      <p:sp>
        <p:nvSpPr>
          <p:cNvPr id="4" name="Rectangle 3">
            <a:extLst>
              <a:ext uri="{FF2B5EF4-FFF2-40B4-BE49-F238E27FC236}">
                <a16:creationId xmlns:a16="http://schemas.microsoft.com/office/drawing/2014/main" id="{4A7BFE80-4B77-698E-BE4F-34EAF1232090}"/>
              </a:ext>
            </a:extLst>
          </p:cNvPr>
          <p:cNvSpPr/>
          <p:nvPr/>
        </p:nvSpPr>
        <p:spPr>
          <a:xfrm>
            <a:off x="852600" y="646743"/>
            <a:ext cx="7911262" cy="769441"/>
          </a:xfrm>
          <a:prstGeom prst="rect">
            <a:avLst/>
          </a:prstGeom>
        </p:spPr>
        <p:txBody>
          <a:bodyPr wrap="square">
            <a:spAutoFit/>
          </a:bodyPr>
          <a:lstStyle/>
          <a:p>
            <a:r>
              <a:rPr lang="en-US" sz="2200" b="1" dirty="0">
                <a:effectLst/>
                <a:latin typeface="UTMAvoBold"/>
              </a:rPr>
              <a:t>Write a description (120</a:t>
            </a:r>
            <a:r>
              <a:rPr lang="en-US" sz="2200" b="1" dirty="0">
                <a:effectLst/>
                <a:latin typeface="MyriadPro"/>
              </a:rPr>
              <a:t>–</a:t>
            </a:r>
            <a:r>
              <a:rPr lang="en-US" sz="2200" b="1" dirty="0">
                <a:effectLst/>
                <a:latin typeface="UTMAvoBold"/>
              </a:rPr>
              <a:t>150 words) of the charts below. Use the model and tips in </a:t>
            </a:r>
            <a:r>
              <a:rPr lang="en-US" sz="2200" b="1" dirty="0">
                <a:solidFill>
                  <a:srgbClr val="7760A8"/>
                </a:solidFill>
                <a:effectLst/>
                <a:latin typeface="MyriadPro"/>
              </a:rPr>
              <a:t>2 </a:t>
            </a:r>
            <a:r>
              <a:rPr lang="en-US" sz="2200" b="1" dirty="0">
                <a:effectLst/>
                <a:latin typeface="UTMAvoBold"/>
              </a:rPr>
              <a:t>to help you.</a:t>
            </a:r>
            <a:endParaRPr lang="en-US" sz="2200" b="1" dirty="0"/>
          </a:p>
        </p:txBody>
      </p:sp>
      <p:sp>
        <p:nvSpPr>
          <p:cNvPr id="10" name="TextBox 9">
            <a:extLst>
              <a:ext uri="{FF2B5EF4-FFF2-40B4-BE49-F238E27FC236}">
                <a16:creationId xmlns:a16="http://schemas.microsoft.com/office/drawing/2014/main" id="{FD43976D-17F9-3649-99E3-DE9AA2A62696}"/>
              </a:ext>
            </a:extLst>
          </p:cNvPr>
          <p:cNvSpPr txBox="1"/>
          <p:nvPr/>
        </p:nvSpPr>
        <p:spPr>
          <a:xfrm>
            <a:off x="852600" y="1416312"/>
            <a:ext cx="7605600" cy="3693319"/>
          </a:xfrm>
          <a:prstGeom prst="rect">
            <a:avLst/>
          </a:prstGeom>
          <a:noFill/>
        </p:spPr>
        <p:txBody>
          <a:bodyPr wrap="square" rtlCol="0">
            <a:spAutoFit/>
          </a:bodyPr>
          <a:lstStyle/>
          <a:p>
            <a:pPr indent="-1270" algn="just"/>
            <a:r>
              <a:rPr lang="en-VN" sz="1800" b="1" i="1" dirty="0">
                <a:solidFill>
                  <a:srgbClr val="7030A0"/>
                </a:solidFill>
                <a:effectLst/>
                <a:ea typeface="Times New Roman" panose="02020603050405020304" pitchFamily="18" charset="0"/>
              </a:rPr>
              <a:t>Suggested answer:</a:t>
            </a:r>
            <a:endParaRPr lang="en-VN" sz="1800" dirty="0">
              <a:solidFill>
                <a:srgbClr val="7030A0"/>
              </a:solidFill>
              <a:effectLst/>
              <a:ea typeface="Times New Roman" panose="02020603050405020304" pitchFamily="18" charset="0"/>
            </a:endParaRPr>
          </a:p>
          <a:p>
            <a:pPr algn="just"/>
            <a:r>
              <a:rPr lang="en-VN" sz="1800" dirty="0">
                <a:solidFill>
                  <a:srgbClr val="7030A0"/>
                </a:solidFill>
                <a:effectLst/>
                <a:ea typeface="Times New Roman" panose="02020603050405020304" pitchFamily="18" charset="0"/>
              </a:rPr>
              <a:t>The pie charts compare the main news sources for teenagers, young adults and old people according to a survey in 2022. </a:t>
            </a:r>
          </a:p>
          <a:p>
            <a:pPr algn="just"/>
            <a:r>
              <a:rPr lang="en-VN" sz="1800" dirty="0">
                <a:solidFill>
                  <a:srgbClr val="7030A0"/>
                </a:solidFill>
                <a:effectLst/>
                <a:ea typeface="Times New Roman" panose="02020603050405020304" pitchFamily="18" charset="0"/>
              </a:rPr>
              <a:t>Overall, television was a very popular source of news for all age groups. It was the top news source for old and young adults, chosen by 42 percent of old people and more than one third of young adults and teenagers. Meanwhile, online news sites were most chosen by teenagers, with more than 50 percent. By contrast, the Internet was the least common news source for old people, with just 6 percent. On the other hand, printed newspapers were the top news source for 29 percent of old people while only fewer than 10 percent of young adults and teenagers reported getting their news from them.  </a:t>
            </a:r>
          </a:p>
          <a:p>
            <a:pPr algn="just"/>
            <a:r>
              <a:rPr lang="en-VN" sz="1800" kern="0" dirty="0">
                <a:solidFill>
                  <a:srgbClr val="7030A0"/>
                </a:solidFill>
                <a:effectLst/>
                <a:ea typeface="Times New Roman" panose="02020603050405020304" pitchFamily="18" charset="0"/>
              </a:rPr>
              <a:t>As for other sources of news, around a quarter of young adults and old people relied on other sources for news, as opposed to only 4 percent of teenagers</a:t>
            </a:r>
            <a:r>
              <a:rPr lang="en-GB" sz="1800" kern="0" dirty="0">
                <a:solidFill>
                  <a:srgbClr val="7030A0"/>
                </a:solidFill>
                <a:effectLst/>
                <a:ea typeface="Times New Roman" panose="02020603050405020304" pitchFamily="18" charset="0"/>
              </a:rPr>
              <a:t>.</a:t>
            </a:r>
            <a:r>
              <a:rPr lang="en-VN" dirty="0">
                <a:solidFill>
                  <a:srgbClr val="7030A0"/>
                </a:solidFill>
                <a:effectLst/>
              </a:rPr>
              <a:t> </a:t>
            </a:r>
            <a:endParaRPr lang="en-VN" dirty="0">
              <a:solidFill>
                <a:srgbClr val="7030A0"/>
              </a:solidFill>
            </a:endParaRPr>
          </a:p>
        </p:txBody>
      </p:sp>
    </p:spTree>
    <p:extLst>
      <p:ext uri="{BB962C8B-B14F-4D97-AF65-F5344CB8AC3E}">
        <p14:creationId xmlns:p14="http://schemas.microsoft.com/office/powerpoint/2010/main" val="2574554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UTM Facebook K&amp;T" panose="02040603050506020204" pitchFamily="18" charset="0"/>
                <a:ea typeface="+mn-ea"/>
                <a:cs typeface="Arial" panose="020B0604020202020204" pitchFamily="34" charset="0"/>
              </a:rPr>
              <a:t>POST-WRITING</a:t>
            </a:r>
          </a:p>
        </p:txBody>
      </p:sp>
      <p:sp>
        <p:nvSpPr>
          <p:cNvPr id="4" name="Rectangle 3">
            <a:extLst>
              <a:ext uri="{FF2B5EF4-FFF2-40B4-BE49-F238E27FC236}">
                <a16:creationId xmlns:a16="http://schemas.microsoft.com/office/drawing/2014/main" id="{4A7BFE80-4B77-698E-BE4F-34EAF1232090}"/>
              </a:ext>
            </a:extLst>
          </p:cNvPr>
          <p:cNvSpPr/>
          <p:nvPr/>
        </p:nvSpPr>
        <p:spPr>
          <a:xfrm>
            <a:off x="380138" y="805443"/>
            <a:ext cx="8120888" cy="5232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rPr>
              <a:t>Cross-checking</a:t>
            </a:r>
            <a:endParaRPr kumimoji="0" lang="en-US" sz="3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66A786A-D077-70DA-9242-0C977FBB15DC}"/>
              </a:ext>
            </a:extLst>
          </p:cNvPr>
          <p:cNvSpPr txBox="1"/>
          <p:nvPr/>
        </p:nvSpPr>
        <p:spPr>
          <a:xfrm>
            <a:off x="2228060" y="1378859"/>
            <a:ext cx="4425043"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70C0"/>
                </a:solidFill>
                <a:effectLst/>
                <a:uLnTx/>
                <a:uFillTx/>
                <a:latin typeface="Calibri"/>
                <a:ea typeface="+mn-ea"/>
                <a:cs typeface="+mn-cs"/>
              </a:rPr>
              <a:t>Suggested writing rubric</a:t>
            </a:r>
            <a:endParaRPr kumimoji="0" lang="en-US" sz="28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a:ea typeface="+mn-ea"/>
                <a:cs typeface="+mn-cs"/>
              </a:rPr>
              <a:t>1. Organization: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a:ea typeface="+mn-ea"/>
                <a:cs typeface="+mn-cs"/>
              </a:rPr>
              <a:t>2. Legibility: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a:ea typeface="+mn-ea"/>
                <a:cs typeface="+mn-cs"/>
              </a:rPr>
              <a:t>3. Ideas: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a:ea typeface="+mn-ea"/>
                <a:cs typeface="+mn-cs"/>
              </a:rPr>
              <a:t>4. Word choice: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a:ea typeface="+mn-ea"/>
                <a:cs typeface="+mn-cs"/>
              </a:rPr>
              <a:t>5. </a:t>
            </a:r>
            <a:r>
              <a:rPr kumimoji="0" lang="en-US" sz="2800" b="0" i="0" u="none" strike="noStrike" kern="1200" cap="none" spc="0" normalizeH="0" baseline="0" noProof="0">
                <a:ln>
                  <a:noFill/>
                </a:ln>
                <a:solidFill>
                  <a:srgbClr val="0070C0"/>
                </a:solidFill>
                <a:effectLst/>
                <a:uLnTx/>
                <a:uFillTx/>
                <a:latin typeface="Calibri"/>
                <a:ea typeface="+mn-ea"/>
                <a:cs typeface="+mn-cs"/>
              </a:rPr>
              <a:t>Grammar use: </a:t>
            </a:r>
            <a:r>
              <a:rPr kumimoji="0" lang="en-US" sz="2800" b="0" i="0" u="none" strike="noStrike" kern="1200" cap="none" spc="0" normalizeH="0" baseline="0" noProof="0" dirty="0">
                <a:ln>
                  <a:noFill/>
                </a:ln>
                <a:solidFill>
                  <a:srgbClr val="0070C0"/>
                </a:solidFill>
                <a:effectLst/>
                <a:uLnTx/>
                <a:uFillTx/>
                <a:latin typeface="Calibri"/>
                <a:ea typeface="+mn-ea"/>
                <a:cs typeface="+mn-cs"/>
              </a:rPr>
              <a:t>…/10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a:ea typeface="+mn-ea"/>
                <a:cs typeface="+mn-cs"/>
              </a:rPr>
              <a:t>             TOTAL: …/50</a:t>
            </a:r>
            <a:endParaRPr kumimoji="0" lang="en-US" sz="4800" b="1" i="0" u="none" strike="noStrike" kern="1200" cap="none" spc="0" normalizeH="0" baseline="0" noProof="0" dirty="0">
              <a:ln>
                <a:noFill/>
              </a:ln>
              <a:solidFill>
                <a:srgbClr val="0070C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3446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819688" y="1512795"/>
            <a:ext cx="7593030" cy="2231958"/>
          </a:xfrm>
          <a:prstGeom prst="rect">
            <a:avLst/>
          </a:prstGeom>
          <a:noFill/>
        </p:spPr>
        <p:txBody>
          <a:bodyPr wrap="square" rtlCol="0">
            <a:spAutoFit/>
          </a:bodyPr>
          <a:lstStyle/>
          <a:p>
            <a:pPr>
              <a:lnSpc>
                <a:spcPct val="150000"/>
              </a:lnSpc>
            </a:pPr>
            <a:r>
              <a:rPr lang="vi-VN" sz="3200" dirty="0">
                <a:latin typeface="Calibri" panose="020F0502020204030204" pitchFamily="34" charset="0"/>
                <a:cs typeface="Calibri" panose="020F0502020204030204" pitchFamily="34" charset="0"/>
              </a:rPr>
              <a:t>What have you learnt today?</a:t>
            </a:r>
            <a:endParaRPr lang="en-US" sz="32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en-US" sz="3200" dirty="0" err="1"/>
              <a:t>Synthesise</a:t>
            </a:r>
            <a:r>
              <a:rPr lang="en-US" sz="3200" dirty="0"/>
              <a:t> and </a:t>
            </a:r>
            <a:r>
              <a:rPr lang="en-US" sz="3200" dirty="0" err="1"/>
              <a:t>summarise</a:t>
            </a:r>
            <a:r>
              <a:rPr lang="en-US" sz="3200" dirty="0"/>
              <a:t> information in order to write a pie chart description.</a:t>
            </a:r>
            <a:endParaRPr lang="en-US" sz="32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7" y="61968"/>
            <a:ext cx="392092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964461" y="1722849"/>
            <a:ext cx="7512789" cy="2153228"/>
          </a:xfrm>
          <a:noFill/>
        </p:spPr>
        <p:txBody>
          <a:bodyPr anchor="t"/>
          <a:lstStyle/>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Do exercises in the workbook.</a:t>
            </a:r>
          </a:p>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Prepare for Lesson 7 – Communication &amp; Culture.</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7" y="61968"/>
            <a:ext cx="4259595"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7</a:t>
              </a:r>
            </a:p>
          </p:txBody>
        </p:sp>
      </p:gr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WRITING</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6</a:t>
            </a:r>
          </a:p>
        </p:txBody>
      </p:sp>
      <p:sp>
        <p:nvSpPr>
          <p:cNvPr id="14" name="TextBox 13">
            <a:extLst>
              <a:ext uri="{FF2B5EF4-FFF2-40B4-BE49-F238E27FC236}">
                <a16:creationId xmlns:a16="http://schemas.microsoft.com/office/drawing/2014/main" id="{409399F7-44CB-F8D5-78C2-4555DA974D89}"/>
              </a:ext>
            </a:extLst>
          </p:cNvPr>
          <p:cNvSpPr txBox="1"/>
          <p:nvPr/>
        </p:nvSpPr>
        <p:spPr>
          <a:xfrm>
            <a:off x="491218" y="3322584"/>
            <a:ext cx="8496801" cy="523220"/>
          </a:xfrm>
          <a:prstGeom prst="rect">
            <a:avLst/>
          </a:prstGeom>
          <a:noFill/>
        </p:spPr>
        <p:txBody>
          <a:bodyPr wrap="square" rtlCol="0">
            <a:spAutoFit/>
          </a:bodyPr>
          <a:lstStyle/>
          <a:p>
            <a:pPr algn="ctr"/>
            <a:r>
              <a:rPr lang="en-US" sz="2800" b="1" i="1" dirty="0">
                <a:solidFill>
                  <a:srgbClr val="EF6330"/>
                </a:solidFill>
                <a:effectLst/>
              </a:rPr>
              <a:t>Description of pie charts</a:t>
            </a:r>
            <a:endParaRPr lang="en-US" sz="2800" b="1" dirty="0"/>
          </a:p>
        </p:txBody>
      </p:sp>
      <p:sp>
        <p:nvSpPr>
          <p:cNvPr id="12" name="TextBox 11">
            <a:extLst>
              <a:ext uri="{FF2B5EF4-FFF2-40B4-BE49-F238E27FC236}">
                <a16:creationId xmlns:a16="http://schemas.microsoft.com/office/drawing/2014/main" id="{C0D10BC9-B632-2F48-A2F4-686D739EE75A}"/>
              </a:ext>
            </a:extLst>
          </p:cNvPr>
          <p:cNvSpPr txBox="1"/>
          <p:nvPr/>
        </p:nvSpPr>
        <p:spPr>
          <a:xfrm>
            <a:off x="2260600" y="413887"/>
            <a:ext cx="6883400" cy="769441"/>
          </a:xfrm>
          <a:prstGeom prst="rect">
            <a:avLst/>
          </a:prstGeom>
          <a:noFill/>
        </p:spPr>
        <p:txBody>
          <a:bodyPr wrap="square" rtlCol="0">
            <a:spAutoFit/>
          </a:bodyPr>
          <a:lstStyle/>
          <a:p>
            <a:r>
              <a:rPr lang="en-US" sz="4400" b="1" dirty="0">
                <a:solidFill>
                  <a:srgbClr val="FFFFFF"/>
                </a:solidFill>
                <a:latin typeface="UTMFacebookK&amp;TBold"/>
              </a:rPr>
              <a:t>The world of </a:t>
            </a:r>
            <a:r>
              <a:rPr lang="en-US" sz="4400" b="1" dirty="0" smtClean="0">
                <a:solidFill>
                  <a:srgbClr val="FFFFFF"/>
                </a:solidFill>
                <a:latin typeface="UTMFacebookK&amp;TBold"/>
              </a:rPr>
              <a:t>mass media</a:t>
            </a:r>
            <a:endParaRPr lang="en-US" sz="4400" b="1" i="0" dirty="0">
              <a:solidFill>
                <a:srgbClr val="FFFFFF"/>
              </a:solidFill>
              <a:effectLst/>
              <a:latin typeface="UTMFacebookK&amp;TBold"/>
            </a:endParaRPr>
          </a:p>
        </p:txBody>
      </p:sp>
    </p:spTree>
    <p:extLst>
      <p:ext uri="{BB962C8B-B14F-4D97-AF65-F5344CB8AC3E}">
        <p14:creationId xmlns:p14="http://schemas.microsoft.com/office/powerpoint/2010/main" val="1671446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085927" y="867955"/>
            <a:ext cx="1412825"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2299725" y="1674214"/>
            <a:ext cx="1463050"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PRE-WRITING</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791936" y="2567595"/>
            <a:ext cx="1706816" cy="532654"/>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WHILE-WRITING</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4505771" y="860863"/>
            <a:ext cx="3659537" cy="524456"/>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smtClean="0">
                <a:solidFill>
                  <a:schemeClr val="tx1"/>
                </a:solidFill>
              </a:rPr>
              <a:t>Pictionary</a:t>
            </a:r>
            <a:endParaRPr lang="en-GB" sz="1350" dirty="0">
              <a:solidFill>
                <a:schemeClr val="tx1"/>
              </a:solidFill>
            </a:endParaRPr>
          </a:p>
        </p:txBody>
      </p:sp>
      <p:sp>
        <p:nvSpPr>
          <p:cNvPr id="26" name="Rectangle 25"/>
          <p:cNvSpPr/>
          <p:nvPr/>
        </p:nvSpPr>
        <p:spPr>
          <a:xfrm>
            <a:off x="4505771" y="1594890"/>
            <a:ext cx="3659538" cy="998891"/>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270" algn="just">
              <a:spcBef>
                <a:spcPts val="0"/>
              </a:spcBef>
              <a:spcAft>
                <a:spcPts val="0"/>
              </a:spcAft>
            </a:pPr>
            <a:r>
              <a:rPr lang="en-US" sz="1350" dirty="0">
                <a:solidFill>
                  <a:schemeClr val="tx1"/>
                </a:solidFill>
                <a:effectLst/>
                <a:ea typeface="Times New Roman" panose="02020603050405020304" pitchFamily="18" charset="0"/>
              </a:rPr>
              <a:t>- Task 1: </a:t>
            </a:r>
            <a:r>
              <a:rPr lang="en-US" sz="1350" kern="0" dirty="0">
                <a:solidFill>
                  <a:srgbClr val="000000"/>
                </a:solidFill>
                <a:effectLst/>
                <a:ea typeface="Times New Roman" panose="02020603050405020304" pitchFamily="18" charset="0"/>
              </a:rPr>
              <a:t>Choose the correct answer.</a:t>
            </a:r>
            <a:endParaRPr lang="en-US" sz="1350" dirty="0">
              <a:solidFill>
                <a:schemeClr val="tx1"/>
              </a:solidFill>
              <a:effectLst/>
              <a:ea typeface="Times New Roman" panose="02020603050405020304" pitchFamily="18" charset="0"/>
            </a:endParaRPr>
          </a:p>
          <a:p>
            <a:pPr marL="0" marR="0" indent="-1270" algn="just">
              <a:spcBef>
                <a:spcPts val="0"/>
              </a:spcBef>
              <a:spcAft>
                <a:spcPts val="0"/>
              </a:spcAft>
            </a:pPr>
            <a:r>
              <a:rPr lang="en-US" sz="1350" dirty="0">
                <a:solidFill>
                  <a:schemeClr val="tx1"/>
                </a:solidFill>
                <a:effectLst/>
                <a:ea typeface="Times New Roman" panose="02020603050405020304" pitchFamily="18" charset="0"/>
              </a:rPr>
              <a:t>- Task 2: </a:t>
            </a:r>
            <a:r>
              <a:rPr lang="en-US" sz="1350" kern="0" dirty="0">
                <a:solidFill>
                  <a:srgbClr val="000000"/>
                </a:solidFill>
                <a:effectLst/>
                <a:ea typeface="Times New Roman" panose="02020603050405020304" pitchFamily="18" charset="0"/>
              </a:rPr>
              <a:t>Complete the descriptions.</a:t>
            </a:r>
            <a:endParaRPr lang="en-GB" sz="1350" dirty="0">
              <a:solidFill>
                <a:schemeClr val="tx1"/>
              </a:solidFill>
              <a:cs typeface="Times New Roman" panose="02020603050405020304" pitchFamily="18" charset="0"/>
            </a:endParaRPr>
          </a:p>
        </p:txBody>
      </p:sp>
      <p:sp>
        <p:nvSpPr>
          <p:cNvPr id="27" name="Rectangle 26"/>
          <p:cNvSpPr/>
          <p:nvPr/>
        </p:nvSpPr>
        <p:spPr>
          <a:xfrm>
            <a:off x="4505771" y="2767573"/>
            <a:ext cx="3659539" cy="642093"/>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270" algn="just"/>
            <a:r>
              <a:rPr lang="en-US" sz="1350" dirty="0">
                <a:solidFill>
                  <a:schemeClr val="tx1"/>
                </a:solidFill>
                <a:effectLst/>
                <a:ea typeface="Times New Roman" panose="02020603050405020304" pitchFamily="18" charset="0"/>
                <a:cs typeface="Times New Roman" panose="02020603050405020304" pitchFamily="18" charset="0"/>
              </a:rPr>
              <a:t>- Task 3: </a:t>
            </a:r>
            <a:r>
              <a:rPr lang="en-US" sz="1350" dirty="0">
                <a:solidFill>
                  <a:srgbClr val="000000"/>
                </a:solidFill>
                <a:effectLst/>
                <a:ea typeface="Times New Roman" panose="02020603050405020304" pitchFamily="18" charset="0"/>
              </a:rPr>
              <a:t>Write a pie chart description.</a:t>
            </a:r>
            <a:endParaRPr lang="en-US" sz="1350" dirty="0">
              <a:effectLst/>
              <a:ea typeface="Times New Roman" panose="02020603050405020304" pitchFamily="18" charset="0"/>
            </a:endParaRPr>
          </a:p>
        </p:txBody>
      </p:sp>
      <p:cxnSp>
        <p:nvCxnSpPr>
          <p:cNvPr id="28" name="Curved Connector 27"/>
          <p:cNvCxnSpPr>
            <a:stCxn id="22" idx="3"/>
            <a:endCxn id="23" idx="0"/>
          </p:cNvCxnSpPr>
          <p:nvPr/>
        </p:nvCxnSpPr>
        <p:spPr>
          <a:xfrm>
            <a:off x="2498752" y="1113732"/>
            <a:ext cx="532499" cy="560482"/>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cxnSpLocks/>
            <a:stCxn id="23" idx="1"/>
            <a:endCxn id="24" idx="0"/>
          </p:cNvCxnSpPr>
          <p:nvPr/>
        </p:nvCxnSpPr>
        <p:spPr>
          <a:xfrm rot="10800000" flipV="1">
            <a:off x="1645345" y="1919989"/>
            <a:ext cx="654381" cy="647605"/>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212625" y="3498048"/>
            <a:ext cx="1637250"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POST-WRITING</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32" name="Rectangle 31"/>
          <p:cNvSpPr/>
          <p:nvPr/>
        </p:nvSpPr>
        <p:spPr>
          <a:xfrm>
            <a:off x="4505770" y="4330718"/>
            <a:ext cx="3659537" cy="51372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rPr>
              <a:t>- Wrap-up</a:t>
            </a:r>
          </a:p>
          <a:p>
            <a:r>
              <a:rPr lang="en-US" sz="1350" dirty="0">
                <a:solidFill>
                  <a:schemeClr val="tx1"/>
                </a:solidFill>
              </a:rPr>
              <a:t>- Homework</a:t>
            </a:r>
            <a:endParaRPr lang="en-GB" sz="1350" dirty="0">
              <a:solidFill>
                <a:schemeClr val="tx1"/>
              </a:solidFill>
            </a:endParaRPr>
          </a:p>
        </p:txBody>
      </p:sp>
      <p:cxnSp>
        <p:nvCxnSpPr>
          <p:cNvPr id="33" name="Curved Connector 32"/>
          <p:cNvCxnSpPr>
            <a:stCxn id="31" idx="1"/>
            <a:endCxn id="34" idx="0"/>
          </p:cNvCxnSpPr>
          <p:nvPr/>
        </p:nvCxnSpPr>
        <p:spPr>
          <a:xfrm rot="10800000" flipV="1">
            <a:off x="1792340" y="3747854"/>
            <a:ext cx="420286" cy="582864"/>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973714" y="4330718"/>
            <a:ext cx="1637250"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cxnSp>
        <p:nvCxnSpPr>
          <p:cNvPr id="35" name="Curved Connector 34"/>
          <p:cNvCxnSpPr>
            <a:cxnSpLocks/>
            <a:stCxn id="24" idx="3"/>
            <a:endCxn id="31" idx="0"/>
          </p:cNvCxnSpPr>
          <p:nvPr/>
        </p:nvCxnSpPr>
        <p:spPr>
          <a:xfrm>
            <a:off x="2498752" y="2833922"/>
            <a:ext cx="532498" cy="664126"/>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4505770" y="3583457"/>
            <a:ext cx="3659537" cy="49961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1270" algn="just">
              <a:spcBef>
                <a:spcPts val="0"/>
              </a:spcBef>
              <a:spcAft>
                <a:spcPts val="0"/>
              </a:spcAft>
            </a:pPr>
            <a:r>
              <a:rPr lang="en-US" sz="1350" dirty="0">
                <a:solidFill>
                  <a:schemeClr val="tx1"/>
                </a:solidFill>
                <a:ea typeface="Times New Roman" panose="02020603050405020304" pitchFamily="18" charset="0"/>
              </a:rPr>
              <a:t>Peer review</a:t>
            </a:r>
            <a:endParaRPr lang="en-US" sz="1350" dirty="0">
              <a:solidFill>
                <a:schemeClr val="tx1"/>
              </a:solidFill>
              <a:effectLst/>
              <a:ea typeface="Times New Roman" panose="02020603050405020304" pitchFamily="18" charset="0"/>
            </a:endParaRPr>
          </a:p>
        </p:txBody>
      </p:sp>
      <p:sp>
        <p:nvSpPr>
          <p:cNvPr id="44" name="Rectangle 43"/>
          <p:cNvSpPr/>
          <p:nvPr/>
        </p:nvSpPr>
        <p:spPr>
          <a:xfrm>
            <a:off x="4233064" y="230514"/>
            <a:ext cx="2256946" cy="338921"/>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latin typeface="UTM Facebook K&amp;T" panose="02040603050506020204" pitchFamily="18" charset="0"/>
              </a:rPr>
              <a:t>WRITING</a:t>
            </a:r>
          </a:p>
        </p:txBody>
      </p:sp>
      <p:sp>
        <p:nvSpPr>
          <p:cNvPr id="46" name="Rectangle 45"/>
          <p:cNvSpPr/>
          <p:nvPr/>
        </p:nvSpPr>
        <p:spPr>
          <a:xfrm>
            <a:off x="2692057" y="239901"/>
            <a:ext cx="1415556" cy="329534"/>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E45983"/>
                </a:solidFill>
                <a:latin typeface="Bookman Old Style" pitchFamily="18" charset="0"/>
              </a:rPr>
              <a:t>LESSON 6</a:t>
            </a: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sp>
        <p:nvSpPr>
          <p:cNvPr id="3" name="TextBox 2">
            <a:extLst>
              <a:ext uri="{FF2B5EF4-FFF2-40B4-BE49-F238E27FC236}">
                <a16:creationId xmlns:a16="http://schemas.microsoft.com/office/drawing/2014/main" id="{35347BE1-BE97-0948-FE52-A3A8DACCC338}"/>
              </a:ext>
            </a:extLst>
          </p:cNvPr>
          <p:cNvSpPr txBox="1"/>
          <p:nvPr/>
        </p:nvSpPr>
        <p:spPr>
          <a:xfrm>
            <a:off x="857251" y="708710"/>
            <a:ext cx="7927520" cy="646331"/>
          </a:xfrm>
          <a:prstGeom prst="rect">
            <a:avLst/>
          </a:prstGeom>
          <a:noFill/>
        </p:spPr>
        <p:txBody>
          <a:bodyPr wrap="square">
            <a:spAutoFit/>
          </a:bodyPr>
          <a:lstStyle/>
          <a:p>
            <a:pPr algn="ctr"/>
            <a:r>
              <a:rPr lang="en-US" sz="3600" b="1" dirty="0">
                <a:solidFill>
                  <a:srgbClr val="FF0000"/>
                </a:solidFill>
                <a:effectLst/>
                <a:ea typeface="Times New Roman" panose="02020603050405020304" pitchFamily="18" charset="0"/>
              </a:rPr>
              <a:t>PICTIONARY</a:t>
            </a:r>
            <a:endParaRPr lang="en-US" sz="3600" dirty="0">
              <a:solidFill>
                <a:srgbClr val="FF0000"/>
              </a:solidFill>
              <a:effectLst/>
              <a:ea typeface="Times New Roman" panose="02020603050405020304" pitchFamily="18" charset="0"/>
            </a:endParaRPr>
          </a:p>
        </p:txBody>
      </p:sp>
      <p:pic>
        <p:nvPicPr>
          <p:cNvPr id="1026" name="Picture 2" descr="Pictionary Game Topics &amp; Categories - IcebreakerIdeas">
            <a:extLst>
              <a:ext uri="{FF2B5EF4-FFF2-40B4-BE49-F238E27FC236}">
                <a16:creationId xmlns:a16="http://schemas.microsoft.com/office/drawing/2014/main" id="{0C1D03A8-F815-7B44-9FE6-079A6F9A8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37" y="1703918"/>
            <a:ext cx="5673725" cy="321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985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28997" y="768296"/>
            <a:ext cx="7911262" cy="769441"/>
          </a:xfrm>
          <a:prstGeom prst="rect">
            <a:avLst/>
          </a:prstGeom>
        </p:spPr>
        <p:txBody>
          <a:bodyPr wrap="square">
            <a:spAutoFit/>
          </a:bodyPr>
          <a:lstStyle/>
          <a:p>
            <a:r>
              <a:rPr lang="en-US" sz="2200" b="1" dirty="0">
                <a:effectLst/>
                <a:latin typeface="UTMAvoBold"/>
              </a:rPr>
              <a:t>Work in pairs. Study the pie charts on the next page and choose the correct answer a or B.</a:t>
            </a:r>
            <a:endParaRPr lang="en-US" sz="2200" b="1" dirty="0"/>
          </a:p>
        </p:txBody>
      </p:sp>
      <p:sp>
        <p:nvSpPr>
          <p:cNvPr id="7" name="TextBox 6">
            <a:extLst>
              <a:ext uri="{FF2B5EF4-FFF2-40B4-BE49-F238E27FC236}">
                <a16:creationId xmlns:a16="http://schemas.microsoft.com/office/drawing/2014/main" id="{F9CDFC1B-A17F-FE4F-892C-4722E8497861}"/>
              </a:ext>
            </a:extLst>
          </p:cNvPr>
          <p:cNvSpPr txBox="1"/>
          <p:nvPr/>
        </p:nvSpPr>
        <p:spPr>
          <a:xfrm>
            <a:off x="1274956" y="1481181"/>
            <a:ext cx="6594088" cy="646331"/>
          </a:xfrm>
          <a:prstGeom prst="rect">
            <a:avLst/>
          </a:prstGeom>
          <a:noFill/>
        </p:spPr>
        <p:txBody>
          <a:bodyPr wrap="square" rtlCol="0">
            <a:spAutoFit/>
          </a:bodyPr>
          <a:lstStyle/>
          <a:p>
            <a:pPr algn="ctr"/>
            <a:r>
              <a:rPr lang="en-US" sz="1800" b="1" dirty="0">
                <a:effectLst/>
                <a:latin typeface="ChronicaPro"/>
              </a:rPr>
              <a:t>The pie charts below compare the main news sources for young adults and old people according to a survey in 2022.</a:t>
            </a:r>
            <a:endParaRPr lang="en-US" b="1" dirty="0">
              <a:latin typeface="ChronicaPro"/>
            </a:endParaRPr>
          </a:p>
        </p:txBody>
      </p:sp>
      <p:grpSp>
        <p:nvGrpSpPr>
          <p:cNvPr id="11" name="Group 10">
            <a:extLst>
              <a:ext uri="{FF2B5EF4-FFF2-40B4-BE49-F238E27FC236}">
                <a16:creationId xmlns:a16="http://schemas.microsoft.com/office/drawing/2014/main" id="{4F310FC5-5960-2467-7FC0-FDB98B47203D}"/>
              </a:ext>
            </a:extLst>
          </p:cNvPr>
          <p:cNvGrpSpPr/>
          <p:nvPr/>
        </p:nvGrpSpPr>
        <p:grpSpPr>
          <a:xfrm>
            <a:off x="403741" y="1812455"/>
            <a:ext cx="8045363" cy="3267946"/>
            <a:chOff x="380138" y="1685401"/>
            <a:chExt cx="8045363" cy="3267946"/>
          </a:xfrm>
        </p:grpSpPr>
        <p:graphicFrame>
          <p:nvGraphicFramePr>
            <p:cNvPr id="8" name="Chart 7">
              <a:extLst>
                <a:ext uri="{FF2B5EF4-FFF2-40B4-BE49-F238E27FC236}">
                  <a16:creationId xmlns:a16="http://schemas.microsoft.com/office/drawing/2014/main" id="{E688FA28-F6BB-7819-8CA3-A6EAF608D714}"/>
                </a:ext>
              </a:extLst>
            </p:cNvPr>
            <p:cNvGraphicFramePr/>
            <p:nvPr>
              <p:extLst>
                <p:ext uri="{D42A27DB-BD31-4B8C-83A1-F6EECF244321}">
                  <p14:modId xmlns:p14="http://schemas.microsoft.com/office/powerpoint/2010/main" val="4104777645"/>
                </p:ext>
              </p:extLst>
            </p:nvPr>
          </p:nvGraphicFramePr>
          <p:xfrm>
            <a:off x="4475356" y="1784193"/>
            <a:ext cx="3950145" cy="28994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D2201DDC-D3BB-475B-FD25-BC2C11FBE121}"/>
                </a:ext>
              </a:extLst>
            </p:cNvPr>
            <p:cNvGraphicFramePr/>
            <p:nvPr>
              <p:extLst>
                <p:ext uri="{D42A27DB-BD31-4B8C-83A1-F6EECF244321}">
                  <p14:modId xmlns:p14="http://schemas.microsoft.com/office/powerpoint/2010/main" val="792384252"/>
                </p:ext>
              </p:extLst>
            </p:nvPr>
          </p:nvGraphicFramePr>
          <p:xfrm>
            <a:off x="380138" y="1685401"/>
            <a:ext cx="6448489" cy="3267946"/>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3392062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28997" y="768296"/>
            <a:ext cx="7911262" cy="769441"/>
          </a:xfrm>
          <a:prstGeom prst="rect">
            <a:avLst/>
          </a:prstGeom>
        </p:spPr>
        <p:txBody>
          <a:bodyPr wrap="square">
            <a:spAutoFit/>
          </a:bodyPr>
          <a:lstStyle/>
          <a:p>
            <a:r>
              <a:rPr lang="en-US" sz="2200" b="1" dirty="0">
                <a:effectLst/>
                <a:latin typeface="UTMAvoBold"/>
              </a:rPr>
              <a:t>Work in pairs. Study the pie charts on the next page and choose the correct answer a or B.</a:t>
            </a:r>
            <a:endParaRPr lang="en-US" sz="2200" b="1" dirty="0"/>
          </a:p>
        </p:txBody>
      </p:sp>
      <p:sp>
        <p:nvSpPr>
          <p:cNvPr id="9" name="TextBox 8">
            <a:extLst>
              <a:ext uri="{FF2B5EF4-FFF2-40B4-BE49-F238E27FC236}">
                <a16:creationId xmlns:a16="http://schemas.microsoft.com/office/drawing/2014/main" id="{2F5744F0-2FE5-C2BD-F605-F1B32C746591}"/>
              </a:ext>
            </a:extLst>
          </p:cNvPr>
          <p:cNvSpPr txBox="1"/>
          <p:nvPr/>
        </p:nvSpPr>
        <p:spPr>
          <a:xfrm>
            <a:off x="592217" y="1595466"/>
            <a:ext cx="7537629" cy="2585323"/>
          </a:xfrm>
          <a:prstGeom prst="rect">
            <a:avLst/>
          </a:prstGeom>
          <a:noFill/>
        </p:spPr>
        <p:txBody>
          <a:bodyPr wrap="square">
            <a:spAutoFit/>
          </a:bodyPr>
          <a:lstStyle/>
          <a:p>
            <a:pPr marL="222250" indent="-222250"/>
            <a:r>
              <a:rPr lang="en-US" sz="1800" b="1" dirty="0">
                <a:solidFill>
                  <a:srgbClr val="E45983"/>
                </a:solidFill>
                <a:effectLst/>
                <a:latin typeface="UTM"/>
              </a:rPr>
              <a:t>1. </a:t>
            </a:r>
            <a:r>
              <a:rPr lang="en-US" sz="1800" dirty="0">
                <a:effectLst/>
                <a:latin typeface="UTM"/>
              </a:rPr>
              <a:t>In general, which news source was very popular with both age groups? </a:t>
            </a:r>
            <a:endParaRPr lang="en-US" dirty="0">
              <a:latin typeface="UTMAvoBold"/>
            </a:endParaRPr>
          </a:p>
          <a:p>
            <a:pPr marL="312738"/>
            <a:r>
              <a:rPr lang="en-US" sz="1800" b="1" dirty="0">
                <a:solidFill>
                  <a:srgbClr val="E45983"/>
                </a:solidFill>
                <a:effectLst/>
                <a:latin typeface="UTMAvoBold"/>
              </a:rPr>
              <a:t>A.</a:t>
            </a:r>
            <a:r>
              <a:rPr lang="en-US" sz="1800" dirty="0">
                <a:effectLst/>
                <a:latin typeface="UTMAvoBold"/>
              </a:rPr>
              <a:t> </a:t>
            </a:r>
            <a:r>
              <a:rPr lang="en-US" sz="1800" dirty="0">
                <a:effectLst/>
                <a:latin typeface="UTM"/>
              </a:rPr>
              <a:t>Television. </a:t>
            </a:r>
            <a:endParaRPr lang="en-US" sz="1800" dirty="0">
              <a:effectLst/>
              <a:latin typeface="UTMAvoBold"/>
            </a:endParaRPr>
          </a:p>
          <a:p>
            <a:pPr marL="312738"/>
            <a:r>
              <a:rPr lang="en-US" sz="1800" b="1" dirty="0">
                <a:solidFill>
                  <a:srgbClr val="E45983"/>
                </a:solidFill>
                <a:effectLst/>
                <a:latin typeface="UTMAvoBold"/>
              </a:rPr>
              <a:t>B. </a:t>
            </a:r>
            <a:r>
              <a:rPr lang="en-US" sz="1800" dirty="0">
                <a:effectLst/>
                <a:latin typeface="UTM"/>
              </a:rPr>
              <a:t>Printed newspapers. </a:t>
            </a:r>
            <a:endParaRPr lang="en-US" dirty="0">
              <a:latin typeface="UTMAvoBold"/>
            </a:endParaRPr>
          </a:p>
          <a:p>
            <a:r>
              <a:rPr lang="en-US" sz="1800" b="1" dirty="0">
                <a:solidFill>
                  <a:srgbClr val="E25982"/>
                </a:solidFill>
                <a:effectLst/>
                <a:latin typeface="UTM"/>
              </a:rPr>
              <a:t>2. </a:t>
            </a:r>
            <a:r>
              <a:rPr lang="en-US" sz="1800" dirty="0">
                <a:effectLst/>
                <a:latin typeface="UTM"/>
              </a:rPr>
              <a:t>Which news source was least popular among young adults? </a:t>
            </a:r>
          </a:p>
          <a:p>
            <a:pPr marL="312738"/>
            <a:r>
              <a:rPr lang="en-US" sz="1800" b="1" dirty="0">
                <a:solidFill>
                  <a:srgbClr val="E25982"/>
                </a:solidFill>
                <a:effectLst/>
                <a:latin typeface="UTM"/>
              </a:rPr>
              <a:t>A.</a:t>
            </a:r>
            <a:r>
              <a:rPr lang="en-US" sz="1800" dirty="0">
                <a:solidFill>
                  <a:srgbClr val="E25982"/>
                </a:solidFill>
                <a:effectLst/>
                <a:latin typeface="UTM"/>
              </a:rPr>
              <a:t> </a:t>
            </a:r>
            <a:r>
              <a:rPr lang="en-US" sz="1800" dirty="0">
                <a:effectLst/>
                <a:latin typeface="UTM"/>
              </a:rPr>
              <a:t>Printed newspapers. </a:t>
            </a:r>
          </a:p>
          <a:p>
            <a:pPr marL="312738"/>
            <a:r>
              <a:rPr lang="en-US" sz="1800" b="1" dirty="0">
                <a:solidFill>
                  <a:srgbClr val="E25982"/>
                </a:solidFill>
                <a:effectLst/>
                <a:latin typeface="UTMAvoBold"/>
              </a:rPr>
              <a:t>B. </a:t>
            </a:r>
            <a:r>
              <a:rPr lang="en-US" sz="1800" dirty="0">
                <a:effectLst/>
                <a:latin typeface="UTM"/>
              </a:rPr>
              <a:t>Online news sites.</a:t>
            </a:r>
          </a:p>
          <a:p>
            <a:pPr marL="311150" indent="-304800"/>
            <a:r>
              <a:rPr lang="en-US" sz="1800" b="1" dirty="0">
                <a:solidFill>
                  <a:srgbClr val="E25982"/>
                </a:solidFill>
                <a:effectLst/>
                <a:latin typeface="UTM"/>
              </a:rPr>
              <a:t>3. </a:t>
            </a:r>
            <a:r>
              <a:rPr lang="en-US" sz="1800" dirty="0">
                <a:effectLst/>
                <a:latin typeface="UTM"/>
              </a:rPr>
              <a:t>Which news source was least popular among old people?</a:t>
            </a:r>
            <a:br>
              <a:rPr lang="en-US" sz="1800" dirty="0">
                <a:effectLst/>
                <a:latin typeface="UTM"/>
              </a:rPr>
            </a:br>
            <a:r>
              <a:rPr lang="en-US" b="1" dirty="0">
                <a:solidFill>
                  <a:srgbClr val="E25982"/>
                </a:solidFill>
                <a:latin typeface="UTMAvoBold"/>
              </a:rPr>
              <a:t>A. </a:t>
            </a:r>
            <a:r>
              <a:rPr lang="en-US" sz="1800" dirty="0">
                <a:effectLst/>
                <a:latin typeface="UTM"/>
              </a:rPr>
              <a:t>Printed newspapers.</a:t>
            </a:r>
            <a:br>
              <a:rPr lang="en-US" sz="1800" dirty="0">
                <a:effectLst/>
                <a:latin typeface="UTM"/>
              </a:rPr>
            </a:br>
            <a:r>
              <a:rPr lang="en-US" b="1" dirty="0">
                <a:solidFill>
                  <a:srgbClr val="E25982"/>
                </a:solidFill>
                <a:latin typeface="UTMAvoBold"/>
              </a:rPr>
              <a:t>B. </a:t>
            </a:r>
            <a:r>
              <a:rPr lang="en-US" sz="1800" dirty="0">
                <a:effectLst/>
                <a:latin typeface="UTM"/>
              </a:rPr>
              <a:t>Online news sites. </a:t>
            </a:r>
            <a:endParaRPr lang="en-US" sz="1800" dirty="0">
              <a:effectLst/>
              <a:latin typeface="UTMAvoBold"/>
            </a:endParaRPr>
          </a:p>
        </p:txBody>
      </p:sp>
      <p:sp>
        <p:nvSpPr>
          <p:cNvPr id="7" name="Donut 6">
            <a:extLst>
              <a:ext uri="{FF2B5EF4-FFF2-40B4-BE49-F238E27FC236}">
                <a16:creationId xmlns:a16="http://schemas.microsoft.com/office/drawing/2014/main" id="{1D28F763-C49A-984A-AE5B-785A871A40B3}"/>
              </a:ext>
            </a:extLst>
          </p:cNvPr>
          <p:cNvSpPr/>
          <p:nvPr/>
        </p:nvSpPr>
        <p:spPr>
          <a:xfrm>
            <a:off x="891389" y="2157547"/>
            <a:ext cx="330200" cy="328913"/>
          </a:xfrm>
          <a:prstGeom prst="donut">
            <a:avLst>
              <a:gd name="adj" fmla="val 1018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10" name="Donut 9">
            <a:extLst>
              <a:ext uri="{FF2B5EF4-FFF2-40B4-BE49-F238E27FC236}">
                <a16:creationId xmlns:a16="http://schemas.microsoft.com/office/drawing/2014/main" id="{91A77FA6-A905-5349-88A7-8DE894371C05}"/>
              </a:ext>
            </a:extLst>
          </p:cNvPr>
          <p:cNvSpPr/>
          <p:nvPr/>
        </p:nvSpPr>
        <p:spPr>
          <a:xfrm>
            <a:off x="882922" y="2982944"/>
            <a:ext cx="330200" cy="328913"/>
          </a:xfrm>
          <a:prstGeom prst="donut">
            <a:avLst>
              <a:gd name="adj" fmla="val 1018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11" name="Donut 10">
            <a:extLst>
              <a:ext uri="{FF2B5EF4-FFF2-40B4-BE49-F238E27FC236}">
                <a16:creationId xmlns:a16="http://schemas.microsoft.com/office/drawing/2014/main" id="{9F8185A1-D05D-0D48-A3D0-11AFCED1610A}"/>
              </a:ext>
            </a:extLst>
          </p:cNvPr>
          <p:cNvSpPr/>
          <p:nvPr/>
        </p:nvSpPr>
        <p:spPr>
          <a:xfrm>
            <a:off x="891389" y="4074061"/>
            <a:ext cx="330200" cy="328913"/>
          </a:xfrm>
          <a:prstGeom prst="donut">
            <a:avLst>
              <a:gd name="adj" fmla="val 1018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extLst>
      <p:ext uri="{BB962C8B-B14F-4D97-AF65-F5344CB8AC3E}">
        <p14:creationId xmlns:p14="http://schemas.microsoft.com/office/powerpoint/2010/main" val="63806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28997" y="768296"/>
            <a:ext cx="7911262" cy="769441"/>
          </a:xfrm>
          <a:prstGeom prst="rect">
            <a:avLst/>
          </a:prstGeom>
        </p:spPr>
        <p:txBody>
          <a:bodyPr wrap="square">
            <a:spAutoFit/>
          </a:bodyPr>
          <a:lstStyle/>
          <a:p>
            <a:r>
              <a:rPr lang="en-US" sz="2200" b="1" dirty="0">
                <a:effectLst/>
                <a:latin typeface="UTMAvoBold"/>
              </a:rPr>
              <a:t>Work in pairs. Study the pie charts on the next page and choose the correct answer a or B.</a:t>
            </a:r>
            <a:endParaRPr lang="en-US" sz="2200" b="1" dirty="0"/>
          </a:p>
        </p:txBody>
      </p:sp>
      <p:sp>
        <p:nvSpPr>
          <p:cNvPr id="9" name="TextBox 8">
            <a:extLst>
              <a:ext uri="{FF2B5EF4-FFF2-40B4-BE49-F238E27FC236}">
                <a16:creationId xmlns:a16="http://schemas.microsoft.com/office/drawing/2014/main" id="{2F5744F0-2FE5-C2BD-F605-F1B32C746591}"/>
              </a:ext>
            </a:extLst>
          </p:cNvPr>
          <p:cNvSpPr txBox="1"/>
          <p:nvPr/>
        </p:nvSpPr>
        <p:spPr>
          <a:xfrm>
            <a:off x="380138" y="2814050"/>
            <a:ext cx="7537629" cy="1200329"/>
          </a:xfrm>
          <a:prstGeom prst="rect">
            <a:avLst/>
          </a:prstGeom>
          <a:noFill/>
        </p:spPr>
        <p:txBody>
          <a:bodyPr wrap="square">
            <a:spAutoFit/>
          </a:bodyPr>
          <a:lstStyle/>
          <a:p>
            <a:pPr marL="222250" indent="-222250"/>
            <a:r>
              <a:rPr lang="en-US" b="1" dirty="0">
                <a:solidFill>
                  <a:srgbClr val="E45983"/>
                </a:solidFill>
                <a:latin typeface="UTM"/>
              </a:rPr>
              <a:t>5</a:t>
            </a:r>
            <a:r>
              <a:rPr lang="en-US" sz="1800" b="1" dirty="0">
                <a:solidFill>
                  <a:srgbClr val="E45983"/>
                </a:solidFill>
                <a:effectLst/>
                <a:latin typeface="UTM"/>
              </a:rPr>
              <a:t>. </a:t>
            </a:r>
            <a:r>
              <a:rPr lang="en-US" sz="1800" dirty="0">
                <a:effectLst/>
                <a:latin typeface="UTM"/>
              </a:rPr>
              <a:t>Other sources of news were chosen by around </a:t>
            </a:r>
            <a:r>
              <a:rPr lang="en-US" sz="1800" dirty="0">
                <a:solidFill>
                  <a:srgbClr val="919396"/>
                </a:solidFill>
                <a:effectLst/>
                <a:latin typeface="UTM"/>
              </a:rPr>
              <a:t>_________ </a:t>
            </a:r>
            <a:r>
              <a:rPr lang="en-US" sz="1800" dirty="0">
                <a:effectLst/>
                <a:latin typeface="UTM"/>
              </a:rPr>
              <a:t>of the people in both age groups.</a:t>
            </a:r>
            <a:endParaRPr lang="en-US" dirty="0">
              <a:latin typeface="UTMAvoBold"/>
            </a:endParaRPr>
          </a:p>
          <a:p>
            <a:pPr marL="312738">
              <a:tabLst>
                <a:tab pos="4484688" algn="l"/>
              </a:tabLst>
            </a:pPr>
            <a:r>
              <a:rPr lang="en-US" sz="1800" b="1" dirty="0">
                <a:solidFill>
                  <a:srgbClr val="E45983"/>
                </a:solidFill>
                <a:effectLst/>
                <a:latin typeface="UTMAvoBold"/>
              </a:rPr>
              <a:t>A.</a:t>
            </a:r>
            <a:r>
              <a:rPr lang="en-US" sz="1800" dirty="0">
                <a:effectLst/>
                <a:latin typeface="UTMAvoBold"/>
              </a:rPr>
              <a:t> </a:t>
            </a:r>
            <a:r>
              <a:rPr lang="en-US" dirty="0" smtClean="0">
                <a:latin typeface="UTM"/>
              </a:rPr>
              <a:t>a quarter</a:t>
            </a:r>
            <a:r>
              <a:rPr lang="en-US" sz="1800" dirty="0">
                <a:effectLst/>
                <a:latin typeface="UTM"/>
              </a:rPr>
              <a:t>	</a:t>
            </a:r>
          </a:p>
          <a:p>
            <a:pPr marL="312738">
              <a:tabLst>
                <a:tab pos="4484688" algn="l"/>
              </a:tabLst>
            </a:pPr>
            <a:r>
              <a:rPr lang="en-US" sz="1800" b="1" dirty="0">
                <a:solidFill>
                  <a:srgbClr val="E45983"/>
                </a:solidFill>
                <a:effectLst/>
                <a:latin typeface="UTMAvoBold"/>
              </a:rPr>
              <a:t>B. </a:t>
            </a:r>
            <a:r>
              <a:rPr lang="en-US" sz="1800" dirty="0" smtClean="0">
                <a:effectLst/>
                <a:latin typeface="UTM"/>
              </a:rPr>
              <a:t>half</a:t>
            </a:r>
            <a:endParaRPr lang="en-US" dirty="0">
              <a:latin typeface="UTMAvoBold"/>
            </a:endParaRPr>
          </a:p>
        </p:txBody>
      </p:sp>
      <p:sp>
        <p:nvSpPr>
          <p:cNvPr id="10" name="TextBox 9">
            <a:extLst>
              <a:ext uri="{FF2B5EF4-FFF2-40B4-BE49-F238E27FC236}">
                <a16:creationId xmlns:a16="http://schemas.microsoft.com/office/drawing/2014/main" id="{21CCE8A0-59D0-9741-9243-69F4386DB16E}"/>
              </a:ext>
            </a:extLst>
          </p:cNvPr>
          <p:cNvSpPr txBox="1"/>
          <p:nvPr/>
        </p:nvSpPr>
        <p:spPr>
          <a:xfrm>
            <a:off x="380138" y="1745209"/>
            <a:ext cx="7583862" cy="923330"/>
          </a:xfrm>
          <a:prstGeom prst="rect">
            <a:avLst/>
          </a:prstGeom>
          <a:noFill/>
        </p:spPr>
        <p:txBody>
          <a:bodyPr wrap="square">
            <a:spAutoFit/>
          </a:bodyPr>
          <a:lstStyle/>
          <a:p>
            <a:r>
              <a:rPr lang="en-US" sz="1800" b="1" dirty="0">
                <a:solidFill>
                  <a:srgbClr val="E25982"/>
                </a:solidFill>
                <a:effectLst/>
                <a:latin typeface="UTMAvoBold"/>
              </a:rPr>
              <a:t>4.</a:t>
            </a:r>
            <a:r>
              <a:rPr lang="en-US" sz="1800" dirty="0">
                <a:solidFill>
                  <a:srgbClr val="E25982"/>
                </a:solidFill>
                <a:effectLst/>
                <a:latin typeface="UTMAvoBold"/>
              </a:rPr>
              <a:t> </a:t>
            </a:r>
            <a:r>
              <a:rPr lang="en-US" sz="1800" dirty="0">
                <a:effectLst/>
                <a:latin typeface="UTM"/>
              </a:rPr>
              <a:t>Printed newspapers were old people's </a:t>
            </a:r>
            <a:r>
              <a:rPr lang="en-US" sz="1800" dirty="0">
                <a:solidFill>
                  <a:srgbClr val="919396"/>
                </a:solidFill>
                <a:effectLst/>
                <a:latin typeface="UTM"/>
              </a:rPr>
              <a:t>_________ </a:t>
            </a:r>
            <a:r>
              <a:rPr lang="en-US" sz="1800" dirty="0">
                <a:effectLst/>
                <a:latin typeface="UTM"/>
              </a:rPr>
              <a:t>choice of news source. </a:t>
            </a:r>
            <a:endParaRPr lang="en-US" dirty="0"/>
          </a:p>
          <a:p>
            <a:pPr marL="311150"/>
            <a:r>
              <a:rPr lang="en-US" b="1" dirty="0">
                <a:solidFill>
                  <a:srgbClr val="E25982"/>
                </a:solidFill>
                <a:latin typeface="UTMAvoBold"/>
              </a:rPr>
              <a:t>A</a:t>
            </a:r>
            <a:r>
              <a:rPr lang="en-US" sz="1800" b="1" dirty="0">
                <a:solidFill>
                  <a:srgbClr val="E25982"/>
                </a:solidFill>
                <a:effectLst/>
                <a:latin typeface="UTMAvoBold"/>
              </a:rPr>
              <a:t>.</a:t>
            </a:r>
            <a:r>
              <a:rPr lang="en-US" sz="1800" dirty="0">
                <a:solidFill>
                  <a:srgbClr val="E25982"/>
                </a:solidFill>
                <a:effectLst/>
                <a:latin typeface="UTMAvoBold"/>
              </a:rPr>
              <a:t> </a:t>
            </a:r>
            <a:r>
              <a:rPr lang="en-US" sz="1800" dirty="0">
                <a:effectLst/>
                <a:latin typeface="UTM"/>
              </a:rPr>
              <a:t>top </a:t>
            </a:r>
            <a:endParaRPr lang="en-US" dirty="0"/>
          </a:p>
          <a:p>
            <a:pPr marL="311150"/>
            <a:r>
              <a:rPr lang="en-US" sz="1800" b="1" dirty="0">
                <a:solidFill>
                  <a:srgbClr val="E25982"/>
                </a:solidFill>
                <a:effectLst/>
                <a:latin typeface="UTMAvoBold"/>
              </a:rPr>
              <a:t>B.</a:t>
            </a:r>
            <a:r>
              <a:rPr lang="en-US" sz="1800" dirty="0">
                <a:solidFill>
                  <a:srgbClr val="E25982"/>
                </a:solidFill>
                <a:effectLst/>
                <a:latin typeface="UTMAvoBold"/>
              </a:rPr>
              <a:t> </a:t>
            </a:r>
            <a:r>
              <a:rPr lang="en-US" sz="1800" dirty="0">
                <a:effectLst/>
                <a:latin typeface="UTM"/>
              </a:rPr>
              <a:t>second</a:t>
            </a:r>
            <a:endParaRPr lang="en-US" sz="1800" dirty="0">
              <a:effectLst/>
              <a:latin typeface="UTMAvoBold"/>
            </a:endParaRPr>
          </a:p>
        </p:txBody>
      </p:sp>
      <p:sp>
        <p:nvSpPr>
          <p:cNvPr id="11" name="Donut 10">
            <a:extLst>
              <a:ext uri="{FF2B5EF4-FFF2-40B4-BE49-F238E27FC236}">
                <a16:creationId xmlns:a16="http://schemas.microsoft.com/office/drawing/2014/main" id="{6F70964C-5C6F-E045-8CEA-3179CE0C491B}"/>
              </a:ext>
            </a:extLst>
          </p:cNvPr>
          <p:cNvSpPr/>
          <p:nvPr/>
        </p:nvSpPr>
        <p:spPr>
          <a:xfrm>
            <a:off x="663897" y="2296245"/>
            <a:ext cx="330200" cy="328913"/>
          </a:xfrm>
          <a:prstGeom prst="donut">
            <a:avLst>
              <a:gd name="adj" fmla="val 1018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12" name="Donut 11">
            <a:extLst>
              <a:ext uri="{FF2B5EF4-FFF2-40B4-BE49-F238E27FC236}">
                <a16:creationId xmlns:a16="http://schemas.microsoft.com/office/drawing/2014/main" id="{17697362-FC05-1340-90B6-4DFD7C1B38D3}"/>
              </a:ext>
            </a:extLst>
          </p:cNvPr>
          <p:cNvSpPr/>
          <p:nvPr/>
        </p:nvSpPr>
        <p:spPr>
          <a:xfrm>
            <a:off x="680831" y="3414214"/>
            <a:ext cx="330200" cy="328913"/>
          </a:xfrm>
          <a:prstGeom prst="donut">
            <a:avLst>
              <a:gd name="adj" fmla="val 1018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extLst>
      <p:ext uri="{BB962C8B-B14F-4D97-AF65-F5344CB8AC3E}">
        <p14:creationId xmlns:p14="http://schemas.microsoft.com/office/powerpoint/2010/main" val="363457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744506"/>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6304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2</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28997" y="658225"/>
            <a:ext cx="7911262" cy="769441"/>
          </a:xfrm>
          <a:prstGeom prst="rect">
            <a:avLst/>
          </a:prstGeom>
        </p:spPr>
        <p:txBody>
          <a:bodyPr wrap="square">
            <a:spAutoFit/>
          </a:bodyPr>
          <a:lstStyle/>
          <a:p>
            <a:r>
              <a:rPr lang="en-US" sz="2200" b="1" dirty="0">
                <a:effectLst/>
                <a:latin typeface="UTMAvoBold"/>
              </a:rPr>
              <a:t>Complete the following descriptions of the charts in </a:t>
            </a:r>
            <a:r>
              <a:rPr lang="en-US" sz="2200" b="1" dirty="0">
                <a:solidFill>
                  <a:srgbClr val="7760A8"/>
                </a:solidFill>
                <a:effectLst/>
                <a:latin typeface="MyriadPro"/>
              </a:rPr>
              <a:t>1</a:t>
            </a:r>
            <a:r>
              <a:rPr lang="en-US" sz="2200" b="1" dirty="0">
                <a:effectLst/>
                <a:latin typeface="UTMAvoBold"/>
              </a:rPr>
              <a:t>. Use the words and phrases in the box.</a:t>
            </a:r>
            <a:endParaRPr lang="en-US" sz="2200" b="1" dirty="0"/>
          </a:p>
        </p:txBody>
      </p:sp>
      <p:sp>
        <p:nvSpPr>
          <p:cNvPr id="8" name="Rounded Rectangle 7">
            <a:extLst>
              <a:ext uri="{FF2B5EF4-FFF2-40B4-BE49-F238E27FC236}">
                <a16:creationId xmlns:a16="http://schemas.microsoft.com/office/drawing/2014/main" id="{CC54E7E2-9DD7-9986-08A4-BBF42E2DE334}"/>
              </a:ext>
            </a:extLst>
          </p:cNvPr>
          <p:cNvSpPr/>
          <p:nvPr/>
        </p:nvSpPr>
        <p:spPr>
          <a:xfrm>
            <a:off x="2042599" y="1351464"/>
            <a:ext cx="4729908" cy="640468"/>
          </a:xfrm>
          <a:prstGeom prst="roundRect">
            <a:avLst/>
          </a:prstGeom>
          <a:noFill/>
          <a:ln>
            <a:solidFill>
              <a:srgbClr val="E45983"/>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tabLst>
                <a:tab pos="347663" algn="l"/>
                <a:tab pos="2887663" algn="l"/>
              </a:tabLst>
            </a:pPr>
            <a:r>
              <a:rPr lang="en-US" dirty="0">
                <a:solidFill>
                  <a:schemeClr val="tx1"/>
                </a:solidFill>
              </a:rPr>
              <a:t>	a</a:t>
            </a:r>
            <a:r>
              <a:rPr lang="en-VN" dirty="0">
                <a:solidFill>
                  <a:schemeClr val="tx1"/>
                </a:solidFill>
              </a:rPr>
              <a:t>s opposed to	meanwhile</a:t>
            </a:r>
          </a:p>
          <a:p>
            <a:pPr>
              <a:tabLst>
                <a:tab pos="347663" algn="l"/>
                <a:tab pos="2887663" algn="l"/>
              </a:tabLst>
            </a:pPr>
            <a:r>
              <a:rPr lang="en-US" dirty="0">
                <a:solidFill>
                  <a:schemeClr val="tx1"/>
                </a:solidFill>
              </a:rPr>
              <a:t>	w</a:t>
            </a:r>
            <a:r>
              <a:rPr lang="en-VN" dirty="0">
                <a:solidFill>
                  <a:schemeClr val="tx1"/>
                </a:solidFill>
              </a:rPr>
              <a:t>hile	most popular</a:t>
            </a:r>
          </a:p>
        </p:txBody>
      </p:sp>
      <p:sp>
        <p:nvSpPr>
          <p:cNvPr id="10" name="TextBox 9">
            <a:extLst>
              <a:ext uri="{FF2B5EF4-FFF2-40B4-BE49-F238E27FC236}">
                <a16:creationId xmlns:a16="http://schemas.microsoft.com/office/drawing/2014/main" id="{B058301C-B0AB-0B40-9154-AD552CD8DBC3}"/>
              </a:ext>
            </a:extLst>
          </p:cNvPr>
          <p:cNvSpPr txBox="1"/>
          <p:nvPr/>
        </p:nvSpPr>
        <p:spPr>
          <a:xfrm>
            <a:off x="403741" y="2027168"/>
            <a:ext cx="8369537" cy="2862322"/>
          </a:xfrm>
          <a:prstGeom prst="rect">
            <a:avLst/>
          </a:prstGeom>
          <a:noFill/>
        </p:spPr>
        <p:txBody>
          <a:bodyPr wrap="square">
            <a:spAutoFit/>
          </a:bodyPr>
          <a:lstStyle/>
          <a:p>
            <a:pPr algn="just"/>
            <a:r>
              <a:rPr lang="en-US" sz="1800" dirty="0">
                <a:effectLst/>
                <a:latin typeface="UTM"/>
              </a:rPr>
              <a:t>The pie charts compare the main news sources for young adults and old people according to a survey in 2022. </a:t>
            </a:r>
            <a:endParaRPr lang="en-US" dirty="0"/>
          </a:p>
          <a:p>
            <a:pPr algn="just"/>
            <a:r>
              <a:rPr lang="en-US" sz="1800" dirty="0">
                <a:effectLst/>
                <a:latin typeface="UTM"/>
              </a:rPr>
              <a:t>Overall, television was the (1) </a:t>
            </a:r>
            <a:r>
              <a:rPr lang="en-US" sz="1800" dirty="0">
                <a:solidFill>
                  <a:srgbClr val="919396"/>
                </a:solidFill>
                <a:effectLst/>
                <a:latin typeface="UTM"/>
              </a:rPr>
              <a:t>_______________ </a:t>
            </a:r>
            <a:r>
              <a:rPr lang="en-US" sz="1800" dirty="0">
                <a:effectLst/>
                <a:latin typeface="UTM"/>
              </a:rPr>
              <a:t>source of news for both age groups. It was chosen by 42 per cent of old people, and more than one third of young adults. (2) </a:t>
            </a:r>
            <a:r>
              <a:rPr lang="en-US" sz="1800" dirty="0">
                <a:solidFill>
                  <a:srgbClr val="919396"/>
                </a:solidFill>
                <a:effectLst/>
                <a:latin typeface="UTM"/>
              </a:rPr>
              <a:t>_________</a:t>
            </a:r>
            <a:r>
              <a:rPr lang="en-US" sz="1800" dirty="0">
                <a:effectLst/>
                <a:latin typeface="UTM"/>
              </a:rPr>
              <a:t>, more young adults turned to the Internet for news. The figure was </a:t>
            </a:r>
            <a:r>
              <a:rPr lang="en-US" sz="1800" dirty="0" smtClean="0">
                <a:effectLst/>
                <a:latin typeface="UTM"/>
              </a:rPr>
              <a:t>33 </a:t>
            </a:r>
            <a:r>
              <a:rPr lang="en-US" sz="1800" dirty="0">
                <a:effectLst/>
                <a:latin typeface="UTM"/>
              </a:rPr>
              <a:t>per cent for young adults (3) </a:t>
            </a:r>
            <a:r>
              <a:rPr lang="en-US" sz="1800" dirty="0">
                <a:solidFill>
                  <a:srgbClr val="919396"/>
                </a:solidFill>
                <a:effectLst/>
                <a:latin typeface="UTM"/>
              </a:rPr>
              <a:t>_____________ </a:t>
            </a:r>
            <a:r>
              <a:rPr lang="en-US" sz="1800" dirty="0">
                <a:effectLst/>
                <a:latin typeface="UTM"/>
              </a:rPr>
              <a:t>just 6 per cent for old people. By contrast, printed newspapers were the second choice of news source for old people with 29 per cent (4) </a:t>
            </a:r>
            <a:r>
              <a:rPr lang="en-US" sz="1800" dirty="0">
                <a:solidFill>
                  <a:srgbClr val="919396"/>
                </a:solidFill>
                <a:effectLst/>
                <a:latin typeface="UTM"/>
              </a:rPr>
              <a:t>_________ </a:t>
            </a:r>
            <a:r>
              <a:rPr lang="en-US" sz="1800" dirty="0">
                <a:effectLst/>
                <a:latin typeface="UTM"/>
              </a:rPr>
              <a:t>only 6 per cent of young adults reported getting their news from printed newspapers. In both age groups, around a quarter relied on other sources for news. </a:t>
            </a:r>
            <a:endParaRPr lang="en-US" dirty="0"/>
          </a:p>
        </p:txBody>
      </p:sp>
      <p:sp>
        <p:nvSpPr>
          <p:cNvPr id="7" name="TextBox 6">
            <a:extLst>
              <a:ext uri="{FF2B5EF4-FFF2-40B4-BE49-F238E27FC236}">
                <a16:creationId xmlns:a16="http://schemas.microsoft.com/office/drawing/2014/main" id="{E1F0E757-5C61-1C4B-B7FD-E02C5123D068}"/>
              </a:ext>
            </a:extLst>
          </p:cNvPr>
          <p:cNvSpPr txBox="1"/>
          <p:nvPr/>
        </p:nvSpPr>
        <p:spPr>
          <a:xfrm>
            <a:off x="3832533" y="2575320"/>
            <a:ext cx="1511952" cy="369332"/>
          </a:xfrm>
          <a:prstGeom prst="rect">
            <a:avLst/>
          </a:prstGeom>
          <a:noFill/>
        </p:spPr>
        <p:txBody>
          <a:bodyPr wrap="none" rtlCol="0">
            <a:spAutoFit/>
          </a:bodyPr>
          <a:lstStyle/>
          <a:p>
            <a:r>
              <a:rPr lang="en-VN" sz="1800" kern="0" dirty="0">
                <a:solidFill>
                  <a:srgbClr val="FF0000"/>
                </a:solidFill>
                <a:effectLst/>
                <a:ea typeface="Times New Roman" panose="02020603050405020304" pitchFamily="18" charset="0"/>
              </a:rPr>
              <a:t>most popular </a:t>
            </a:r>
            <a:endParaRPr lang="en-VN" dirty="0">
              <a:solidFill>
                <a:srgbClr val="FF0000"/>
              </a:solidFill>
            </a:endParaRPr>
          </a:p>
        </p:txBody>
      </p:sp>
      <p:sp>
        <p:nvSpPr>
          <p:cNvPr id="11" name="TextBox 10">
            <a:extLst>
              <a:ext uri="{FF2B5EF4-FFF2-40B4-BE49-F238E27FC236}">
                <a16:creationId xmlns:a16="http://schemas.microsoft.com/office/drawing/2014/main" id="{EE65218B-E717-F74A-B3A5-4C16956D8442}"/>
              </a:ext>
            </a:extLst>
          </p:cNvPr>
          <p:cNvSpPr txBox="1"/>
          <p:nvPr/>
        </p:nvSpPr>
        <p:spPr>
          <a:xfrm>
            <a:off x="2191056" y="3136878"/>
            <a:ext cx="1237839" cy="369332"/>
          </a:xfrm>
          <a:prstGeom prst="rect">
            <a:avLst/>
          </a:prstGeom>
          <a:noFill/>
        </p:spPr>
        <p:txBody>
          <a:bodyPr wrap="none" rtlCol="0">
            <a:spAutoFit/>
          </a:bodyPr>
          <a:lstStyle/>
          <a:p>
            <a:r>
              <a:rPr lang="en-VN" sz="1800" kern="0" dirty="0">
                <a:solidFill>
                  <a:srgbClr val="FF0000"/>
                </a:solidFill>
                <a:effectLst/>
                <a:ea typeface="Times New Roman" panose="02020603050405020304" pitchFamily="18" charset="0"/>
              </a:rPr>
              <a:t>Meanwhile</a:t>
            </a:r>
            <a:endParaRPr lang="en-VN" dirty="0">
              <a:solidFill>
                <a:srgbClr val="FF0000"/>
              </a:solidFill>
            </a:endParaRPr>
          </a:p>
        </p:txBody>
      </p:sp>
      <p:sp>
        <p:nvSpPr>
          <p:cNvPr id="12" name="TextBox 11">
            <a:extLst>
              <a:ext uri="{FF2B5EF4-FFF2-40B4-BE49-F238E27FC236}">
                <a16:creationId xmlns:a16="http://schemas.microsoft.com/office/drawing/2014/main" id="{40823C4E-9FFD-3F43-BFD5-A7256374843B}"/>
              </a:ext>
            </a:extLst>
          </p:cNvPr>
          <p:cNvSpPr txBox="1"/>
          <p:nvPr/>
        </p:nvSpPr>
        <p:spPr>
          <a:xfrm>
            <a:off x="5516234" y="3372357"/>
            <a:ext cx="1556836" cy="369332"/>
          </a:xfrm>
          <a:prstGeom prst="rect">
            <a:avLst/>
          </a:prstGeom>
          <a:noFill/>
        </p:spPr>
        <p:txBody>
          <a:bodyPr wrap="none" rtlCol="0">
            <a:spAutoFit/>
          </a:bodyPr>
          <a:lstStyle/>
          <a:p>
            <a:r>
              <a:rPr lang="en-US" kern="0" dirty="0">
                <a:solidFill>
                  <a:srgbClr val="FF0000"/>
                </a:solidFill>
                <a:ea typeface="Times New Roman" panose="02020603050405020304" pitchFamily="18" charset="0"/>
              </a:rPr>
              <a:t>a</a:t>
            </a:r>
            <a:r>
              <a:rPr lang="en-VN" kern="0" dirty="0">
                <a:solidFill>
                  <a:srgbClr val="FF0000"/>
                </a:solidFill>
                <a:ea typeface="Times New Roman" panose="02020603050405020304" pitchFamily="18" charset="0"/>
              </a:rPr>
              <a:t>s opposed to</a:t>
            </a:r>
            <a:r>
              <a:rPr lang="en-VN" sz="1800" kern="0" dirty="0">
                <a:solidFill>
                  <a:srgbClr val="FF0000"/>
                </a:solidFill>
                <a:effectLst/>
                <a:ea typeface="Times New Roman" panose="02020603050405020304" pitchFamily="18" charset="0"/>
              </a:rPr>
              <a:t> </a:t>
            </a:r>
            <a:endParaRPr lang="en-VN" dirty="0">
              <a:solidFill>
                <a:srgbClr val="FF0000"/>
              </a:solidFill>
            </a:endParaRPr>
          </a:p>
        </p:txBody>
      </p:sp>
      <p:sp>
        <p:nvSpPr>
          <p:cNvPr id="13" name="TextBox 12">
            <a:extLst>
              <a:ext uri="{FF2B5EF4-FFF2-40B4-BE49-F238E27FC236}">
                <a16:creationId xmlns:a16="http://schemas.microsoft.com/office/drawing/2014/main" id="{9C63FE9F-CFE3-B045-B3C7-5ED1F81E9A79}"/>
              </a:ext>
            </a:extLst>
          </p:cNvPr>
          <p:cNvSpPr txBox="1"/>
          <p:nvPr/>
        </p:nvSpPr>
        <p:spPr>
          <a:xfrm>
            <a:off x="4971626" y="3946257"/>
            <a:ext cx="745717" cy="369332"/>
          </a:xfrm>
          <a:prstGeom prst="rect">
            <a:avLst/>
          </a:prstGeom>
          <a:noFill/>
        </p:spPr>
        <p:txBody>
          <a:bodyPr wrap="none" rtlCol="0">
            <a:spAutoFit/>
          </a:bodyPr>
          <a:lstStyle/>
          <a:p>
            <a:r>
              <a:rPr lang="en-VN" kern="0" dirty="0">
                <a:solidFill>
                  <a:srgbClr val="FF0000"/>
                </a:solidFill>
                <a:ea typeface="Times New Roman" panose="02020603050405020304" pitchFamily="18" charset="0"/>
              </a:rPr>
              <a:t>while</a:t>
            </a:r>
            <a:r>
              <a:rPr lang="en-VN" sz="1800" kern="0" dirty="0">
                <a:solidFill>
                  <a:srgbClr val="FF0000"/>
                </a:solidFill>
                <a:effectLst/>
                <a:ea typeface="Times New Roman" panose="02020603050405020304" pitchFamily="18" charset="0"/>
              </a:rPr>
              <a:t> </a:t>
            </a:r>
            <a:endParaRPr lang="en-VN" dirty="0">
              <a:solidFill>
                <a:srgbClr val="FF0000"/>
              </a:solidFill>
            </a:endParaRPr>
          </a:p>
        </p:txBody>
      </p:sp>
    </p:spTree>
    <p:extLst>
      <p:ext uri="{BB962C8B-B14F-4D97-AF65-F5344CB8AC3E}">
        <p14:creationId xmlns:p14="http://schemas.microsoft.com/office/powerpoint/2010/main" val="38334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PRE-WRITING</a:t>
            </a:r>
          </a:p>
        </p:txBody>
      </p:sp>
      <p:sp>
        <p:nvSpPr>
          <p:cNvPr id="2" name="Rounded Rectangle 7">
            <a:extLst>
              <a:ext uri="{FF2B5EF4-FFF2-40B4-BE49-F238E27FC236}">
                <a16:creationId xmlns:a16="http://schemas.microsoft.com/office/drawing/2014/main" id="{917F6471-5CB6-11D2-4585-7632FA9F3B87}"/>
              </a:ext>
            </a:extLst>
          </p:cNvPr>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3" name="TextBox 2">
            <a:extLst>
              <a:ext uri="{FF2B5EF4-FFF2-40B4-BE49-F238E27FC236}">
                <a16:creationId xmlns:a16="http://schemas.microsoft.com/office/drawing/2014/main" id="{535E2CFB-B713-EF39-A01D-8A5AC43DF1BD}"/>
              </a:ext>
            </a:extLst>
          </p:cNvPr>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2</a:t>
            </a:r>
            <a:endParaRPr lang="en-US" sz="3000" b="1" dirty="0">
              <a:solidFill>
                <a:schemeClr val="bg1"/>
              </a:solidFill>
              <a:latin typeface="Myriad Pro" pitchFamily="34" charset="0"/>
            </a:endParaRPr>
          </a:p>
        </p:txBody>
      </p:sp>
      <p:sp>
        <p:nvSpPr>
          <p:cNvPr id="4" name="Rectangle 3">
            <a:extLst>
              <a:ext uri="{FF2B5EF4-FFF2-40B4-BE49-F238E27FC236}">
                <a16:creationId xmlns:a16="http://schemas.microsoft.com/office/drawing/2014/main" id="{4A7BFE80-4B77-698E-BE4F-34EAF1232090}"/>
              </a:ext>
            </a:extLst>
          </p:cNvPr>
          <p:cNvSpPr/>
          <p:nvPr/>
        </p:nvSpPr>
        <p:spPr>
          <a:xfrm>
            <a:off x="828997" y="725961"/>
            <a:ext cx="7911262" cy="769441"/>
          </a:xfrm>
          <a:prstGeom prst="rect">
            <a:avLst/>
          </a:prstGeom>
        </p:spPr>
        <p:txBody>
          <a:bodyPr wrap="square">
            <a:spAutoFit/>
          </a:bodyPr>
          <a:lstStyle/>
          <a:p>
            <a:r>
              <a:rPr lang="en-US" sz="2200" b="1" dirty="0">
                <a:effectLst/>
                <a:latin typeface="UTMAvoBold"/>
              </a:rPr>
              <a:t>Complete the following descriptions of the charts in </a:t>
            </a:r>
            <a:r>
              <a:rPr lang="en-US" sz="2200" b="1" dirty="0">
                <a:solidFill>
                  <a:srgbClr val="7760A8"/>
                </a:solidFill>
                <a:effectLst/>
                <a:latin typeface="MyriadPro"/>
              </a:rPr>
              <a:t>1</a:t>
            </a:r>
            <a:r>
              <a:rPr lang="en-US" sz="2200" b="1" dirty="0">
                <a:effectLst/>
                <a:latin typeface="UTMAvoBold"/>
              </a:rPr>
              <a:t>. Use the words and phrases in the box.</a:t>
            </a:r>
            <a:endParaRPr lang="en-US" sz="2200" b="1" dirty="0"/>
          </a:p>
        </p:txBody>
      </p:sp>
      <p:grpSp>
        <p:nvGrpSpPr>
          <p:cNvPr id="14" name="Group 13">
            <a:extLst>
              <a:ext uri="{FF2B5EF4-FFF2-40B4-BE49-F238E27FC236}">
                <a16:creationId xmlns:a16="http://schemas.microsoft.com/office/drawing/2014/main" id="{B6CF38DC-0387-08EA-DA56-F9771DCBFF74}"/>
              </a:ext>
            </a:extLst>
          </p:cNvPr>
          <p:cNvGrpSpPr/>
          <p:nvPr/>
        </p:nvGrpSpPr>
        <p:grpSpPr>
          <a:xfrm>
            <a:off x="577567" y="1461929"/>
            <a:ext cx="8162692" cy="3575731"/>
            <a:chOff x="577567" y="1468481"/>
            <a:chExt cx="8053678" cy="3180716"/>
          </a:xfrm>
        </p:grpSpPr>
        <p:sp>
          <p:nvSpPr>
            <p:cNvPr id="9" name="TextBox 8">
              <a:extLst>
                <a:ext uri="{FF2B5EF4-FFF2-40B4-BE49-F238E27FC236}">
                  <a16:creationId xmlns:a16="http://schemas.microsoft.com/office/drawing/2014/main" id="{94DFF014-03D8-16EA-CD1D-B4A07B143473}"/>
                </a:ext>
              </a:extLst>
            </p:cNvPr>
            <p:cNvSpPr txBox="1"/>
            <p:nvPr/>
          </p:nvSpPr>
          <p:spPr>
            <a:xfrm>
              <a:off x="780696" y="1537737"/>
              <a:ext cx="7850549" cy="3111460"/>
            </a:xfrm>
            <a:prstGeom prst="snip1Rect">
              <a:avLst/>
            </a:prstGeom>
            <a:solidFill>
              <a:srgbClr val="81DBEE"/>
            </a:solidFill>
          </p:spPr>
          <p:txBody>
            <a:bodyPr wrap="square">
              <a:spAutoFit/>
            </a:bodyPr>
            <a:lstStyle/>
            <a:p>
              <a:r>
                <a:rPr lang="en-US" sz="1800" dirty="0">
                  <a:effectLst/>
                  <a:latin typeface="UTM"/>
                </a:rPr>
                <a:t>To describe pie charts, you should:</a:t>
              </a:r>
              <a:endParaRPr lang="en-US" dirty="0"/>
            </a:p>
            <a:p>
              <a:pPr marL="285750" indent="-285750">
                <a:buFont typeface="Arial" panose="020B0604020202020204" pitchFamily="34" charset="0"/>
                <a:buChar char="•"/>
              </a:pPr>
              <a:r>
                <a:rPr lang="en-US" sz="1800" dirty="0">
                  <a:effectLst/>
                  <a:latin typeface="UTM"/>
                </a:rPr>
                <a:t>introduce and describe the most outstanding feature of the pie charts, e.g. </a:t>
              </a:r>
              <a:endParaRPr lang="en-US" dirty="0"/>
            </a:p>
            <a:p>
              <a:pPr marL="266700"/>
              <a:r>
                <a:rPr lang="en-US" sz="1800" i="1" dirty="0">
                  <a:effectLst/>
                  <a:latin typeface="UTMAvo"/>
                </a:rPr>
                <a:t>The pie charts show information about/ </a:t>
              </a:r>
              <a:endParaRPr lang="en-US" dirty="0"/>
            </a:p>
            <a:p>
              <a:pPr marL="266700"/>
              <a:r>
                <a:rPr lang="en-US" sz="1800" i="1" dirty="0">
                  <a:effectLst/>
                  <a:latin typeface="UTMAvo"/>
                </a:rPr>
                <a:t>illustrate/compare ... Overall, ... </a:t>
              </a:r>
              <a:endParaRPr lang="en-US" dirty="0"/>
            </a:p>
            <a:p>
              <a:pPr marL="285750" indent="-285750">
                <a:buFont typeface="Arial" panose="020B0604020202020204" pitchFamily="34" charset="0"/>
                <a:buChar char="•"/>
              </a:pPr>
              <a:r>
                <a:rPr lang="en-US" sz="1800" dirty="0">
                  <a:effectLst/>
                  <a:latin typeface="UTM"/>
                </a:rPr>
                <a:t>make comparisons, using comparatives and superlatives, e.g. </a:t>
              </a:r>
              <a:r>
                <a:rPr lang="en-US" sz="1800" i="1" dirty="0">
                  <a:effectLst/>
                  <a:latin typeface="UTMAvo"/>
                </a:rPr>
                <a:t>... was more ... than .../ </a:t>
              </a:r>
              <a:endParaRPr lang="en-US" dirty="0"/>
            </a:p>
            <a:p>
              <a:pPr marL="285750" indent="-285750">
                <a:buFont typeface="Arial" panose="020B0604020202020204" pitchFamily="34" charset="0"/>
                <a:buChar char="•"/>
              </a:pPr>
              <a:r>
                <a:rPr lang="en-US" sz="1800" dirty="0">
                  <a:effectLst/>
                  <a:latin typeface="UTM"/>
                </a:rPr>
                <a:t>compare data, using linking words at the beginning of the sentence, e.g</a:t>
              </a:r>
              <a:r>
                <a:rPr lang="en-US" sz="1800" i="1" dirty="0">
                  <a:effectLst/>
                  <a:latin typeface="UTMAvo"/>
                </a:rPr>
                <a:t>. similarly, by contrast, meanwhile</a:t>
              </a:r>
              <a:r>
                <a:rPr lang="en-US" sz="1800" dirty="0">
                  <a:effectLst/>
                  <a:latin typeface="UTM"/>
                </a:rPr>
                <a:t>, at the beginning, around a quarter relied on other sources for news. the beginning of a noun phrase, e.g</a:t>
              </a:r>
              <a:r>
                <a:rPr lang="en-US" sz="1800" i="1" dirty="0">
                  <a:effectLst/>
                  <a:latin typeface="UTMAvo"/>
                </a:rPr>
                <a:t>. as compared with, as opposed to, both. </a:t>
              </a:r>
              <a:endParaRPr lang="en-US" dirty="0"/>
            </a:p>
          </p:txBody>
        </p:sp>
        <p:grpSp>
          <p:nvGrpSpPr>
            <p:cNvPr id="13" name="Group 12">
              <a:extLst>
                <a:ext uri="{FF2B5EF4-FFF2-40B4-BE49-F238E27FC236}">
                  <a16:creationId xmlns:a16="http://schemas.microsoft.com/office/drawing/2014/main" id="{9A8DFC6E-46A0-FDCE-EA40-2000FC3E8F9B}"/>
                </a:ext>
              </a:extLst>
            </p:cNvPr>
            <p:cNvGrpSpPr/>
            <p:nvPr/>
          </p:nvGrpSpPr>
          <p:grpSpPr>
            <a:xfrm>
              <a:off x="577567" y="1468481"/>
              <a:ext cx="1105074" cy="335164"/>
              <a:chOff x="577567" y="1468481"/>
              <a:chExt cx="1105074" cy="335164"/>
            </a:xfrm>
          </p:grpSpPr>
          <p:sp>
            <p:nvSpPr>
              <p:cNvPr id="12" name="Rectangle 11">
                <a:extLst>
                  <a:ext uri="{FF2B5EF4-FFF2-40B4-BE49-F238E27FC236}">
                    <a16:creationId xmlns:a16="http://schemas.microsoft.com/office/drawing/2014/main" id="{541BB9C5-A86F-F348-9B9D-4694D020D82E}"/>
                  </a:ext>
                </a:extLst>
              </p:cNvPr>
              <p:cNvSpPr/>
              <p:nvPr/>
            </p:nvSpPr>
            <p:spPr>
              <a:xfrm rot="21104045">
                <a:off x="577567" y="1468481"/>
                <a:ext cx="1059768" cy="335164"/>
              </a:xfrm>
              <a:prstGeom prst="rect">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1" name="Rectangle 10">
                <a:extLst>
                  <a:ext uri="{FF2B5EF4-FFF2-40B4-BE49-F238E27FC236}">
                    <a16:creationId xmlns:a16="http://schemas.microsoft.com/office/drawing/2014/main" id="{C03897BB-F2CC-4558-A290-41316D51485F}"/>
                  </a:ext>
                </a:extLst>
              </p:cNvPr>
              <p:cNvSpPr/>
              <p:nvPr/>
            </p:nvSpPr>
            <p:spPr>
              <a:xfrm rot="20980968">
                <a:off x="648317" y="1482668"/>
                <a:ext cx="1034324" cy="294148"/>
              </a:xfrm>
              <a:prstGeom prst="rect">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dirty="0"/>
                  <a:t>Tips</a:t>
                </a:r>
              </a:p>
            </p:txBody>
          </p:sp>
        </p:grpSp>
      </p:grpSp>
    </p:spTree>
    <p:extLst>
      <p:ext uri="{BB962C8B-B14F-4D97-AF65-F5344CB8AC3E}">
        <p14:creationId xmlns:p14="http://schemas.microsoft.com/office/powerpoint/2010/main" val="2509955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2077</TotalTime>
  <Words>878</Words>
  <PresentationFormat>On-screen Show (16:9)</PresentationFormat>
  <Paragraphs>103</Paragraphs>
  <Slides>15</Slides>
  <Notes>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Adobe Gothic Std B</vt:lpstr>
      <vt:lpstr>Arial</vt:lpstr>
      <vt:lpstr>Bookman Old Style</vt:lpstr>
      <vt:lpstr>Calibri</vt:lpstr>
      <vt:lpstr>Calibri Light</vt:lpstr>
      <vt:lpstr>ChronicaPro</vt:lpstr>
      <vt:lpstr>Montserrat Medium</vt:lpstr>
      <vt:lpstr>Myriad Pro</vt:lpstr>
      <vt:lpstr>MyriadPro</vt:lpstr>
      <vt:lpstr>Times New Roman</vt:lpstr>
      <vt:lpstr>UTM</vt:lpstr>
      <vt:lpstr>UTM Facebook K&amp;T</vt:lpstr>
      <vt:lpstr>UTMAvo</vt:lpstr>
      <vt:lpstr>UTMAvoBold</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2024-06-10T02:40:48Z</dcterms:modified>
</cp:coreProperties>
</file>