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63" r:id="rId3"/>
  </p:sldMasterIdLst>
  <p:notesMasterIdLst>
    <p:notesMasterId r:id="rId34"/>
  </p:notesMasterIdLst>
  <p:handoutMasterIdLst>
    <p:handoutMasterId r:id="rId35"/>
  </p:handoutMasterIdLst>
  <p:sldIdLst>
    <p:sldId id="300" r:id="rId4"/>
    <p:sldId id="304" r:id="rId5"/>
    <p:sldId id="302" r:id="rId6"/>
    <p:sldId id="303" r:id="rId7"/>
    <p:sldId id="292" r:id="rId8"/>
    <p:sldId id="301" r:id="rId9"/>
    <p:sldId id="306" r:id="rId10"/>
    <p:sldId id="305" r:id="rId11"/>
    <p:sldId id="310" r:id="rId12"/>
    <p:sldId id="338" r:id="rId13"/>
    <p:sldId id="307" r:id="rId14"/>
    <p:sldId id="351" r:id="rId15"/>
    <p:sldId id="333" r:id="rId16"/>
    <p:sldId id="343" r:id="rId17"/>
    <p:sldId id="344" r:id="rId18"/>
    <p:sldId id="345" r:id="rId19"/>
    <p:sldId id="352" r:id="rId20"/>
    <p:sldId id="347" r:id="rId21"/>
    <p:sldId id="341" r:id="rId22"/>
    <p:sldId id="348" r:id="rId23"/>
    <p:sldId id="349" r:id="rId24"/>
    <p:sldId id="342" r:id="rId25"/>
    <p:sldId id="353" r:id="rId26"/>
    <p:sldId id="315" r:id="rId27"/>
    <p:sldId id="332" r:id="rId28"/>
    <p:sldId id="331" r:id="rId29"/>
    <p:sldId id="295" r:id="rId30"/>
    <p:sldId id="328" r:id="rId31"/>
    <p:sldId id="329" r:id="rId32"/>
    <p:sldId id="33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1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5" autoAdjust="0"/>
    <p:restoredTop sz="93883" autoAdjust="0"/>
  </p:normalViewPr>
  <p:slideViewPr>
    <p:cSldViewPr snapToGrid="0">
      <p:cViewPr>
        <p:scale>
          <a:sx n="56" d="100"/>
          <a:sy n="56" d="100"/>
        </p:scale>
        <p:origin x="366" y="86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DE17D-59B1-482C-A077-52DF8C329B78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5477-915D-4893-961F-802DF6782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9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25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30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79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57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11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69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01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94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42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19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1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03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13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66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08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20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297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8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61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8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2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20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88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25585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MUSIC AND ARTS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2.1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2380-7D18-41DB-B764-A84517ABE31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4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296F6-FECB-40AC-AD26-62762C077BE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5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26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duhome.com.vn/DHALesson?idGrade=10&amp;idSubject=1&amp;idSeries=118&amp;idTheme=1067&amp;IdLevel=3&amp;idThemeServer=79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2.1: Vocabulary &amp; Reading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001" y="329198"/>
            <a:ext cx="11676999" cy="24006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>
                <a:solidFill>
                  <a:srgbClr val="0070C0"/>
                </a:solidFill>
              </a:rPr>
              <a:t>Work </a:t>
            </a:r>
            <a:r>
              <a:rPr lang="en-US" sz="3000" i="1" dirty="0">
                <a:solidFill>
                  <a:srgbClr val="0070C0"/>
                </a:solidFill>
              </a:rPr>
              <a:t>in pairs</a:t>
            </a:r>
            <a:r>
              <a:rPr lang="en-US" sz="3000" i="1">
                <a:solidFill>
                  <a:srgbClr val="0070C0"/>
                </a:solidFill>
              </a:rPr>
              <a:t>. </a:t>
            </a:r>
            <a:endParaRPr lang="en-US" sz="3000" i="1" dirty="0">
              <a:solidFill>
                <a:srgbClr val="0070C0"/>
              </a:solidFill>
            </a:endParaRPr>
          </a:p>
          <a:p>
            <a:r>
              <a:rPr lang="en-US" sz="3000" i="1">
                <a:solidFill>
                  <a:srgbClr val="0070C0"/>
                </a:solidFill>
              </a:rPr>
              <a:t>a. Match </a:t>
            </a:r>
            <a:r>
              <a:rPr lang="en-US" sz="3000" i="1" dirty="0">
                <a:solidFill>
                  <a:srgbClr val="0070C0"/>
                </a:solidFill>
              </a:rPr>
              <a:t>the words with the </a:t>
            </a:r>
            <a:r>
              <a:rPr lang="en-US" sz="3000" i="1">
                <a:solidFill>
                  <a:srgbClr val="0070C0"/>
                </a:solidFill>
              </a:rPr>
              <a:t>pictures.</a:t>
            </a:r>
          </a:p>
          <a:p>
            <a:pPr marL="742950" indent="-742950">
              <a:buAutoNum type="alphaLcPeriod"/>
            </a:pPr>
            <a:endParaRPr lang="en-US" sz="3000" i="1">
              <a:solidFill>
                <a:srgbClr val="0070C0"/>
              </a:solidFill>
            </a:endParaRPr>
          </a:p>
          <a:p>
            <a:pPr marL="742950" indent="-742950">
              <a:buAutoNum type="alphaLcPeriod"/>
            </a:pPr>
            <a:endParaRPr lang="en-US" sz="3000" i="1">
              <a:solidFill>
                <a:srgbClr val="0070C0"/>
              </a:solidFill>
            </a:endParaRPr>
          </a:p>
          <a:p>
            <a:pPr marL="742950" indent="-742950">
              <a:buAutoNum type="alphaLcPeriod"/>
            </a:pPr>
            <a:endParaRPr lang="en-US" sz="3000" i="1" dirty="0">
              <a:solidFill>
                <a:srgbClr val="0070C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5001" y="1280386"/>
            <a:ext cx="10762599" cy="8819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i="1">
                <a:solidFill>
                  <a:srgbClr val="FF0000"/>
                </a:solidFill>
              </a:rPr>
              <a:t>electronic			</a:t>
            </a:r>
            <a:r>
              <a:rPr lang="vi-VN" sz="3000" i="1">
                <a:solidFill>
                  <a:srgbClr val="FF0000"/>
                </a:solidFill>
              </a:rPr>
              <a:t>	</a:t>
            </a:r>
            <a:r>
              <a:rPr lang="en-US" sz="3000" i="1">
                <a:solidFill>
                  <a:srgbClr val="FF0000"/>
                </a:solidFill>
              </a:rPr>
              <a:t>heavy metal   		</a:t>
            </a:r>
            <a:r>
              <a:rPr lang="vi-VN" sz="3000" i="1">
                <a:solidFill>
                  <a:srgbClr val="FF0000"/>
                </a:solidFill>
              </a:rPr>
              <a:t>	</a:t>
            </a:r>
            <a:r>
              <a:rPr lang="en-US" sz="3000" i="1">
                <a:solidFill>
                  <a:srgbClr val="FF0000"/>
                </a:solidFill>
              </a:rPr>
              <a:t>reggae</a:t>
            </a:r>
          </a:p>
          <a:p>
            <a:r>
              <a:rPr lang="en-US" sz="3000" i="1">
                <a:solidFill>
                  <a:srgbClr val="FF0000"/>
                </a:solidFill>
              </a:rPr>
              <a:t>blues				</a:t>
            </a:r>
            <a:r>
              <a:rPr lang="vi-VN" sz="3000" i="1">
                <a:solidFill>
                  <a:srgbClr val="FF0000"/>
                </a:solidFill>
              </a:rPr>
              <a:t>	</a:t>
            </a:r>
            <a:r>
              <a:rPr lang="en-US" sz="3000" i="1">
                <a:solidFill>
                  <a:srgbClr val="FF0000"/>
                </a:solidFill>
              </a:rPr>
              <a:t>folk (music)		</a:t>
            </a:r>
            <a:r>
              <a:rPr lang="vi-VN" sz="3000" i="1">
                <a:solidFill>
                  <a:srgbClr val="FF0000"/>
                </a:solidFill>
              </a:rPr>
              <a:t>		</a:t>
            </a:r>
            <a:r>
              <a:rPr lang="en-US" sz="3000" i="1">
                <a:solidFill>
                  <a:srgbClr val="FF0000"/>
                </a:solidFill>
              </a:rPr>
              <a:t>RnB</a:t>
            </a:r>
            <a:endParaRPr lang="en-US" sz="3000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064" r="2899" b="33965"/>
          <a:stretch/>
        </p:blipFill>
        <p:spPr>
          <a:xfrm>
            <a:off x="838961" y="2365277"/>
            <a:ext cx="10523480" cy="2304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5" y="4955718"/>
            <a:ext cx="1008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solidFill>
                  <a:srgbClr val="FF0000"/>
                </a:solidFill>
              </a:rPr>
              <a:t>RnB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6627" y="4904810"/>
            <a:ext cx="2448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solidFill>
                  <a:srgbClr val="FF0000"/>
                </a:solidFill>
              </a:rPr>
              <a:t>folk (music)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6976" y="4793981"/>
            <a:ext cx="2338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solidFill>
                  <a:srgbClr val="FF0000"/>
                </a:solidFill>
              </a:rPr>
              <a:t>heavy metal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597" y="4960884"/>
            <a:ext cx="4288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_______ – a mix of blues and</a:t>
            </a:r>
            <a:r>
              <a:rPr lang="vi-VN" sz="3000" dirty="0"/>
              <a:t> </a:t>
            </a:r>
            <a:r>
              <a:rPr lang="en-US" sz="3000" dirty="0"/>
              <a:t>jazz music. This music is very</a:t>
            </a:r>
            <a:r>
              <a:rPr lang="vi-VN" sz="3000" dirty="0"/>
              <a:t> </a:t>
            </a:r>
            <a:r>
              <a:rPr lang="en-US" sz="3000" dirty="0"/>
              <a:t>popular. 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66627" y="4982773"/>
            <a:ext cx="40149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_________ – traditional music of</a:t>
            </a:r>
            <a:r>
              <a:rPr lang="vi-VN" sz="3000" dirty="0"/>
              <a:t> </a:t>
            </a:r>
            <a:r>
              <a:rPr lang="en-US" sz="3000" dirty="0"/>
              <a:t>a country or group of people. </a:t>
            </a:r>
          </a:p>
        </p:txBody>
      </p:sp>
      <p:sp>
        <p:nvSpPr>
          <p:cNvPr id="2" name="Rectangle 1"/>
          <p:cNvSpPr/>
          <p:nvPr/>
        </p:nvSpPr>
        <p:spPr>
          <a:xfrm>
            <a:off x="8292236" y="4793981"/>
            <a:ext cx="40149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__________ – rock</a:t>
            </a:r>
            <a:r>
              <a:rPr lang="vi-VN" sz="2800" dirty="0"/>
              <a:t> </a:t>
            </a:r>
            <a:r>
              <a:rPr lang="en-US" sz="2800" dirty="0"/>
              <a:t>music with a</a:t>
            </a:r>
            <a:r>
              <a:rPr lang="vi-VN" sz="2800" dirty="0"/>
              <a:t> </a:t>
            </a:r>
            <a:r>
              <a:rPr lang="en-US" sz="2800" dirty="0"/>
              <a:t>very strong beat</a:t>
            </a:r>
            <a:r>
              <a:rPr lang="vi-VN" sz="2800" dirty="0"/>
              <a:t> </a:t>
            </a:r>
            <a:r>
              <a:rPr lang="en-US" sz="2800" dirty="0"/>
              <a:t>played very loud</a:t>
            </a:r>
            <a:r>
              <a:rPr lang="vi-VN" sz="2800" dirty="0"/>
              <a:t> </a:t>
            </a:r>
            <a:r>
              <a:rPr lang="en-US" sz="2800" dirty="0"/>
              <a:t>on electric guitars</a:t>
            </a:r>
            <a:r>
              <a:rPr lang="vi-VN" sz="2800" dirty="0"/>
              <a:t>.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260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0690" y="5389888"/>
            <a:ext cx="12081310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heavy metal </a:t>
            </a:r>
            <a:r>
              <a:rPr lang="en-US" sz="3400" dirty="0"/>
              <a:t>(n)</a:t>
            </a:r>
            <a:r>
              <a:rPr lang="en-US" sz="3400" i="1" dirty="0">
                <a:solidFill>
                  <a:srgbClr val="0070C0"/>
                </a:solidFill>
              </a:rPr>
              <a:t> </a:t>
            </a:r>
            <a:r>
              <a:rPr lang="en-US" sz="3400" i="1" dirty="0">
                <a:solidFill>
                  <a:srgbClr val="FF0000"/>
                </a:solidFill>
              </a:rPr>
              <a:t>/</a:t>
            </a:r>
            <a:r>
              <a:rPr lang="en-US" sz="3400" dirty="0">
                <a:solidFill>
                  <a:srgbClr val="FF0000"/>
                </a:solidFill>
              </a:rPr>
              <a:t>ˌ</a:t>
            </a:r>
            <a:r>
              <a:rPr lang="en-US" sz="3400" dirty="0" err="1">
                <a:solidFill>
                  <a:srgbClr val="FF0000"/>
                </a:solidFill>
              </a:rPr>
              <a:t>hevi</a:t>
            </a:r>
            <a:r>
              <a:rPr lang="en-US" sz="3400" dirty="0">
                <a:solidFill>
                  <a:srgbClr val="FF0000"/>
                </a:solidFill>
              </a:rPr>
              <a:t> ˈ</a:t>
            </a:r>
            <a:r>
              <a:rPr lang="en-US" sz="3400" dirty="0" err="1">
                <a:solidFill>
                  <a:srgbClr val="FF0000"/>
                </a:solidFill>
              </a:rPr>
              <a:t>metl</a:t>
            </a:r>
            <a:r>
              <a:rPr lang="en-US" sz="3400" dirty="0">
                <a:solidFill>
                  <a:srgbClr val="FF0000"/>
                </a:solidFill>
              </a:rPr>
              <a:t>/</a:t>
            </a:r>
            <a:r>
              <a:rPr lang="en-US" sz="3400" dirty="0"/>
              <a:t> </a:t>
            </a:r>
            <a:r>
              <a:rPr lang="en-US" sz="3400" dirty="0" err="1"/>
              <a:t>nhạc</a:t>
            </a:r>
            <a:r>
              <a:rPr lang="en-US" sz="3400" dirty="0"/>
              <a:t> </a:t>
            </a:r>
            <a:r>
              <a:rPr lang="en-US" sz="3400" dirty="0" err="1"/>
              <a:t>rốc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giai</a:t>
            </a:r>
            <a:r>
              <a:rPr lang="en-US" sz="3400" dirty="0"/>
              <a:t> </a:t>
            </a:r>
            <a:r>
              <a:rPr lang="en-US" sz="3400" dirty="0" err="1"/>
              <a:t>điệu</a:t>
            </a:r>
            <a:r>
              <a:rPr lang="en-US" sz="3400" dirty="0"/>
              <a:t> </a:t>
            </a:r>
            <a:r>
              <a:rPr lang="en-US" sz="3400" dirty="0" err="1"/>
              <a:t>mạnh</a:t>
            </a:r>
            <a:r>
              <a:rPr lang="en-US" sz="3400" dirty="0"/>
              <a:t> </a:t>
            </a:r>
            <a:r>
              <a:rPr lang="en-US" sz="3400" dirty="0" err="1"/>
              <a:t>và</a:t>
            </a:r>
            <a:r>
              <a:rPr lang="en-US" sz="3400" dirty="0"/>
              <a:t> </a:t>
            </a:r>
            <a:r>
              <a:rPr lang="en-US" sz="3400" dirty="0" err="1"/>
              <a:t>ồn</a:t>
            </a:r>
            <a:r>
              <a:rPr lang="en-US" sz="3400" dirty="0"/>
              <a:t> </a:t>
            </a:r>
            <a:r>
              <a:rPr lang="en-US" sz="3400" dirty="0" err="1"/>
              <a:t>ào</a:t>
            </a:r>
            <a:r>
              <a:rPr lang="en-US" sz="3400" dirty="0">
                <a:solidFill>
                  <a:srgbClr val="FF0000"/>
                </a:solidFill>
              </a:rPr>
              <a:t> </a:t>
            </a:r>
            <a:endParaRPr lang="en-US" sz="34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331" y="2951354"/>
            <a:ext cx="12076272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electronic </a:t>
            </a:r>
            <a:r>
              <a:rPr lang="en-US" sz="3400" dirty="0"/>
              <a:t>(n)</a:t>
            </a:r>
            <a:r>
              <a:rPr lang="en-US" sz="3400" i="1" dirty="0">
                <a:solidFill>
                  <a:srgbClr val="0070C0"/>
                </a:solidFill>
              </a:rPr>
              <a:t> </a:t>
            </a:r>
            <a:r>
              <a:rPr lang="en-US" sz="3400" dirty="0">
                <a:solidFill>
                  <a:srgbClr val="FF0000"/>
                </a:solidFill>
              </a:rPr>
              <a:t>/</a:t>
            </a:r>
            <a:r>
              <a:rPr lang="en-US" sz="3400" dirty="0" err="1">
                <a:solidFill>
                  <a:srgbClr val="FF0000"/>
                </a:solidFill>
              </a:rPr>
              <a:t>iˌlekˈtrɑːnɪk</a:t>
            </a:r>
            <a:r>
              <a:rPr lang="en-US" sz="3400" dirty="0">
                <a:solidFill>
                  <a:srgbClr val="FF0000"/>
                </a:solidFill>
              </a:rPr>
              <a:t>/ </a:t>
            </a:r>
            <a:r>
              <a:rPr lang="en-US" sz="3400" dirty="0" err="1"/>
              <a:t>nhạc</a:t>
            </a:r>
            <a:r>
              <a:rPr lang="en-US" sz="3400" dirty="0"/>
              <a:t> </a:t>
            </a:r>
            <a:r>
              <a:rPr lang="en-US" sz="3400" dirty="0" err="1"/>
              <a:t>điện</a:t>
            </a:r>
            <a:r>
              <a:rPr lang="en-US" sz="3400" dirty="0"/>
              <a:t> </a:t>
            </a:r>
            <a:r>
              <a:rPr lang="en-US" sz="3400" dirty="0" err="1"/>
              <a:t>tử</a:t>
            </a:r>
            <a:r>
              <a:rPr lang="en-US" sz="3400" i="1" dirty="0">
                <a:solidFill>
                  <a:srgbClr val="0070C0"/>
                </a:solidFill>
              </a:rPr>
              <a:t>	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54" y="2137677"/>
            <a:ext cx="12076272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folk (music) </a:t>
            </a:r>
            <a:r>
              <a:rPr lang="en-US" sz="3400" dirty="0"/>
              <a:t>(n. </a:t>
            </a:r>
            <a:r>
              <a:rPr lang="en-US" sz="3400" dirty="0" err="1"/>
              <a:t>phr</a:t>
            </a:r>
            <a:r>
              <a:rPr lang="en-US" sz="3400" dirty="0"/>
              <a:t>)</a:t>
            </a:r>
            <a:r>
              <a:rPr lang="en-US" sz="3400" i="1" dirty="0">
                <a:solidFill>
                  <a:srgbClr val="0070C0"/>
                </a:solidFill>
              </a:rPr>
              <a:t> </a:t>
            </a:r>
            <a:r>
              <a:rPr lang="en-US" sz="3400" dirty="0">
                <a:solidFill>
                  <a:srgbClr val="FF0000"/>
                </a:solidFill>
              </a:rPr>
              <a:t>/</a:t>
            </a:r>
            <a:r>
              <a:rPr lang="en-US" sz="3400" dirty="0" err="1">
                <a:solidFill>
                  <a:srgbClr val="FF0000"/>
                </a:solidFill>
              </a:rPr>
              <a:t>foʊkˈmjuːzɪk</a:t>
            </a:r>
            <a:r>
              <a:rPr lang="en-US" sz="3400" dirty="0">
                <a:solidFill>
                  <a:srgbClr val="FF0000"/>
                </a:solidFill>
              </a:rPr>
              <a:t>/ </a:t>
            </a:r>
            <a:r>
              <a:rPr lang="en-US" sz="3400" dirty="0" err="1"/>
              <a:t>dân</a:t>
            </a:r>
            <a:r>
              <a:rPr lang="en-US" sz="3400" dirty="0"/>
              <a:t> ca </a:t>
            </a:r>
            <a:endParaRPr lang="en-US" sz="3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53" y="1273658"/>
            <a:ext cx="12067040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blues </a:t>
            </a:r>
            <a:r>
              <a:rPr lang="en-US" sz="3400" dirty="0"/>
              <a:t>(n) </a:t>
            </a:r>
            <a:r>
              <a:rPr lang="en-US" sz="3400" dirty="0">
                <a:solidFill>
                  <a:srgbClr val="FF0000"/>
                </a:solidFill>
              </a:rPr>
              <a:t>/</a:t>
            </a:r>
            <a:r>
              <a:rPr lang="en-US" sz="3400" dirty="0" err="1">
                <a:solidFill>
                  <a:srgbClr val="FF0000"/>
                </a:solidFill>
              </a:rPr>
              <a:t>bluːz</a:t>
            </a:r>
            <a:r>
              <a:rPr lang="en-US" sz="3400" dirty="0">
                <a:solidFill>
                  <a:srgbClr val="FF0000"/>
                </a:solidFill>
              </a:rPr>
              <a:t>/ </a:t>
            </a:r>
            <a:r>
              <a:rPr lang="en-US" sz="3400" dirty="0" err="1"/>
              <a:t>nhạc</a:t>
            </a:r>
            <a:r>
              <a:rPr lang="en-US" sz="3400" dirty="0"/>
              <a:t> blues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690" y="4567738"/>
            <a:ext cx="12027234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reggae </a:t>
            </a:r>
            <a:r>
              <a:rPr lang="en-US" sz="3400" dirty="0"/>
              <a:t>(n) </a:t>
            </a:r>
            <a:r>
              <a:rPr lang="en-US" sz="3400" i="1" dirty="0">
                <a:solidFill>
                  <a:srgbClr val="FF0000"/>
                </a:solidFill>
              </a:rPr>
              <a:t>/</a:t>
            </a:r>
            <a:r>
              <a:rPr lang="en-US" sz="3400" dirty="0">
                <a:solidFill>
                  <a:srgbClr val="FF0000"/>
                </a:solidFill>
              </a:rPr>
              <a:t>ˈ</a:t>
            </a:r>
            <a:r>
              <a:rPr lang="en-US" sz="3400" dirty="0" err="1">
                <a:solidFill>
                  <a:srgbClr val="FF0000"/>
                </a:solidFill>
              </a:rPr>
              <a:t>reɡeɪ</a:t>
            </a:r>
            <a:r>
              <a:rPr lang="en-US" sz="3400" dirty="0">
                <a:solidFill>
                  <a:srgbClr val="FF0000"/>
                </a:solidFill>
              </a:rPr>
              <a:t>/</a:t>
            </a:r>
            <a:r>
              <a:rPr lang="en-US" sz="3400" dirty="0"/>
              <a:t> </a:t>
            </a:r>
            <a:r>
              <a:rPr lang="en-US" sz="3400" dirty="0" err="1"/>
              <a:t>nhạc</a:t>
            </a:r>
            <a:r>
              <a:rPr lang="en-US" sz="3400" dirty="0"/>
              <a:t> </a:t>
            </a:r>
            <a:r>
              <a:rPr lang="en-US" sz="3400" dirty="0" err="1"/>
              <a:t>nhịp</a:t>
            </a:r>
            <a:r>
              <a:rPr lang="en-US" sz="3400" dirty="0"/>
              <a:t> </a:t>
            </a:r>
            <a:r>
              <a:rPr lang="en-US" sz="3400" dirty="0" err="1"/>
              <a:t>mạnh</a:t>
            </a:r>
            <a:r>
              <a:rPr lang="en-US" sz="3400" dirty="0"/>
              <a:t> </a:t>
            </a:r>
            <a:endParaRPr lang="en-US" sz="3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8185" y="3773504"/>
            <a:ext cx="12076272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RnB </a:t>
            </a:r>
            <a:r>
              <a:rPr lang="en-US" sz="3400" dirty="0"/>
              <a:t>(n)</a:t>
            </a:r>
            <a:r>
              <a:rPr lang="en-US" sz="3400" dirty="0">
                <a:solidFill>
                  <a:srgbClr val="0070C0"/>
                </a:solidFill>
              </a:rPr>
              <a:t> </a:t>
            </a:r>
            <a:r>
              <a:rPr lang="en-US" sz="3400" dirty="0">
                <a:solidFill>
                  <a:srgbClr val="FF0000"/>
                </a:solidFill>
              </a:rPr>
              <a:t>/ˌ</a:t>
            </a:r>
            <a:r>
              <a:rPr lang="en-US" sz="3400" dirty="0" err="1">
                <a:solidFill>
                  <a:srgbClr val="FF0000"/>
                </a:solidFill>
              </a:rPr>
              <a:t>ɑːr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ən</a:t>
            </a:r>
            <a:r>
              <a:rPr lang="en-US" sz="3400" dirty="0">
                <a:solidFill>
                  <a:srgbClr val="FF0000"/>
                </a:solidFill>
              </a:rPr>
              <a:t> ˈbiː/ </a:t>
            </a:r>
            <a:r>
              <a:rPr lang="en-US" sz="3400" dirty="0" err="1"/>
              <a:t>nhạc</a:t>
            </a:r>
            <a:r>
              <a:rPr lang="en-US" sz="3400" dirty="0"/>
              <a:t> R&amp;B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1194" y="382399"/>
            <a:ext cx="1163939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</a:t>
            </a:r>
            <a:r>
              <a:rPr lang="en-US" sz="3200" b="1" i="1" dirty="0">
                <a:solidFill>
                  <a:srgbClr val="0070C0"/>
                </a:solidFill>
              </a:rPr>
              <a:t>. </a:t>
            </a:r>
            <a:r>
              <a:rPr lang="en-US" sz="2400" b="1" i="1" dirty="0">
                <a:solidFill>
                  <a:srgbClr val="0070C0"/>
                </a:solidFill>
              </a:rPr>
              <a:t>(Click each word/phrase to hear the sound)</a:t>
            </a:r>
          </a:p>
        </p:txBody>
      </p:sp>
      <p:pic>
        <p:nvPicPr>
          <p:cNvPr id="16" name="blu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6272" y="459287"/>
            <a:ext cx="406400" cy="406400"/>
          </a:xfrm>
          <a:prstGeom prst="rect">
            <a:avLst/>
          </a:prstGeom>
        </p:spPr>
      </p:pic>
      <p:pic>
        <p:nvPicPr>
          <p:cNvPr id="17" name="folk mus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45430" y="382672"/>
            <a:ext cx="406400" cy="406400"/>
          </a:xfrm>
          <a:prstGeom prst="rect">
            <a:avLst/>
          </a:prstGeom>
        </p:spPr>
      </p:pic>
      <p:pic>
        <p:nvPicPr>
          <p:cNvPr id="31" name="electroni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99617" y="354097"/>
            <a:ext cx="406400" cy="406400"/>
          </a:xfrm>
          <a:prstGeom prst="rect">
            <a:avLst/>
          </a:prstGeom>
        </p:spPr>
      </p:pic>
      <p:pic>
        <p:nvPicPr>
          <p:cNvPr id="32" name="Rn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13400" y="389166"/>
            <a:ext cx="406400" cy="406400"/>
          </a:xfrm>
          <a:prstGeom prst="rect">
            <a:avLst/>
          </a:prstGeom>
        </p:spPr>
      </p:pic>
      <p:pic>
        <p:nvPicPr>
          <p:cNvPr id="33" name="regga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73746" y="432470"/>
            <a:ext cx="406400" cy="406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4" name="heavy meta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 flipV="1">
            <a:off x="11334285" y="526485"/>
            <a:ext cx="647224" cy="21836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5" name="Rectangle 34"/>
          <p:cNvSpPr/>
          <p:nvPr/>
        </p:nvSpPr>
        <p:spPr>
          <a:xfrm>
            <a:off x="11256330" y="365337"/>
            <a:ext cx="803137" cy="5590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eavy meta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05058" y="314696"/>
            <a:ext cx="487363" cy="487363"/>
          </a:xfrm>
          <a:prstGeom prst="rect">
            <a:avLst/>
          </a:prstGeom>
        </p:spPr>
      </p:pic>
      <p:pic>
        <p:nvPicPr>
          <p:cNvPr id="3" name="heavy meta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14216" y="301709"/>
            <a:ext cx="487363" cy="48736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275259" y="320208"/>
            <a:ext cx="855116" cy="675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18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6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9290" y="503847"/>
            <a:ext cx="1595534" cy="68113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 </a:t>
            </a:r>
          </a:p>
          <a:p>
            <a:pPr algn="ctr"/>
            <a:r>
              <a:rPr lang="en-US" dirty="0"/>
              <a:t>DHA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0645" y="404537"/>
            <a:ext cx="927157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Play the games in DHA App.</a:t>
            </a:r>
            <a:r>
              <a:rPr lang="en-US" sz="2400" i="1" dirty="0">
                <a:solidFill>
                  <a:srgbClr val="0070C0"/>
                </a:solidFill>
              </a:rPr>
              <a:t> Click the picture below.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241" y="1819377"/>
            <a:ext cx="10039755" cy="45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24839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67388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</a:t>
            </a:r>
            <a:r>
              <a:rPr lang="en-US" sz="3600" i="1">
                <a:solidFill>
                  <a:srgbClr val="0070C0"/>
                </a:solidFill>
              </a:rPr>
              <a:t>. Ask and answer about each type of music. Do you like any of them?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1" y="2632850"/>
            <a:ext cx="3521853" cy="22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568" y="3237812"/>
            <a:ext cx="6847301" cy="171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85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087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4447" y="1018454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choose the correct answer.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94" y="3504955"/>
            <a:ext cx="11151173" cy="113035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 flipV="1">
            <a:off x="844144" y="4045559"/>
            <a:ext cx="753428" cy="71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 flipV="1">
            <a:off x="2137775" y="4069797"/>
            <a:ext cx="1803605" cy="35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 flipV="1">
            <a:off x="4062827" y="4075979"/>
            <a:ext cx="956939" cy="35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>
            <a:off x="6373443" y="4077756"/>
            <a:ext cx="16249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 flipV="1">
            <a:off x="8385315" y="4045559"/>
            <a:ext cx="753428" cy="35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>
            <a:off x="9967512" y="4045559"/>
            <a:ext cx="5007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 flipV="1">
            <a:off x="1923392" y="4621074"/>
            <a:ext cx="1282262" cy="59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 flipV="1">
            <a:off x="5019766" y="4614042"/>
            <a:ext cx="753428" cy="35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>
            <a:off x="7775718" y="4627005"/>
            <a:ext cx="15679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51920" y="402038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</p:spTree>
    <p:extLst>
      <p:ext uri="{BB962C8B-B14F-4D97-AF65-F5344CB8AC3E}">
        <p14:creationId xmlns:p14="http://schemas.microsoft.com/office/powerpoint/2010/main" val="198303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7877" y="400369"/>
            <a:ext cx="9633710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Now listen and choose the correct answer</a:t>
            </a:r>
            <a:r>
              <a:rPr lang="en-US" sz="3000" i="1">
                <a:solidFill>
                  <a:srgbClr val="0070C0"/>
                </a:solidFill>
              </a:rPr>
              <a:t>. </a:t>
            </a:r>
            <a:endParaRPr lang="en-US" sz="30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2404133" y="3448881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2404133" y="4792304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64" y="1831314"/>
            <a:ext cx="10237076" cy="1130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6893" y="4053781"/>
            <a:ext cx="1986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at school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6151" y="5064210"/>
            <a:ext cx="6563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Tom: Hey, lunch break is over. It's time to get back to class.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" name="CD1-TRACK 2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68" end="108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16633" y="2637071"/>
            <a:ext cx="680107" cy="5965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5674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</p:spTree>
    <p:extLst>
      <p:ext uri="{BB962C8B-B14F-4D97-AF65-F5344CB8AC3E}">
        <p14:creationId xmlns:p14="http://schemas.microsoft.com/office/powerpoint/2010/main" val="250884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5562" y="358706"/>
            <a:ext cx="9835507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Read the instruction and questions quickly. Underline the key words. What are we going to do? </a:t>
            </a:r>
          </a:p>
          <a:p>
            <a:r>
              <a:rPr lang="en-US" sz="3000" i="1" dirty="0">
                <a:solidFill>
                  <a:srgbClr val="FF0000"/>
                </a:solidFill>
              </a:rPr>
              <a:t>Listen and answer the questions.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86" y="36572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556" y="1853735"/>
            <a:ext cx="9574563" cy="461776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 flipV="1">
            <a:off x="4375831" y="2599172"/>
            <a:ext cx="1001712" cy="74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>
            <a:off x="6519443" y="2596545"/>
            <a:ext cx="1333085" cy="2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>
            <a:off x="9059159" y="2596545"/>
            <a:ext cx="16496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 flipV="1">
            <a:off x="3660964" y="3380541"/>
            <a:ext cx="3525021" cy="1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>
            <a:off x="8513976" y="3380541"/>
            <a:ext cx="27887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 flipV="1">
            <a:off x="3660964" y="4137907"/>
            <a:ext cx="192792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>
            <a:off x="6194983" y="4127834"/>
            <a:ext cx="3410930" cy="1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 flipV="1">
            <a:off x="3596547" y="4885199"/>
            <a:ext cx="3589438" cy="84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>
            <a:off x="8418136" y="4885199"/>
            <a:ext cx="1738261" cy="8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 flipV="1">
            <a:off x="3643678" y="5657190"/>
            <a:ext cx="192792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>
            <a:off x="6177697" y="5647117"/>
            <a:ext cx="3410930" cy="1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 flipV="1">
            <a:off x="3653107" y="6401911"/>
            <a:ext cx="192792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>
            <a:off x="6617616" y="6388210"/>
            <a:ext cx="18005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0806" y="47402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</a:t>
            </a:r>
            <a:r>
              <a:rPr lang="en-US" sz="3600" i="1">
                <a:solidFill>
                  <a:srgbClr val="0070C0"/>
                </a:solidFill>
              </a:rPr>
              <a:t>and </a:t>
            </a:r>
            <a:r>
              <a:rPr lang="en-US" sz="3600">
                <a:solidFill>
                  <a:srgbClr val="0070C0"/>
                </a:solidFill>
              </a:rPr>
              <a:t>answer the questions</a:t>
            </a:r>
            <a:r>
              <a:rPr lang="en-US" sz="3600" i="1">
                <a:solidFill>
                  <a:srgbClr val="0070C0"/>
                </a:solidFill>
              </a:rPr>
              <a:t>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994" y="1516967"/>
            <a:ext cx="113827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What kind of music does B. J. Jones play? </a:t>
            </a:r>
            <a:br>
              <a:rPr lang="en-US" sz="3200" dirty="0"/>
            </a:br>
            <a:r>
              <a:rPr lang="en-US" sz="3200" dirty="0"/>
              <a:t>______________________________________________________</a:t>
            </a:r>
            <a:br>
              <a:rPr lang="en-US" sz="3200" dirty="0"/>
            </a:br>
            <a:r>
              <a:rPr lang="en-US" sz="3200" dirty="0"/>
              <a:t>2. What time is Marlon Ellis' show? ______________________________________________________</a:t>
            </a:r>
            <a:br>
              <a:rPr lang="en-US" sz="3200" dirty="0"/>
            </a:br>
            <a:r>
              <a:rPr lang="en-US" sz="3200" dirty="0"/>
              <a:t>3. What kind of music does Tom like? ______________________________________________________</a:t>
            </a:r>
            <a:br>
              <a:rPr lang="en-US" sz="3200" dirty="0"/>
            </a:br>
            <a:r>
              <a:rPr lang="en-US" sz="3200" dirty="0"/>
              <a:t>4. What time is Melody Sol's show? ______________________________________________________</a:t>
            </a:r>
            <a:br>
              <a:rPr lang="en-US" sz="3200" dirty="0"/>
            </a:br>
            <a:r>
              <a:rPr lang="en-US" sz="3200" dirty="0"/>
              <a:t>5. Which day will they meet? ______________________________________________________ 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6" name="CD1-TRACK 29">
            <a:hlinkClick r:id="" action="ppaction://media"/>
            <a:extLst>
              <a:ext uri="{FF2B5EF4-FFF2-40B4-BE49-F238E27FC236}">
                <a16:creationId xmlns:a16="http://schemas.microsoft.com/office/drawing/2014/main" id="{131F063E-EBB5-439F-9FB2-68272FB325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68" end="108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5230" y="1120356"/>
            <a:ext cx="680107" cy="59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041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7234" y="1305642"/>
            <a:ext cx="1138270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1. What kind of music does B. J. Jones play? </a:t>
            </a:r>
            <a:br>
              <a:rPr lang="en-US" sz="3000" dirty="0"/>
            </a:br>
            <a:r>
              <a:rPr lang="en-US" sz="3000" dirty="0"/>
              <a:t>______________________________________________________</a:t>
            </a:r>
            <a:br>
              <a:rPr lang="en-US" sz="3000" dirty="0"/>
            </a:br>
            <a:r>
              <a:rPr lang="en-US" sz="3000" dirty="0"/>
              <a:t>2. What time is Marlon Ellis' show? ______________________________________________________</a:t>
            </a:r>
            <a:br>
              <a:rPr lang="en-US" sz="3000" dirty="0"/>
            </a:br>
            <a:r>
              <a:rPr lang="en-US" sz="3000" dirty="0"/>
              <a:t>3. What kind of music does Tom like? ______________________________________________________</a:t>
            </a:r>
            <a:br>
              <a:rPr lang="en-US" sz="3000" dirty="0"/>
            </a:br>
            <a:r>
              <a:rPr lang="en-US" sz="3000" dirty="0"/>
              <a:t>4. What time is Melody Sol's show? ______________________________________________________</a:t>
            </a:r>
            <a:br>
              <a:rPr lang="en-US" sz="3000" dirty="0"/>
            </a:br>
            <a:r>
              <a:rPr lang="en-US" sz="3000" dirty="0"/>
              <a:t>5. Which day will they meet? ______________________________________________________ 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3240753" y="1712838"/>
            <a:ext cx="18882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blues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40753" y="2576948"/>
            <a:ext cx="1888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</a:rPr>
              <a:t>5 p.m. </a:t>
            </a:r>
            <a:br>
              <a:rPr lang="en-US" sz="3000">
                <a:solidFill>
                  <a:srgbClr val="FF0000"/>
                </a:solidFill>
              </a:rPr>
            </a:b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6833" y="3546444"/>
            <a:ext cx="1888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</a:rPr>
              <a:t>rock </a:t>
            </a:r>
            <a:br>
              <a:rPr lang="en-US" sz="3000">
                <a:solidFill>
                  <a:srgbClr val="FF0000"/>
                </a:solidFill>
              </a:rPr>
            </a:br>
            <a:br>
              <a:rPr lang="en-US" sz="3000">
                <a:solidFill>
                  <a:srgbClr val="FF0000"/>
                </a:solidFill>
              </a:rPr>
            </a:b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6417" y="4438474"/>
            <a:ext cx="1912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</a:rPr>
              <a:t>3 p.m. </a:t>
            </a:r>
            <a:br>
              <a:rPr lang="en-US" sz="3000">
                <a:solidFill>
                  <a:srgbClr val="FF0000"/>
                </a:solidFill>
              </a:rPr>
            </a:br>
            <a:r>
              <a:rPr lang="en-US" sz="3000">
                <a:solidFill>
                  <a:srgbClr val="FF0000"/>
                </a:solidFill>
              </a:rPr>
              <a:t> </a:t>
            </a:r>
            <a:br>
              <a:rPr lang="en-US" sz="3000">
                <a:solidFill>
                  <a:srgbClr val="FF0000"/>
                </a:solidFill>
              </a:rPr>
            </a:br>
            <a:br>
              <a:rPr lang="en-US" sz="3000">
                <a:solidFill>
                  <a:srgbClr val="FF0000"/>
                </a:solidFill>
              </a:rPr>
            </a:b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3459" y="2630241"/>
            <a:ext cx="1912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</a:rPr>
              <a:t> </a:t>
            </a:r>
            <a:br>
              <a:rPr lang="en-US" sz="3000">
                <a:solidFill>
                  <a:srgbClr val="FF0000"/>
                </a:solidFill>
              </a:rPr>
            </a:br>
            <a:br>
              <a:rPr lang="en-US" sz="3000">
                <a:solidFill>
                  <a:srgbClr val="FF0000"/>
                </a:solidFill>
              </a:rPr>
            </a:b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2339" y="5413707"/>
            <a:ext cx="1888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</a:rPr>
              <a:t>Sunday </a:t>
            </a:r>
            <a:br>
              <a:rPr lang="en-US" sz="3000">
                <a:solidFill>
                  <a:srgbClr val="FF0000"/>
                </a:solidFill>
              </a:rPr>
            </a:b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3160" y="403033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192EF9-D9EB-4945-AB6D-8ABB44C7359D}"/>
              </a:ext>
            </a:extLst>
          </p:cNvPr>
          <p:cNvSpPr txBox="1"/>
          <p:nvPr/>
        </p:nvSpPr>
        <p:spPr>
          <a:xfrm>
            <a:off x="6703459" y="5921538"/>
            <a:ext cx="5217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 ARE THESE ANSWERS?</a:t>
            </a:r>
            <a:endParaRPr lang="en-US" sz="2800" dirty="0"/>
          </a:p>
        </p:txBody>
      </p:sp>
      <p:pic>
        <p:nvPicPr>
          <p:cNvPr id="12" name="CD1-TRACK 29">
            <a:hlinkClick r:id="" action="ppaction://media"/>
            <a:extLst>
              <a:ext uri="{FF2B5EF4-FFF2-40B4-BE49-F238E27FC236}">
                <a16:creationId xmlns:a16="http://schemas.microsoft.com/office/drawing/2014/main" id="{0748A062-FB03-43BB-9458-C7D18BA6B6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68" end="108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2252" y="1116331"/>
            <a:ext cx="680107" cy="59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4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5" grpId="0"/>
      <p:bldP spid="8" grpId="0"/>
      <p:bldP spid="9" grpId="0"/>
      <p:bldP spid="11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7748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8870" y="3575419"/>
            <a:ext cx="4343472" cy="885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619" y="481391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05274" y="567454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303" y="4414524"/>
            <a:ext cx="562796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/>
              <a:t>1. What kind of music does B. J. Jones play? </a:t>
            </a:r>
            <a:r>
              <a:rPr lang="en-US" sz="3600" b="1">
                <a:solidFill>
                  <a:srgbClr val="FF0000"/>
                </a:solidFill>
              </a:rPr>
              <a:t>blues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306303" y="2220775"/>
            <a:ext cx="562796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/>
              <a:t>Jack: What about B. J. Jones?</a:t>
            </a:r>
            <a:br>
              <a:rPr lang="en-US" sz="3600" i="1" dirty="0"/>
            </a:br>
            <a:r>
              <a:rPr lang="en-US" sz="3600" i="1" dirty="0"/>
              <a:t>Mary: Hmm, blues is OK, but I prefer reggae.</a:t>
            </a:r>
            <a:r>
              <a:rPr lang="en-US" sz="3600" dirty="0"/>
              <a:t> 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7532" y="5125139"/>
            <a:ext cx="593512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/>
              <a:t>2. What time is Marlon Ellis' show? </a:t>
            </a:r>
            <a:r>
              <a:rPr lang="en-US" sz="3600" b="1">
                <a:solidFill>
                  <a:srgbClr val="FF0000"/>
                </a:solidFill>
              </a:rPr>
              <a:t>5 p.m. 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6127532" y="2130270"/>
            <a:ext cx="593512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/>
              <a:t>Jack: What about Marlon Ellis? He's a reggae singer.</a:t>
            </a:r>
            <a:br>
              <a:rPr lang="en-US" sz="3600" i="1" dirty="0"/>
            </a:br>
            <a:r>
              <a:rPr lang="en-US" sz="3600" i="1" dirty="0"/>
              <a:t>Mary: Oh yeah, he's great. When's his show?</a:t>
            </a:r>
            <a:br>
              <a:rPr lang="en-US" sz="3600" i="1" dirty="0"/>
            </a:br>
            <a:r>
              <a:rPr lang="en-US" sz="3600" i="1" dirty="0"/>
              <a:t>Jack: It's at 5 p.m. on Saturday.</a:t>
            </a:r>
            <a:r>
              <a:rPr lang="en-US" sz="3600" dirty="0"/>
              <a:t> 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pic>
        <p:nvPicPr>
          <p:cNvPr id="9" name="CD1-TRACK 29">
            <a:hlinkClick r:id="" action="ppaction://media"/>
            <a:extLst>
              <a:ext uri="{FF2B5EF4-FFF2-40B4-BE49-F238E27FC236}">
                <a16:creationId xmlns:a16="http://schemas.microsoft.com/office/drawing/2014/main" id="{E1EF19D4-2863-43B8-8CFF-66660382C9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68" end="108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0007" y="1213785"/>
            <a:ext cx="680107" cy="59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154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9410" y="4336941"/>
            <a:ext cx="551320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/>
              <a:t>4. What time is Melody Sol's show? </a:t>
            </a:r>
            <a:r>
              <a:rPr lang="en-US" sz="3200" b="1">
                <a:solidFill>
                  <a:srgbClr val="FF0000"/>
                </a:solidFill>
              </a:rPr>
              <a:t>3 p.m.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611" y="5082592"/>
            <a:ext cx="5737835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5. Which day will they meet? </a:t>
            </a:r>
            <a:r>
              <a:rPr lang="en-US" sz="3200" b="1" dirty="0">
                <a:solidFill>
                  <a:srgbClr val="FF0000"/>
                </a:solidFill>
              </a:rPr>
              <a:t>Sunday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759" y="2406350"/>
            <a:ext cx="5780687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3. What kind of music does Tom like? </a:t>
            </a:r>
            <a:r>
              <a:rPr lang="en-US" sz="3200" b="1" dirty="0">
                <a:solidFill>
                  <a:srgbClr val="FF0000"/>
                </a:solidFill>
              </a:rPr>
              <a:t>rock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013" y="82617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sz="2800"/>
            </a:br>
            <a:endParaRPr lang="en-US" sz="2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62759" y="1169379"/>
            <a:ext cx="5780687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00"/>
                </a:solidFill>
              </a:rPr>
              <a:t>Tom: Hmm...I prefer rock to folk music.</a:t>
            </a:r>
            <a:endParaRPr lang="en-US" sz="32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28288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/>
            </a:b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6449410" y="2093316"/>
            <a:ext cx="5513204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0000"/>
                </a:solidFill>
                <a:latin typeface="+mj-lt"/>
              </a:rPr>
              <a:t>Jack: OK. What about Melody Sol? She's an RnB singer.</a:t>
            </a:r>
            <a:br>
              <a:rPr lang="en-US" sz="3200" i="1">
                <a:solidFill>
                  <a:srgbClr val="000000"/>
                </a:solidFill>
                <a:latin typeface="+mj-lt"/>
              </a:rPr>
            </a:br>
            <a:r>
              <a:rPr lang="en-US" sz="3200" i="1">
                <a:solidFill>
                  <a:srgbClr val="000000"/>
                </a:solidFill>
                <a:latin typeface="+mj-lt"/>
              </a:rPr>
              <a:t>Tom: When's her show?</a:t>
            </a:r>
            <a:br>
              <a:rPr lang="en-US" sz="3200" i="1">
                <a:solidFill>
                  <a:srgbClr val="000000"/>
                </a:solidFill>
                <a:latin typeface="+mj-lt"/>
              </a:rPr>
            </a:br>
            <a:r>
              <a:rPr lang="en-US" sz="3200" i="1">
                <a:solidFill>
                  <a:srgbClr val="000000"/>
                </a:solidFill>
                <a:latin typeface="+mj-lt"/>
              </a:rPr>
              <a:t>Jack: It's at 3 p.m. on Sunday.</a:t>
            </a:r>
            <a:endParaRPr lang="en-US" sz="32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62760" y="4229219"/>
            <a:ext cx="578068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/>
              <a:t>Jack: See you guys on Sunday.</a:t>
            </a:r>
            <a:r>
              <a:rPr lang="en-US" sz="3600" dirty="0"/>
              <a:t> 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pic>
        <p:nvPicPr>
          <p:cNvPr id="12" name="CD1-TRACK 29">
            <a:hlinkClick r:id="" action="ppaction://media"/>
            <a:extLst>
              <a:ext uri="{FF2B5EF4-FFF2-40B4-BE49-F238E27FC236}">
                <a16:creationId xmlns:a16="http://schemas.microsoft.com/office/drawing/2014/main" id="{922CC3CA-37A1-42E3-9FE6-66D51D8CC6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68" end="108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0007" y="1213785"/>
            <a:ext cx="680107" cy="59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064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44" y="239368"/>
            <a:ext cx="3258616" cy="20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093510" y="2868457"/>
            <a:ext cx="10162094" cy="1731823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What kind of music concert would you like to go to?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Which band or singer would you like to see?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0397" y="239368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</p:spTree>
    <p:extLst>
      <p:ext uri="{BB962C8B-B14F-4D97-AF65-F5344CB8AC3E}">
        <p14:creationId xmlns:p14="http://schemas.microsoft.com/office/powerpoint/2010/main" val="4044842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440" y="1198990"/>
            <a:ext cx="8725656" cy="5006774"/>
          </a:xfrm>
          <a:prstGeom prst="rect">
            <a:avLst/>
          </a:prstGeom>
        </p:spPr>
      </p:pic>
      <p:pic>
        <p:nvPicPr>
          <p:cNvPr id="4" name="CD1-TRACK 3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46" end="2704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8560" y="5123921"/>
            <a:ext cx="755094" cy="63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340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28" t="347" r="3167" b="4170"/>
          <a:stretch/>
        </p:blipFill>
        <p:spPr>
          <a:xfrm>
            <a:off x="536026" y="1275850"/>
            <a:ext cx="11319641" cy="49398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0333" y="312180"/>
            <a:ext cx="10142482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Fill in the blanks.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blues	     folk (music)     electronic     RnB   	reggae      heavy metal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1141" y="3004858"/>
            <a:ext cx="159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blues</a:t>
            </a:r>
            <a:endParaRPr lang="en-US" sz="3600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</a:t>
            </a:r>
            <a:r>
              <a:rPr lang="en-US">
                <a:solidFill>
                  <a:schemeClr val="bg1"/>
                </a:solidFill>
              </a:rPr>
              <a:t>, page 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48343" y="3025881"/>
            <a:ext cx="159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RnB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09991" y="5564197"/>
            <a:ext cx="2730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heavy metal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6192" y="5564197"/>
            <a:ext cx="2511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electronic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0980" y="5542194"/>
            <a:ext cx="26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 folk (music)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" y="324091"/>
            <a:ext cx="8980412" cy="61230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127423" y="873539"/>
            <a:ext cx="466114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electronic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heavy metal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reggae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blues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folk (music)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RnB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31597" y="2177074"/>
            <a:ext cx="11425286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plans to go to a music event.</a:t>
            </a: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prepositions of time and possessive adjectives.</a:t>
            </a: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Invite someone to speak.</a:t>
            </a: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listening for main ideas and specific information.</a:t>
            </a:r>
            <a:endParaRPr lang="en-US" sz="3600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5414" y="1646758"/>
            <a:ext cx="12116586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Listening exercise on page 16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16.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24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5826" y="580298"/>
            <a:ext cx="58074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favorite types of music.</a:t>
            </a: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invite someone to speak.</a:t>
            </a: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listening for main ideas and specific information.</a:t>
            </a:r>
            <a:endParaRPr lang="en-US" sz="3600" i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7277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36" y="355458"/>
            <a:ext cx="8958016" cy="60359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636212" y="1034187"/>
            <a:ext cx="4730851" cy="46784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electronic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heavy metal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reggae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blues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folk (music)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RnB</a:t>
            </a: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44" y="239368"/>
            <a:ext cx="3258616" cy="20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86714" y="2929474"/>
            <a:ext cx="110185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1. What type of music do you often listen to?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2. Who is your favorite singer?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3. When do you often listen to music?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2807" y="381322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can you see in each picture?</a:t>
            </a:r>
          </a:p>
        </p:txBody>
      </p:sp>
      <p:pic>
        <p:nvPicPr>
          <p:cNvPr id="5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82" y="378088"/>
            <a:ext cx="1887018" cy="12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603" t="6018" r="3979" b="8463"/>
          <a:stretch/>
        </p:blipFill>
        <p:spPr>
          <a:xfrm>
            <a:off x="409904" y="1671145"/>
            <a:ext cx="3342290" cy="2017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07" t="8189" r="3125" b="11374"/>
          <a:stretch/>
        </p:blipFill>
        <p:spPr>
          <a:xfrm>
            <a:off x="4327634" y="1692037"/>
            <a:ext cx="3752193" cy="2017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233" t="6115" r="3183" b="4927"/>
          <a:stretch/>
        </p:blipFill>
        <p:spPr>
          <a:xfrm>
            <a:off x="8359387" y="1671145"/>
            <a:ext cx="3405323" cy="2017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47311" t="3688" r="105" b="39193"/>
          <a:stretch/>
        </p:blipFill>
        <p:spPr>
          <a:xfrm>
            <a:off x="409904" y="4172607"/>
            <a:ext cx="3422709" cy="212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3909"/>
          <a:stretch/>
        </p:blipFill>
        <p:spPr>
          <a:xfrm>
            <a:off x="4327634" y="3946534"/>
            <a:ext cx="3536731" cy="2355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t="3986"/>
          <a:stretch/>
        </p:blipFill>
        <p:spPr>
          <a:xfrm>
            <a:off x="8359387" y="3946534"/>
            <a:ext cx="3433191" cy="235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   Work in pairs. 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  a. Match the words with the pictures.</a:t>
            </a:r>
          </a:p>
          <a:p>
            <a:pPr marL="742950" indent="-742950">
              <a:buAutoNum type="alphaLcPeriod"/>
            </a:pPr>
            <a:endParaRPr lang="en-US" sz="3200" i="1" dirty="0">
              <a:solidFill>
                <a:srgbClr val="0070C0"/>
              </a:solidFill>
            </a:endParaRPr>
          </a:p>
          <a:p>
            <a:pPr marL="742950" indent="-742950">
              <a:buAutoNum type="alphaLcPeriod"/>
            </a:pPr>
            <a:endParaRPr lang="en-US" sz="3200" i="1" dirty="0">
              <a:solidFill>
                <a:srgbClr val="0070C0"/>
              </a:solidFill>
            </a:endParaRPr>
          </a:p>
          <a:p>
            <a:pPr marL="742950" indent="-742950">
              <a:buAutoNum type="alphaLcPeriod"/>
            </a:pP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876" y="1020384"/>
            <a:ext cx="9837276" cy="9765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>
                <a:solidFill>
                  <a:srgbClr val="0070C0"/>
                </a:solidFill>
              </a:rPr>
              <a:t>electronic			heavy metal   		reggae</a:t>
            </a:r>
          </a:p>
          <a:p>
            <a:r>
              <a:rPr lang="en-US" sz="3200" i="1">
                <a:solidFill>
                  <a:srgbClr val="0070C0"/>
                </a:solidFill>
              </a:rPr>
              <a:t>blues				folk (music)		RnB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8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027" y="171507"/>
            <a:ext cx="1476415" cy="96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" t="2972" r="2608" b="33355"/>
          <a:stretch/>
        </p:blipFill>
        <p:spPr>
          <a:xfrm>
            <a:off x="651482" y="2072257"/>
            <a:ext cx="10889034" cy="26304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01232" y="4824582"/>
            <a:ext cx="40420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              </a:t>
            </a:r>
            <a:r>
              <a:rPr lang="en-US" sz="2800" dirty="0"/>
              <a:t>– an often happy</a:t>
            </a:r>
            <a:r>
              <a:rPr lang="vi-VN" sz="2800" dirty="0"/>
              <a:t> </a:t>
            </a:r>
            <a:r>
              <a:rPr lang="en-US" sz="2800" dirty="0"/>
              <a:t>type</a:t>
            </a:r>
            <a:r>
              <a:rPr lang="vi-VN" sz="2800" dirty="0"/>
              <a:t> </a:t>
            </a:r>
            <a:r>
              <a:rPr lang="en-US" sz="2800" dirty="0"/>
              <a:t>of music. It started in</a:t>
            </a:r>
            <a:r>
              <a:rPr lang="vi-VN" sz="2800" dirty="0"/>
              <a:t> </a:t>
            </a:r>
            <a:r>
              <a:rPr lang="en-US" sz="2800" dirty="0"/>
              <a:t>Jamaica in</a:t>
            </a:r>
            <a:r>
              <a:rPr lang="vi-VN" sz="2800" dirty="0"/>
              <a:t> </a:t>
            </a:r>
            <a:r>
              <a:rPr lang="en-US" sz="2800" dirty="0"/>
              <a:t>the 1960s</a:t>
            </a:r>
            <a:r>
              <a:rPr lang="vi-VN" sz="2800" dirty="0"/>
              <a:t>.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283482" y="4777815"/>
            <a:ext cx="15975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</a:rPr>
              <a:t>reggae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43329" y="4696909"/>
            <a:ext cx="4080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                  </a:t>
            </a:r>
            <a:r>
              <a:rPr lang="en-US" sz="2800" dirty="0"/>
              <a:t>– music made with</a:t>
            </a:r>
            <a:r>
              <a:rPr lang="vi-VN" sz="2800" dirty="0"/>
              <a:t> </a:t>
            </a:r>
            <a:r>
              <a:rPr lang="en-US" sz="2800" dirty="0"/>
              <a:t>computers. This music can be made</a:t>
            </a:r>
            <a:r>
              <a:rPr lang="vi-VN" sz="2800" dirty="0"/>
              <a:t> </a:t>
            </a:r>
            <a:r>
              <a:rPr lang="en-US" sz="2800" dirty="0"/>
              <a:t>in different styles, like dance.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302297" y="4670013"/>
            <a:ext cx="1881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</a:rPr>
              <a:t>electronic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651" y="4831849"/>
            <a:ext cx="4246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            </a:t>
            </a:r>
            <a:r>
              <a:rPr lang="en-US" sz="2800" dirty="0"/>
              <a:t>– slow and sad</a:t>
            </a:r>
            <a:r>
              <a:rPr lang="vi-VN" sz="2800" dirty="0"/>
              <a:t> </a:t>
            </a:r>
            <a:r>
              <a:rPr lang="en-US" sz="2800" dirty="0"/>
              <a:t>music.</a:t>
            </a:r>
            <a:r>
              <a:rPr lang="vi-VN" sz="2800" dirty="0"/>
              <a:t> </a:t>
            </a:r>
            <a:r>
              <a:rPr lang="en-US" sz="2800" dirty="0"/>
              <a:t>It started as African</a:t>
            </a:r>
            <a:endParaRPr lang="vi-VN" sz="2800" dirty="0"/>
          </a:p>
          <a:p>
            <a:r>
              <a:rPr lang="en-US" sz="2800" dirty="0"/>
              <a:t>- American folk</a:t>
            </a:r>
            <a:r>
              <a:rPr lang="vi-VN" sz="2800" dirty="0"/>
              <a:t> </a:t>
            </a:r>
            <a:r>
              <a:rPr lang="en-US" sz="2800" dirty="0"/>
              <a:t>songs</a:t>
            </a:r>
            <a:r>
              <a:rPr lang="vi-VN" sz="2800" dirty="0"/>
              <a:t>.</a:t>
            </a:r>
            <a:r>
              <a:rPr lang="en-US" sz="28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571" y="494701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__________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385" y="4814567"/>
            <a:ext cx="15975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blues</a:t>
            </a:r>
            <a:endParaRPr lang="en-US" sz="30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02297" y="4854679"/>
            <a:ext cx="2068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______________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41245" y="492178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__________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6014</TotalTime>
  <Words>1087</Words>
  <Application>Microsoft Office PowerPoint</Application>
  <PresentationFormat>Widescreen</PresentationFormat>
  <Paragraphs>138</Paragraphs>
  <Slides>30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347</cp:revision>
  <dcterms:created xsi:type="dcterms:W3CDTF">2020-12-08T03:17:05Z</dcterms:created>
  <dcterms:modified xsi:type="dcterms:W3CDTF">2023-07-27T10:36:41Z</dcterms:modified>
</cp:coreProperties>
</file>