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gif" ContentType="image/gif"/>
  <Default Extension="wmf" ContentType="image/x-wmf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74" r:id="rId3"/>
    <p:sldId id="308" r:id="rId4"/>
    <p:sldId id="284" r:id="rId5"/>
    <p:sldId id="310" r:id="rId6"/>
    <p:sldId id="313" r:id="rId7"/>
    <p:sldId id="362" r:id="rId8"/>
    <p:sldId id="363" r:id="rId9"/>
    <p:sldId id="365" r:id="rId10"/>
    <p:sldId id="340" r:id="rId11"/>
    <p:sldId id="312" r:id="rId12"/>
    <p:sldId id="332" r:id="rId13"/>
    <p:sldId id="338" r:id="rId14"/>
    <p:sldId id="256" r:id="rId15"/>
    <p:sldId id="257" r:id="rId16"/>
    <p:sldId id="258" r:id="rId17"/>
    <p:sldId id="262" r:id="rId19"/>
    <p:sldId id="259" r:id="rId20"/>
    <p:sldId id="261" r:id="rId21"/>
    <p:sldId id="263" r:id="rId22"/>
    <p:sldId id="265" r:id="rId23"/>
    <p:sldId id="266" r:id="rId24"/>
    <p:sldId id="268" r:id="rId25"/>
    <p:sldId id="273" r:id="rId26"/>
    <p:sldId id="272" r:id="rId27"/>
    <p:sldId id="319" r:id="rId28"/>
    <p:sldId id="271" r:id="rId29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00"/>
    <a:srgbClr val="FFFF66"/>
    <a:srgbClr val="66FF33"/>
    <a:srgbClr val="FF3300"/>
    <a:srgbClr val="FF006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napToObjects="1" showGuides="1">
      <p:cViewPr>
        <p:scale>
          <a:sx n="75" d="100"/>
          <a:sy n="75" d="100"/>
        </p:scale>
        <p:origin x="-774" y="120"/>
      </p:cViewPr>
      <p:guideLst>
        <p:guide orient="horz" pos="2199"/>
        <p:guide pos="280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330" cy="7633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DAB4155-2CFB-4E83-917E-A4FECA8105B6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/>
            <a:fld id="{9A0DB2DC-4C9A-4742-B13C-FB6460FD3503}" type="slidenum">
              <a:rPr lang="en-US" sz="1200" dirty="0"/>
            </a:fld>
            <a:endParaRPr 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Slide Image Placeholder 1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7410" name="Notes Placeholder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>
              <a:spcBef>
                <a:spcPct val="0"/>
              </a:spcBef>
            </a:pPr>
            <a:endParaRPr dirty="0"/>
          </a:p>
        </p:txBody>
      </p:sp>
      <p:sp>
        <p:nvSpPr>
          <p:cNvPr id="17411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en-US" sz="1200" dirty="0"/>
            </a:fld>
            <a:endParaRPr 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E251347-8EE8-4233-8D24-4E4952889EFE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>
                <a:latin typeface="Calibri" panose="020F0502020204030204" pitchFamily="34" charset="0"/>
              </a:rPr>
            </a:fld>
            <a:endParaRPr 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E251347-8EE8-4233-8D24-4E4952889EFE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>
                <a:latin typeface="Calibri" panose="020F0502020204030204" pitchFamily="34" charset="0"/>
              </a:rPr>
            </a:fld>
            <a:endParaRPr 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E251347-8EE8-4233-8D24-4E4952889EFE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>
                <a:latin typeface="Calibri" panose="020F0502020204030204" pitchFamily="34" charset="0"/>
              </a:rPr>
            </a:fld>
            <a:endParaRPr 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E251347-8EE8-4233-8D24-4E4952889EFE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>
                <a:latin typeface="Calibri" panose="020F0502020204030204" pitchFamily="34" charset="0"/>
              </a:rPr>
            </a:fld>
            <a:endParaRPr 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E251347-8EE8-4233-8D24-4E4952889EFE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>
                <a:latin typeface="Calibri" panose="020F0502020204030204" pitchFamily="34" charset="0"/>
              </a:rPr>
            </a:fld>
            <a:endParaRPr 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E251347-8EE8-4233-8D24-4E4952889EFE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>
                <a:latin typeface="Calibri" panose="020F0502020204030204" pitchFamily="34" charset="0"/>
              </a:rPr>
            </a:fld>
            <a:endParaRPr 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E251347-8EE8-4233-8D24-4E4952889EFE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>
                <a:latin typeface="Calibri" panose="020F0502020204030204" pitchFamily="34" charset="0"/>
              </a:rPr>
            </a:fld>
            <a:endParaRPr 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E251347-8EE8-4233-8D24-4E4952889EFE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>
                <a:latin typeface="Calibri" panose="020F0502020204030204" pitchFamily="34" charset="0"/>
              </a:rPr>
            </a:fld>
            <a:endParaRPr 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E251347-8EE8-4233-8D24-4E4952889EFE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>
                <a:latin typeface="Calibri" panose="020F0502020204030204" pitchFamily="34" charset="0"/>
              </a:rPr>
            </a:fld>
            <a:endParaRPr 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E251347-8EE8-4233-8D24-4E4952889EFE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>
                <a:latin typeface="Calibri" panose="020F0502020204030204" pitchFamily="34" charset="0"/>
              </a:rPr>
            </a:fld>
            <a:endParaRPr 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E251347-8EE8-4233-8D24-4E4952889EFE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>
                <a:latin typeface="Calibri" panose="020F0502020204030204" pitchFamily="34" charset="0"/>
              </a:rPr>
            </a:fld>
            <a:endParaRPr 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E251347-8EE8-4233-8D24-4E4952889EFE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>
                <a:latin typeface="Calibri" panose="020F0502020204030204" pitchFamily="34" charset="0"/>
              </a:rPr>
            </a:fld>
            <a:endParaRPr 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048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dirty="0"/>
              <a:t>Click to edit Master title style</a:t>
            </a:r>
            <a:endParaRPr dirty="0"/>
          </a:p>
        </p:txBody>
      </p:sp>
      <p:sp>
        <p:nvSpPr>
          <p:cNvPr id="2048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dirty="0"/>
              <a:t>Click to edit Master text styles</a:t>
            </a:r>
            <a:endParaRPr dirty="0"/>
          </a:p>
          <a:p>
            <a:pPr lvl="1"/>
            <a:r>
              <a:rPr dirty="0"/>
              <a:t>Second level</a:t>
            </a:r>
            <a:endParaRPr dirty="0"/>
          </a:p>
          <a:p>
            <a:pPr lvl="2"/>
            <a:r>
              <a:rPr dirty="0"/>
              <a:t>Third level</a:t>
            </a:r>
            <a:endParaRPr dirty="0"/>
          </a:p>
          <a:p>
            <a:pPr lvl="3"/>
            <a:r>
              <a:rPr dirty="0"/>
              <a:t>Fourth level</a:t>
            </a:r>
            <a:endParaRPr dirty="0"/>
          </a:p>
          <a:p>
            <a:pPr lvl="4"/>
            <a:r>
              <a:rPr dirty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E251347-8EE8-4233-8D24-4E4952889EFE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/>
            <a:fld id="{9A0DB2DC-4C9A-4742-B13C-FB6460FD3503}" type="slidenum">
              <a:rPr lang="en-US">
                <a:latin typeface="Calibri" panose="020F0502020204030204" pitchFamily="34" charset="0"/>
              </a:rPr>
            </a:fld>
            <a:endParaRPr lang="en-US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GIF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4.GIF"/><Relationship Id="rId4" Type="http://schemas.openxmlformats.org/officeDocument/2006/relationships/image" Target="../media/image33.GIF"/><Relationship Id="rId3" Type="http://schemas.openxmlformats.org/officeDocument/2006/relationships/slide" Target="slide17.xml"/><Relationship Id="rId2" Type="http://schemas.openxmlformats.org/officeDocument/2006/relationships/image" Target="../media/image32.GIF"/><Relationship Id="rId1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" Target="slide16.xml"/><Relationship Id="rId8" Type="http://schemas.openxmlformats.org/officeDocument/2006/relationships/slide" Target="slide21.xml"/><Relationship Id="rId7" Type="http://schemas.openxmlformats.org/officeDocument/2006/relationships/slide" Target="slide20.xml"/><Relationship Id="rId6" Type="http://schemas.openxmlformats.org/officeDocument/2006/relationships/slide" Target="slide19.xml"/><Relationship Id="rId5" Type="http://schemas.openxmlformats.org/officeDocument/2006/relationships/slide" Target="slide15.xml"/><Relationship Id="rId4" Type="http://schemas.openxmlformats.org/officeDocument/2006/relationships/slide" Target="slide18.xml"/><Relationship Id="rId3" Type="http://schemas.openxmlformats.org/officeDocument/2006/relationships/slide" Target="slide17.xml"/><Relationship Id="rId2" Type="http://schemas.openxmlformats.org/officeDocument/2006/relationships/image" Target="../media/image36.GIF"/><Relationship Id="rId18" Type="http://schemas.openxmlformats.org/officeDocument/2006/relationships/slideLayout" Target="../slideLayouts/slideLayout2.xml"/><Relationship Id="rId17" Type="http://schemas.openxmlformats.org/officeDocument/2006/relationships/image" Target="../media/image40.wmf"/><Relationship Id="rId16" Type="http://schemas.openxmlformats.org/officeDocument/2006/relationships/image" Target="../media/image39.wmf"/><Relationship Id="rId15" Type="http://schemas.openxmlformats.org/officeDocument/2006/relationships/image" Target="../media/image38.wmf"/><Relationship Id="rId14" Type="http://schemas.openxmlformats.org/officeDocument/2006/relationships/image" Target="../media/image37.wmf"/><Relationship Id="rId13" Type="http://schemas.openxmlformats.org/officeDocument/2006/relationships/slide" Target="slide1.xml"/><Relationship Id="rId12" Type="http://schemas.openxmlformats.org/officeDocument/2006/relationships/slide" Target="slide24.xml"/><Relationship Id="rId11" Type="http://schemas.openxmlformats.org/officeDocument/2006/relationships/slide" Target="slide23.xml"/><Relationship Id="rId10" Type="http://schemas.openxmlformats.org/officeDocument/2006/relationships/slide" Target="slide22.xml"/><Relationship Id="rId1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audio" Target="../media/audio1.wav"/><Relationship Id="rId8" Type="http://schemas.openxmlformats.org/officeDocument/2006/relationships/image" Target="../media/image47.GIF"/><Relationship Id="rId7" Type="http://schemas.openxmlformats.org/officeDocument/2006/relationships/slide" Target="slide14.xml"/><Relationship Id="rId6" Type="http://schemas.openxmlformats.org/officeDocument/2006/relationships/image" Target="../media/image46.GIF"/><Relationship Id="rId5" Type="http://schemas.openxmlformats.org/officeDocument/2006/relationships/image" Target="../media/image45.GIF"/><Relationship Id="rId4" Type="http://schemas.openxmlformats.org/officeDocument/2006/relationships/image" Target="../media/image44.GIF"/><Relationship Id="rId3" Type="http://schemas.openxmlformats.org/officeDocument/2006/relationships/image" Target="../media/image43.GIF"/><Relationship Id="rId2" Type="http://schemas.openxmlformats.org/officeDocument/2006/relationships/image" Target="../media/image42.GIF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audio" Target="../media/audio3.wav"/><Relationship Id="rId5" Type="http://schemas.openxmlformats.org/officeDocument/2006/relationships/audio" Target="../media/audio2.wav"/><Relationship Id="rId4" Type="http://schemas.openxmlformats.org/officeDocument/2006/relationships/slide" Target="slide14.xml"/><Relationship Id="rId3" Type="http://schemas.openxmlformats.org/officeDocument/2006/relationships/image" Target="../media/image50.GIF"/><Relationship Id="rId2" Type="http://schemas.openxmlformats.org/officeDocument/2006/relationships/image" Target="../media/image49.GIF"/><Relationship Id="rId1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2.wav"/><Relationship Id="rId3" Type="http://schemas.openxmlformats.org/officeDocument/2006/relationships/audio" Target="../media/audio4.wav"/><Relationship Id="rId2" Type="http://schemas.openxmlformats.org/officeDocument/2006/relationships/image" Target="../media/image51.GIF"/><Relationship Id="rId1" Type="http://schemas.openxmlformats.org/officeDocument/2006/relationships/slide" Target="slide1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audio" Target="../media/audio4.wav"/><Relationship Id="rId4" Type="http://schemas.openxmlformats.org/officeDocument/2006/relationships/image" Target="../media/image52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51.GIF"/><Relationship Id="rId1" Type="http://schemas.openxmlformats.org/officeDocument/2006/relationships/slide" Target="slide14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audio" Target="../media/audio4.wav"/><Relationship Id="rId4" Type="http://schemas.openxmlformats.org/officeDocument/2006/relationships/image" Target="../media/image53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51.GIF"/><Relationship Id="rId1" Type="http://schemas.openxmlformats.org/officeDocument/2006/relationships/slide" Target="slide14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audio" Target="../media/audio4.wav"/><Relationship Id="rId4" Type="http://schemas.openxmlformats.org/officeDocument/2006/relationships/image" Target="../media/image54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51.GIF"/><Relationship Id="rId1" Type="http://schemas.openxmlformats.org/officeDocument/2006/relationships/slide" Target="slide1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4.vml"/><Relationship Id="rId7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audio" Target="../media/audio4.wav"/><Relationship Id="rId4" Type="http://schemas.openxmlformats.org/officeDocument/2006/relationships/image" Target="../media/image55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51.GIF"/><Relationship Id="rId1" Type="http://schemas.openxmlformats.org/officeDocument/2006/relationships/slide" Target="slide1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7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audio" Target="../media/audio4.wav"/><Relationship Id="rId4" Type="http://schemas.openxmlformats.org/officeDocument/2006/relationships/image" Target="../media/image56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51.GIF"/><Relationship Id="rId1" Type="http://schemas.openxmlformats.org/officeDocument/2006/relationships/slide" Target="slide1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6.vml"/><Relationship Id="rId7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audio" Target="../media/audio4.wav"/><Relationship Id="rId4" Type="http://schemas.openxmlformats.org/officeDocument/2006/relationships/image" Target="../media/image57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51.GIF"/><Relationship Id="rId1" Type="http://schemas.openxmlformats.org/officeDocument/2006/relationships/slide" Target="slide1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7.vml"/><Relationship Id="rId7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audio" Target="../media/audio4.wav"/><Relationship Id="rId4" Type="http://schemas.openxmlformats.org/officeDocument/2006/relationships/image" Target="../media/image58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51.GIF"/><Relationship Id="rId1" Type="http://schemas.openxmlformats.org/officeDocument/2006/relationships/slide" Target="slide14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image" Target="../media/image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2.GIF"/><Relationship Id="rId1" Type="http://schemas.openxmlformats.org/officeDocument/2006/relationships/image" Target="../media/image6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13.pn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5.png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Text Box 1"/>
          <p:cNvSpPr txBox="1"/>
          <p:nvPr/>
        </p:nvSpPr>
        <p:spPr>
          <a:xfrm>
            <a:off x="328295" y="2522855"/>
            <a:ext cx="494728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 eaLnBrk="0" hangingPunct="0"/>
            <a:r>
              <a:rPr lang="en-US" sz="4000" kern="10" dirty="0">
                <a:ln w="9525">
                  <a:solidFill>
                    <a:srgbClr val="FFFF00"/>
                  </a:solidFill>
                  <a:round/>
                </a:ln>
                <a:blipFill dpi="0" rotWithShape="0">
                  <a:blip r:embed="rId2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nap ITC" panose="04040A07060A02020202" pitchFamily="82" charset="0"/>
                <a:cs typeface="Times New Roman" panose="02020603050405020304" pitchFamily="18" charset="0"/>
                <a:sym typeface="+mn-ea"/>
              </a:rPr>
              <a:t>CÔNG NGHỆ 6</a:t>
            </a:r>
            <a:endParaRPr lang="en-US" sz="4000" kern="10" dirty="0">
              <a:ln w="9525">
                <a:solidFill>
                  <a:srgbClr val="FFFF00"/>
                </a:solidFill>
                <a:round/>
              </a:ln>
              <a:blipFill dpi="0" rotWithShape="0">
                <a:blip r:embed="rId2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Snap ITC" panose="04040A07060A02020202" pitchFamily="82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Text Box 2"/>
          <p:cNvSpPr txBox="1"/>
          <p:nvPr/>
        </p:nvSpPr>
        <p:spPr>
          <a:xfrm>
            <a:off x="205105" y="433705"/>
            <a:ext cx="648208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 eaLnBrk="0" hangingPunct="0"/>
            <a:r>
              <a:rPr lang="en-US" sz="2400" kern="10" dirty="0">
                <a:ln w="9525">
                  <a:solidFill>
                    <a:srgbClr val="FFFF00"/>
                  </a:solidFill>
                  <a:round/>
                </a:ln>
                <a:blipFill dpi="0" rotWithShape="0">
                  <a:blip r:embed="rId2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nap ITC" panose="04040A07060A02020202" pitchFamily="82" charset="0"/>
                <a:cs typeface="Times New Roman" panose="02020603050405020304" pitchFamily="18" charset="0"/>
                <a:sym typeface="+mn-ea"/>
              </a:rPr>
              <a:t>CHÀO MỪNG CÁC EM HS LỚP 6A1</a:t>
            </a:r>
            <a:endParaRPr lang="en-US" sz="2400" kern="10" dirty="0">
              <a:ln w="9525">
                <a:solidFill>
                  <a:srgbClr val="FFFF00"/>
                </a:solidFill>
                <a:round/>
              </a:ln>
              <a:blipFill dpi="0" rotWithShape="0">
                <a:blip r:embed="rId2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Snap ITC" panose="04040A07060A02020202" pitchFamily="82" charset="0"/>
              <a:cs typeface="Times New Roman" panose="02020603050405020304" pitchFamily="18" charset="0"/>
              <a:sym typeface="+mn-ea"/>
            </a:endParaRPr>
          </a:p>
          <a:p>
            <a:pPr algn="ctr" eaLnBrk="0" hangingPunct="0"/>
            <a:r>
              <a:rPr lang="en-US" sz="2400" kern="10" dirty="0">
                <a:ln w="9525">
                  <a:solidFill>
                    <a:srgbClr val="FFFF00"/>
                  </a:solidFill>
                  <a:round/>
                </a:ln>
                <a:blipFill dpi="0" rotWithShape="0">
                  <a:blip r:embed="rId2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Snap ITC" panose="04040A07060A02020202" pitchFamily="82" charset="0"/>
                <a:cs typeface="Times New Roman" panose="02020603050405020304" pitchFamily="18" charset="0"/>
                <a:sym typeface="+mn-ea"/>
              </a:rPr>
              <a:t>TRƯỜNG THCS PHAN CHU TRINH</a:t>
            </a:r>
            <a:endParaRPr lang="en-US" sz="2400" kern="10" dirty="0">
              <a:ln w="9525">
                <a:solidFill>
                  <a:srgbClr val="FFFF00"/>
                </a:solidFill>
                <a:round/>
              </a:ln>
              <a:blipFill dpi="0" rotWithShape="0">
                <a:blip r:embed="rId2"/>
                <a:srcRect/>
                <a:stretch>
                  <a:fillRect/>
                </a:stretch>
              </a:blip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Snap ITC" panose="04040A07060A02020202" pitchFamily="82" charset="0"/>
              <a:cs typeface="Times New Roman" panose="02020603050405020304" pitchFamily="18" charset="0"/>
              <a:sym typeface="+mn-ea"/>
            </a:endParaRPr>
          </a:p>
          <a:p>
            <a:pPr algn="ctr" eaLnBrk="0" hangingPunct="0"/>
            <a:endParaRPr lang="en-US" sz="2400"/>
          </a:p>
        </p:txBody>
      </p:sp>
      <p:sp>
        <p:nvSpPr>
          <p:cNvPr id="128008" name="WordArt 8"/>
          <p:cNvSpPr>
            <a:spLocks noTextEdit="1"/>
          </p:cNvSpPr>
          <p:nvPr/>
        </p:nvSpPr>
        <p:spPr>
          <a:xfrm>
            <a:off x="971550" y="3825875"/>
            <a:ext cx="3806190" cy="75628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999"/>
              </a:avLst>
            </a:prstTxWarp>
            <a:normAutofit lnSpcReduction="20000"/>
          </a:bodyPr>
          <a:p>
            <a:pPr algn="ctr" eaLnBrk="0" hangingPunct="0"/>
            <a:r>
              <a:rPr lang="en-US" sz="2000">
                <a:ln w="9360" cap="flat" cmpd="sng">
                  <a:solidFill>
                    <a:srgbClr val="0000FF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Giáo viên: Phạm Thanh Thủy</a:t>
            </a:r>
            <a:endParaRPr lang="en-US" sz="2000">
              <a:ln w="9360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0000FF"/>
              </a:solidFill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ctr" eaLnBrk="0" hangingPunct="0"/>
            <a:r>
              <a:rPr lang="en-US" sz="1600">
                <a:ln w="9360" cap="flat" cmpd="sng">
                  <a:solidFill>
                    <a:srgbClr val="0000FF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Năm học: 2020-2021</a:t>
            </a:r>
            <a:endParaRPr lang="en-US" sz="1600">
              <a:ln w="9360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0000FF"/>
              </a:solidFill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ctr" eaLnBrk="0" hangingPunct="0"/>
            <a:endParaRPr lang="en-US" sz="1600">
              <a:ln w="9360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0000FF"/>
              </a:solidFill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9991" name="AutoShape 8"/>
          <p:cNvSpPr/>
          <p:nvPr/>
        </p:nvSpPr>
        <p:spPr>
          <a:xfrm>
            <a:off x="0" y="123825"/>
            <a:ext cx="9067800" cy="1084580"/>
          </a:xfrm>
          <a:prstGeom prst="ribbon2">
            <a:avLst>
              <a:gd name="adj1" fmla="val 16269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 anchorCtr="0"/>
          <a:p>
            <a:pPr algn="ctr" eaLnBrk="0" hangingPunct="0"/>
            <a:r>
              <a:rPr lang="en-US" altLang="vi-V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Câu hỏi ôn tập</a:t>
            </a:r>
            <a:endParaRPr lang="en-US" altLang="vi-VN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6223" name="Rectangles 136222"/>
          <p:cNvSpPr/>
          <p:nvPr/>
        </p:nvSpPr>
        <p:spPr>
          <a:xfrm>
            <a:off x="723900" y="1827530"/>
            <a:ext cx="7696200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Nhóm 1:Hoàn thành phiếu học tập số 1</a:t>
            </a:r>
            <a:endParaRPr 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Nhóm 2: Hoàn thành phiếu học tập số 2</a:t>
            </a:r>
            <a:endParaRPr 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Nhóm 3: Hoàn thành phiếu học tập số 3</a:t>
            </a:r>
            <a:endParaRPr 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Nhóm 4: Hoàn thành phiếu học tập số 4</a:t>
            </a:r>
            <a:endParaRPr 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6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62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62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62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" name="Table 1"/>
          <p:cNvGraphicFramePr/>
          <p:nvPr/>
        </p:nvGraphicFramePr>
        <p:xfrm>
          <a:off x="389890" y="386080"/>
          <a:ext cx="8503285" cy="3654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69970"/>
                <a:gridCol w="4933315"/>
              </a:tblGrid>
              <a:tr h="527050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Phiếu học tập số 1</a:t>
                      </a:r>
                      <a:endParaRPr lang="en-US" sz="28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cPr/>
                </a:tc>
              </a:tr>
              <a:tr h="16256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Những loại vải nào thường dùng trong may mặc?</a:t>
                      </a:r>
                      <a:endParaRPr 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Hãy mô tả trang phục đi chơi vào mùa hè phù hợp với điều kiện tài chính của gia đình và phong cách thời trang mà em thích?</a:t>
                      </a:r>
                      <a:endParaRPr 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Table 2"/>
          <p:cNvGraphicFramePr/>
          <p:nvPr/>
        </p:nvGraphicFramePr>
        <p:xfrm>
          <a:off x="389890" y="3374390"/>
          <a:ext cx="8503285" cy="21342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8255"/>
                <a:gridCol w="4685030"/>
              </a:tblGrid>
              <a:tr h="527050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Phiếu học tập số 2</a:t>
                      </a:r>
                      <a:endParaRPr lang="en-US" sz="28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cPr/>
                </a:tc>
              </a:tr>
              <a:tr h="160718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Vì sao người ta thường thích mặc quần áo bằng vải bông, vải tơ tằm và ít sử dụng vải sợi tổng hợp vào mùa hè?</a:t>
                      </a:r>
                      <a:endParaRPr 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Có những phong cách thời trang nào? Hãy mô tả phong cách thời trang mà em yêu thích?</a:t>
                      </a:r>
                      <a:endParaRPr 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endParaRPr 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" name="Table 1"/>
          <p:cNvGraphicFramePr/>
          <p:nvPr/>
        </p:nvGraphicFramePr>
        <p:xfrm>
          <a:off x="417195" y="496570"/>
          <a:ext cx="8439150" cy="22358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77565"/>
                <a:gridCol w="5061585"/>
              </a:tblGrid>
              <a:tr h="552450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Phiếu học tập số 3</a:t>
                      </a:r>
                      <a:endParaRPr lang="en-US" sz="28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cPr/>
                </a:tc>
              </a:tr>
              <a:tr h="168338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Trang phục có vai trò gì đối với con người?</a:t>
                      </a:r>
                      <a:endParaRPr 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Hãy mô tả trang phục đi chơi vào mùa hè phù hợp với điều kiện tài chính của gia đình và phong cách thời trang mà em thích?</a:t>
                      </a:r>
                      <a:endParaRPr 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Table 2"/>
          <p:cNvGraphicFramePr/>
          <p:nvPr/>
        </p:nvGraphicFramePr>
        <p:xfrm>
          <a:off x="417195" y="3420110"/>
          <a:ext cx="8503285" cy="20415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69970"/>
                <a:gridCol w="4933315"/>
              </a:tblGrid>
              <a:tr h="584835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Phiếu học tập số 4</a:t>
                      </a:r>
                      <a:endParaRPr lang="en-US" sz="28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cPr/>
                </a:tc>
              </a:tr>
              <a:tr h="145669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Hãy trình bày quy trình giặt, phơi quần áo?</a:t>
                      </a:r>
                      <a:endParaRPr 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Có những phong cách thời trang nào? Hãy mô tả phong cách thời trang mà em yêu thích?</a:t>
                      </a:r>
                      <a:endParaRPr 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Picture 2" descr="http://www.taianhdep.net/wp-content/uploads/2014/09/4d16f5e1_26f21899_9o_resize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400" y="-23812"/>
            <a:ext cx="9169400" cy="6881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8" name="Picture 7" descr="1170269phoexz8m4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5400000">
            <a:off x="4951413" y="519113"/>
            <a:ext cx="762000" cy="285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3"/>
          <p:cNvSpPr/>
          <p:nvPr/>
        </p:nvSpPr>
        <p:spPr>
          <a:xfrm>
            <a:off x="1187221" y="497479"/>
            <a:ext cx="323494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8000" b="1" i="1" u="none" strike="noStrike" kern="1200" cap="none" spc="0" normalizeH="0" baseline="0" noProof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lucky</a:t>
            </a:r>
            <a:endParaRPr kumimoji="0" lang="en-US" sz="8000" b="1" i="1" u="none" strike="noStrike" kern="1200" cap="none" spc="0" normalizeH="0" baseline="0" noProof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58407" y="1926005"/>
            <a:ext cx="6906058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3800" b="1" i="0" u="none" strike="noStrike" kern="1200" cap="none" spc="0" normalizeH="0" baseline="0" noProof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NUMBER</a:t>
            </a:r>
            <a:endParaRPr kumimoji="0" lang="en-US" sz="13800" b="1" i="0" u="none" strike="noStrike" kern="1200" cap="none" spc="0" normalizeH="0" baseline="0" noProof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341" name="Picture 19" descr="mouse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lum bright="6000"/>
          </a:blip>
          <a:stretch>
            <a:fillRect/>
          </a:stretch>
        </p:blipFill>
        <p:spPr>
          <a:xfrm>
            <a:off x="962025" y="3589338"/>
            <a:ext cx="2012950" cy="2209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Picture 6" descr="j009567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9088" y="538163"/>
            <a:ext cx="1066800" cy="1047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Rectangle 2"/>
          <p:cNvSpPr/>
          <p:nvPr/>
        </p:nvSpPr>
        <p:spPr>
          <a:xfrm rot="19660236">
            <a:off x="3717678" y="197313"/>
            <a:ext cx="7569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8800" b="1" i="0" u="none" strike="noStrike" kern="1200" cap="none" spc="0" normalizeH="0" baseline="0" noProof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en-US" sz="8800" b="1" i="0" u="none" strike="noStrike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6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 rot="310042">
            <a:off x="4522688" y="372556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9600" b="1" i="0" u="none" strike="noStrike" kern="1200" cap="none" spc="0" normalizeH="0" baseline="0" noProof="0" dirty="0" smtClean="0"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endParaRPr kumimoji="0" lang="en-US" sz="9600" b="1" i="0" u="none" strike="noStrike" kern="1200" cap="none" spc="0" normalizeH="0" baseline="0" noProof="0" dirty="0">
              <a:solidFill>
                <a:schemeClr val="accent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 rot="598966">
            <a:off x="5358373" y="-372161"/>
            <a:ext cx="1263487" cy="26468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600" b="1" i="0" u="none" strike="noStrike" kern="1200" cap="none" spc="0" normalizeH="0" baseline="0" noProof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5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3</a:t>
            </a:r>
            <a:endParaRPr kumimoji="0" lang="en-US" sz="16600" b="1" i="0" u="none" strike="noStrike" kern="1200" cap="none" spc="0" normalizeH="0" baseline="0" noProof="0" dirty="0">
              <a:ln w="6600">
                <a:solidFill>
                  <a:schemeClr val="accent2"/>
                </a:solidFill>
                <a:prstDash val="solid"/>
              </a:ln>
              <a:solidFill>
                <a:schemeClr val="accent5"/>
              </a:solidFill>
              <a:effectLst>
                <a:outerShdw dist="38100" dir="2700000" algn="tl" rotWithShape="0">
                  <a:schemeClr val="accent2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8" y="0"/>
            <a:ext cx="9129712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2" name="Picture 16" descr="kitt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7975" y="704850"/>
            <a:ext cx="1438275" cy="1476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7-Point Star 4">
            <a:hlinkClick r:id="rId3" action="ppaction://hlinksldjump"/>
          </p:cNvPr>
          <p:cNvSpPr/>
          <p:nvPr/>
        </p:nvSpPr>
        <p:spPr>
          <a:xfrm>
            <a:off x="915988" y="169863"/>
            <a:ext cx="1524000" cy="1143000"/>
          </a:xfrm>
          <a:prstGeom prst="star7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7-Point Star 5">
            <a:hlinkClick r:id="rId4" action="ppaction://hlinksldjump"/>
          </p:cNvPr>
          <p:cNvSpPr/>
          <p:nvPr/>
        </p:nvSpPr>
        <p:spPr>
          <a:xfrm>
            <a:off x="2678113" y="153988"/>
            <a:ext cx="1524000" cy="1158875"/>
          </a:xfrm>
          <a:prstGeom prst="star7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7-Point Star 6">
            <a:hlinkClick r:id="rId5" action="ppaction://hlinksldjump"/>
          </p:cNvPr>
          <p:cNvSpPr/>
          <p:nvPr/>
        </p:nvSpPr>
        <p:spPr>
          <a:xfrm>
            <a:off x="4495800" y="228600"/>
            <a:ext cx="1524000" cy="1143000"/>
          </a:xfrm>
          <a:prstGeom prst="star7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7-Point Star 9">
            <a:hlinkClick r:id="rId6" action="ppaction://hlinksldjump"/>
          </p:cNvPr>
          <p:cNvSpPr/>
          <p:nvPr/>
        </p:nvSpPr>
        <p:spPr>
          <a:xfrm>
            <a:off x="6469063" y="171450"/>
            <a:ext cx="1524000" cy="1143000"/>
          </a:xfrm>
          <a:prstGeom prst="star7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7-Point Star 10">
            <a:hlinkClick r:id="rId7" action="ppaction://hlinksldjump"/>
          </p:cNvPr>
          <p:cNvSpPr/>
          <p:nvPr/>
        </p:nvSpPr>
        <p:spPr>
          <a:xfrm>
            <a:off x="919163" y="1600200"/>
            <a:ext cx="1524000" cy="1143000"/>
          </a:xfrm>
          <a:prstGeom prst="star7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7-Point Star 11">
            <a:hlinkClick r:id="rId8" action="ppaction://hlinksldjump"/>
          </p:cNvPr>
          <p:cNvSpPr/>
          <p:nvPr/>
        </p:nvSpPr>
        <p:spPr>
          <a:xfrm>
            <a:off x="4530725" y="1614488"/>
            <a:ext cx="1524000" cy="1143000"/>
          </a:xfrm>
          <a:prstGeom prst="star7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7-Point Star 12">
            <a:hlinkClick r:id="rId5" action="ppaction://hlinksldjump"/>
          </p:cNvPr>
          <p:cNvSpPr/>
          <p:nvPr/>
        </p:nvSpPr>
        <p:spPr>
          <a:xfrm>
            <a:off x="2725738" y="1633538"/>
            <a:ext cx="1524000" cy="1143000"/>
          </a:xfrm>
          <a:prstGeom prst="star7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7-Point Star 14">
            <a:hlinkClick r:id="rId9" action="ppaction://hlinksldjump"/>
          </p:cNvPr>
          <p:cNvSpPr/>
          <p:nvPr/>
        </p:nvSpPr>
        <p:spPr>
          <a:xfrm>
            <a:off x="6492875" y="1633538"/>
            <a:ext cx="1524000" cy="1143000"/>
          </a:xfrm>
          <a:prstGeom prst="star7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8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7-Point Star 15">
            <a:hlinkClick r:id="rId10" action="ppaction://hlinksldjump"/>
          </p:cNvPr>
          <p:cNvSpPr/>
          <p:nvPr/>
        </p:nvSpPr>
        <p:spPr>
          <a:xfrm>
            <a:off x="881063" y="3041650"/>
            <a:ext cx="1524000" cy="1143000"/>
          </a:xfrm>
          <a:prstGeom prst="star7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7-Point Star 16">
            <a:hlinkClick r:id="rId11" action="ppaction://hlinksldjump"/>
          </p:cNvPr>
          <p:cNvSpPr/>
          <p:nvPr/>
        </p:nvSpPr>
        <p:spPr>
          <a:xfrm>
            <a:off x="2659063" y="3048000"/>
            <a:ext cx="1524000" cy="1143000"/>
          </a:xfrm>
          <a:prstGeom prst="star7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7-Point Star 17">
            <a:hlinkClick r:id="rId9" action="ppaction://hlinksldjump"/>
          </p:cNvPr>
          <p:cNvSpPr/>
          <p:nvPr/>
        </p:nvSpPr>
        <p:spPr>
          <a:xfrm>
            <a:off x="4495800" y="3048000"/>
            <a:ext cx="1524000" cy="1143000"/>
          </a:xfrm>
          <a:prstGeom prst="star7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11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7-Point Star 18">
            <a:hlinkClick r:id="rId12" action="ppaction://hlinksldjump"/>
          </p:cNvPr>
          <p:cNvSpPr/>
          <p:nvPr/>
        </p:nvSpPr>
        <p:spPr>
          <a:xfrm>
            <a:off x="6469063" y="3048000"/>
            <a:ext cx="1524000" cy="1143000"/>
          </a:xfrm>
          <a:prstGeom prst="star7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12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5377" name="Picture 16" descr="kitt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0163" y="600075"/>
            <a:ext cx="1438275" cy="1476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86" name="Text Box 15385"/>
          <p:cNvSpPr txBox="1"/>
          <p:nvPr/>
        </p:nvSpPr>
        <p:spPr>
          <a:xfrm>
            <a:off x="2362200" y="4800600"/>
            <a:ext cx="762000" cy="466725"/>
          </a:xfrm>
          <a:prstGeom prst="rect">
            <a:avLst/>
          </a:prstGeom>
          <a:solidFill>
            <a:srgbClr val="FFFF66"/>
          </a:solidFill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sz="2400" b="1">
                <a:solidFill>
                  <a:srgbClr val="FF3300"/>
                </a:solidFill>
                <a:latin typeface="Times New Roman" panose="02020603050405020304" pitchFamily="18" charset="0"/>
              </a:rPr>
              <a:t>G1</a:t>
            </a:r>
            <a:endParaRPr sz="24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92" name="Text Box 15391"/>
          <p:cNvSpPr txBox="1"/>
          <p:nvPr/>
        </p:nvSpPr>
        <p:spPr>
          <a:xfrm>
            <a:off x="3505200" y="4800600"/>
            <a:ext cx="762000" cy="466725"/>
          </a:xfrm>
          <a:prstGeom prst="rect">
            <a:avLst/>
          </a:prstGeom>
          <a:solidFill>
            <a:srgbClr val="FFFF66"/>
          </a:solidFill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sz="2400" b="1">
                <a:solidFill>
                  <a:srgbClr val="FF3300"/>
                </a:solidFill>
                <a:latin typeface="Times New Roman" panose="02020603050405020304" pitchFamily="18" charset="0"/>
              </a:rPr>
              <a:t>G2</a:t>
            </a:r>
            <a:endParaRPr sz="24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93" name="Text Box 15392"/>
          <p:cNvSpPr txBox="1"/>
          <p:nvPr/>
        </p:nvSpPr>
        <p:spPr>
          <a:xfrm>
            <a:off x="4724400" y="4800600"/>
            <a:ext cx="762000" cy="466725"/>
          </a:xfrm>
          <a:prstGeom prst="rect">
            <a:avLst/>
          </a:prstGeom>
          <a:solidFill>
            <a:srgbClr val="FFFF66"/>
          </a:solidFill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sz="2400" b="1">
                <a:solidFill>
                  <a:srgbClr val="FF3300"/>
                </a:solidFill>
                <a:latin typeface="Times New Roman" panose="02020603050405020304" pitchFamily="18" charset="0"/>
              </a:rPr>
              <a:t>G3</a:t>
            </a:r>
            <a:endParaRPr sz="24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95" name="Text Box 15394"/>
          <p:cNvSpPr txBox="1"/>
          <p:nvPr/>
        </p:nvSpPr>
        <p:spPr>
          <a:xfrm>
            <a:off x="5791200" y="4800600"/>
            <a:ext cx="762000" cy="466725"/>
          </a:xfrm>
          <a:prstGeom prst="rect">
            <a:avLst/>
          </a:prstGeom>
          <a:solidFill>
            <a:srgbClr val="FFFF66"/>
          </a:solidFill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sz="2400" b="1">
                <a:solidFill>
                  <a:srgbClr val="FF3300"/>
                </a:solidFill>
                <a:latin typeface="Times New Roman" panose="02020603050405020304" pitchFamily="18" charset="0"/>
              </a:rPr>
              <a:t>G4</a:t>
            </a:r>
            <a:endParaRPr sz="24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97" name="Cloud Callout 15396">
            <a:hlinkClick r:id="rId13" action="ppaction://hlinksldjump"/>
          </p:cNvPr>
          <p:cNvSpPr/>
          <p:nvPr/>
        </p:nvSpPr>
        <p:spPr>
          <a:xfrm>
            <a:off x="8775700" y="6273800"/>
            <a:ext cx="312738" cy="279400"/>
          </a:xfrm>
          <a:prstGeom prst="cloud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endParaRPr>
              <a:latin typeface="Arial" panose="020B0604020202020204" pitchFamily="34" charset="0"/>
            </a:endParaRPr>
          </a:p>
        </p:txBody>
      </p:sp>
      <p:pic>
        <p:nvPicPr>
          <p:cNvPr id="1025" name="Picture 1024" descr="ppt/media/image72.wmf"/>
          <p:cNvPicPr/>
          <p:nvPr/>
        </p:nvPicPr>
        <p:blipFill>
          <a:blip r:embed="rId14"/>
          <a:stretch>
            <a:fillRect/>
          </a:stretch>
        </p:blipFill>
        <p:spPr>
          <a:xfrm>
            <a:off x="3505200" y="5257800"/>
            <a:ext cx="762000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" name="Picture 1025" descr="ppt/media/image73.wmf"/>
          <p:cNvPicPr/>
          <p:nvPr/>
        </p:nvPicPr>
        <p:blipFill>
          <a:blip r:embed="rId15"/>
          <a:stretch>
            <a:fillRect/>
          </a:stretch>
        </p:blipFill>
        <p:spPr>
          <a:xfrm>
            <a:off x="2362200" y="5257800"/>
            <a:ext cx="762000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Picture 1026" descr="ppt/media/image74.wmf"/>
          <p:cNvPicPr/>
          <p:nvPr/>
        </p:nvPicPr>
        <p:blipFill>
          <a:blip r:embed="rId16"/>
          <a:stretch>
            <a:fillRect/>
          </a:stretch>
        </p:blipFill>
        <p:spPr>
          <a:xfrm>
            <a:off x="5791200" y="5257800"/>
            <a:ext cx="762000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Picture 1027" descr="ppt/media/image75.wmf"/>
          <p:cNvPicPr/>
          <p:nvPr/>
        </p:nvPicPr>
        <p:blipFill>
          <a:blip r:embed="rId17"/>
          <a:stretch>
            <a:fillRect/>
          </a:stretch>
        </p:blipFill>
        <p:spPr>
          <a:xfrm>
            <a:off x="4724400" y="5257800"/>
            <a:ext cx="762000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Picture 2" descr="https://lh6.googleusercontent.com/proxy/BrgU_WCOd5rLr4Wb1dFZ7X2-ufYUGePMSofOA3aNBKnlqOgD5tQuV5_hik6pVKQ5wV5yYAqozTddiEDqW3ztgQeZSYyEd0URNY7DKB1RDihgXI1hNsDs9QCPsanjsXIWjz63fWDL=w426-h255-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0637"/>
            <a:ext cx="9144000" cy="6902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6" name="Picture 12" descr="Fireworks-05-jun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8975" y="23813"/>
            <a:ext cx="2286000" cy="243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Picture 12" descr="Fireworks-05-jun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0075" y="-25400"/>
            <a:ext cx="2286000" cy="2438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Group 19"/>
          <p:cNvGrpSpPr/>
          <p:nvPr/>
        </p:nvGrpSpPr>
        <p:grpSpPr>
          <a:xfrm>
            <a:off x="477838" y="1174750"/>
            <a:ext cx="8832850" cy="4495800"/>
            <a:chOff x="311624" y="2057400"/>
            <a:chExt cx="8832376" cy="4495800"/>
          </a:xfrm>
        </p:grpSpPr>
        <p:sp>
          <p:nvSpPr>
            <p:cNvPr id="17" name="Explosion 2 16"/>
            <p:cNvSpPr/>
            <p:nvPr/>
          </p:nvSpPr>
          <p:spPr>
            <a:xfrm>
              <a:off x="311624" y="2057400"/>
              <a:ext cx="8832376" cy="4495800"/>
            </a:xfrm>
            <a:prstGeom prst="irregularSeal2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solidFill>
                    <a:schemeClr val="bg1"/>
                  </a:solidFill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955240" y="3855735"/>
              <a:ext cx="5073825" cy="101566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6000" b="1" i="0" u="none" strike="noStrike" kern="1200" cap="none" spc="0" normalizeH="0" baseline="0" noProof="0" dirty="0" smtClean="0">
                  <a:solidFill>
                    <a:srgbClr val="FFFF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Lucky NUMBER</a:t>
              </a:r>
              <a:endParaRPr kumimoji="0" lang="en-US" sz="6000" b="1" i="0" u="none" strike="noStrike" kern="1200" cap="none" spc="0" normalizeH="0" baseline="0" noProof="0" dirty="0"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6389" name="Picture 14" descr="Entertainment-02-jun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5525" y="5030788"/>
            <a:ext cx="1584325" cy="1522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Picture 20" descr="bells2me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8088" y="5791200"/>
            <a:ext cx="1819275" cy="990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1" name="Picture 17" descr="0830js5b15daddi012pz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7113" y="196850"/>
            <a:ext cx="762000" cy="285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2" name="Picture 17" descr="0830js5b15daddi012pz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8900" y="265113"/>
            <a:ext cx="762000" cy="285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3" name="Picture 35" descr="1170266raz1dx7w0s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838" y="4700588"/>
            <a:ext cx="762000" cy="2181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Action Button: Forward or Next 1">
            <a:hlinkClick r:id="rId7" action="ppaction://hlinksldjump" highlightClick="1"/>
          </p:cNvPr>
          <p:cNvSpPr/>
          <p:nvPr/>
        </p:nvSpPr>
        <p:spPr>
          <a:xfrm>
            <a:off x="8458200" y="6453188"/>
            <a:ext cx="609600" cy="32861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6395" name="Picture 18" descr="nhacso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86000" y="4246563"/>
            <a:ext cx="1047750" cy="1047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2" descr="http://avatardep.biz/hinhanh/hinhfck/14613hinh-anh-avatar-dau-lau-xuong-treo-va-ngoi-sao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88" y="58738"/>
            <a:ext cx="9078912" cy="7208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Explosion 2 12"/>
          <p:cNvSpPr/>
          <p:nvPr/>
        </p:nvSpPr>
        <p:spPr>
          <a:xfrm rot="20439696">
            <a:off x="-245707" y="19949"/>
            <a:ext cx="9979205" cy="5738905"/>
          </a:xfrm>
          <a:prstGeom prst="irregularSeal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8000" b="1" i="0" u="none" strike="noStrike" kern="1200" cap="none" spc="0" normalizeH="0" baseline="0" noProof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Unlucky number</a:t>
            </a:r>
            <a:endParaRPr kumimoji="0" lang="en-US" sz="8000" b="1" i="0" u="none" strike="noStrike" kern="1200" cap="none" spc="0" normalizeH="0" baseline="0" noProof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8435" name="Picture 3" descr="th_ab13a63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400" y="4724400"/>
            <a:ext cx="2481263" cy="201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Picture 7" descr="catrun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0950" y="5505450"/>
            <a:ext cx="1905000" cy="1238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7" name="Picture 7" descr="catrun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4675" y="5595938"/>
            <a:ext cx="1905000" cy="1238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Action Button: Forward or Next 7">
            <a:hlinkClick r:id="rId4" action="ppaction://hlinksldjump" highlightClick="1"/>
          </p:cNvPr>
          <p:cNvSpPr/>
          <p:nvPr/>
        </p:nvSpPr>
        <p:spPr>
          <a:xfrm>
            <a:off x="8534400" y="6529388"/>
            <a:ext cx="609600" cy="32861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40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" name="Rounded Rectangle 37">
            <a:hlinkClick r:id="rId1" action="ppaction://hlinksldjump"/>
          </p:cNvPr>
          <p:cNvSpPr/>
          <p:nvPr/>
        </p:nvSpPr>
        <p:spPr>
          <a:xfrm>
            <a:off x="228600" y="4823460"/>
            <a:ext cx="8915400" cy="2057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(C)</a:t>
            </a:r>
            <a:endParaRPr kumimoji="0" lang="en-US" sz="2800" b="0" i="0" u="none" strike="noStrike" kern="1200" cap="none" spc="0" normalizeH="0" baseline="-2500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Pentagon 3"/>
          <p:cNvSpPr/>
          <p:nvPr/>
        </p:nvSpPr>
        <p:spPr>
          <a:xfrm>
            <a:off x="76200" y="42863"/>
            <a:ext cx="3352800" cy="838200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/>
            <a:r>
              <a:rPr lang="en-US" sz="440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Câu 1</a:t>
            </a:r>
            <a:endParaRPr lang="en-US" sz="44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38113" y="1066800"/>
            <a:ext cx="8915400" cy="3200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sz="280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Bảo quản trang phục bao gồm những công việc?</a:t>
            </a:r>
            <a:endParaRPr lang="en-US" sz="28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80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A. Làm sạch, làm phẳng</a:t>
            </a:r>
            <a:endParaRPr lang="en-US" sz="28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80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B. Làm sạch, phơi</a:t>
            </a:r>
            <a:endParaRPr lang="en-US" sz="28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80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C. Làm sạch, làm phẳng, cất giữ</a:t>
            </a:r>
            <a:endParaRPr lang="en-US" sz="28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80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D. Làm phẳng, cất giữ</a:t>
            </a:r>
            <a:endParaRPr lang="en-US" sz="28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Pentagon 38"/>
          <p:cNvSpPr/>
          <p:nvPr/>
        </p:nvSpPr>
        <p:spPr>
          <a:xfrm>
            <a:off x="0" y="4337050"/>
            <a:ext cx="2133600" cy="609600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/>
            <a:r>
              <a:rPr lang="en-US" sz="2800">
                <a:solidFill>
                  <a:srgbClr val="FFFFFF"/>
                </a:solidFill>
                <a:latin typeface="Times New Roman" panose="02020603050405020304" pitchFamily="18" charset="0"/>
              </a:rPr>
              <a:t>Đáp án</a:t>
            </a:r>
            <a:endParaRPr lang="en-US" sz="28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6781800" y="7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00:15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6781800" y="7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00:14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6781800" y="7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00:13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6781800" y="6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00:12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6781800" y="6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00:11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Rounded Rectangle 46"/>
          <p:cNvSpPr/>
          <p:nvPr/>
        </p:nvSpPr>
        <p:spPr>
          <a:xfrm>
            <a:off x="6781800" y="5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00:10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6781800" y="5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00:09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6781800" y="4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00:08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Rounded Rectangle 49"/>
          <p:cNvSpPr/>
          <p:nvPr/>
        </p:nvSpPr>
        <p:spPr>
          <a:xfrm>
            <a:off x="6781800" y="3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00:07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" name="Rounded Rectangle 50"/>
          <p:cNvSpPr/>
          <p:nvPr/>
        </p:nvSpPr>
        <p:spPr>
          <a:xfrm>
            <a:off x="6781800" y="3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00:06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6781800" y="3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00:05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3" name="Rounded Rectangle 52"/>
          <p:cNvSpPr/>
          <p:nvPr/>
        </p:nvSpPr>
        <p:spPr>
          <a:xfrm>
            <a:off x="6781800" y="2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00:04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4" name="Rounded Rectangle 53"/>
          <p:cNvSpPr/>
          <p:nvPr/>
        </p:nvSpPr>
        <p:spPr>
          <a:xfrm>
            <a:off x="6781800" y="2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00:03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5" name="Rounded Rectangle 54"/>
          <p:cNvSpPr/>
          <p:nvPr/>
        </p:nvSpPr>
        <p:spPr>
          <a:xfrm>
            <a:off x="6781800" y="1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00:02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6" name="Rounded Rectangle 55"/>
          <p:cNvSpPr/>
          <p:nvPr/>
        </p:nvSpPr>
        <p:spPr>
          <a:xfrm>
            <a:off x="6781800" y="0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00:01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7" name="Rounded Rectangle 56"/>
          <p:cNvSpPr/>
          <p:nvPr/>
        </p:nvSpPr>
        <p:spPr>
          <a:xfrm>
            <a:off x="6781800" y="0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00:00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24" name="Picture 5" descr="mous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9725" y="-146050"/>
            <a:ext cx="1143000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30" name="Action Button: Forward or Next 7">
            <a:hlinkClick r:id="rId1" action="ppaction://hlinksldjump"/>
          </p:cNvPr>
          <p:cNvSpPr/>
          <p:nvPr/>
        </p:nvSpPr>
        <p:spPr>
          <a:xfrm>
            <a:off x="8382000" y="6477000"/>
            <a:ext cx="609600" cy="328613"/>
          </a:xfrm>
          <a:prstGeom prst="actionButtonForwardNext">
            <a:avLst/>
          </a:prstGeom>
          <a:solidFill>
            <a:schemeClr val="accent1"/>
          </a:solidFill>
          <a:ln w="25400" cap="flat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" name="Rounded Rectangle 37">
            <a:hlinkClick r:id="rId1" action="ppaction://hlinksldjump"/>
          </p:cNvPr>
          <p:cNvSpPr/>
          <p:nvPr/>
        </p:nvSpPr>
        <p:spPr>
          <a:xfrm>
            <a:off x="114300" y="4375150"/>
            <a:ext cx="8915400" cy="239712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/>
            <a:endParaRPr sz="2800" baseline="-250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Pentagon 3"/>
          <p:cNvSpPr/>
          <p:nvPr/>
        </p:nvSpPr>
        <p:spPr>
          <a:xfrm>
            <a:off x="76200" y="42863"/>
            <a:ext cx="3352800" cy="838200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/>
            <a:r>
              <a:rPr lang="en-US" sz="44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sz="44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endParaRPr sz="44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98425" y="1066800"/>
            <a:ext cx="8915400" cy="3200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sz="320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Chọn màu vải để may quần áo hợp với các màu của áo đó</a:t>
            </a:r>
            <a:endParaRPr lang="en-US" sz="32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/>
            <a:r>
              <a:rPr lang="en-US" sz="320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A. Màu đen, màu tím</a:t>
            </a:r>
            <a:endParaRPr lang="en-US" sz="32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/>
            <a:r>
              <a:rPr lang="en-US" sz="320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B. Màu đen, màu trắng</a:t>
            </a:r>
            <a:endParaRPr lang="en-US" sz="32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/>
            <a:r>
              <a:rPr lang="en-US" sz="320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C. Màu trắng, màu vàng</a:t>
            </a:r>
            <a:endParaRPr lang="en-US" sz="32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/>
            <a:r>
              <a:rPr lang="en-US" sz="320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D. Màu đỏ, màu xanh</a:t>
            </a:r>
            <a:endParaRPr lang="en-US" sz="32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9" name="Pentagon 38"/>
          <p:cNvSpPr/>
          <p:nvPr/>
        </p:nvSpPr>
        <p:spPr>
          <a:xfrm>
            <a:off x="0" y="4343400"/>
            <a:ext cx="2133600" cy="609600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/>
            <a:endParaRPr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6781800" y="7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00:15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6781800" y="7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00:14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6781800" y="7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00:13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6781800" y="6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00:12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6781800" y="6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00:11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Rounded Rectangle 46"/>
          <p:cNvSpPr/>
          <p:nvPr/>
        </p:nvSpPr>
        <p:spPr>
          <a:xfrm>
            <a:off x="6781800" y="5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00:10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6781800" y="5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00:09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6781800" y="4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00:08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Rounded Rectangle 49"/>
          <p:cNvSpPr/>
          <p:nvPr/>
        </p:nvSpPr>
        <p:spPr>
          <a:xfrm>
            <a:off x="6781800" y="3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00:07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" name="Rounded Rectangle 50"/>
          <p:cNvSpPr/>
          <p:nvPr/>
        </p:nvSpPr>
        <p:spPr>
          <a:xfrm>
            <a:off x="6781800" y="3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00:06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6781800" y="3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00:05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3" name="Rounded Rectangle 52"/>
          <p:cNvSpPr/>
          <p:nvPr/>
        </p:nvSpPr>
        <p:spPr>
          <a:xfrm>
            <a:off x="6781800" y="2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00:04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4" name="Rounded Rectangle 53"/>
          <p:cNvSpPr/>
          <p:nvPr/>
        </p:nvSpPr>
        <p:spPr>
          <a:xfrm>
            <a:off x="6781800" y="2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00:03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5" name="Rounded Rectangle 54"/>
          <p:cNvSpPr/>
          <p:nvPr/>
        </p:nvSpPr>
        <p:spPr>
          <a:xfrm>
            <a:off x="6781800" y="1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00:02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6" name="Rounded Rectangle 55"/>
          <p:cNvSpPr/>
          <p:nvPr/>
        </p:nvSpPr>
        <p:spPr>
          <a:xfrm>
            <a:off x="6781800" y="0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00:01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7" name="Rounded Rectangle 56"/>
          <p:cNvSpPr/>
          <p:nvPr/>
        </p:nvSpPr>
        <p:spPr>
          <a:xfrm>
            <a:off x="6781800" y="0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00:00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1557" name="Picture 5" descr="mous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-109537"/>
            <a:ext cx="1143000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59" name="Action Button: Forward or Next 7">
            <a:hlinkClick r:id="rId1" action="ppaction://hlinksldjump"/>
          </p:cNvPr>
          <p:cNvSpPr/>
          <p:nvPr/>
        </p:nvSpPr>
        <p:spPr>
          <a:xfrm>
            <a:off x="8534400" y="6529388"/>
            <a:ext cx="609600" cy="328612"/>
          </a:xfrm>
          <a:prstGeom prst="actionButtonForwardNext">
            <a:avLst/>
          </a:prstGeom>
          <a:solidFill>
            <a:schemeClr val="accent1"/>
          </a:solidFill>
          <a:ln w="25400" cap="flat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1561" name="Rectangles 21560"/>
          <p:cNvSpPr/>
          <p:nvPr/>
        </p:nvSpPr>
        <p:spPr>
          <a:xfrm>
            <a:off x="381000" y="4375150"/>
            <a:ext cx="12954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3000">
                <a:solidFill>
                  <a:srgbClr val="FFFFFF"/>
                </a:solidFill>
                <a:latin typeface="Times New Roman" panose="02020603050405020304" pitchFamily="18" charset="0"/>
              </a:rPr>
              <a:t>Đáp án</a:t>
            </a:r>
            <a:endParaRPr lang="en-US" sz="30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21563" name="Object 20"/>
          <p:cNvGraphicFramePr>
            <a:graphicFrameLocks noChangeAspect="1"/>
          </p:cNvGraphicFramePr>
          <p:nvPr/>
        </p:nvGraphicFramePr>
        <p:xfrm>
          <a:off x="4114800" y="5064125"/>
          <a:ext cx="544513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3" imgW="254000" imgH="254000" progId="Equation.DSMT4">
                  <p:embed/>
                </p:oleObj>
              </mc:Choice>
              <mc:Fallback>
                <p:oleObj name="" r:id="rId3" imgW="254000" imgH="254000" progId="Equation.DSMT4">
                  <p:embed/>
                  <p:pic>
                    <p:nvPicPr>
                      <p:cNvPr id="0" name="Picture 307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14800" y="5064125"/>
                        <a:ext cx="544513" cy="539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500"/>
                                        <p:tgtEl>
                                          <p:spTgt spid="21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" name="Rounded Rectangle 37">
            <a:hlinkClick r:id="rId1" action="ppaction://hlinksldjump"/>
          </p:cNvPr>
          <p:cNvSpPr/>
          <p:nvPr/>
        </p:nvSpPr>
        <p:spPr>
          <a:xfrm>
            <a:off x="12700" y="4583113"/>
            <a:ext cx="8915400" cy="221615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sz="28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</a:t>
            </a:r>
            <a:endParaRPr sz="2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" name="Pentagon 3"/>
          <p:cNvSpPr/>
          <p:nvPr/>
        </p:nvSpPr>
        <p:spPr>
          <a:xfrm>
            <a:off x="76200" y="42863"/>
            <a:ext cx="3352800" cy="838200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/>
            <a:r>
              <a:rPr lang="en-US" sz="44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sz="44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endParaRPr sz="44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76200" y="1028700"/>
            <a:ext cx="8915400" cy="3200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sz="300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Khi sử dụng trang phục cần lưu ý điều gì</a:t>
            </a:r>
            <a:endParaRPr lang="en-US" sz="30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/>
            <a:r>
              <a:rPr lang="en-US" sz="300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A. Hợp mốt</a:t>
            </a:r>
            <a:endParaRPr lang="en-US" sz="30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/>
            <a:r>
              <a:rPr lang="en-US" sz="300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B. Đắt tiền</a:t>
            </a:r>
            <a:endParaRPr lang="en-US" sz="30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/>
            <a:r>
              <a:rPr lang="en-US" sz="300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C. Phù hợp với hoạt động</a:t>
            </a:r>
            <a:endParaRPr lang="en-US" sz="30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/>
            <a:r>
              <a:rPr lang="en-US" sz="300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D. Nhiều màu sắc sặc sỡ</a:t>
            </a:r>
            <a:endParaRPr lang="en-US" sz="30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9" name="Pentagon 38"/>
          <p:cNvSpPr/>
          <p:nvPr/>
        </p:nvSpPr>
        <p:spPr>
          <a:xfrm>
            <a:off x="12700" y="4278313"/>
            <a:ext cx="2133600" cy="609600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/>
            <a:r>
              <a:rPr lang="en-US" sz="2800">
                <a:solidFill>
                  <a:srgbClr val="FFFFFF"/>
                </a:solidFill>
                <a:latin typeface="Times New Roman" panose="02020603050405020304" pitchFamily="18" charset="0"/>
              </a:rPr>
              <a:t>Đáp án</a:t>
            </a:r>
            <a:endParaRPr lang="en-US" sz="28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6781800" y="7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00:15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6781800" y="7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00:14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6781800" y="7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00:13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6781800" y="6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00:12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6781800" y="6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00:11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Rounded Rectangle 46"/>
          <p:cNvSpPr/>
          <p:nvPr/>
        </p:nvSpPr>
        <p:spPr>
          <a:xfrm>
            <a:off x="6781800" y="5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00:10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6781800" y="5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00:09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6781800" y="4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00:08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Rounded Rectangle 49"/>
          <p:cNvSpPr/>
          <p:nvPr/>
        </p:nvSpPr>
        <p:spPr>
          <a:xfrm>
            <a:off x="6781800" y="3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00:07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" name="Rounded Rectangle 50"/>
          <p:cNvSpPr/>
          <p:nvPr/>
        </p:nvSpPr>
        <p:spPr>
          <a:xfrm>
            <a:off x="6781800" y="3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00:06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6781800" y="3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00:05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3" name="Rounded Rectangle 52"/>
          <p:cNvSpPr/>
          <p:nvPr/>
        </p:nvSpPr>
        <p:spPr>
          <a:xfrm>
            <a:off x="6781800" y="2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00:04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4" name="Rounded Rectangle 53"/>
          <p:cNvSpPr/>
          <p:nvPr/>
        </p:nvSpPr>
        <p:spPr>
          <a:xfrm>
            <a:off x="6781800" y="2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00:03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5" name="Rounded Rectangle 54"/>
          <p:cNvSpPr/>
          <p:nvPr/>
        </p:nvSpPr>
        <p:spPr>
          <a:xfrm>
            <a:off x="6781800" y="1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00:02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6" name="Rounded Rectangle 55"/>
          <p:cNvSpPr/>
          <p:nvPr/>
        </p:nvSpPr>
        <p:spPr>
          <a:xfrm>
            <a:off x="6781800" y="0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00:01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7" name="Rounded Rectangle 56"/>
          <p:cNvSpPr/>
          <p:nvPr/>
        </p:nvSpPr>
        <p:spPr>
          <a:xfrm>
            <a:off x="6781800" y="0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00:00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2581" name="Picture 5" descr="mous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9725" y="-146050"/>
            <a:ext cx="1143000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83" name="Action Button: Forward or Next 7">
            <a:hlinkClick r:id="rId1" action="ppaction://hlinksldjump"/>
          </p:cNvPr>
          <p:cNvSpPr/>
          <p:nvPr/>
        </p:nvSpPr>
        <p:spPr>
          <a:xfrm>
            <a:off x="8534400" y="6529388"/>
            <a:ext cx="609600" cy="328612"/>
          </a:xfrm>
          <a:prstGeom prst="actionButtonForwardNext">
            <a:avLst/>
          </a:prstGeom>
          <a:solidFill>
            <a:schemeClr val="accent1"/>
          </a:solidFill>
          <a:ln w="25400" cap="flat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22585" name="Object 20"/>
          <p:cNvGraphicFramePr>
            <a:graphicFrameLocks noChangeAspect="1"/>
          </p:cNvGraphicFramePr>
          <p:nvPr/>
        </p:nvGraphicFramePr>
        <p:xfrm>
          <a:off x="4343400" y="5486400"/>
          <a:ext cx="544513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3" imgW="254000" imgH="254000" progId="Equation.DSMT4">
                  <p:embed/>
                </p:oleObj>
              </mc:Choice>
              <mc:Fallback>
                <p:oleObj name="" r:id="rId3" imgW="254000" imgH="254000" progId="Equation.DSMT4">
                  <p:embed/>
                  <p:pic>
                    <p:nvPicPr>
                      <p:cNvPr id="0" name="Picture 308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43400" y="5486400"/>
                        <a:ext cx="544513" cy="539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500"/>
                                        <p:tgtEl>
                                          <p:spTgt spid="22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624798" y="361950"/>
            <a:ext cx="3893072" cy="733425"/>
            <a:chOff x="3303720" y="-1023415"/>
            <a:chExt cx="6850244" cy="1738488"/>
          </a:xfrm>
        </p:grpSpPr>
        <p:sp>
          <p:nvSpPr>
            <p:cNvPr id="6" name="Freeform 6"/>
            <p:cNvSpPr/>
            <p:nvPr/>
          </p:nvSpPr>
          <p:spPr bwMode="gray">
            <a:xfrm>
              <a:off x="3303720" y="-1023415"/>
              <a:ext cx="6850244" cy="1738488"/>
            </a:xfrm>
            <a:custGeom>
              <a:avLst/>
              <a:gdLst>
                <a:gd name="T0" fmla="*/ 1 w 4864"/>
                <a:gd name="T1" fmla="*/ 1 h 769"/>
                <a:gd name="T2" fmla="*/ 1 w 4864"/>
                <a:gd name="T3" fmla="*/ 1 h 769"/>
                <a:gd name="T4" fmla="*/ 1 w 4864"/>
                <a:gd name="T5" fmla="*/ 1 h 769"/>
                <a:gd name="T6" fmla="*/ 1 w 4864"/>
                <a:gd name="T7" fmla="*/ 1 h 769"/>
                <a:gd name="T8" fmla="*/ 1 w 4864"/>
                <a:gd name="T9" fmla="*/ 1 h 769"/>
                <a:gd name="T10" fmla="*/ 1 w 4864"/>
                <a:gd name="T11" fmla="*/ 1 h 769"/>
                <a:gd name="T12" fmla="*/ 1 w 4864"/>
                <a:gd name="T13" fmla="*/ 1 h 769"/>
                <a:gd name="T14" fmla="*/ 1 w 4864"/>
                <a:gd name="T15" fmla="*/ 1 h 769"/>
                <a:gd name="T16" fmla="*/ 1 w 4864"/>
                <a:gd name="T17" fmla="*/ 1 h 769"/>
                <a:gd name="T18" fmla="*/ 3 w 4864"/>
                <a:gd name="T19" fmla="*/ 1 h 769"/>
                <a:gd name="T20" fmla="*/ 3 w 4864"/>
                <a:gd name="T21" fmla="*/ 1 h 769"/>
                <a:gd name="T22" fmla="*/ 4 w 4864"/>
                <a:gd name="T23" fmla="*/ 1 h 769"/>
                <a:gd name="T24" fmla="*/ 5 w 4864"/>
                <a:gd name="T25" fmla="*/ 1 h 769"/>
                <a:gd name="T26" fmla="*/ 6 w 4864"/>
                <a:gd name="T27" fmla="*/ 1 h 769"/>
                <a:gd name="T28" fmla="*/ 6 w 4864"/>
                <a:gd name="T29" fmla="*/ 1 h 769"/>
                <a:gd name="T30" fmla="*/ 6 w 4864"/>
                <a:gd name="T31" fmla="*/ 1 h 769"/>
                <a:gd name="T32" fmla="*/ 6 w 4864"/>
                <a:gd name="T33" fmla="*/ 1 h 769"/>
                <a:gd name="T34" fmla="*/ 6 w 4864"/>
                <a:gd name="T35" fmla="*/ 1 h 769"/>
                <a:gd name="T36" fmla="*/ 6 w 4864"/>
                <a:gd name="T37" fmla="*/ 1 h 769"/>
                <a:gd name="T38" fmla="*/ 7 w 4864"/>
                <a:gd name="T39" fmla="*/ 1 h 769"/>
                <a:gd name="T40" fmla="*/ 8 w 4864"/>
                <a:gd name="T41" fmla="*/ 1 h 769"/>
                <a:gd name="T42" fmla="*/ 7 w 4864"/>
                <a:gd name="T43" fmla="*/ 1 h 769"/>
                <a:gd name="T44" fmla="*/ 6 w 4864"/>
                <a:gd name="T45" fmla="*/ 1 h 769"/>
                <a:gd name="T46" fmla="*/ 6 w 4864"/>
                <a:gd name="T47" fmla="*/ 1 h 769"/>
                <a:gd name="T48" fmla="*/ 7 w 4864"/>
                <a:gd name="T49" fmla="*/ 1 h 769"/>
                <a:gd name="T50" fmla="*/ 7 w 4864"/>
                <a:gd name="T51" fmla="*/ 1 h 769"/>
                <a:gd name="T52" fmla="*/ 6 w 4864"/>
                <a:gd name="T53" fmla="*/ 1 h 769"/>
                <a:gd name="T54" fmla="*/ 6 w 4864"/>
                <a:gd name="T55" fmla="*/ 1 h 769"/>
                <a:gd name="T56" fmla="*/ 5 w 4864"/>
                <a:gd name="T57" fmla="*/ 1 h 769"/>
                <a:gd name="T58" fmla="*/ 5 w 4864"/>
                <a:gd name="T59" fmla="*/ 1 h 769"/>
                <a:gd name="T60" fmla="*/ 3 w 4864"/>
                <a:gd name="T61" fmla="*/ 1 h 769"/>
                <a:gd name="T62" fmla="*/ 3 w 4864"/>
                <a:gd name="T63" fmla="*/ 1 h 769"/>
                <a:gd name="T64" fmla="*/ 2 w 4864"/>
                <a:gd name="T65" fmla="*/ 1 h 769"/>
                <a:gd name="T66" fmla="*/ 2 w 4864"/>
                <a:gd name="T67" fmla="*/ 1 h 769"/>
                <a:gd name="T68" fmla="*/ 1 w 4864"/>
                <a:gd name="T69" fmla="*/ 1 h 769"/>
                <a:gd name="T70" fmla="*/ 1 w 4864"/>
                <a:gd name="T71" fmla="*/ 1 h 769"/>
                <a:gd name="T72" fmla="*/ 1 w 4864"/>
                <a:gd name="T73" fmla="*/ 1 h 76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864"/>
                <a:gd name="T112" fmla="*/ 0 h 769"/>
                <a:gd name="T113" fmla="*/ 4864 w 4864"/>
                <a:gd name="T114" fmla="*/ 769 h 76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864" h="769">
                  <a:moveTo>
                    <a:pt x="306" y="4"/>
                  </a:moveTo>
                  <a:cubicBezTo>
                    <a:pt x="265" y="21"/>
                    <a:pt x="307" y="25"/>
                    <a:pt x="266" y="42"/>
                  </a:cubicBezTo>
                  <a:cubicBezTo>
                    <a:pt x="228" y="27"/>
                    <a:pt x="225" y="21"/>
                    <a:pt x="167" y="42"/>
                  </a:cubicBezTo>
                  <a:cubicBezTo>
                    <a:pt x="141" y="52"/>
                    <a:pt x="142" y="90"/>
                    <a:pt x="107" y="103"/>
                  </a:cubicBezTo>
                  <a:cubicBezTo>
                    <a:pt x="84" y="130"/>
                    <a:pt x="69" y="156"/>
                    <a:pt x="46" y="182"/>
                  </a:cubicBezTo>
                  <a:cubicBezTo>
                    <a:pt x="53" y="188"/>
                    <a:pt x="61" y="196"/>
                    <a:pt x="69" y="200"/>
                  </a:cubicBezTo>
                  <a:cubicBezTo>
                    <a:pt x="76" y="204"/>
                    <a:pt x="94" y="200"/>
                    <a:pt x="91" y="209"/>
                  </a:cubicBezTo>
                  <a:cubicBezTo>
                    <a:pt x="89" y="218"/>
                    <a:pt x="47" y="232"/>
                    <a:pt x="38" y="235"/>
                  </a:cubicBezTo>
                  <a:cubicBezTo>
                    <a:pt x="20" y="298"/>
                    <a:pt x="37" y="278"/>
                    <a:pt x="0" y="306"/>
                  </a:cubicBezTo>
                  <a:cubicBezTo>
                    <a:pt x="5" y="314"/>
                    <a:pt x="11" y="322"/>
                    <a:pt x="15" y="332"/>
                  </a:cubicBezTo>
                  <a:cubicBezTo>
                    <a:pt x="27" y="345"/>
                    <a:pt x="65" y="366"/>
                    <a:pt x="69" y="385"/>
                  </a:cubicBezTo>
                  <a:cubicBezTo>
                    <a:pt x="71" y="398"/>
                    <a:pt x="28" y="428"/>
                    <a:pt x="38" y="447"/>
                  </a:cubicBezTo>
                  <a:cubicBezTo>
                    <a:pt x="28" y="480"/>
                    <a:pt x="110" y="494"/>
                    <a:pt x="129" y="499"/>
                  </a:cubicBezTo>
                  <a:cubicBezTo>
                    <a:pt x="157" y="521"/>
                    <a:pt x="162" y="579"/>
                    <a:pt x="198" y="587"/>
                  </a:cubicBezTo>
                  <a:cubicBezTo>
                    <a:pt x="275" y="607"/>
                    <a:pt x="321" y="631"/>
                    <a:pt x="400" y="635"/>
                  </a:cubicBezTo>
                  <a:cubicBezTo>
                    <a:pt x="471" y="643"/>
                    <a:pt x="513" y="654"/>
                    <a:pt x="568" y="655"/>
                  </a:cubicBezTo>
                  <a:cubicBezTo>
                    <a:pt x="628" y="661"/>
                    <a:pt x="700" y="664"/>
                    <a:pt x="760" y="671"/>
                  </a:cubicBezTo>
                  <a:cubicBezTo>
                    <a:pt x="817" y="693"/>
                    <a:pt x="869" y="677"/>
                    <a:pt x="928" y="699"/>
                  </a:cubicBezTo>
                  <a:cubicBezTo>
                    <a:pt x="1070" y="753"/>
                    <a:pt x="1355" y="693"/>
                    <a:pt x="1355" y="693"/>
                  </a:cubicBezTo>
                  <a:cubicBezTo>
                    <a:pt x="1539" y="731"/>
                    <a:pt x="1520" y="737"/>
                    <a:pt x="1751" y="746"/>
                  </a:cubicBezTo>
                  <a:cubicBezTo>
                    <a:pt x="1912" y="769"/>
                    <a:pt x="1924" y="727"/>
                    <a:pt x="2228" y="743"/>
                  </a:cubicBezTo>
                  <a:cubicBezTo>
                    <a:pt x="2298" y="752"/>
                    <a:pt x="2337" y="736"/>
                    <a:pt x="2388" y="739"/>
                  </a:cubicBezTo>
                  <a:cubicBezTo>
                    <a:pt x="2439" y="742"/>
                    <a:pt x="2496" y="758"/>
                    <a:pt x="2535" y="762"/>
                  </a:cubicBezTo>
                  <a:cubicBezTo>
                    <a:pt x="2574" y="766"/>
                    <a:pt x="2586" y="753"/>
                    <a:pt x="2624" y="761"/>
                  </a:cubicBezTo>
                  <a:cubicBezTo>
                    <a:pt x="2654" y="767"/>
                    <a:pt x="2674" y="747"/>
                    <a:pt x="2710" y="746"/>
                  </a:cubicBezTo>
                  <a:cubicBezTo>
                    <a:pt x="2816" y="740"/>
                    <a:pt x="2923" y="740"/>
                    <a:pt x="3030" y="737"/>
                  </a:cubicBezTo>
                  <a:cubicBezTo>
                    <a:pt x="3165" y="698"/>
                    <a:pt x="3192" y="700"/>
                    <a:pt x="3372" y="693"/>
                  </a:cubicBezTo>
                  <a:cubicBezTo>
                    <a:pt x="3491" y="677"/>
                    <a:pt x="3585" y="649"/>
                    <a:pt x="3707" y="640"/>
                  </a:cubicBezTo>
                  <a:cubicBezTo>
                    <a:pt x="3778" y="612"/>
                    <a:pt x="3647" y="661"/>
                    <a:pt x="3814" y="623"/>
                  </a:cubicBezTo>
                  <a:cubicBezTo>
                    <a:pt x="3939" y="593"/>
                    <a:pt x="3882" y="589"/>
                    <a:pt x="4057" y="579"/>
                  </a:cubicBezTo>
                  <a:cubicBezTo>
                    <a:pt x="4154" y="551"/>
                    <a:pt x="4197" y="549"/>
                    <a:pt x="4316" y="543"/>
                  </a:cubicBezTo>
                  <a:cubicBezTo>
                    <a:pt x="4293" y="535"/>
                    <a:pt x="4233" y="529"/>
                    <a:pt x="4225" y="526"/>
                  </a:cubicBezTo>
                  <a:cubicBezTo>
                    <a:pt x="4217" y="523"/>
                    <a:pt x="4240" y="518"/>
                    <a:pt x="4247" y="517"/>
                  </a:cubicBezTo>
                  <a:cubicBezTo>
                    <a:pt x="4275" y="513"/>
                    <a:pt x="4303" y="511"/>
                    <a:pt x="4331" y="508"/>
                  </a:cubicBezTo>
                  <a:cubicBezTo>
                    <a:pt x="4303" y="505"/>
                    <a:pt x="4275" y="504"/>
                    <a:pt x="4247" y="499"/>
                  </a:cubicBezTo>
                  <a:cubicBezTo>
                    <a:pt x="4240" y="498"/>
                    <a:pt x="4221" y="499"/>
                    <a:pt x="4225" y="491"/>
                  </a:cubicBezTo>
                  <a:cubicBezTo>
                    <a:pt x="4230" y="480"/>
                    <a:pt x="4245" y="485"/>
                    <a:pt x="4255" y="482"/>
                  </a:cubicBezTo>
                  <a:cubicBezTo>
                    <a:pt x="4318" y="494"/>
                    <a:pt x="4297" y="507"/>
                    <a:pt x="4346" y="526"/>
                  </a:cubicBezTo>
                  <a:cubicBezTo>
                    <a:pt x="4398" y="511"/>
                    <a:pt x="4453" y="470"/>
                    <a:pt x="4506" y="464"/>
                  </a:cubicBezTo>
                  <a:cubicBezTo>
                    <a:pt x="4552" y="460"/>
                    <a:pt x="4598" y="458"/>
                    <a:pt x="4643" y="455"/>
                  </a:cubicBezTo>
                  <a:cubicBezTo>
                    <a:pt x="4690" y="420"/>
                    <a:pt x="4742" y="423"/>
                    <a:pt x="4795" y="411"/>
                  </a:cubicBezTo>
                  <a:cubicBezTo>
                    <a:pt x="4834" y="382"/>
                    <a:pt x="4813" y="403"/>
                    <a:pt x="4849" y="341"/>
                  </a:cubicBezTo>
                  <a:cubicBezTo>
                    <a:pt x="4854" y="332"/>
                    <a:pt x="4864" y="314"/>
                    <a:pt x="4864" y="314"/>
                  </a:cubicBezTo>
                  <a:cubicBezTo>
                    <a:pt x="4803" y="279"/>
                    <a:pt x="4742" y="285"/>
                    <a:pt x="4674" y="279"/>
                  </a:cubicBezTo>
                  <a:cubicBezTo>
                    <a:pt x="4490" y="287"/>
                    <a:pt x="4499" y="279"/>
                    <a:pt x="4384" y="306"/>
                  </a:cubicBezTo>
                  <a:cubicBezTo>
                    <a:pt x="4293" y="303"/>
                    <a:pt x="4202" y="303"/>
                    <a:pt x="4110" y="297"/>
                  </a:cubicBezTo>
                  <a:cubicBezTo>
                    <a:pt x="4103" y="297"/>
                    <a:pt x="4126" y="288"/>
                    <a:pt x="4133" y="288"/>
                  </a:cubicBezTo>
                  <a:cubicBezTo>
                    <a:pt x="4187" y="288"/>
                    <a:pt x="4240" y="294"/>
                    <a:pt x="4293" y="297"/>
                  </a:cubicBezTo>
                  <a:cubicBezTo>
                    <a:pt x="4391" y="282"/>
                    <a:pt x="4444" y="268"/>
                    <a:pt x="4552" y="262"/>
                  </a:cubicBezTo>
                  <a:cubicBezTo>
                    <a:pt x="4601" y="247"/>
                    <a:pt x="4610" y="232"/>
                    <a:pt x="4651" y="200"/>
                  </a:cubicBezTo>
                  <a:cubicBezTo>
                    <a:pt x="4609" y="188"/>
                    <a:pt x="4562" y="193"/>
                    <a:pt x="4521" y="174"/>
                  </a:cubicBezTo>
                  <a:cubicBezTo>
                    <a:pt x="4514" y="171"/>
                    <a:pt x="4516" y="156"/>
                    <a:pt x="4514" y="147"/>
                  </a:cubicBezTo>
                  <a:cubicBezTo>
                    <a:pt x="4141" y="166"/>
                    <a:pt x="4291" y="156"/>
                    <a:pt x="4065" y="174"/>
                  </a:cubicBezTo>
                  <a:cubicBezTo>
                    <a:pt x="4015" y="182"/>
                    <a:pt x="3972" y="194"/>
                    <a:pt x="3920" y="174"/>
                  </a:cubicBezTo>
                  <a:cubicBezTo>
                    <a:pt x="3911" y="171"/>
                    <a:pt x="3935" y="160"/>
                    <a:pt x="3943" y="156"/>
                  </a:cubicBezTo>
                  <a:cubicBezTo>
                    <a:pt x="3951" y="152"/>
                    <a:pt x="3958" y="150"/>
                    <a:pt x="3966" y="147"/>
                  </a:cubicBezTo>
                  <a:cubicBezTo>
                    <a:pt x="3918" y="110"/>
                    <a:pt x="3968" y="135"/>
                    <a:pt x="3935" y="77"/>
                  </a:cubicBezTo>
                  <a:cubicBezTo>
                    <a:pt x="3812" y="86"/>
                    <a:pt x="3702" y="113"/>
                    <a:pt x="3578" y="121"/>
                  </a:cubicBezTo>
                  <a:cubicBezTo>
                    <a:pt x="3524" y="128"/>
                    <a:pt x="3477" y="135"/>
                    <a:pt x="3425" y="156"/>
                  </a:cubicBezTo>
                  <a:cubicBezTo>
                    <a:pt x="3342" y="188"/>
                    <a:pt x="3248" y="162"/>
                    <a:pt x="3159" y="165"/>
                  </a:cubicBezTo>
                  <a:cubicBezTo>
                    <a:pt x="2928" y="254"/>
                    <a:pt x="2813" y="169"/>
                    <a:pt x="2544" y="191"/>
                  </a:cubicBezTo>
                  <a:cubicBezTo>
                    <a:pt x="2445" y="200"/>
                    <a:pt x="2305" y="198"/>
                    <a:pt x="2260" y="187"/>
                  </a:cubicBezTo>
                  <a:cubicBezTo>
                    <a:pt x="2172" y="153"/>
                    <a:pt x="2149" y="194"/>
                    <a:pt x="2056" y="195"/>
                  </a:cubicBezTo>
                  <a:cubicBezTo>
                    <a:pt x="1964" y="187"/>
                    <a:pt x="1913" y="188"/>
                    <a:pt x="1880" y="175"/>
                  </a:cubicBezTo>
                  <a:cubicBezTo>
                    <a:pt x="1790" y="181"/>
                    <a:pt x="1677" y="212"/>
                    <a:pt x="1591" y="191"/>
                  </a:cubicBezTo>
                  <a:cubicBezTo>
                    <a:pt x="1548" y="181"/>
                    <a:pt x="1503" y="186"/>
                    <a:pt x="1460" y="175"/>
                  </a:cubicBezTo>
                  <a:cubicBezTo>
                    <a:pt x="1435" y="185"/>
                    <a:pt x="1426" y="155"/>
                    <a:pt x="1401" y="165"/>
                  </a:cubicBezTo>
                  <a:cubicBezTo>
                    <a:pt x="1252" y="156"/>
                    <a:pt x="1118" y="135"/>
                    <a:pt x="967" y="130"/>
                  </a:cubicBezTo>
                  <a:cubicBezTo>
                    <a:pt x="926" y="125"/>
                    <a:pt x="836" y="116"/>
                    <a:pt x="799" y="103"/>
                  </a:cubicBezTo>
                  <a:cubicBezTo>
                    <a:pt x="798" y="103"/>
                    <a:pt x="754" y="62"/>
                    <a:pt x="746" y="59"/>
                  </a:cubicBezTo>
                  <a:cubicBezTo>
                    <a:pt x="686" y="39"/>
                    <a:pt x="609" y="39"/>
                    <a:pt x="548" y="33"/>
                  </a:cubicBezTo>
                  <a:cubicBezTo>
                    <a:pt x="523" y="22"/>
                    <a:pt x="497" y="17"/>
                    <a:pt x="472" y="6"/>
                  </a:cubicBezTo>
                  <a:cubicBezTo>
                    <a:pt x="441" y="9"/>
                    <a:pt x="411" y="11"/>
                    <a:pt x="381" y="15"/>
                  </a:cubicBezTo>
                  <a:cubicBezTo>
                    <a:pt x="353" y="15"/>
                    <a:pt x="325" y="0"/>
                    <a:pt x="306" y="4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/>
            <a:lstStyle/>
            <a:p>
              <a:endParaRPr lang="en-US" sz="2250" dirty="0"/>
            </a:p>
          </p:txBody>
        </p:sp>
        <p:sp>
          <p:nvSpPr>
            <p:cNvPr id="7" name="Text Box 8"/>
            <p:cNvSpPr txBox="1">
              <a:spLocks noChangeArrowheads="1"/>
            </p:cNvSpPr>
            <p:nvPr/>
          </p:nvSpPr>
          <p:spPr bwMode="auto">
            <a:xfrm>
              <a:off x="4053757" y="-699124"/>
              <a:ext cx="4788764" cy="10912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sz="2400" b="1" dirty="0">
                  <a:solidFill>
                    <a:schemeClr val="tx2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KHỞI ĐỘNG</a:t>
              </a:r>
              <a:endParaRPr lang="en-US" sz="2400" b="1" dirty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kHỞI ĐỌNGCaramella Girls - Caramelldansen (2018)『8D Audio』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1603838"/>
            <a:ext cx="9164684" cy="439691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Pentagon 3"/>
          <p:cNvSpPr/>
          <p:nvPr/>
        </p:nvSpPr>
        <p:spPr>
          <a:xfrm>
            <a:off x="76200" y="42863"/>
            <a:ext cx="3352800" cy="838200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/>
            <a:r>
              <a:rPr lang="en-US" sz="44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sz="44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endParaRPr sz="44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76200" y="1028700"/>
            <a:ext cx="8915400" cy="3200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sz="280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Thế nào là mặc đẹp?</a:t>
            </a:r>
            <a:endParaRPr lang="en-US" sz="28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/>
            <a:r>
              <a:rPr lang="en-US" sz="280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A. Mặc áo quần mốt mới, đắt tiền</a:t>
            </a:r>
            <a:endParaRPr lang="en-US" sz="28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/>
            <a:r>
              <a:rPr lang="en-US" sz="280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B. Mặc áo quần cầu kì, hợp thời trang</a:t>
            </a:r>
            <a:endParaRPr lang="en-US" sz="28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/>
            <a:r>
              <a:rPr lang="en-US" sz="280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C. Mặc áo quần không phù hợp với vóc dáng</a:t>
            </a:r>
            <a:endParaRPr lang="en-US" sz="28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/>
            <a:r>
              <a:rPr lang="en-US" sz="280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D. Mặc áo quần hù hợp với vóc dáng, lứa tuổi, phù hợp với công việc và hoàn cảnh sống</a:t>
            </a:r>
            <a:endParaRPr lang="en-US" sz="28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6781800" y="7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00:15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6781800" y="7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00:14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6781800" y="7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00:13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6781800" y="6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00:12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6781800" y="6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00:11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Rounded Rectangle 46"/>
          <p:cNvSpPr/>
          <p:nvPr/>
        </p:nvSpPr>
        <p:spPr>
          <a:xfrm>
            <a:off x="6781800" y="5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00:10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6781800" y="5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00:09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6781800" y="4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00:08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Rounded Rectangle 49"/>
          <p:cNvSpPr/>
          <p:nvPr/>
        </p:nvSpPr>
        <p:spPr>
          <a:xfrm>
            <a:off x="6781800" y="3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00:07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" name="Rounded Rectangle 50"/>
          <p:cNvSpPr/>
          <p:nvPr/>
        </p:nvSpPr>
        <p:spPr>
          <a:xfrm>
            <a:off x="6781800" y="3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00:06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6781800" y="3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00:05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3" name="Rounded Rectangle 52"/>
          <p:cNvSpPr/>
          <p:nvPr/>
        </p:nvSpPr>
        <p:spPr>
          <a:xfrm>
            <a:off x="6781800" y="2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00:04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4" name="Rounded Rectangle 53"/>
          <p:cNvSpPr/>
          <p:nvPr/>
        </p:nvSpPr>
        <p:spPr>
          <a:xfrm>
            <a:off x="6781800" y="2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00:03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5" name="Rounded Rectangle 54"/>
          <p:cNvSpPr/>
          <p:nvPr/>
        </p:nvSpPr>
        <p:spPr>
          <a:xfrm>
            <a:off x="6781800" y="1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00:02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6" name="Rounded Rectangle 55"/>
          <p:cNvSpPr/>
          <p:nvPr/>
        </p:nvSpPr>
        <p:spPr>
          <a:xfrm>
            <a:off x="6781800" y="0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00:01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7" name="Rounded Rectangle 56"/>
          <p:cNvSpPr/>
          <p:nvPr/>
        </p:nvSpPr>
        <p:spPr>
          <a:xfrm>
            <a:off x="6781800" y="0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00:00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Rounded Rectangle 37">
            <a:hlinkClick r:id="rId1" action="ppaction://hlinksldjump"/>
          </p:cNvPr>
          <p:cNvSpPr/>
          <p:nvPr/>
        </p:nvSpPr>
        <p:spPr>
          <a:xfrm>
            <a:off x="76200" y="4583113"/>
            <a:ext cx="8915400" cy="221615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/>
            <a:endParaRPr sz="28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167" name="Picture 5" descr="mous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9725" y="-146050"/>
            <a:ext cx="1143000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" name="Pentagon 38"/>
          <p:cNvSpPr/>
          <p:nvPr/>
        </p:nvSpPr>
        <p:spPr>
          <a:xfrm>
            <a:off x="12700" y="4278313"/>
            <a:ext cx="2133600" cy="609600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/>
            <a:r>
              <a:rPr lang="en-US" sz="2800">
                <a:solidFill>
                  <a:srgbClr val="FFFFFF"/>
                </a:solidFill>
                <a:latin typeface="Times New Roman" panose="02020603050405020304" pitchFamily="18" charset="0"/>
              </a:rPr>
              <a:t>Đáp án</a:t>
            </a:r>
            <a:endParaRPr lang="en-US" sz="28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71" name="Action Button: Forward or Next 7">
            <a:hlinkClick r:id="rId1" action="ppaction://hlinksldjump"/>
          </p:cNvPr>
          <p:cNvSpPr/>
          <p:nvPr/>
        </p:nvSpPr>
        <p:spPr>
          <a:xfrm>
            <a:off x="8534400" y="6529388"/>
            <a:ext cx="609600" cy="328612"/>
          </a:xfrm>
          <a:prstGeom prst="actionButtonForwardNext">
            <a:avLst/>
          </a:prstGeom>
          <a:solidFill>
            <a:schemeClr val="accent1"/>
          </a:solidFill>
          <a:ln w="25400" cap="flat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2173" name="Object 20"/>
          <p:cNvGraphicFramePr>
            <a:graphicFrameLocks noChangeAspect="1"/>
          </p:cNvGraphicFramePr>
          <p:nvPr/>
        </p:nvGraphicFramePr>
        <p:xfrm>
          <a:off x="3143250" y="5486400"/>
          <a:ext cx="571500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3" imgW="266065" imgH="253365" progId="Equation.DSMT4">
                  <p:embed/>
                </p:oleObj>
              </mc:Choice>
              <mc:Fallback>
                <p:oleObj name="" r:id="rId3" imgW="266065" imgH="253365" progId="Equation.DSMT4">
                  <p:embed/>
                  <p:pic>
                    <p:nvPicPr>
                      <p:cNvPr id="0" name="Picture 308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43250" y="5486400"/>
                        <a:ext cx="571500" cy="539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0" dur="500"/>
                                        <p:tgtEl>
                                          <p:spTgt spid="2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" name="Rounded Rectangle 37">
            <a:hlinkClick r:id="rId1" action="ppaction://hlinksldjump"/>
          </p:cNvPr>
          <p:cNvSpPr/>
          <p:nvPr/>
        </p:nvSpPr>
        <p:spPr>
          <a:xfrm>
            <a:off x="109538" y="4229100"/>
            <a:ext cx="8915400" cy="25908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/>
            <a:endParaRPr sz="28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Pentagon 3"/>
          <p:cNvSpPr/>
          <p:nvPr/>
        </p:nvSpPr>
        <p:spPr>
          <a:xfrm>
            <a:off x="76200" y="42863"/>
            <a:ext cx="3352800" cy="838200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/>
            <a:r>
              <a:rPr lang="en-US" sz="44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sz="44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</a:t>
            </a:r>
            <a:endParaRPr sz="44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76200" y="1028700"/>
            <a:ext cx="8915400" cy="281114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sz="320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Khi đi học em thường mặc loại trang phục nào?</a:t>
            </a:r>
            <a:endParaRPr lang="en-US" sz="32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/>
            <a:r>
              <a:rPr lang="en-US" sz="320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A. Trang phục dân tộc</a:t>
            </a:r>
            <a:endParaRPr lang="en-US" sz="32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/>
            <a:r>
              <a:rPr lang="en-US" sz="320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B. Trang phục mặc thường ngày</a:t>
            </a:r>
            <a:endParaRPr lang="en-US" sz="32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/>
            <a:r>
              <a:rPr lang="en-US" sz="320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C. Trang phục lễ hội</a:t>
            </a:r>
            <a:endParaRPr lang="en-US" sz="32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/>
            <a:r>
              <a:rPr lang="en-US" sz="320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D. Đồng phục</a:t>
            </a:r>
            <a:endParaRPr lang="en-US" sz="32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9" name="Pentagon 38"/>
          <p:cNvSpPr/>
          <p:nvPr/>
        </p:nvSpPr>
        <p:spPr>
          <a:xfrm>
            <a:off x="33338" y="3822700"/>
            <a:ext cx="2133600" cy="609600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/>
            <a:r>
              <a:rPr lang="en-US" sz="2800">
                <a:solidFill>
                  <a:srgbClr val="FFFFFF"/>
                </a:solidFill>
                <a:latin typeface="Times New Roman" panose="02020603050405020304" pitchFamily="18" charset="0"/>
              </a:rPr>
              <a:t>Đáp án</a:t>
            </a:r>
            <a:endParaRPr lang="en-US" sz="28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6781800" y="7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00:15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6781800" y="7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00:14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6781800" y="7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00:13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6781800" y="6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00:12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6781800" y="6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00:11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Rounded Rectangle 46"/>
          <p:cNvSpPr/>
          <p:nvPr/>
        </p:nvSpPr>
        <p:spPr>
          <a:xfrm>
            <a:off x="6781800" y="5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00:10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6781800" y="5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00:09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6781800" y="4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00:08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Rounded Rectangle 49"/>
          <p:cNvSpPr/>
          <p:nvPr/>
        </p:nvSpPr>
        <p:spPr>
          <a:xfrm>
            <a:off x="6781800" y="3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00:07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" name="Rounded Rectangle 50"/>
          <p:cNvSpPr/>
          <p:nvPr/>
        </p:nvSpPr>
        <p:spPr>
          <a:xfrm>
            <a:off x="6781800" y="3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00:06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6781800" y="3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00:05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3" name="Rounded Rectangle 52"/>
          <p:cNvSpPr/>
          <p:nvPr/>
        </p:nvSpPr>
        <p:spPr>
          <a:xfrm>
            <a:off x="6781800" y="2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00:04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4" name="Rounded Rectangle 53"/>
          <p:cNvSpPr/>
          <p:nvPr/>
        </p:nvSpPr>
        <p:spPr>
          <a:xfrm>
            <a:off x="6781800" y="2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00:03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5" name="Rounded Rectangle 54"/>
          <p:cNvSpPr/>
          <p:nvPr/>
        </p:nvSpPr>
        <p:spPr>
          <a:xfrm>
            <a:off x="6781800" y="1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00:02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6" name="Rounded Rectangle 55"/>
          <p:cNvSpPr/>
          <p:nvPr/>
        </p:nvSpPr>
        <p:spPr>
          <a:xfrm>
            <a:off x="6781800" y="0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00:01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7" name="Rounded Rectangle 56"/>
          <p:cNvSpPr/>
          <p:nvPr/>
        </p:nvSpPr>
        <p:spPr>
          <a:xfrm>
            <a:off x="6781800" y="0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00:00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5653" name="Picture 5" descr="mous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9725" y="-146050"/>
            <a:ext cx="1143000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55" name="Action Button: Forward or Next 7">
            <a:hlinkClick r:id="rId1" action="ppaction://hlinksldjump"/>
          </p:cNvPr>
          <p:cNvSpPr/>
          <p:nvPr/>
        </p:nvSpPr>
        <p:spPr>
          <a:xfrm>
            <a:off x="8534400" y="6529388"/>
            <a:ext cx="609600" cy="328612"/>
          </a:xfrm>
          <a:prstGeom prst="actionButtonForwardNext">
            <a:avLst/>
          </a:prstGeom>
          <a:solidFill>
            <a:schemeClr val="accent1"/>
          </a:solidFill>
          <a:ln w="25400" cap="flat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25659" name="Object 20"/>
          <p:cNvGraphicFramePr>
            <a:graphicFrameLocks noChangeAspect="1"/>
          </p:cNvGraphicFramePr>
          <p:nvPr/>
        </p:nvGraphicFramePr>
        <p:xfrm>
          <a:off x="3578225" y="5051425"/>
          <a:ext cx="571500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3" imgW="266065" imgH="253365" progId="Equation.DSMT4">
                  <p:embed/>
                </p:oleObj>
              </mc:Choice>
              <mc:Fallback>
                <p:oleObj name="" r:id="rId3" imgW="266065" imgH="253365" progId="Equation.DSMT4">
                  <p:embed/>
                  <p:pic>
                    <p:nvPicPr>
                      <p:cNvPr id="0" name="Picture 308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78225" y="5051425"/>
                        <a:ext cx="571500" cy="539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0" dur="500"/>
                                        <p:tgtEl>
                                          <p:spTgt spid="25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Pentagon 3"/>
          <p:cNvSpPr/>
          <p:nvPr/>
        </p:nvSpPr>
        <p:spPr>
          <a:xfrm>
            <a:off x="76200" y="42863"/>
            <a:ext cx="3352800" cy="838200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/>
            <a:r>
              <a:rPr lang="en-US" sz="44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sz="44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</a:t>
            </a:r>
            <a:endParaRPr sz="44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76200" y="1066800"/>
            <a:ext cx="8915400" cy="3200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sz="4400" baseline="-2500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Loại vải có nhược điểm ít thấm mồ hôi là</a:t>
            </a:r>
            <a:endParaRPr lang="en-US" sz="4400" baseline="-250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/>
            <a:r>
              <a:rPr lang="en-US" sz="4400" baseline="-2500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A. Vải sợi thiên nhiên</a:t>
            </a:r>
            <a:endParaRPr lang="en-US" sz="4400" baseline="-250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/>
            <a:r>
              <a:rPr lang="en-US" sz="4400" baseline="-2500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B. Vải sợi tổng hợp</a:t>
            </a:r>
            <a:endParaRPr lang="en-US" sz="4400" baseline="-250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/>
            <a:r>
              <a:rPr lang="en-US" sz="4400" baseline="-2500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C. Vải sợi nhân tạo</a:t>
            </a:r>
            <a:endParaRPr lang="en-US" sz="4400" baseline="-250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/>
            <a:r>
              <a:rPr lang="en-US" sz="4400" baseline="-2500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D. Vải sợi pha</a:t>
            </a:r>
            <a:endParaRPr lang="en-US" sz="4400" baseline="-250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6781800" y="7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00:15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6781800" y="7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00:14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6781800" y="7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00:13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6781800" y="6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00:12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6781800" y="6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00:11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Rounded Rectangle 46"/>
          <p:cNvSpPr/>
          <p:nvPr/>
        </p:nvSpPr>
        <p:spPr>
          <a:xfrm>
            <a:off x="6781800" y="5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00:10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6781800" y="5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00:09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6781800" y="4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00:08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Rounded Rectangle 49"/>
          <p:cNvSpPr/>
          <p:nvPr/>
        </p:nvSpPr>
        <p:spPr>
          <a:xfrm>
            <a:off x="6781800" y="3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00:07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" name="Rounded Rectangle 50"/>
          <p:cNvSpPr/>
          <p:nvPr/>
        </p:nvSpPr>
        <p:spPr>
          <a:xfrm>
            <a:off x="6781800" y="3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00:06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6781800" y="3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00:05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3" name="Rounded Rectangle 52"/>
          <p:cNvSpPr/>
          <p:nvPr/>
        </p:nvSpPr>
        <p:spPr>
          <a:xfrm>
            <a:off x="6781800" y="2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00:04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4" name="Rounded Rectangle 53"/>
          <p:cNvSpPr/>
          <p:nvPr/>
        </p:nvSpPr>
        <p:spPr>
          <a:xfrm>
            <a:off x="6781800" y="2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00:03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5" name="Rounded Rectangle 54"/>
          <p:cNvSpPr/>
          <p:nvPr/>
        </p:nvSpPr>
        <p:spPr>
          <a:xfrm>
            <a:off x="6781800" y="1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00:02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6" name="Rounded Rectangle 55"/>
          <p:cNvSpPr/>
          <p:nvPr/>
        </p:nvSpPr>
        <p:spPr>
          <a:xfrm>
            <a:off x="6781800" y="0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00:01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7" name="Rounded Rectangle 56"/>
          <p:cNvSpPr/>
          <p:nvPr/>
        </p:nvSpPr>
        <p:spPr>
          <a:xfrm>
            <a:off x="6781800" y="0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00:00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Rounded Rectangle 37">
            <a:hlinkClick r:id="rId1" action="ppaction://hlinksldjump"/>
          </p:cNvPr>
          <p:cNvSpPr/>
          <p:nvPr/>
        </p:nvSpPr>
        <p:spPr>
          <a:xfrm>
            <a:off x="76200" y="4699000"/>
            <a:ext cx="8915400" cy="2057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defRPr/>
            </a:pPr>
            <a:endParaRPr kumimoji="0" lang="en-US" sz="2800" b="0" i="0" u="none" strike="noStrike" kern="1200" cap="none" spc="0" normalizeH="0" baseline="-2500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205" name="Picture 5" descr="mous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9725" y="-146050"/>
            <a:ext cx="1143000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" name="Pentagon 38"/>
          <p:cNvSpPr/>
          <p:nvPr/>
        </p:nvSpPr>
        <p:spPr>
          <a:xfrm>
            <a:off x="0" y="4337050"/>
            <a:ext cx="2133600" cy="609600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/>
            <a:r>
              <a:rPr lang="en-US" sz="2800">
                <a:solidFill>
                  <a:srgbClr val="FFFFFF"/>
                </a:solidFill>
                <a:latin typeface="Times New Roman" panose="02020603050405020304" pitchFamily="18" charset="0"/>
              </a:rPr>
              <a:t>Đáp án</a:t>
            </a:r>
            <a:endParaRPr lang="en-US" sz="28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209" name="Action Button: Forward or Next 7">
            <a:hlinkClick r:id="rId1" action="ppaction://hlinksldjump"/>
          </p:cNvPr>
          <p:cNvSpPr/>
          <p:nvPr/>
        </p:nvSpPr>
        <p:spPr>
          <a:xfrm>
            <a:off x="8534400" y="6529388"/>
            <a:ext cx="609600" cy="328612"/>
          </a:xfrm>
          <a:prstGeom prst="actionButtonForwardNext">
            <a:avLst/>
          </a:prstGeom>
          <a:solidFill>
            <a:schemeClr val="accent1"/>
          </a:solidFill>
          <a:ln w="25400" cap="flat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4211" name="Object 20"/>
          <p:cNvGraphicFramePr>
            <a:graphicFrameLocks noChangeAspect="1"/>
          </p:cNvGraphicFramePr>
          <p:nvPr/>
        </p:nvGraphicFramePr>
        <p:xfrm>
          <a:off x="3429000" y="5603875"/>
          <a:ext cx="544513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3" imgW="254000" imgH="254000" progId="Equation.DSMT4">
                  <p:embed/>
                </p:oleObj>
              </mc:Choice>
              <mc:Fallback>
                <p:oleObj name="" r:id="rId3" imgW="254000" imgH="254000" progId="Equation.DSMT4">
                  <p:embed/>
                  <p:pic>
                    <p:nvPicPr>
                      <p:cNvPr id="0" name="Picture 308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29000" y="5603875"/>
                        <a:ext cx="544513" cy="539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0" dur="500"/>
                                        <p:tgtEl>
                                          <p:spTgt spid="4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" name="Rounded Rectangle 37">
            <a:hlinkClick r:id="rId1" action="ppaction://hlinksldjump"/>
          </p:cNvPr>
          <p:cNvSpPr/>
          <p:nvPr/>
        </p:nvSpPr>
        <p:spPr>
          <a:xfrm>
            <a:off x="76200" y="3962400"/>
            <a:ext cx="8915400" cy="286702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457200" lvl="0" indent="-457200"/>
            <a:endParaRPr sz="28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Pentagon 3"/>
          <p:cNvSpPr/>
          <p:nvPr/>
        </p:nvSpPr>
        <p:spPr>
          <a:xfrm>
            <a:off x="76200" y="42863"/>
            <a:ext cx="3352800" cy="838200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/>
            <a:r>
              <a:rPr lang="en-US" sz="44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sz="44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  <a:endParaRPr sz="44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76200" y="1066800"/>
            <a:ext cx="8915400" cy="23622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sz="280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Nên chọn trang phục có kiểu may nào cho trẻ em</a:t>
            </a:r>
            <a:endParaRPr lang="en-US" sz="28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/>
            <a:r>
              <a:rPr lang="en-US" sz="280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A. Kiểu may lịch sự</a:t>
            </a:r>
            <a:endParaRPr lang="en-US" sz="28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/>
            <a:r>
              <a:rPr lang="en-US" sz="280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B. Kiểu may rộng rãi, thoải mái</a:t>
            </a:r>
            <a:endParaRPr lang="en-US" sz="28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/>
            <a:r>
              <a:rPr lang="en-US" sz="280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C. Kiểu may cầu kì, phức tạp</a:t>
            </a:r>
            <a:endParaRPr lang="en-US" sz="28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/>
            <a:r>
              <a:rPr lang="en-US" sz="280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D. Kiểu may ôm sát người</a:t>
            </a:r>
            <a:endParaRPr lang="en-US" sz="28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9" name="Pentagon 38"/>
          <p:cNvSpPr/>
          <p:nvPr/>
        </p:nvSpPr>
        <p:spPr>
          <a:xfrm>
            <a:off x="76200" y="3513138"/>
            <a:ext cx="2133600" cy="609600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/>
            <a:r>
              <a:rPr lang="en-US" sz="2800">
                <a:solidFill>
                  <a:srgbClr val="FFFFFF"/>
                </a:solidFill>
                <a:latin typeface="Times New Roman" panose="02020603050405020304" pitchFamily="18" charset="0"/>
              </a:rPr>
              <a:t>Đáp án</a:t>
            </a:r>
            <a:endParaRPr lang="en-US" sz="28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6781800" y="7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00:15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6781800" y="7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00:14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6781800" y="7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00:13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6781800" y="6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00:12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6781800" y="6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00:11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Rounded Rectangle 46"/>
          <p:cNvSpPr/>
          <p:nvPr/>
        </p:nvSpPr>
        <p:spPr>
          <a:xfrm>
            <a:off x="6781800" y="5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00:10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6781800" y="5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00:09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6781800" y="4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00:08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Rounded Rectangle 49"/>
          <p:cNvSpPr/>
          <p:nvPr/>
        </p:nvSpPr>
        <p:spPr>
          <a:xfrm>
            <a:off x="6781800" y="3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00:07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" name="Rounded Rectangle 50"/>
          <p:cNvSpPr/>
          <p:nvPr/>
        </p:nvSpPr>
        <p:spPr>
          <a:xfrm>
            <a:off x="6781800" y="3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00:06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6781800" y="3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00:05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3" name="Rounded Rectangle 52"/>
          <p:cNvSpPr/>
          <p:nvPr/>
        </p:nvSpPr>
        <p:spPr>
          <a:xfrm>
            <a:off x="6781800" y="2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00:04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4" name="Rounded Rectangle 53"/>
          <p:cNvSpPr/>
          <p:nvPr/>
        </p:nvSpPr>
        <p:spPr>
          <a:xfrm>
            <a:off x="6781800" y="2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00:03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5" name="Rounded Rectangle 54"/>
          <p:cNvSpPr/>
          <p:nvPr/>
        </p:nvSpPr>
        <p:spPr>
          <a:xfrm>
            <a:off x="6781800" y="1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00:02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6" name="Rounded Rectangle 55"/>
          <p:cNvSpPr/>
          <p:nvPr/>
        </p:nvSpPr>
        <p:spPr>
          <a:xfrm>
            <a:off x="6781800" y="0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00:01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7" name="Rounded Rectangle 56"/>
          <p:cNvSpPr/>
          <p:nvPr/>
        </p:nvSpPr>
        <p:spPr>
          <a:xfrm>
            <a:off x="6781800" y="0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00:00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73" name="Picture 5" descr="mous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9725" y="-146050"/>
            <a:ext cx="1143000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5" name="Action Button: Forward or Next 7">
            <a:hlinkClick r:id="rId1" action="ppaction://hlinksldjump"/>
          </p:cNvPr>
          <p:cNvSpPr/>
          <p:nvPr/>
        </p:nvSpPr>
        <p:spPr>
          <a:xfrm>
            <a:off x="8534400" y="6529388"/>
            <a:ext cx="609600" cy="328612"/>
          </a:xfrm>
          <a:prstGeom prst="actionButtonForwardNext">
            <a:avLst/>
          </a:prstGeom>
          <a:solidFill>
            <a:schemeClr val="accent1"/>
          </a:solidFill>
          <a:ln w="25400" cap="flat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30779" name="Object 20"/>
          <p:cNvGraphicFramePr>
            <a:graphicFrameLocks noChangeAspect="1"/>
          </p:cNvGraphicFramePr>
          <p:nvPr/>
        </p:nvGraphicFramePr>
        <p:xfrm>
          <a:off x="4356100" y="4794250"/>
          <a:ext cx="544513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3" imgW="254000" imgH="254000" progId="Equation.DSMT4">
                  <p:embed/>
                </p:oleObj>
              </mc:Choice>
              <mc:Fallback>
                <p:oleObj name="" r:id="rId3" imgW="254000" imgH="254000" progId="Equation.DSMT4">
                  <p:embed/>
                  <p:pic>
                    <p:nvPicPr>
                      <p:cNvPr id="0" name="Picture 308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56100" y="4794250"/>
                        <a:ext cx="544513" cy="539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500"/>
                                        <p:tgtEl>
                                          <p:spTgt spid="30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" name="Rounded Rectangle 37">
            <a:hlinkClick r:id="rId1" action="ppaction://hlinksldjump"/>
          </p:cNvPr>
          <p:cNvSpPr/>
          <p:nvPr/>
        </p:nvSpPr>
        <p:spPr>
          <a:xfrm>
            <a:off x="76200" y="4746625"/>
            <a:ext cx="8915400" cy="2057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457200" lvl="0" indent="-457200"/>
            <a:endParaRPr sz="28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Pentagon 3"/>
          <p:cNvSpPr/>
          <p:nvPr/>
        </p:nvSpPr>
        <p:spPr>
          <a:xfrm>
            <a:off x="76200" y="42863"/>
            <a:ext cx="3352800" cy="838200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/>
            <a:r>
              <a:rPr lang="en-US" sz="44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sz="44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</a:t>
            </a:r>
            <a:endParaRPr sz="44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76200" y="1066800"/>
            <a:ext cx="8915400" cy="3200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sz="280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Để tạo cảm giác tròn đầy hơn, ta nên chọn vải may trang phục có các chi tiết</a:t>
            </a:r>
            <a:endParaRPr lang="en-US" sz="28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/>
            <a:r>
              <a:rPr lang="en-US" sz="280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A. Màu xanh nhạt, hoa văn dạng sọc dọc, mặt vải mờ đục</a:t>
            </a:r>
            <a:endParaRPr lang="en-US" sz="28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/>
            <a:r>
              <a:rPr lang="en-US" sz="280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B. Màu xanh đen, kẻ sọc ngang, mặt vải bóng láng</a:t>
            </a:r>
            <a:endParaRPr lang="en-US" sz="28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/>
            <a:r>
              <a:rPr lang="en-US" sz="280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C. Màu trắng, kẻ sọc ngang, mặt vải thô, xốp</a:t>
            </a:r>
            <a:endParaRPr lang="en-US" sz="28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/>
            <a:r>
              <a:rPr lang="en-US" sz="280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D. Màu đen, hoa văn có nét ngang, mặt vải trơn, phẳng </a:t>
            </a:r>
            <a:endParaRPr lang="en-US" sz="280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9" name="Pentagon 38"/>
          <p:cNvSpPr/>
          <p:nvPr/>
        </p:nvSpPr>
        <p:spPr>
          <a:xfrm>
            <a:off x="0" y="4337050"/>
            <a:ext cx="2133600" cy="609600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 algn="ctr"/>
            <a:r>
              <a:rPr lang="en-US" sz="2800">
                <a:solidFill>
                  <a:srgbClr val="FFFFFF"/>
                </a:solidFill>
                <a:latin typeface="Times New Roman" panose="02020603050405020304" pitchFamily="18" charset="0"/>
              </a:rPr>
              <a:t>Đáp án</a:t>
            </a:r>
            <a:endParaRPr lang="en-US" sz="28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6781800" y="7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00:15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6781800" y="7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00:14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6781800" y="7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00:13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6781800" y="6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00:12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6781800" y="6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00:11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Rounded Rectangle 46"/>
          <p:cNvSpPr/>
          <p:nvPr/>
        </p:nvSpPr>
        <p:spPr>
          <a:xfrm>
            <a:off x="6781800" y="5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00:10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6781800" y="5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00:09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6781800" y="4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00:08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Rounded Rectangle 49"/>
          <p:cNvSpPr/>
          <p:nvPr/>
        </p:nvSpPr>
        <p:spPr>
          <a:xfrm>
            <a:off x="6781800" y="3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00:07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" name="Rounded Rectangle 50"/>
          <p:cNvSpPr/>
          <p:nvPr/>
        </p:nvSpPr>
        <p:spPr>
          <a:xfrm>
            <a:off x="6781800" y="3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00:06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6781800" y="3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00:05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3" name="Rounded Rectangle 52"/>
          <p:cNvSpPr/>
          <p:nvPr/>
        </p:nvSpPr>
        <p:spPr>
          <a:xfrm>
            <a:off x="6781800" y="2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00:04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4" name="Rounded Rectangle 53"/>
          <p:cNvSpPr/>
          <p:nvPr/>
        </p:nvSpPr>
        <p:spPr>
          <a:xfrm>
            <a:off x="6781800" y="2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00:03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5" name="Rounded Rectangle 54"/>
          <p:cNvSpPr/>
          <p:nvPr/>
        </p:nvSpPr>
        <p:spPr>
          <a:xfrm>
            <a:off x="6781800" y="1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00:02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6" name="Rounded Rectangle 55"/>
          <p:cNvSpPr/>
          <p:nvPr/>
        </p:nvSpPr>
        <p:spPr>
          <a:xfrm>
            <a:off x="6781800" y="0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00:01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7" name="Rounded Rectangle 56"/>
          <p:cNvSpPr/>
          <p:nvPr/>
        </p:nvSpPr>
        <p:spPr>
          <a:xfrm>
            <a:off x="6781800" y="0"/>
            <a:ext cx="1733266" cy="99628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00:00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3845" name="Picture 5" descr="mous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9725" y="-146050"/>
            <a:ext cx="1143000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47" name="Action Button: Forward or Next 7">
            <a:hlinkClick r:id="rId1" action="ppaction://hlinksldjump"/>
          </p:cNvPr>
          <p:cNvSpPr/>
          <p:nvPr/>
        </p:nvSpPr>
        <p:spPr>
          <a:xfrm>
            <a:off x="8534400" y="6529388"/>
            <a:ext cx="609600" cy="328612"/>
          </a:xfrm>
          <a:prstGeom prst="actionButtonForwardNext">
            <a:avLst/>
          </a:prstGeom>
          <a:solidFill>
            <a:schemeClr val="accent1"/>
          </a:solidFill>
          <a:ln w="25400" cap="flat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33849" name="Object 20"/>
          <p:cNvGraphicFramePr>
            <a:graphicFrameLocks noChangeAspect="1"/>
          </p:cNvGraphicFramePr>
          <p:nvPr/>
        </p:nvGraphicFramePr>
        <p:xfrm>
          <a:off x="4149408" y="5382260"/>
          <a:ext cx="544512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3" imgW="254000" imgH="254000" progId="Equation.DSMT4">
                  <p:embed/>
                </p:oleObj>
              </mc:Choice>
              <mc:Fallback>
                <p:oleObj name="" r:id="rId3" imgW="254000" imgH="254000" progId="Equation.DSMT4">
                  <p:embed/>
                  <p:pic>
                    <p:nvPicPr>
                      <p:cNvPr id="0" name="Picture 308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49408" y="5382260"/>
                        <a:ext cx="544512" cy="539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500"/>
                                        <p:tgtEl>
                                          <p:spTgt spid="33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89105" name="Picture 17" descr="Xoan9"/>
          <p:cNvPicPr>
            <a:picLocks noChangeAspect="1"/>
          </p:cNvPicPr>
          <p:nvPr/>
        </p:nvPicPr>
        <p:blipFill>
          <a:blip r:embed="rId2">
            <a:lum contrast="18000"/>
          </a:blip>
          <a:srcRect l="17513"/>
          <a:stretch>
            <a:fillRect/>
          </a:stretch>
        </p:blipFill>
        <p:spPr>
          <a:xfrm>
            <a:off x="5328285" y="1374775"/>
            <a:ext cx="3723640" cy="1771015"/>
          </a:xfrm>
          <a:prstGeom prst="rect">
            <a:avLst/>
          </a:prstGeom>
          <a:solidFill>
            <a:srgbClr val="0000FF"/>
          </a:solidFill>
          <a:ln w="12700">
            <a:noFill/>
          </a:ln>
        </p:spPr>
      </p:pic>
      <p:sp>
        <p:nvSpPr>
          <p:cNvPr id="169991" name="AutoShape 8"/>
          <p:cNvSpPr/>
          <p:nvPr/>
        </p:nvSpPr>
        <p:spPr>
          <a:xfrm>
            <a:off x="-635" y="339090"/>
            <a:ext cx="8947785" cy="1035685"/>
          </a:xfrm>
          <a:prstGeom prst="ribbon2">
            <a:avLst>
              <a:gd name="adj1" fmla="val 12500"/>
              <a:gd name="adj2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 anchorCtr="0"/>
          <a:p>
            <a:pPr algn="ctr" eaLnBrk="0" hangingPunct="0"/>
            <a:r>
              <a:rPr lang="en-US" altLang="vi-V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VỀ NHÀ</a:t>
            </a:r>
            <a:endParaRPr lang="en-US" altLang="vi-VN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 Box 1"/>
          <p:cNvSpPr txBox="1"/>
          <p:nvPr/>
        </p:nvSpPr>
        <p:spPr>
          <a:xfrm>
            <a:off x="376555" y="2527935"/>
            <a:ext cx="857186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- Trả lời câu hỏi trong SBT</a:t>
            </a:r>
            <a:endParaRPr 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- Hoàn thành các câu hỏi ôn tập trong SGK trang 63</a:t>
            </a:r>
            <a:endParaRPr 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- Hãy lựa chọn trang phục phù hợp khi ở nhà</a:t>
            </a:r>
            <a:endParaRPr 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(Gợi ý: Sưu tầm tranh ảnh, vẽ phác họa hoặc trình bày ý tưởng)</a:t>
            </a:r>
            <a:endParaRPr 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3" descr="2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00" y="5557138"/>
            <a:ext cx="1377540" cy="1090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89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8910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8910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89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89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89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89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/>
        </p:txBody>
      </p:sp>
      <p:pic>
        <p:nvPicPr>
          <p:cNvPr id="34819" name="Picture 4" descr="hinhnen_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705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4820" name="Group 13"/>
          <p:cNvGrpSpPr/>
          <p:nvPr/>
        </p:nvGrpSpPr>
        <p:grpSpPr>
          <a:xfrm>
            <a:off x="2895600" y="2884706"/>
            <a:ext cx="4863940" cy="2949886"/>
            <a:chOff x="1644" y="2354"/>
            <a:chExt cx="2366" cy="1708"/>
          </a:xfrm>
        </p:grpSpPr>
        <p:pic>
          <p:nvPicPr>
            <p:cNvPr id="34821" name="Picture 14" descr="BIRTHD~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44" y="2382"/>
              <a:ext cx="2322" cy="168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4822" name="Group 15"/>
            <p:cNvGrpSpPr/>
            <p:nvPr/>
          </p:nvGrpSpPr>
          <p:grpSpPr>
            <a:xfrm>
              <a:off x="1644" y="2354"/>
              <a:ext cx="2366" cy="520"/>
              <a:chOff x="1644" y="2378"/>
              <a:chExt cx="2366" cy="520"/>
            </a:xfrm>
          </p:grpSpPr>
          <p:sp>
            <p:nvSpPr>
              <p:cNvPr id="34823" name="AutoShape 16"/>
              <p:cNvSpPr/>
              <p:nvPr/>
            </p:nvSpPr>
            <p:spPr>
              <a:xfrm>
                <a:off x="1688" y="2378"/>
                <a:ext cx="2322" cy="435"/>
              </a:xfrm>
              <a:prstGeom prst="flowChartTerminator">
                <a:avLst/>
              </a:prstGeom>
              <a:solidFill>
                <a:srgbClr val="FFFF99"/>
              </a:solidFill>
              <a:ln w="9525">
                <a:noFill/>
              </a:ln>
            </p:spPr>
            <p:txBody>
              <a:bodyPr wrap="none" anchor="ctr" anchorCtr="0"/>
              <a:p>
                <a:pPr algn="ctr"/>
                <a:r>
                  <a:rPr lang="en-US" sz="2400" b="1">
                    <a:solidFill>
                      <a:schemeClr val="accent2"/>
                    </a:solidFill>
                    <a:latin typeface="Times New Roman" panose="02020603050405020304" pitchFamily="18" charset="0"/>
                  </a:rPr>
                  <a:t>Xin chào và hẹn gặp lại</a:t>
                </a:r>
                <a:endParaRPr lang="en-US" sz="2400" b="1">
                  <a:solidFill>
                    <a:schemeClr val="accent2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4824" name="Freeform 17"/>
              <p:cNvSpPr/>
              <p:nvPr/>
            </p:nvSpPr>
            <p:spPr>
              <a:xfrm>
                <a:off x="1644" y="2406"/>
                <a:ext cx="2340" cy="492"/>
              </a:xfrm>
              <a:custGeom>
                <a:avLst/>
                <a:gdLst>
                  <a:gd name="txL" fmla="*/ 0 w 2340"/>
                  <a:gd name="txT" fmla="*/ 0 h 492"/>
                  <a:gd name="txR" fmla="*/ 2340 w 2340"/>
                  <a:gd name="txB" fmla="*/ 492 h 492"/>
                </a:gdLst>
                <a:ahLst/>
                <a:cxnLst>
                  <a:cxn ang="0">
                    <a:pos x="192" y="492"/>
                  </a:cxn>
                  <a:cxn ang="0">
                    <a:pos x="156" y="456"/>
                  </a:cxn>
                  <a:cxn ang="0">
                    <a:pos x="84" y="432"/>
                  </a:cxn>
                  <a:cxn ang="0">
                    <a:pos x="48" y="408"/>
                  </a:cxn>
                  <a:cxn ang="0">
                    <a:pos x="24" y="372"/>
                  </a:cxn>
                  <a:cxn ang="0">
                    <a:pos x="0" y="300"/>
                  </a:cxn>
                  <a:cxn ang="0">
                    <a:pos x="12" y="240"/>
                  </a:cxn>
                  <a:cxn ang="0">
                    <a:pos x="144" y="132"/>
                  </a:cxn>
                  <a:cxn ang="0">
                    <a:pos x="936" y="72"/>
                  </a:cxn>
                  <a:cxn ang="0">
                    <a:pos x="1248" y="84"/>
                  </a:cxn>
                  <a:cxn ang="0">
                    <a:pos x="1944" y="96"/>
                  </a:cxn>
                  <a:cxn ang="0">
                    <a:pos x="2292" y="168"/>
                  </a:cxn>
                  <a:cxn ang="0">
                    <a:pos x="2316" y="204"/>
                  </a:cxn>
                  <a:cxn ang="0">
                    <a:pos x="2340" y="276"/>
                  </a:cxn>
                  <a:cxn ang="0">
                    <a:pos x="2316" y="372"/>
                  </a:cxn>
                  <a:cxn ang="0">
                    <a:pos x="2208" y="432"/>
                  </a:cxn>
                  <a:cxn ang="0">
                    <a:pos x="2160" y="492"/>
                  </a:cxn>
                </a:cxnLst>
                <a:rect l="txL" t="txT" r="txR" b="txB"/>
                <a:pathLst>
                  <a:path w="2340" h="492">
                    <a:moveTo>
                      <a:pt x="192" y="492"/>
                    </a:moveTo>
                    <a:cubicBezTo>
                      <a:pt x="180" y="480"/>
                      <a:pt x="171" y="464"/>
                      <a:pt x="156" y="456"/>
                    </a:cubicBezTo>
                    <a:cubicBezTo>
                      <a:pt x="134" y="444"/>
                      <a:pt x="105" y="446"/>
                      <a:pt x="84" y="432"/>
                    </a:cubicBezTo>
                    <a:cubicBezTo>
                      <a:pt x="72" y="424"/>
                      <a:pt x="60" y="416"/>
                      <a:pt x="48" y="408"/>
                    </a:cubicBezTo>
                    <a:cubicBezTo>
                      <a:pt x="40" y="396"/>
                      <a:pt x="30" y="385"/>
                      <a:pt x="24" y="372"/>
                    </a:cubicBezTo>
                    <a:cubicBezTo>
                      <a:pt x="14" y="349"/>
                      <a:pt x="0" y="300"/>
                      <a:pt x="0" y="300"/>
                    </a:cubicBezTo>
                    <a:cubicBezTo>
                      <a:pt x="4" y="280"/>
                      <a:pt x="7" y="260"/>
                      <a:pt x="12" y="240"/>
                    </a:cubicBezTo>
                    <a:cubicBezTo>
                      <a:pt x="39" y="142"/>
                      <a:pt x="40" y="149"/>
                      <a:pt x="144" y="132"/>
                    </a:cubicBezTo>
                    <a:cubicBezTo>
                      <a:pt x="343" y="0"/>
                      <a:pt x="893" y="73"/>
                      <a:pt x="936" y="72"/>
                    </a:cubicBezTo>
                    <a:cubicBezTo>
                      <a:pt x="1041" y="51"/>
                      <a:pt x="1146" y="81"/>
                      <a:pt x="1248" y="84"/>
                    </a:cubicBezTo>
                    <a:cubicBezTo>
                      <a:pt x="1480" y="92"/>
                      <a:pt x="1712" y="92"/>
                      <a:pt x="1944" y="96"/>
                    </a:cubicBezTo>
                    <a:cubicBezTo>
                      <a:pt x="2062" y="106"/>
                      <a:pt x="2190" y="100"/>
                      <a:pt x="2292" y="168"/>
                    </a:cubicBezTo>
                    <a:cubicBezTo>
                      <a:pt x="2300" y="180"/>
                      <a:pt x="2310" y="191"/>
                      <a:pt x="2316" y="204"/>
                    </a:cubicBezTo>
                    <a:cubicBezTo>
                      <a:pt x="2326" y="227"/>
                      <a:pt x="2340" y="276"/>
                      <a:pt x="2340" y="276"/>
                    </a:cubicBezTo>
                    <a:cubicBezTo>
                      <a:pt x="2339" y="279"/>
                      <a:pt x="2326" y="360"/>
                      <a:pt x="2316" y="372"/>
                    </a:cubicBezTo>
                    <a:cubicBezTo>
                      <a:pt x="2293" y="400"/>
                      <a:pt x="2238" y="412"/>
                      <a:pt x="2208" y="432"/>
                    </a:cubicBezTo>
                    <a:cubicBezTo>
                      <a:pt x="2178" y="477"/>
                      <a:pt x="2194" y="458"/>
                      <a:pt x="2160" y="492"/>
                    </a:cubicBezTo>
                  </a:path>
                </a:pathLst>
              </a:custGeom>
              <a:noFill/>
              <a:ln w="28575" cap="flat" cmpd="sng">
                <a:solidFill>
                  <a:schemeClr val="bg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en-US"/>
              </a:p>
            </p:txBody>
          </p:sp>
        </p:grpSp>
      </p:grpSp>
      <p:pic>
        <p:nvPicPr>
          <p:cNvPr id="2" name="Picture 4" descr="hinhnen_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985770" y="5440045"/>
            <a:ext cx="6179185" cy="12655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7" name="Hexagon 26"/>
          <p:cNvSpPr/>
          <p:nvPr/>
        </p:nvSpPr>
        <p:spPr>
          <a:xfrm>
            <a:off x="247650" y="777240"/>
            <a:ext cx="965835" cy="416560"/>
          </a:xfrm>
          <a:prstGeom prst="hexag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Câu 1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Hexagon 52"/>
          <p:cNvSpPr/>
          <p:nvPr/>
        </p:nvSpPr>
        <p:spPr>
          <a:xfrm>
            <a:off x="247650" y="1242695"/>
            <a:ext cx="965835" cy="416560"/>
          </a:xfrm>
          <a:prstGeom prst="hexag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Câu 2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Hexagon 53"/>
          <p:cNvSpPr/>
          <p:nvPr/>
        </p:nvSpPr>
        <p:spPr>
          <a:xfrm>
            <a:off x="247650" y="1707515"/>
            <a:ext cx="965835" cy="416560"/>
          </a:xfrm>
          <a:prstGeom prst="hexag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Câu 3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Hexagon 54"/>
          <p:cNvSpPr/>
          <p:nvPr/>
        </p:nvSpPr>
        <p:spPr>
          <a:xfrm>
            <a:off x="247650" y="2172970"/>
            <a:ext cx="965835" cy="416560"/>
          </a:xfrm>
          <a:prstGeom prst="hexag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Câu 4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Hexagon 55"/>
          <p:cNvSpPr/>
          <p:nvPr/>
        </p:nvSpPr>
        <p:spPr>
          <a:xfrm>
            <a:off x="247650" y="2634615"/>
            <a:ext cx="965835" cy="416560"/>
          </a:xfrm>
          <a:prstGeom prst="hexag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Câu 5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Hexagon 56"/>
          <p:cNvSpPr/>
          <p:nvPr/>
        </p:nvSpPr>
        <p:spPr>
          <a:xfrm>
            <a:off x="247650" y="3103245"/>
            <a:ext cx="965835" cy="416560"/>
          </a:xfrm>
          <a:prstGeom prst="hexag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Câu 6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Hexagon 57"/>
          <p:cNvSpPr/>
          <p:nvPr/>
        </p:nvSpPr>
        <p:spPr>
          <a:xfrm>
            <a:off x="247650" y="3561715"/>
            <a:ext cx="965835" cy="416560"/>
          </a:xfrm>
          <a:prstGeom prst="hexag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Câu 7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Hexagon 58"/>
          <p:cNvSpPr/>
          <p:nvPr/>
        </p:nvSpPr>
        <p:spPr>
          <a:xfrm>
            <a:off x="247650" y="4015740"/>
            <a:ext cx="965835" cy="416560"/>
          </a:xfrm>
          <a:prstGeom prst="hexag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Câu 8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Hexagon 1"/>
          <p:cNvSpPr/>
          <p:nvPr/>
        </p:nvSpPr>
        <p:spPr>
          <a:xfrm>
            <a:off x="247650" y="4476115"/>
            <a:ext cx="965835" cy="416560"/>
          </a:xfrm>
          <a:prstGeom prst="hexag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Câu 9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/>
          <p:cNvGraphicFramePr/>
          <p:nvPr/>
        </p:nvGraphicFramePr>
        <p:xfrm>
          <a:off x="5780405" y="937260"/>
          <a:ext cx="2876550" cy="434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9425"/>
                <a:gridCol w="479425"/>
                <a:gridCol w="479425"/>
                <a:gridCol w="479425"/>
                <a:gridCol w="479425"/>
                <a:gridCol w="479425"/>
              </a:tblGrid>
              <a:tr h="43497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T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H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Ợ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M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A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Y</a:t>
                      </a: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Table 3"/>
          <p:cNvGraphicFramePr/>
          <p:nvPr/>
        </p:nvGraphicFramePr>
        <p:xfrm>
          <a:off x="3796030" y="1407795"/>
          <a:ext cx="2964180" cy="392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4030"/>
                <a:gridCol w="494030"/>
                <a:gridCol w="494030"/>
                <a:gridCol w="494030"/>
                <a:gridCol w="494030"/>
                <a:gridCol w="494030"/>
              </a:tblGrid>
              <a:tr h="39243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C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Â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Y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T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R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E</a:t>
                      </a: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/>
          <p:nvPr/>
        </p:nvGraphicFramePr>
        <p:xfrm>
          <a:off x="5791200" y="4420235"/>
          <a:ext cx="2488565" cy="428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  <a:gridCol w="480695"/>
                <a:gridCol w="527685"/>
                <a:gridCol w="462280"/>
                <a:gridCol w="527050"/>
              </a:tblGrid>
              <a:tr h="42862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C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Á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I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Á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O</a:t>
                      </a: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/>
          <p:nvPr/>
        </p:nvGraphicFramePr>
        <p:xfrm>
          <a:off x="2225040" y="2242185"/>
          <a:ext cx="4052570" cy="4102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9265"/>
                <a:gridCol w="544195"/>
                <a:gridCol w="504190"/>
                <a:gridCol w="537845"/>
                <a:gridCol w="497205"/>
                <a:gridCol w="495300"/>
                <a:gridCol w="498475"/>
                <a:gridCol w="506095"/>
              </a:tblGrid>
              <a:tr h="41021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Á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O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T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Ứ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T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H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Â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N</a:t>
                      </a: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le 6"/>
          <p:cNvGraphicFramePr/>
          <p:nvPr/>
        </p:nvGraphicFramePr>
        <p:xfrm>
          <a:off x="1362075" y="2667635"/>
          <a:ext cx="4902200" cy="3841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390"/>
                <a:gridCol w="426720"/>
                <a:gridCol w="452120"/>
                <a:gridCol w="546100"/>
                <a:gridCol w="526415"/>
                <a:gridCol w="509270"/>
                <a:gridCol w="508000"/>
                <a:gridCol w="499745"/>
                <a:gridCol w="490220"/>
                <a:gridCol w="490220"/>
              </a:tblGrid>
              <a:tr h="38417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V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Ả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I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S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Ợ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I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B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Ô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N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G</a:t>
                      </a: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Table 7"/>
          <p:cNvGraphicFramePr/>
          <p:nvPr/>
        </p:nvGraphicFramePr>
        <p:xfrm>
          <a:off x="3789045" y="3085465"/>
          <a:ext cx="3977640" cy="430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7205"/>
                <a:gridCol w="497205"/>
                <a:gridCol w="497205"/>
                <a:gridCol w="497205"/>
                <a:gridCol w="497205"/>
                <a:gridCol w="497205"/>
                <a:gridCol w="497205"/>
                <a:gridCol w="497205"/>
              </a:tblGrid>
              <a:tr h="43053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V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I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Ê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N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P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H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Ấ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N</a:t>
                      </a: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Table 8"/>
          <p:cNvGraphicFramePr/>
          <p:nvPr/>
        </p:nvGraphicFramePr>
        <p:xfrm>
          <a:off x="2784475" y="3959225"/>
          <a:ext cx="3997960" cy="4235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9745"/>
                <a:gridCol w="499745"/>
                <a:gridCol w="499745"/>
                <a:gridCol w="499745"/>
                <a:gridCol w="499745"/>
                <a:gridCol w="499745"/>
                <a:gridCol w="499745"/>
                <a:gridCol w="499745"/>
              </a:tblGrid>
              <a:tr h="42354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Đ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Ồ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N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G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P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H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Ụ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C</a:t>
                      </a: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Table 9"/>
          <p:cNvGraphicFramePr/>
          <p:nvPr/>
        </p:nvGraphicFramePr>
        <p:xfrm>
          <a:off x="4775835" y="1833880"/>
          <a:ext cx="1988820" cy="3752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7205"/>
                <a:gridCol w="497205"/>
                <a:gridCol w="497205"/>
                <a:gridCol w="497205"/>
              </a:tblGrid>
              <a:tr h="37528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T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H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A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N</a:t>
                      </a: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Table 10"/>
          <p:cNvGraphicFramePr/>
          <p:nvPr/>
        </p:nvGraphicFramePr>
        <p:xfrm>
          <a:off x="5291455" y="3540760"/>
          <a:ext cx="3440430" cy="4044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1490"/>
                <a:gridCol w="491490"/>
                <a:gridCol w="491490"/>
                <a:gridCol w="491490"/>
                <a:gridCol w="491490"/>
                <a:gridCol w="491490"/>
                <a:gridCol w="491490"/>
              </a:tblGrid>
              <a:tr h="40449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T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H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Ứ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Ơ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C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K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/>
                        <a:t>Ẻ</a:t>
                      </a: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3" name="Table 22"/>
          <p:cNvGraphicFramePr/>
          <p:nvPr/>
        </p:nvGraphicFramePr>
        <p:xfrm>
          <a:off x="5918200" y="8254365"/>
          <a:ext cx="2488565" cy="428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  <a:gridCol w="480695"/>
                <a:gridCol w="527685"/>
                <a:gridCol w="462280"/>
                <a:gridCol w="527050"/>
              </a:tblGrid>
              <a:tr h="42862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C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Á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I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Á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O</a:t>
                      </a: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8" name="Table 27"/>
          <p:cNvGraphicFramePr/>
          <p:nvPr/>
        </p:nvGraphicFramePr>
        <p:xfrm>
          <a:off x="2911475" y="7793355"/>
          <a:ext cx="3997960" cy="4235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9745"/>
                <a:gridCol w="499745"/>
                <a:gridCol w="499745"/>
                <a:gridCol w="499745"/>
                <a:gridCol w="499745"/>
                <a:gridCol w="499745"/>
                <a:gridCol w="499745"/>
                <a:gridCol w="499745"/>
              </a:tblGrid>
              <a:tr h="42354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Đ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Ồ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N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G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P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H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Ụ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C</a:t>
                      </a: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0" name="Table 29"/>
          <p:cNvGraphicFramePr/>
          <p:nvPr/>
        </p:nvGraphicFramePr>
        <p:xfrm>
          <a:off x="5418455" y="7374890"/>
          <a:ext cx="3440430" cy="4044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1490"/>
                <a:gridCol w="491490"/>
                <a:gridCol w="491490"/>
                <a:gridCol w="491490"/>
                <a:gridCol w="491490"/>
                <a:gridCol w="491490"/>
                <a:gridCol w="491490"/>
              </a:tblGrid>
              <a:tr h="40449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T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H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Ứ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Ơ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C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K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Ẻ</a:t>
                      </a: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1" name="Table 30"/>
          <p:cNvGraphicFramePr/>
          <p:nvPr/>
        </p:nvGraphicFramePr>
        <p:xfrm>
          <a:off x="5780405" y="937260"/>
          <a:ext cx="2876550" cy="434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9425"/>
                <a:gridCol w="479425"/>
                <a:gridCol w="479425"/>
                <a:gridCol w="479425"/>
                <a:gridCol w="479425"/>
                <a:gridCol w="479425"/>
              </a:tblGrid>
              <a:tr h="434975"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2" name="Table 31"/>
          <p:cNvGraphicFramePr/>
          <p:nvPr/>
        </p:nvGraphicFramePr>
        <p:xfrm>
          <a:off x="3796030" y="1416685"/>
          <a:ext cx="2964180" cy="392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4030"/>
                <a:gridCol w="494030"/>
                <a:gridCol w="494030"/>
                <a:gridCol w="494030"/>
                <a:gridCol w="494030"/>
                <a:gridCol w="494030"/>
              </a:tblGrid>
              <a:tr h="392430"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3" name="Table 32"/>
          <p:cNvGraphicFramePr/>
          <p:nvPr/>
        </p:nvGraphicFramePr>
        <p:xfrm>
          <a:off x="5800090" y="4429125"/>
          <a:ext cx="2488565" cy="428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  <a:gridCol w="480695"/>
                <a:gridCol w="527685"/>
                <a:gridCol w="462280"/>
                <a:gridCol w="527050"/>
              </a:tblGrid>
              <a:tr h="428625"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4" name="Table 33"/>
          <p:cNvGraphicFramePr/>
          <p:nvPr/>
        </p:nvGraphicFramePr>
        <p:xfrm>
          <a:off x="2242820" y="2242185"/>
          <a:ext cx="4052570" cy="4102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9265"/>
                <a:gridCol w="544195"/>
                <a:gridCol w="504190"/>
                <a:gridCol w="537845"/>
                <a:gridCol w="497205"/>
                <a:gridCol w="495300"/>
                <a:gridCol w="498475"/>
                <a:gridCol w="506095"/>
              </a:tblGrid>
              <a:tr h="410210"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5" name="Table 34"/>
          <p:cNvGraphicFramePr/>
          <p:nvPr/>
        </p:nvGraphicFramePr>
        <p:xfrm>
          <a:off x="1362075" y="2676525"/>
          <a:ext cx="4939030" cy="3841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5450"/>
                <a:gridCol w="454025"/>
                <a:gridCol w="462280"/>
                <a:gridCol w="554990"/>
                <a:gridCol w="508000"/>
                <a:gridCol w="536575"/>
                <a:gridCol w="490220"/>
                <a:gridCol w="490220"/>
                <a:gridCol w="490220"/>
                <a:gridCol w="527050"/>
              </a:tblGrid>
              <a:tr h="384175"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6" name="Table 35"/>
          <p:cNvGraphicFramePr/>
          <p:nvPr/>
        </p:nvGraphicFramePr>
        <p:xfrm>
          <a:off x="3806825" y="3094355"/>
          <a:ext cx="3977640" cy="430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7205"/>
                <a:gridCol w="497205"/>
                <a:gridCol w="497205"/>
                <a:gridCol w="497205"/>
                <a:gridCol w="497205"/>
                <a:gridCol w="497205"/>
                <a:gridCol w="497205"/>
                <a:gridCol w="497205"/>
              </a:tblGrid>
              <a:tr h="430530"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7" name="Table 36"/>
          <p:cNvGraphicFramePr/>
          <p:nvPr/>
        </p:nvGraphicFramePr>
        <p:xfrm>
          <a:off x="2802255" y="3968115"/>
          <a:ext cx="3997960" cy="4235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9745"/>
                <a:gridCol w="499745"/>
                <a:gridCol w="499745"/>
                <a:gridCol w="499745"/>
                <a:gridCol w="499745"/>
                <a:gridCol w="499745"/>
                <a:gridCol w="499745"/>
                <a:gridCol w="499745"/>
              </a:tblGrid>
              <a:tr h="423545"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8" name="Table 37"/>
          <p:cNvGraphicFramePr/>
          <p:nvPr/>
        </p:nvGraphicFramePr>
        <p:xfrm>
          <a:off x="4775835" y="1824990"/>
          <a:ext cx="1988820" cy="3752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7205"/>
                <a:gridCol w="497205"/>
                <a:gridCol w="497205"/>
                <a:gridCol w="497205"/>
              </a:tblGrid>
              <a:tr h="375285"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9" name="Table 38"/>
          <p:cNvGraphicFramePr/>
          <p:nvPr/>
        </p:nvGraphicFramePr>
        <p:xfrm>
          <a:off x="5291455" y="3558540"/>
          <a:ext cx="3440430" cy="4044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1490"/>
                <a:gridCol w="491490"/>
                <a:gridCol w="491490"/>
                <a:gridCol w="491490"/>
                <a:gridCol w="491490"/>
                <a:gridCol w="491490"/>
                <a:gridCol w="491490"/>
              </a:tblGrid>
              <a:tr h="404495"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0" name="Text Box 39"/>
          <p:cNvSpPr txBox="1"/>
          <p:nvPr/>
        </p:nvSpPr>
        <p:spPr>
          <a:xfrm>
            <a:off x="820420" y="5143500"/>
            <a:ext cx="770445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Câu 1. Vải đen, vải trắng, vải màu,kim chỉ, may vá ngày dài đêm thâu là ai?</a:t>
            </a:r>
            <a:endParaRPr 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Text Box 48"/>
          <p:cNvSpPr txBox="1"/>
          <p:nvPr/>
        </p:nvSpPr>
        <p:spPr>
          <a:xfrm>
            <a:off x="571500" y="5161280"/>
            <a:ext cx="783526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Câu 2. Cây xiên xiên, lá xanh xanh.Non nấu canh, già chặt bán là cây gì?</a:t>
            </a:r>
            <a:endParaRPr lang="en-US" sz="2400"/>
          </a:p>
        </p:txBody>
      </p:sp>
      <p:sp>
        <p:nvSpPr>
          <p:cNvPr id="50" name="Text Box 49"/>
          <p:cNvSpPr txBox="1"/>
          <p:nvPr/>
        </p:nvSpPr>
        <p:spPr>
          <a:xfrm>
            <a:off x="604520" y="5077460"/>
            <a:ext cx="769302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Câu 3: Cái gì đen đen khi bạn mua nó, đỏ khi bạn dùng nó và xám xịt khi bạn vứt nó đi?</a:t>
            </a:r>
            <a:endParaRPr lang="en-US" sz="2400"/>
          </a:p>
        </p:txBody>
      </p:sp>
      <p:sp>
        <p:nvSpPr>
          <p:cNvPr id="51" name="Text Box 50"/>
          <p:cNvSpPr txBox="1"/>
          <p:nvPr/>
        </p:nvSpPr>
        <p:spPr>
          <a:xfrm>
            <a:off x="571500" y="5114925"/>
            <a:ext cx="74834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Câu 4: Loại áo dài ngày xưa được phổ biến hơn cả?</a:t>
            </a:r>
            <a:endParaRPr lang="en-US" sz="2400"/>
          </a:p>
        </p:txBody>
      </p:sp>
      <p:sp>
        <p:nvSpPr>
          <p:cNvPr id="52" name="Text Box 51"/>
          <p:cNvSpPr txBox="1"/>
          <p:nvPr/>
        </p:nvSpPr>
        <p:spPr>
          <a:xfrm>
            <a:off x="709295" y="5114925"/>
            <a:ext cx="74834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Câu 5: Cây bông dùng để sản xuất ra vải nào?</a:t>
            </a:r>
            <a:endParaRPr lang="en-US" sz="2400"/>
          </a:p>
        </p:txBody>
      </p:sp>
      <p:sp>
        <p:nvSpPr>
          <p:cNvPr id="60" name="Text Box 59"/>
          <p:cNvSpPr txBox="1"/>
          <p:nvPr/>
        </p:nvSpPr>
        <p:spPr>
          <a:xfrm>
            <a:off x="709295" y="5063490"/>
            <a:ext cx="748347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Câu 6: Da tôi màu trắng</a:t>
            </a:r>
            <a:endParaRPr 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Bạn cùng bảng đen</a:t>
            </a:r>
            <a:endParaRPr 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Hãy cầm tôi lên</a:t>
            </a:r>
            <a:endParaRPr 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Tôi làm theo bạn</a:t>
            </a:r>
            <a:endParaRPr lang="en-US" sz="2400"/>
          </a:p>
        </p:txBody>
      </p:sp>
      <p:sp>
        <p:nvSpPr>
          <p:cNvPr id="61" name="Text Box 60"/>
          <p:cNvSpPr txBox="1"/>
          <p:nvPr/>
        </p:nvSpPr>
        <p:spPr>
          <a:xfrm>
            <a:off x="791845" y="5077460"/>
            <a:ext cx="739457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Câu 7: Cái gì ruột thẳng, đầu vuông. Thân chia nhiều đốt rất mau rất đều</a:t>
            </a:r>
            <a:endParaRPr lang="en-US" sz="2400"/>
          </a:p>
        </p:txBody>
      </p:sp>
      <p:sp>
        <p:nvSpPr>
          <p:cNvPr id="62" name="Text Box 61"/>
          <p:cNvSpPr txBox="1"/>
          <p:nvPr/>
        </p:nvSpPr>
        <p:spPr>
          <a:xfrm>
            <a:off x="763905" y="5077460"/>
            <a:ext cx="73736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Câu 8: Khi đi học chúng ta bắt buộc phải mặc?</a:t>
            </a:r>
            <a:endParaRPr lang="en-US" sz="2400"/>
          </a:p>
        </p:txBody>
      </p:sp>
      <p:sp>
        <p:nvSpPr>
          <p:cNvPr id="63" name="Text Box 62"/>
          <p:cNvSpPr txBox="1"/>
          <p:nvPr/>
        </p:nvSpPr>
        <p:spPr>
          <a:xfrm>
            <a:off x="422275" y="5027930"/>
            <a:ext cx="776414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Câu 9: Cái gì có tay mà chẳng có chân. Tuy rằng có cổ, có thân, thiếu đầu. Nghe bài quan họ nhớ câu, về nhà dối mẹ qua cầu gió bay?</a:t>
            </a:r>
            <a:endParaRPr lang="en-US" sz="2400"/>
          </a:p>
        </p:txBody>
      </p:sp>
      <p:sp>
        <p:nvSpPr>
          <p:cNvPr id="66" name="Rectangles 65"/>
          <p:cNvSpPr/>
          <p:nvPr/>
        </p:nvSpPr>
        <p:spPr>
          <a:xfrm>
            <a:off x="5782310" y="928370"/>
            <a:ext cx="495300" cy="4349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/>
              <a:t>T</a:t>
            </a:r>
            <a:endParaRPr lang="en-US"/>
          </a:p>
        </p:txBody>
      </p:sp>
      <p:sp>
        <p:nvSpPr>
          <p:cNvPr id="67" name="Rectangles 66"/>
          <p:cNvSpPr/>
          <p:nvPr/>
        </p:nvSpPr>
        <p:spPr>
          <a:xfrm>
            <a:off x="5775960" y="1410970"/>
            <a:ext cx="495300" cy="38862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/>
              <a:t>R</a:t>
            </a:r>
            <a:endParaRPr lang="en-US"/>
          </a:p>
        </p:txBody>
      </p:sp>
      <p:sp>
        <p:nvSpPr>
          <p:cNvPr id="68" name="Rectangles 67"/>
          <p:cNvSpPr/>
          <p:nvPr/>
        </p:nvSpPr>
        <p:spPr>
          <a:xfrm>
            <a:off x="5768975" y="1830070"/>
            <a:ext cx="495300" cy="3429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/>
              <a:t>A</a:t>
            </a:r>
            <a:endParaRPr lang="en-US"/>
          </a:p>
        </p:txBody>
      </p:sp>
      <p:sp>
        <p:nvSpPr>
          <p:cNvPr id="69" name="Rectangles 68"/>
          <p:cNvSpPr/>
          <p:nvPr/>
        </p:nvSpPr>
        <p:spPr>
          <a:xfrm>
            <a:off x="5769610" y="2231390"/>
            <a:ext cx="513715" cy="38862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/>
              <a:t>N</a:t>
            </a:r>
            <a:endParaRPr lang="en-US"/>
          </a:p>
        </p:txBody>
      </p:sp>
      <p:sp>
        <p:nvSpPr>
          <p:cNvPr id="70" name="Rectangles 69"/>
          <p:cNvSpPr/>
          <p:nvPr/>
        </p:nvSpPr>
        <p:spPr>
          <a:xfrm>
            <a:off x="5778500" y="2660650"/>
            <a:ext cx="522605" cy="37719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/>
              <a:t>G</a:t>
            </a:r>
            <a:endParaRPr lang="en-US"/>
          </a:p>
        </p:txBody>
      </p:sp>
      <p:sp>
        <p:nvSpPr>
          <p:cNvPr id="71" name="Rectangles 70"/>
          <p:cNvSpPr/>
          <p:nvPr/>
        </p:nvSpPr>
        <p:spPr>
          <a:xfrm>
            <a:off x="5796280" y="3102610"/>
            <a:ext cx="495300" cy="38862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/>
              <a:t>P</a:t>
            </a:r>
            <a:endParaRPr lang="en-US"/>
          </a:p>
        </p:txBody>
      </p:sp>
      <p:sp>
        <p:nvSpPr>
          <p:cNvPr id="72" name="Rectangles 71"/>
          <p:cNvSpPr/>
          <p:nvPr/>
        </p:nvSpPr>
        <p:spPr>
          <a:xfrm>
            <a:off x="5778500" y="3564890"/>
            <a:ext cx="523240" cy="38862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/>
              <a:t>H</a:t>
            </a:r>
            <a:endParaRPr lang="en-US"/>
          </a:p>
        </p:txBody>
      </p:sp>
      <p:sp>
        <p:nvSpPr>
          <p:cNvPr id="73" name="Rectangles 72"/>
          <p:cNvSpPr/>
          <p:nvPr/>
        </p:nvSpPr>
        <p:spPr>
          <a:xfrm>
            <a:off x="5796280" y="3991610"/>
            <a:ext cx="514985" cy="38862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/>
              <a:t>Ụ</a:t>
            </a:r>
            <a:endParaRPr lang="en-US"/>
          </a:p>
        </p:txBody>
      </p:sp>
      <p:sp>
        <p:nvSpPr>
          <p:cNvPr id="74" name="Rectangles 73"/>
          <p:cNvSpPr/>
          <p:nvPr/>
        </p:nvSpPr>
        <p:spPr>
          <a:xfrm>
            <a:off x="5796280" y="4425315"/>
            <a:ext cx="495300" cy="40830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/>
              <a:t>C</a:t>
            </a:r>
            <a:endParaRPr lang="en-US"/>
          </a:p>
        </p:txBody>
      </p:sp>
      <p:sp>
        <p:nvSpPr>
          <p:cNvPr id="76" name="Oval Callout 75"/>
          <p:cNvSpPr/>
          <p:nvPr/>
        </p:nvSpPr>
        <p:spPr>
          <a:xfrm>
            <a:off x="5768975" y="118745"/>
            <a:ext cx="1581785" cy="69278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/>
              <a:t>Đáp án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>
                      <p:stCondLst>
                        <p:cond delay="0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9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6" fill="hold">
                      <p:stCondLst>
                        <p:cond delay="0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01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2" fill="hold">
                      <p:stCondLst>
                        <p:cond delay="0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13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4" fill="hold">
                      <p:stCondLst>
                        <p:cond delay="0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</p:childTnLst>
        </p:cTn>
      </p:par>
    </p:tnLst>
    <p:bldLst>
      <p:bldP spid="27" grpId="0" bldLvl="0" animBg="1"/>
      <p:bldP spid="27" grpId="1" animBg="1"/>
      <p:bldP spid="53" grpId="0" bldLvl="0" animBg="1"/>
      <p:bldP spid="53" grpId="1" animBg="1"/>
      <p:bldP spid="54" grpId="0" bldLvl="0" animBg="1"/>
      <p:bldP spid="54" grpId="1" animBg="1"/>
      <p:bldP spid="55" grpId="0" bldLvl="0" animBg="1"/>
      <p:bldP spid="55" grpId="1" animBg="1"/>
      <p:bldP spid="56" grpId="0" bldLvl="0" animBg="1"/>
      <p:bldP spid="56" grpId="1" animBg="1"/>
      <p:bldP spid="57" grpId="0" bldLvl="0" animBg="1"/>
      <p:bldP spid="57" grpId="1" animBg="1"/>
      <p:bldP spid="58" grpId="0" bldLvl="0" animBg="1"/>
      <p:bldP spid="58" grpId="1" animBg="1"/>
      <p:bldP spid="59" grpId="0" bldLvl="0" animBg="1"/>
      <p:bldP spid="59" grpId="1" animBg="1"/>
      <p:bldP spid="2" grpId="0" bldLvl="0" animBg="1"/>
      <p:bldP spid="2" grpId="1" animBg="1"/>
      <p:bldP spid="40" grpId="0"/>
      <p:bldP spid="40" grpId="1"/>
      <p:bldP spid="40" grpId="2"/>
      <p:bldP spid="49" grpId="0"/>
      <p:bldP spid="49" grpId="1"/>
      <p:bldP spid="49" grpId="2"/>
      <p:bldP spid="50" grpId="0"/>
      <p:bldP spid="50" grpId="1"/>
      <p:bldP spid="50" grpId="2"/>
      <p:bldP spid="51" grpId="0"/>
      <p:bldP spid="51" grpId="1"/>
      <p:bldP spid="51" grpId="2"/>
      <p:bldP spid="52" grpId="0"/>
      <p:bldP spid="52" grpId="1"/>
      <p:bldP spid="52" grpId="2"/>
      <p:bldP spid="60" grpId="0"/>
      <p:bldP spid="60" grpId="1"/>
      <p:bldP spid="60" grpId="2"/>
      <p:bldP spid="61" grpId="0"/>
      <p:bldP spid="61" grpId="1"/>
      <p:bldP spid="61" grpId="2"/>
      <p:bldP spid="62" grpId="0"/>
      <p:bldP spid="62" grpId="1"/>
      <p:bldP spid="62" grpId="2"/>
      <p:bldP spid="63" grpId="0"/>
      <p:bldP spid="63" grpId="1"/>
      <p:bldP spid="63" grpId="2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66" grpId="1" animBg="1"/>
      <p:bldP spid="67" grpId="1" animBg="1"/>
      <p:bldP spid="68" grpId="1" animBg="1"/>
      <p:bldP spid="69" grpId="1" animBg="1"/>
      <p:bldP spid="70" grpId="1" animBg="1"/>
      <p:bldP spid="71" grpId="1" animBg="1"/>
      <p:bldP spid="72" grpId="1" animBg="1"/>
      <p:bldP spid="73" grpId="1" animBg="1"/>
      <p:bldP spid="74" grpId="1" animBg="1"/>
      <p:bldP spid="7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9991" name="AutoShape 8"/>
          <p:cNvSpPr/>
          <p:nvPr/>
        </p:nvSpPr>
        <p:spPr>
          <a:xfrm>
            <a:off x="38100" y="67310"/>
            <a:ext cx="9067800" cy="1149985"/>
          </a:xfrm>
          <a:prstGeom prst="ribbon2">
            <a:avLst>
              <a:gd name="adj1" fmla="val 12500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 anchorCtr="0"/>
          <a:p>
            <a:pPr algn="ctr" eaLnBrk="0" hangingPunct="0"/>
            <a:r>
              <a:rPr lang="en-US" altLang="vi-V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 TẬP CHƯƠNG 3</a:t>
            </a:r>
            <a:endParaRPr lang="en-US" altLang="vi-VN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s 2"/>
          <p:cNvSpPr/>
          <p:nvPr/>
        </p:nvSpPr>
        <p:spPr>
          <a:xfrm>
            <a:off x="2499995" y="2472690"/>
            <a:ext cx="1705610" cy="26073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Hệ thống hóa kiến thức, kĩ năng chương 3</a:t>
            </a:r>
            <a:endParaRPr 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s 3"/>
          <p:cNvSpPr/>
          <p:nvPr/>
        </p:nvSpPr>
        <p:spPr>
          <a:xfrm>
            <a:off x="5073015" y="2472690"/>
            <a:ext cx="1637665" cy="26073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Câu hỏi </a:t>
            </a:r>
            <a:endParaRPr 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ôn tập</a:t>
            </a:r>
            <a:endParaRPr 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urved Down Arrow 6"/>
          <p:cNvSpPr/>
          <p:nvPr/>
        </p:nvSpPr>
        <p:spPr>
          <a:xfrm>
            <a:off x="3232785" y="1909445"/>
            <a:ext cx="2516505" cy="549275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1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9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91" grpId="0" animBg="1"/>
      <p:bldP spid="169991" grpId="1" animBg="1"/>
      <p:bldP spid="3" grpId="0" animBg="1"/>
      <p:bldP spid="3" grpId="1" animBg="1"/>
      <p:bldP spid="7" grpId="0" animBg="1"/>
      <p:bldP spid="7" grpId="1" animBg="1"/>
      <p:bldP spid="4" grpId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0365" y="1046480"/>
            <a:ext cx="2876550" cy="182689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205" y="1046480"/>
            <a:ext cx="2656205" cy="18268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570" y="2873375"/>
            <a:ext cx="2656840" cy="16776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29935" y="2891790"/>
            <a:ext cx="2818765" cy="16414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29935" y="1031240"/>
            <a:ext cx="2839720" cy="184213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99410" y="2873375"/>
            <a:ext cx="2886075" cy="16478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2570" y="4551045"/>
            <a:ext cx="2649220" cy="164592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06395" y="4551045"/>
            <a:ext cx="2904490" cy="169481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29935" y="4561840"/>
            <a:ext cx="2732405" cy="1684020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>
          <a:xfrm>
            <a:off x="2261870" y="266065"/>
            <a:ext cx="4469130" cy="50609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1. Các loại vải</a:t>
            </a:r>
            <a:endParaRPr lang="en-US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9991" name="AutoShape 8"/>
          <p:cNvSpPr/>
          <p:nvPr/>
        </p:nvSpPr>
        <p:spPr>
          <a:xfrm>
            <a:off x="-37465" y="151765"/>
            <a:ext cx="9067800" cy="986790"/>
          </a:xfrm>
          <a:prstGeom prst="ribbon2">
            <a:avLst>
              <a:gd name="adj1" fmla="val 19724"/>
              <a:gd name="adj2" fmla="val 64289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 anchorCtr="0"/>
          <a:p>
            <a:pPr algn="ctr" eaLnBrk="0" hangingPunct="0"/>
            <a:r>
              <a:rPr lang="en-US" altLang="vi-V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Hệ thống hóa kiến thức, kĩ năng chương 3</a:t>
            </a:r>
            <a:endParaRPr lang="en-US" altLang="vi-VN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99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91" grpId="1" animBg="1"/>
      <p:bldP spid="169991" grpId="2" bldLvl="0" animBg="1"/>
      <p:bldP spid="12" grpId="0" animBg="1"/>
      <p:bldP spid="1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2795" y="633095"/>
            <a:ext cx="2614295" cy="250126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9955" y="633095"/>
            <a:ext cx="2402840" cy="24999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990" y="638810"/>
            <a:ext cx="2894965" cy="25006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67735" y="3821430"/>
            <a:ext cx="2560955" cy="194056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6465" y="3802380"/>
            <a:ext cx="2460625" cy="19735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7845" y="3821430"/>
            <a:ext cx="2929890" cy="1940560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2581275" y="100330"/>
            <a:ext cx="4035425" cy="5118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2. Vai trò</a:t>
            </a:r>
            <a:endParaRPr lang="en-US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277745" y="3179445"/>
            <a:ext cx="4523105" cy="5784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Bảo vệ cơ thể</a:t>
            </a:r>
            <a:endParaRPr 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486660" y="5825490"/>
            <a:ext cx="4523105" cy="5784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Làm đẹp cho con người</a:t>
            </a:r>
            <a:endParaRPr 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5340" y="734695"/>
            <a:ext cx="3096895" cy="233553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0260" y="717550"/>
            <a:ext cx="2562225" cy="236918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365" y="3679190"/>
            <a:ext cx="2818765" cy="19634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3870" y="716280"/>
            <a:ext cx="2842260" cy="237045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49625" y="3680460"/>
            <a:ext cx="2445385" cy="19621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95010" y="3680460"/>
            <a:ext cx="3197225" cy="1990725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2397125" y="55245"/>
            <a:ext cx="4017645" cy="5702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3. Lựa chọn trang phục</a:t>
            </a:r>
            <a:endParaRPr 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66140" y="3188335"/>
            <a:ext cx="3125470" cy="3886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/>
              <a:t>Phù hợp với vóc dáng cơ thể</a:t>
            </a:r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4363085" y="3188335"/>
            <a:ext cx="3125470" cy="3886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/>
              <a:t>Phù hợp với lứa tuổi</a:t>
            </a:r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722630" y="5824855"/>
            <a:ext cx="4531995" cy="5530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/>
              <a:t>Phù hợp với môi trường, tính chất công vệc</a:t>
            </a:r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5720080" y="5824855"/>
            <a:ext cx="3272155" cy="5759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/>
              <a:t>Theo phong cách cá nhân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bldLvl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8815" y="1246505"/>
            <a:ext cx="2912110" cy="16700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05" y="1217930"/>
            <a:ext cx="2735580" cy="16986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0925" y="1224280"/>
            <a:ext cx="2552065" cy="1714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7685" y="3705225"/>
            <a:ext cx="2729865" cy="20504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57550" y="3705225"/>
            <a:ext cx="5424805" cy="2037080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1386840" y="339725"/>
            <a:ext cx="5599430" cy="6800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4. Sử dụng và bảo quản</a:t>
            </a:r>
            <a:endParaRPr lang="en-US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18815" y="3049270"/>
            <a:ext cx="3113405" cy="5448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Giặt, Phơi</a:t>
            </a:r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680085" y="5851525"/>
            <a:ext cx="2556510" cy="5448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191635" y="5851525"/>
            <a:ext cx="2589530" cy="5448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Cất giữ</a:t>
            </a:r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83" name="Text Box 7"/>
          <p:cNvSpPr txBox="1"/>
          <p:nvPr/>
        </p:nvSpPr>
        <p:spPr>
          <a:xfrm>
            <a:off x="128905" y="2178050"/>
            <a:ext cx="1115060" cy="1938020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en-US" altLang="en-US" sz="2000" b="1" dirty="0">
                <a:solidFill>
                  <a:srgbClr val="FFFFFF"/>
                </a:solidFill>
                <a:latin typeface="Times New Roman" panose="02020603050405020304" pitchFamily="18" charset="0"/>
              </a:rPr>
              <a:t>TRANG PHỤC</a:t>
            </a:r>
            <a:endParaRPr lang="en-US" altLang="en-US" sz="2000" b="1" dirty="0">
              <a:solidFill>
                <a:srgbClr val="FFFFFF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altLang="en-US" sz="2000" b="1" dirty="0">
                <a:solidFill>
                  <a:srgbClr val="FFFFFF"/>
                </a:solidFill>
                <a:latin typeface="Times New Roman" panose="02020603050405020304" pitchFamily="18" charset="0"/>
              </a:rPr>
              <a:t>VÀ </a:t>
            </a:r>
            <a:endParaRPr lang="en-US" altLang="en-US" sz="2000" b="1" dirty="0">
              <a:solidFill>
                <a:srgbClr val="FFFFFF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altLang="en-US" sz="2000" b="1" dirty="0">
                <a:solidFill>
                  <a:srgbClr val="FFFFFF"/>
                </a:solidFill>
                <a:latin typeface="Times New Roman" panose="02020603050405020304" pitchFamily="18" charset="0"/>
              </a:rPr>
              <a:t>THỜI TRANG</a:t>
            </a:r>
            <a:endParaRPr lang="en-US" altLang="en-US" sz="2000" b="1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75788" name="Text Box 12"/>
          <p:cNvSpPr txBox="1"/>
          <p:nvPr/>
        </p:nvSpPr>
        <p:spPr>
          <a:xfrm>
            <a:off x="2362200" y="826770"/>
            <a:ext cx="1431290" cy="3683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loại vải</a:t>
            </a:r>
            <a:endParaRPr lang="en-US" altLang="en-US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5790" name="Text Box 14"/>
          <p:cNvSpPr txBox="1"/>
          <p:nvPr/>
        </p:nvSpPr>
        <p:spPr>
          <a:xfrm>
            <a:off x="2362200" y="2014855"/>
            <a:ext cx="1431290" cy="3683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Vai trò</a:t>
            </a:r>
            <a:endParaRPr lang="en-US" altLang="en-US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5792" name="Text Box 16"/>
          <p:cNvSpPr txBox="1"/>
          <p:nvPr/>
        </p:nvSpPr>
        <p:spPr>
          <a:xfrm>
            <a:off x="2374265" y="3423920"/>
            <a:ext cx="1430655" cy="6451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Lựa chọn trang phục</a:t>
            </a:r>
            <a:endParaRPr lang="en-US" altLang="en-US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" name="Straight Connector 1"/>
          <p:cNvCxnSpPr/>
          <p:nvPr/>
        </p:nvCxnSpPr>
        <p:spPr>
          <a:xfrm>
            <a:off x="1628775" y="1003935"/>
            <a:ext cx="20320" cy="454342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Line 9"/>
          <p:cNvSpPr/>
          <p:nvPr/>
        </p:nvSpPr>
        <p:spPr>
          <a:xfrm>
            <a:off x="1245235" y="3103880"/>
            <a:ext cx="383540" cy="7620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sp>
      <p:sp>
        <p:nvSpPr>
          <p:cNvPr id="5" name="Line 9"/>
          <p:cNvSpPr/>
          <p:nvPr/>
        </p:nvSpPr>
        <p:spPr>
          <a:xfrm>
            <a:off x="1605915" y="1005840"/>
            <a:ext cx="748665" cy="635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sp>
      <p:sp>
        <p:nvSpPr>
          <p:cNvPr id="6" name="Line 9"/>
          <p:cNvSpPr/>
          <p:nvPr/>
        </p:nvSpPr>
        <p:spPr>
          <a:xfrm>
            <a:off x="1645285" y="5541010"/>
            <a:ext cx="730250" cy="6350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sp>
      <p:sp>
        <p:nvSpPr>
          <p:cNvPr id="7" name="Line 9"/>
          <p:cNvSpPr/>
          <p:nvPr/>
        </p:nvSpPr>
        <p:spPr>
          <a:xfrm>
            <a:off x="1642110" y="2178050"/>
            <a:ext cx="728345" cy="635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sp>
      <p:sp>
        <p:nvSpPr>
          <p:cNvPr id="8" name="Line 9"/>
          <p:cNvSpPr/>
          <p:nvPr/>
        </p:nvSpPr>
        <p:spPr>
          <a:xfrm flipV="1">
            <a:off x="1645285" y="3740150"/>
            <a:ext cx="725170" cy="8890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sp>
      <p:sp>
        <p:nvSpPr>
          <p:cNvPr id="9" name="Text Box 16"/>
          <p:cNvSpPr txBox="1"/>
          <p:nvPr/>
        </p:nvSpPr>
        <p:spPr>
          <a:xfrm>
            <a:off x="2375535" y="5144135"/>
            <a:ext cx="1430655" cy="6451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 dụng và bảo quản</a:t>
            </a:r>
            <a:endParaRPr lang="en-US" altLang="en-US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4089400" y="516890"/>
            <a:ext cx="0" cy="92265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089400" y="1904365"/>
            <a:ext cx="10160" cy="54737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099560" y="3005455"/>
            <a:ext cx="10160" cy="144716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121785" y="4962525"/>
            <a:ext cx="0" cy="97599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Rectangle 27"/>
          <p:cNvSpPr/>
          <p:nvPr/>
        </p:nvSpPr>
        <p:spPr>
          <a:xfrm>
            <a:off x="4304665" y="344805"/>
            <a:ext cx="2324735" cy="34480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Vải sợi thiên nhiên</a:t>
            </a:r>
            <a:endParaRPr lang="en-US" altLang="en-US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4066540" y="516890"/>
            <a:ext cx="26098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75788" idx="3"/>
          </p:cNvCxnSpPr>
          <p:nvPr/>
        </p:nvCxnSpPr>
        <p:spPr>
          <a:xfrm>
            <a:off x="3793490" y="1010920"/>
            <a:ext cx="51117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093210" y="1439545"/>
            <a:ext cx="211455" cy="508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074795" y="1904365"/>
            <a:ext cx="20637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4094480" y="2457450"/>
            <a:ext cx="19494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4077335" y="3030855"/>
            <a:ext cx="227330" cy="508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4089400" y="3516630"/>
            <a:ext cx="238760" cy="508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4093210" y="3954780"/>
            <a:ext cx="234315" cy="952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4121785" y="4452620"/>
            <a:ext cx="19812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4106545" y="4977765"/>
            <a:ext cx="20383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9" idx="3"/>
          </p:cNvCxnSpPr>
          <p:nvPr/>
        </p:nvCxnSpPr>
        <p:spPr>
          <a:xfrm flipV="1">
            <a:off x="3806190" y="5452110"/>
            <a:ext cx="490855" cy="1460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4106545" y="5928360"/>
            <a:ext cx="203835" cy="254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V="1">
            <a:off x="3781425" y="2218690"/>
            <a:ext cx="293370" cy="1206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3804920" y="3729355"/>
            <a:ext cx="31686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" name="Rectangle 27"/>
          <p:cNvSpPr/>
          <p:nvPr/>
        </p:nvSpPr>
        <p:spPr>
          <a:xfrm>
            <a:off x="4311015" y="807085"/>
            <a:ext cx="2341245" cy="36893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Vải sợi hóa học</a:t>
            </a:r>
            <a:endParaRPr lang="en-US" altLang="en-US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Rectangle 27"/>
          <p:cNvSpPr/>
          <p:nvPr/>
        </p:nvSpPr>
        <p:spPr>
          <a:xfrm>
            <a:off x="4304665" y="1274445"/>
            <a:ext cx="2334895" cy="33464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Vải sợi pha</a:t>
            </a:r>
            <a:endParaRPr lang="en-US" altLang="en-US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Rectangle 27"/>
          <p:cNvSpPr/>
          <p:nvPr/>
        </p:nvSpPr>
        <p:spPr>
          <a:xfrm>
            <a:off x="4297045" y="1761490"/>
            <a:ext cx="2819400" cy="36893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 vệ cơ thể</a:t>
            </a:r>
            <a:endParaRPr lang="en-US" altLang="en-US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Rectangle 27"/>
          <p:cNvSpPr/>
          <p:nvPr/>
        </p:nvSpPr>
        <p:spPr>
          <a:xfrm>
            <a:off x="4312285" y="2261235"/>
            <a:ext cx="2819400" cy="36893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 đẹp cho con người</a:t>
            </a:r>
            <a:endParaRPr lang="en-US" altLang="en-US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Rectangle 27"/>
          <p:cNvSpPr/>
          <p:nvPr/>
        </p:nvSpPr>
        <p:spPr>
          <a:xfrm>
            <a:off x="4319905" y="2848610"/>
            <a:ext cx="3092450" cy="36893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Vóc dáng cơ thể</a:t>
            </a:r>
            <a:endParaRPr lang="en-US" altLang="en-US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Rectangle 27"/>
          <p:cNvSpPr/>
          <p:nvPr/>
        </p:nvSpPr>
        <p:spPr>
          <a:xfrm>
            <a:off x="4304665" y="3335020"/>
            <a:ext cx="3081655" cy="36893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 tuổi</a:t>
            </a:r>
            <a:endParaRPr lang="en-US" altLang="en-US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Rectangle 27"/>
          <p:cNvSpPr/>
          <p:nvPr/>
        </p:nvSpPr>
        <p:spPr>
          <a:xfrm>
            <a:off x="4328160" y="3779520"/>
            <a:ext cx="3092450" cy="36893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 chất công việc</a:t>
            </a:r>
            <a:endParaRPr lang="en-US" altLang="en-US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Rectangle 27"/>
          <p:cNvSpPr/>
          <p:nvPr/>
        </p:nvSpPr>
        <p:spPr>
          <a:xfrm>
            <a:off x="4319905" y="4268470"/>
            <a:ext cx="3082290" cy="36893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Phong cách thời trang cá nhân</a:t>
            </a:r>
            <a:endParaRPr lang="en-US" altLang="en-US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Rectangle 27"/>
          <p:cNvSpPr/>
          <p:nvPr/>
        </p:nvSpPr>
        <p:spPr>
          <a:xfrm>
            <a:off x="4304665" y="4778375"/>
            <a:ext cx="3092450" cy="36893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Giặt, phơi</a:t>
            </a:r>
            <a:endParaRPr lang="en-US" altLang="en-US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Rectangle 27"/>
          <p:cNvSpPr/>
          <p:nvPr/>
        </p:nvSpPr>
        <p:spPr>
          <a:xfrm>
            <a:off x="4304665" y="5270500"/>
            <a:ext cx="3093085" cy="36893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endParaRPr lang="en-US" altLang="en-US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Rectangle 27"/>
          <p:cNvSpPr/>
          <p:nvPr/>
        </p:nvSpPr>
        <p:spPr>
          <a:xfrm>
            <a:off x="4310380" y="5751195"/>
            <a:ext cx="3101340" cy="36893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Cất giữ</a:t>
            </a:r>
            <a:endParaRPr lang="en-US" altLang="en-US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>
            <a:off x="6668770" y="991870"/>
            <a:ext cx="2286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6897370" y="737235"/>
            <a:ext cx="10160" cy="54737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6897370" y="737870"/>
            <a:ext cx="33337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6907530" y="1284605"/>
            <a:ext cx="32321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6" name="Rectangle 27"/>
          <p:cNvSpPr/>
          <p:nvPr/>
        </p:nvSpPr>
        <p:spPr>
          <a:xfrm>
            <a:off x="7228840" y="565150"/>
            <a:ext cx="1731645" cy="344805"/>
          </a:xfrm>
          <a:prstGeom prst="rect">
            <a:avLst/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Vải sợi nhân tạo</a:t>
            </a:r>
            <a:endParaRPr lang="en-US" altLang="en-US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Rectangle 27"/>
          <p:cNvSpPr/>
          <p:nvPr/>
        </p:nvSpPr>
        <p:spPr>
          <a:xfrm>
            <a:off x="7236460" y="1094740"/>
            <a:ext cx="1732280" cy="344805"/>
          </a:xfrm>
          <a:prstGeom prst="rect">
            <a:avLst/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Vải sợi tổng hợp</a:t>
            </a:r>
            <a:endParaRPr lang="en-US" altLang="en-US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9102" name="Text Box 14"/>
          <p:cNvSpPr txBox="1"/>
          <p:nvPr/>
        </p:nvSpPr>
        <p:spPr>
          <a:xfrm>
            <a:off x="1679575" y="668020"/>
            <a:ext cx="6540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dirty="0">
                <a:solidFill>
                  <a:schemeClr val="tx2"/>
                </a:solidFill>
                <a:latin typeface="Times New Roman" panose="02020603050405020304" pitchFamily="18" charset="0"/>
              </a:rPr>
              <a:t>được</a:t>
            </a:r>
            <a:endParaRPr lang="en-US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8" name="Text Box 14"/>
          <p:cNvSpPr txBox="1"/>
          <p:nvPr/>
        </p:nvSpPr>
        <p:spPr>
          <a:xfrm>
            <a:off x="1579245" y="980440"/>
            <a:ext cx="9721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dirty="0">
                <a:solidFill>
                  <a:schemeClr val="tx2"/>
                </a:solidFill>
                <a:latin typeface="Times New Roman" panose="02020603050405020304" pitchFamily="18" charset="0"/>
              </a:rPr>
              <a:t>làm từ</a:t>
            </a:r>
            <a:endParaRPr lang="en-US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" name="Text Box 14"/>
          <p:cNvSpPr txBox="1"/>
          <p:nvPr/>
        </p:nvSpPr>
        <p:spPr>
          <a:xfrm>
            <a:off x="1572895" y="4754880"/>
            <a:ext cx="103759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để bền đẹp cần biết cách</a:t>
            </a:r>
            <a:endParaRPr lang="en-US" sz="16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" name="Text Box 14"/>
          <p:cNvSpPr txBox="1"/>
          <p:nvPr/>
        </p:nvSpPr>
        <p:spPr>
          <a:xfrm>
            <a:off x="1682750" y="1844675"/>
            <a:ext cx="6540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dirty="0">
                <a:solidFill>
                  <a:schemeClr val="tx2"/>
                </a:solidFill>
                <a:latin typeface="Times New Roman" panose="02020603050405020304" pitchFamily="18" charset="0"/>
              </a:rPr>
              <a:t>có</a:t>
            </a:r>
            <a:endParaRPr lang="en-US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" name="Text Box 14"/>
          <p:cNvSpPr txBox="1"/>
          <p:nvPr/>
        </p:nvSpPr>
        <p:spPr>
          <a:xfrm>
            <a:off x="1579245" y="3404870"/>
            <a:ext cx="8750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dirty="0">
                <a:solidFill>
                  <a:schemeClr val="tx2"/>
                </a:solidFill>
                <a:latin typeface="Times New Roman" panose="02020603050405020304" pitchFamily="18" charset="0"/>
              </a:rPr>
              <a:t>để mặc</a:t>
            </a:r>
            <a:endParaRPr lang="en-US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2" name="Text Box 14"/>
          <p:cNvSpPr txBox="1"/>
          <p:nvPr/>
        </p:nvSpPr>
        <p:spPr>
          <a:xfrm>
            <a:off x="1575435" y="3722370"/>
            <a:ext cx="9753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dirty="0">
                <a:solidFill>
                  <a:schemeClr val="tx2"/>
                </a:solidFill>
                <a:latin typeface="Times New Roman" panose="02020603050405020304" pitchFamily="18" charset="0"/>
              </a:rPr>
              <a:t>đẹp cần</a:t>
            </a:r>
            <a:endParaRPr lang="en-US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9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5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75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5" dur="500"/>
                                        <p:tgtEl>
                                          <p:spTgt spid="75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3" grpId="0" animBg="1"/>
      <p:bldP spid="75783" grpId="1" animBg="1"/>
      <p:bldP spid="48" grpId="0"/>
      <p:bldP spid="48" grpId="1"/>
      <p:bldP spid="89102" grpId="0"/>
      <p:bldP spid="89102" grpId="1"/>
      <p:bldP spid="75788" grpId="0" animBg="1"/>
      <p:bldP spid="75788" grpId="1" animBg="1"/>
      <p:bldP spid="31" grpId="0" animBg="1"/>
      <p:bldP spid="32" grpId="0" animBg="1"/>
      <p:bldP spid="31" grpId="1" animBg="1"/>
      <p:bldP spid="32" grpId="1" animBg="1"/>
      <p:bldP spid="14" grpId="0" animBg="1"/>
      <p:bldP spid="14" grpId="1" animBg="1"/>
      <p:bldP spid="46" grpId="0" animBg="1"/>
      <p:bldP spid="47" grpId="0" animBg="1"/>
      <p:bldP spid="46" grpId="1" animBg="1"/>
      <p:bldP spid="47" grpId="1" animBg="1"/>
      <p:bldP spid="75790" grpId="0" animBg="1"/>
      <p:bldP spid="50" grpId="0"/>
      <p:bldP spid="75790" grpId="1" animBg="1"/>
      <p:bldP spid="50" grpId="1"/>
      <p:bldP spid="33" grpId="0" animBg="1"/>
      <p:bldP spid="33" grpId="1" animBg="1"/>
      <p:bldP spid="34" grpId="0" animBg="1"/>
      <p:bldP spid="34" grpId="1" animBg="1"/>
      <p:bldP spid="51" grpId="0"/>
      <p:bldP spid="51" grpId="1"/>
      <p:bldP spid="52" grpId="0"/>
      <p:bldP spid="52" grpId="1"/>
      <p:bldP spid="75792" grpId="0" animBg="1"/>
      <p:bldP spid="75792" grpId="1" animBg="1"/>
      <p:bldP spid="35" grpId="0" animBg="1"/>
      <p:bldP spid="36" grpId="0" animBg="1"/>
      <p:bldP spid="37" grpId="0" animBg="1"/>
      <p:bldP spid="38" grpId="0" animBg="1"/>
      <p:bldP spid="35" grpId="1" animBg="1"/>
      <p:bldP spid="36" grpId="1" animBg="1"/>
      <p:bldP spid="37" grpId="1" animBg="1"/>
      <p:bldP spid="38" grpId="1" animBg="1"/>
      <p:bldP spid="49" grpId="0"/>
      <p:bldP spid="49" grpId="1"/>
      <p:bldP spid="9" grpId="0" animBg="1"/>
      <p:bldP spid="9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4952</Words>
  <Application>WPS Presentation</Application>
  <PresentationFormat>On-screen Show</PresentationFormat>
  <Paragraphs>764</Paragraphs>
  <Slides>26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7</vt:i4>
      </vt:variant>
      <vt:variant>
        <vt:lpstr>幻灯片标题</vt:lpstr>
      </vt:variant>
      <vt:variant>
        <vt:i4>26</vt:i4>
      </vt:variant>
    </vt:vector>
  </HeadingPairs>
  <TitlesOfParts>
    <vt:vector size="42" baseType="lpstr">
      <vt:lpstr>Arial</vt:lpstr>
      <vt:lpstr>SimSun</vt:lpstr>
      <vt:lpstr>Wingdings</vt:lpstr>
      <vt:lpstr>Calibri</vt:lpstr>
      <vt:lpstr>Snap ITC</vt:lpstr>
      <vt:lpstr>Times New Roman</vt:lpstr>
      <vt:lpstr>Microsoft YaHei</vt:lpstr>
      <vt:lpstr>Arial Unicode MS</vt:lpstr>
      <vt:lpstr>Office Theme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pc</cp:lastModifiedBy>
  <cp:revision>174</cp:revision>
  <dcterms:created xsi:type="dcterms:W3CDTF">2014-10-25T14:57:00Z</dcterms:created>
  <dcterms:modified xsi:type="dcterms:W3CDTF">2021-07-27T14:38:21Z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1033-11.2.0.10223</vt:lpwstr>
  </property>
</Properties>
</file>