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0" r:id="rId2"/>
  </p:sldMasterIdLst>
  <p:notesMasterIdLst>
    <p:notesMasterId r:id="rId27"/>
  </p:notesMasterIdLst>
  <p:sldIdLst>
    <p:sldId id="301" r:id="rId3"/>
    <p:sldId id="257" r:id="rId4"/>
    <p:sldId id="284" r:id="rId5"/>
    <p:sldId id="382" r:id="rId6"/>
    <p:sldId id="381" r:id="rId7"/>
    <p:sldId id="383" r:id="rId8"/>
    <p:sldId id="359" r:id="rId9"/>
    <p:sldId id="360" r:id="rId10"/>
    <p:sldId id="361" r:id="rId11"/>
    <p:sldId id="373" r:id="rId12"/>
    <p:sldId id="384" r:id="rId13"/>
    <p:sldId id="374" r:id="rId14"/>
    <p:sldId id="375" r:id="rId15"/>
    <p:sldId id="376" r:id="rId16"/>
    <p:sldId id="377" r:id="rId17"/>
    <p:sldId id="378" r:id="rId18"/>
    <p:sldId id="380" r:id="rId19"/>
    <p:sldId id="385" r:id="rId20"/>
    <p:sldId id="386" r:id="rId21"/>
    <p:sldId id="294" r:id="rId22"/>
    <p:sldId id="387" r:id="rId23"/>
    <p:sldId id="269" r:id="rId24"/>
    <p:sldId id="295" r:id="rId25"/>
    <p:sldId id="303" r:id="rId2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BD7"/>
    <a:srgbClr val="B75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6296"/>
  </p:normalViewPr>
  <p:slideViewPr>
    <p:cSldViewPr snapToGrid="0" snapToObjects="1">
      <p:cViewPr varScale="1">
        <p:scale>
          <a:sx n="71" d="100"/>
          <a:sy n="71" d="100"/>
        </p:scale>
        <p:origin x="468" y="60"/>
      </p:cViewPr>
      <p:guideLst>
        <p:guide orient="horz" pos="2161"/>
        <p:guide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rPr lang="en-US"/>
              <a:t>7/26/2022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rPr/>
              <a:t>‹#›</a:t>
            </a:fld>
            <a:endParaRPr lang="x-non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82240" y="-48141"/>
            <a:ext cx="1347536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5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49647" y="-17814"/>
            <a:ext cx="1347536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2.2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rPr lang="en-US"/>
              <a:t>7/26/2022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rPr/>
              <a:t>‹#›</a:t>
            </a:fld>
            <a:endParaRPr lang="x-non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82240" y="-48141"/>
            <a:ext cx="1347536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5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49647" y="-17814"/>
            <a:ext cx="1347536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5.2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19&amp;idSubject=1&amp;idSeries=117&amp;idTheme=979&amp;IdLevel=1&amp;idThemeServer=62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626285"/>
            <a:ext cx="6844938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5: GENDER EQUALITY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2 – Grammar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42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s 10"/>
          <p:cNvSpPr/>
          <p:nvPr/>
        </p:nvSpPr>
        <p:spPr>
          <a:xfrm>
            <a:off x="27305" y="359410"/>
            <a:ext cx="12164695" cy="6019800"/>
          </a:xfrm>
          <a:prstGeom prst="rect">
            <a:avLst/>
          </a:prstGeom>
          <a:solidFill>
            <a:srgbClr val="FEF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90" y="359410"/>
            <a:ext cx="10234930" cy="894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520" y="1200150"/>
            <a:ext cx="3191510" cy="10490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265"/>
          <a:stretch>
            <a:fillRect/>
          </a:stretch>
        </p:blipFill>
        <p:spPr>
          <a:xfrm>
            <a:off x="6262370" y="1098550"/>
            <a:ext cx="4743450" cy="1120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0950" y="2195830"/>
            <a:ext cx="4053840" cy="1069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0285" y="2241550"/>
            <a:ext cx="5272405" cy="976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7595" y="3262630"/>
            <a:ext cx="4359910" cy="1487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5525" y="3126740"/>
            <a:ext cx="5891530" cy="1482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6820" y="4834255"/>
            <a:ext cx="4323080" cy="13576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64555" y="4750435"/>
            <a:ext cx="6174105" cy="157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12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2845" y="423545"/>
            <a:ext cx="942213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b. Fill in the blanks with the correct verb form</a:t>
            </a:r>
          </a:p>
        </p:txBody>
      </p:sp>
      <p:sp>
        <p:nvSpPr>
          <p:cNvPr id="2" name="Rectangle 3"/>
          <p:cNvSpPr/>
          <p:nvPr/>
        </p:nvSpPr>
        <p:spPr>
          <a:xfrm>
            <a:off x="2228850" y="1871345"/>
            <a:ext cx="942213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1. </a:t>
            </a:r>
            <a:r>
              <a:rPr lang="en-US" sz="3600" b="1" dirty="0">
                <a:solidFill>
                  <a:schemeClr val="tx1"/>
                </a:solidFill>
              </a:rPr>
              <a:t>Girl</a:t>
            </a:r>
            <a:r>
              <a:rPr lang="en-US" sz="3600" dirty="0">
                <a:solidFill>
                  <a:schemeClr val="tx1"/>
                </a:solidFill>
              </a:rPr>
              <a:t>: I really like action movies.</a:t>
            </a:r>
          </a:p>
        </p:txBody>
      </p:sp>
      <p:sp>
        <p:nvSpPr>
          <p:cNvPr id="3" name="Rectangle 3"/>
          <p:cNvSpPr/>
          <p:nvPr/>
        </p:nvSpPr>
        <p:spPr>
          <a:xfrm>
            <a:off x="4874260" y="2639695"/>
            <a:ext cx="15932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liked</a:t>
            </a:r>
          </a:p>
        </p:txBody>
      </p:sp>
      <p:sp>
        <p:nvSpPr>
          <p:cNvPr id="5" name="Rectangle 3"/>
          <p:cNvSpPr/>
          <p:nvPr/>
        </p:nvSpPr>
        <p:spPr>
          <a:xfrm>
            <a:off x="1361440" y="2639695"/>
            <a:ext cx="213296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She said</a:t>
            </a:r>
          </a:p>
        </p:txBody>
      </p:sp>
      <p:sp>
        <p:nvSpPr>
          <p:cNvPr id="6" name="Rectangle 3"/>
          <p:cNvSpPr/>
          <p:nvPr/>
        </p:nvSpPr>
        <p:spPr>
          <a:xfrm>
            <a:off x="2978150" y="2639695"/>
            <a:ext cx="213296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she really</a:t>
            </a:r>
          </a:p>
        </p:txBody>
      </p:sp>
      <p:sp>
        <p:nvSpPr>
          <p:cNvPr id="7" name="Rectangle 3"/>
          <p:cNvSpPr/>
          <p:nvPr/>
        </p:nvSpPr>
        <p:spPr>
          <a:xfrm>
            <a:off x="5948045" y="2639695"/>
            <a:ext cx="359600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action movies.</a:t>
            </a:r>
          </a:p>
        </p:txBody>
      </p:sp>
      <p:sp>
        <p:nvSpPr>
          <p:cNvPr id="8" name="Rectangle 3"/>
          <p:cNvSpPr/>
          <p:nvPr/>
        </p:nvSpPr>
        <p:spPr>
          <a:xfrm>
            <a:off x="1361440" y="3589655"/>
            <a:ext cx="8442960" cy="11988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Present simple =&gt; Past simple</a:t>
            </a:r>
          </a:p>
          <a:p>
            <a:r>
              <a:rPr lang="en-US" sz="3600" dirty="0">
                <a:solidFill>
                  <a:schemeClr val="bg1"/>
                </a:solidFill>
              </a:rPr>
              <a:t>I =&gt; She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0"/>
          <a:stretch>
            <a:fillRect/>
          </a:stretch>
        </p:blipFill>
        <p:spPr>
          <a:xfrm>
            <a:off x="368935" y="591185"/>
            <a:ext cx="8167370" cy="542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1375" y="1120140"/>
            <a:ext cx="9139555" cy="578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88"/>
          <a:stretch>
            <a:fillRect/>
          </a:stretch>
        </p:blipFill>
        <p:spPr>
          <a:xfrm>
            <a:off x="368935" y="2820035"/>
            <a:ext cx="8391525" cy="557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015" y="3310890"/>
            <a:ext cx="9542145" cy="604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45"/>
          <a:stretch>
            <a:fillRect/>
          </a:stretch>
        </p:blipFill>
        <p:spPr>
          <a:xfrm>
            <a:off x="384175" y="4081145"/>
            <a:ext cx="8370570" cy="5562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44"/>
          <a:stretch>
            <a:fillRect/>
          </a:stretch>
        </p:blipFill>
        <p:spPr>
          <a:xfrm>
            <a:off x="384175" y="1645285"/>
            <a:ext cx="8378825" cy="556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2655" y="2118360"/>
            <a:ext cx="9316085" cy="589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0" b="-4509"/>
          <a:stretch>
            <a:fillRect/>
          </a:stretch>
        </p:blipFill>
        <p:spPr>
          <a:xfrm>
            <a:off x="272415" y="5184140"/>
            <a:ext cx="8487410" cy="563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1065" y="5737860"/>
            <a:ext cx="9296400" cy="5880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375" y="4487545"/>
            <a:ext cx="11430635" cy="614045"/>
          </a:xfrm>
          <a:prstGeom prst="rect">
            <a:avLst/>
          </a:prstGeom>
        </p:spPr>
      </p:pic>
      <p:sp>
        <p:nvSpPr>
          <p:cNvPr id="17" name="Rectangle 3"/>
          <p:cNvSpPr/>
          <p:nvPr/>
        </p:nvSpPr>
        <p:spPr>
          <a:xfrm>
            <a:off x="3661410" y="920750"/>
            <a:ext cx="274002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wasn’t having</a:t>
            </a:r>
          </a:p>
        </p:txBody>
      </p:sp>
      <p:sp>
        <p:nvSpPr>
          <p:cNvPr id="18" name="Rectangle 3"/>
          <p:cNvSpPr/>
          <p:nvPr/>
        </p:nvSpPr>
        <p:spPr>
          <a:xfrm>
            <a:off x="3623310" y="2127250"/>
            <a:ext cx="156718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19" name="Rectangle 3"/>
          <p:cNvSpPr/>
          <p:nvPr/>
        </p:nvSpPr>
        <p:spPr>
          <a:xfrm>
            <a:off x="3978910" y="3282950"/>
            <a:ext cx="156718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weren’t</a:t>
            </a:r>
          </a:p>
        </p:txBody>
      </p:sp>
      <p:sp>
        <p:nvSpPr>
          <p:cNvPr id="20" name="Rectangle 3"/>
          <p:cNvSpPr/>
          <p:nvPr/>
        </p:nvSpPr>
        <p:spPr>
          <a:xfrm>
            <a:off x="3305810" y="4502150"/>
            <a:ext cx="156718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21" name="Rectangle 3"/>
          <p:cNvSpPr/>
          <p:nvPr/>
        </p:nvSpPr>
        <p:spPr>
          <a:xfrm>
            <a:off x="7992110" y="4476750"/>
            <a:ext cx="156718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had</a:t>
            </a:r>
          </a:p>
        </p:txBody>
      </p:sp>
      <p:sp>
        <p:nvSpPr>
          <p:cNvPr id="22" name="Rectangle 3"/>
          <p:cNvSpPr/>
          <p:nvPr/>
        </p:nvSpPr>
        <p:spPr>
          <a:xfrm>
            <a:off x="3623310" y="5645150"/>
            <a:ext cx="242316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had done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2845" y="423545"/>
            <a:ext cx="1075309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c. Write sentences to report Bill and Ben’s conversation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10" y="1566545"/>
            <a:ext cx="1220851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040" y="4325620"/>
            <a:ext cx="4802505" cy="543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2845" y="423545"/>
            <a:ext cx="1075309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c. Write sentences to report Bill and Ben’s conversation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8705"/>
            <a:ext cx="12208510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420" y="3749675"/>
            <a:ext cx="4274185" cy="434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60320" y="4337685"/>
            <a:ext cx="4098290" cy="419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98420" y="4778375"/>
            <a:ext cx="8129905" cy="427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62" b="-4947"/>
          <a:stretch>
            <a:fillRect/>
          </a:stretch>
        </p:blipFill>
        <p:spPr>
          <a:xfrm>
            <a:off x="2598420" y="5252085"/>
            <a:ext cx="8420735" cy="468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5395" y="1613535"/>
            <a:ext cx="6644640" cy="579120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302895" y="616585"/>
            <a:ext cx="1554480" cy="68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Extra practice, p.29 - WB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6130" y="616585"/>
            <a:ext cx="960628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a. Fill in the blanks with correct word form.</a:t>
            </a:r>
          </a:p>
        </p:txBody>
      </p:sp>
      <p:sp>
        <p:nvSpPr>
          <p:cNvPr id="21" name="Rectangle 3"/>
          <p:cNvSpPr/>
          <p:nvPr/>
        </p:nvSpPr>
        <p:spPr>
          <a:xfrm>
            <a:off x="3714750" y="1529080"/>
            <a:ext cx="156718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love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3795" y="2940685"/>
            <a:ext cx="6644640" cy="579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5435" y="3641725"/>
            <a:ext cx="7823200" cy="571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3795" y="4314825"/>
            <a:ext cx="6644640" cy="5791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51635" y="5015865"/>
            <a:ext cx="7823200" cy="571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1155" y="2265045"/>
            <a:ext cx="6944360" cy="553720"/>
          </a:xfrm>
          <a:prstGeom prst="rect">
            <a:avLst/>
          </a:prstGeom>
        </p:spPr>
      </p:pic>
      <p:sp>
        <p:nvSpPr>
          <p:cNvPr id="17" name="Rectangle 3"/>
          <p:cNvSpPr/>
          <p:nvPr/>
        </p:nvSpPr>
        <p:spPr>
          <a:xfrm>
            <a:off x="1857375" y="2956560"/>
            <a:ext cx="156718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18" name="Rectangle 3"/>
          <p:cNvSpPr/>
          <p:nvPr/>
        </p:nvSpPr>
        <p:spPr>
          <a:xfrm>
            <a:off x="1943735" y="4267835"/>
            <a:ext cx="156718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5395" y="1613535"/>
            <a:ext cx="8061960" cy="547370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302895" y="616585"/>
            <a:ext cx="1554480" cy="68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Extra practice, p.29 - WB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6130" y="616585"/>
            <a:ext cx="960628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a. Fill in the blanks with correct word form.</a:t>
            </a:r>
          </a:p>
        </p:txBody>
      </p:sp>
      <p:sp>
        <p:nvSpPr>
          <p:cNvPr id="21" name="Rectangle 3"/>
          <p:cNvSpPr/>
          <p:nvPr/>
        </p:nvSpPr>
        <p:spPr>
          <a:xfrm>
            <a:off x="2668270" y="1529080"/>
            <a:ext cx="156718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worked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6675" y="2942590"/>
            <a:ext cx="6903720" cy="547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5595" y="3631565"/>
            <a:ext cx="7823200" cy="571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96035" y="4314825"/>
            <a:ext cx="7320280" cy="50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51635" y="5015865"/>
            <a:ext cx="7823200" cy="571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1155" y="2265045"/>
            <a:ext cx="8722360" cy="535940"/>
          </a:xfrm>
          <a:prstGeom prst="rect">
            <a:avLst/>
          </a:prstGeom>
        </p:spPr>
      </p:pic>
      <p:sp>
        <p:nvSpPr>
          <p:cNvPr id="17" name="Rectangle 3"/>
          <p:cNvSpPr/>
          <p:nvPr/>
        </p:nvSpPr>
        <p:spPr>
          <a:xfrm>
            <a:off x="2660015" y="2846705"/>
            <a:ext cx="156718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Did</a:t>
            </a:r>
          </a:p>
        </p:txBody>
      </p:sp>
      <p:sp>
        <p:nvSpPr>
          <p:cNvPr id="3" name="Rectangle 3"/>
          <p:cNvSpPr/>
          <p:nvPr/>
        </p:nvSpPr>
        <p:spPr>
          <a:xfrm>
            <a:off x="5084445" y="2882265"/>
            <a:ext cx="156718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turn</a:t>
            </a:r>
          </a:p>
        </p:txBody>
      </p:sp>
      <p:sp>
        <p:nvSpPr>
          <p:cNvPr id="5" name="Rectangle 3"/>
          <p:cNvSpPr/>
          <p:nvPr/>
        </p:nvSpPr>
        <p:spPr>
          <a:xfrm>
            <a:off x="3669030" y="4237990"/>
            <a:ext cx="133413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9" name="Rectangle 3"/>
          <p:cNvSpPr/>
          <p:nvPr/>
        </p:nvSpPr>
        <p:spPr>
          <a:xfrm>
            <a:off x="5949950" y="4253230"/>
            <a:ext cx="133413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12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910" y="547885"/>
            <a:ext cx="11337523" cy="23069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Work in groups of three.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d. Student A says something about yourself or ask a question. Student B reports it to student C. Swap roles and repeat.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1755" y="3888105"/>
            <a:ext cx="3885565" cy="2510790"/>
            <a:chOff x="1786" y="5139"/>
            <a:chExt cx="6119" cy="39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475" y="5691"/>
              <a:ext cx="4546" cy="3402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6609" y="5451"/>
              <a:ext cx="1296" cy="1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786" y="5139"/>
              <a:ext cx="1296" cy="1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104505" y="4048760"/>
            <a:ext cx="3840480" cy="2349500"/>
            <a:chOff x="11001" y="5571"/>
            <a:chExt cx="6048" cy="37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13816" y="5851"/>
              <a:ext cx="2489" cy="342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11432" y="5707"/>
              <a:ext cx="2384" cy="3387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1001" y="5571"/>
              <a:ext cx="1296" cy="1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5753" y="5571"/>
              <a:ext cx="1296" cy="1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9305" y="2912745"/>
            <a:ext cx="4342765" cy="11601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62"/>
          <a:stretch>
            <a:fillRect/>
          </a:stretch>
        </p:blipFill>
        <p:spPr>
          <a:xfrm>
            <a:off x="5314950" y="2971165"/>
            <a:ext cx="4069715" cy="126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4502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LESSSON OUTLINE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695" y="1809346"/>
            <a:ext cx="2945130" cy="698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955" y="2705100"/>
            <a:ext cx="3130550" cy="57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955" y="3480435"/>
            <a:ext cx="1069975" cy="52451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1591945" y="4977765"/>
            <a:ext cx="3030220" cy="704850"/>
          </a:xfrm>
          <a:prstGeom prst="round2Diag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Consolidation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45" y="4004696"/>
            <a:ext cx="4466582" cy="7923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473" y="490818"/>
            <a:ext cx="4148001" cy="5876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5" grpId="2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72415" y="541020"/>
            <a:ext cx="3732530" cy="774700"/>
          </a:xfrm>
          <a:prstGeom prst="round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Consolidation</a:t>
            </a:r>
            <a:endParaRPr lang="en-US" sz="4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841" y="2155371"/>
            <a:ext cx="8403302" cy="37673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7370" y="699795"/>
            <a:ext cx="2141377" cy="646331"/>
          </a:xfrm>
          <a:prstGeom prst="rect">
            <a:avLst/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>
            <a:hlinkClick r:id="rId3"/>
          </p:cNvPr>
          <p:cNvSpPr txBox="1"/>
          <p:nvPr/>
        </p:nvSpPr>
        <p:spPr>
          <a:xfrm>
            <a:off x="457200" y="3951514"/>
            <a:ext cx="186145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games!</a:t>
            </a:r>
          </a:p>
        </p:txBody>
      </p:sp>
    </p:spTree>
    <p:extLst>
      <p:ext uri="{BB962C8B-B14F-4D97-AF65-F5344CB8AC3E}">
        <p14:creationId xmlns:p14="http://schemas.microsoft.com/office/powerpoint/2010/main" val="4214749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8905" y="1590338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5680" y="2298065"/>
            <a:ext cx="9655810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Grammar: </a:t>
            </a:r>
            <a:r>
              <a:rPr lang="en-US" sz="3600" b="1" dirty="0">
                <a:solidFill>
                  <a:schemeClr val="tx1"/>
                </a:solidFill>
              </a:rPr>
              <a:t>Reported speeches</a:t>
            </a: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FF0000"/>
                </a:solidFill>
              </a:rPr>
              <a:t>	</a:t>
            </a:r>
            <a:r>
              <a:rPr lang="en-US" sz="3600" dirty="0">
                <a:solidFill>
                  <a:schemeClr val="tx1"/>
                </a:solidFill>
              </a:rPr>
              <a:t>+ Meaning and use</a:t>
            </a: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tx1"/>
                </a:solidFill>
              </a:rPr>
              <a:t>	+ Form</a:t>
            </a: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2415" y="541020"/>
            <a:ext cx="2937510" cy="77470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Consolidation</a:t>
            </a:r>
            <a:endParaRPr lang="en-US" sz="36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21521"/>
            <a:ext cx="11719571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Practice rewriting the sentences using reported speech - Exercise b page 29 in </a:t>
            </a:r>
            <a:r>
              <a:rPr lang="en-US" sz="3200" b="1" dirty="0">
                <a:solidFill>
                  <a:srgbClr val="0070C0"/>
                </a:solidFill>
                <a:ea typeface="Times New Roman" panose="02020603050405020304" pitchFamily="18" charset="0"/>
              </a:rPr>
              <a:t>WB</a:t>
            </a:r>
            <a:endParaRPr lang="en-US" sz="32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marL="1028700" marR="0" indent="-5715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- Pronunciation and Speaking on page 43 in </a:t>
            </a:r>
            <a:r>
              <a:rPr lang="en-US" sz="32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Complete the grammar notes in </a:t>
            </a:r>
            <a:r>
              <a:rPr lang="en-US" sz="32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Anh 10 </a:t>
            </a:r>
            <a:r>
              <a:rPr lang="en-US" sz="32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-Learn Smart World Notebook</a:t>
            </a:r>
            <a:r>
              <a:rPr lang="en-US" sz="32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(page 29)</a:t>
            </a:r>
          </a:p>
          <a:p>
            <a:pPr marL="1028700" marR="0" indent="-5715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>
                <a:solidFill>
                  <a:srgbClr val="0070C0"/>
                </a:solidFill>
                <a:ea typeface="Times New Roman" panose="02020603050405020304" pitchFamily="18" charset="0"/>
              </a:rPr>
              <a:t>Play the consolidation </a:t>
            </a: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games in </a:t>
            </a:r>
            <a:r>
              <a:rPr lang="en-US" sz="32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2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 App</a:t>
            </a: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 on </a:t>
            </a: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657" y="0"/>
            <a:ext cx="11262343" cy="130697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7600" y="325120"/>
            <a:ext cx="10252075" cy="614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16798" y="5316374"/>
            <a:ext cx="4337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Have a nice day!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087" y="2900114"/>
            <a:ext cx="11874137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- know the grammatical structures of reported speech in four tenses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- know when reported speech is used</a:t>
            </a:r>
            <a:endParaRPr lang="en-US" sz="3600" dirty="0">
              <a:solidFill>
                <a:srgbClr val="002060"/>
              </a:solidFill>
              <a:ea typeface="Calibri" panose="020F0502020204030204" pitchFamily="34" charset="0"/>
              <a:cs typeface="JDCLK L+ Frutiger LT Std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- report what someone said at an earlier time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3190" y="974725"/>
            <a:ext cx="4057015" cy="1388745"/>
            <a:chOff x="-194" y="1535"/>
            <a:chExt cx="6389" cy="21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906"/>
              <a:ext cx="5224" cy="1489"/>
            </a:xfrm>
            <a:prstGeom prst="rect">
              <a:avLst/>
            </a:prstGeom>
          </p:spPr>
        </p:pic>
        <p:sp>
          <p:nvSpPr>
            <p:cNvPr id="2" name="Flowchart: Data 1"/>
            <p:cNvSpPr/>
            <p:nvPr/>
          </p:nvSpPr>
          <p:spPr>
            <a:xfrm rot="1140000">
              <a:off x="4577" y="2126"/>
              <a:ext cx="1618" cy="1596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lowchart: Data 2"/>
            <p:cNvSpPr/>
            <p:nvPr/>
          </p:nvSpPr>
          <p:spPr>
            <a:xfrm rot="1560000">
              <a:off x="-194" y="1535"/>
              <a:ext cx="791" cy="1596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015" y="548640"/>
            <a:ext cx="8641715" cy="576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6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2735" y="1726163"/>
            <a:ext cx="4534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warm up activity</a:t>
            </a:r>
          </a:p>
        </p:txBody>
      </p:sp>
    </p:spTree>
    <p:extLst>
      <p:ext uri="{BB962C8B-B14F-4D97-AF65-F5344CB8AC3E}">
        <p14:creationId xmlns:p14="http://schemas.microsoft.com/office/powerpoint/2010/main" val="3090409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13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2845" y="423843"/>
            <a:ext cx="860552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a. Listen and repeat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380" y="279400"/>
            <a:ext cx="5000625" cy="6140450"/>
          </a:xfrm>
          <a:prstGeom prst="rect">
            <a:avLst/>
          </a:prstGeom>
        </p:spPr>
      </p:pic>
      <p:pic>
        <p:nvPicPr>
          <p:cNvPr id="2" name="CD1-TRACK 5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7225" y="539750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9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7380" y="2843530"/>
            <a:ext cx="10937240" cy="20408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840" y="920750"/>
            <a:ext cx="6390005" cy="1181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75" y="1330325"/>
            <a:ext cx="10340340" cy="26943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308</Words>
  <Application>Microsoft Office PowerPoint</Application>
  <PresentationFormat>Màn hình rộng</PresentationFormat>
  <Paragraphs>59</Paragraphs>
  <Slides>24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24</vt:i4>
      </vt:variant>
    </vt:vector>
  </HeadingPairs>
  <TitlesOfParts>
    <vt:vector size="28" baseType="lpstr">
      <vt:lpstr>Arial</vt:lpstr>
      <vt:lpstr>Calibri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218</cp:revision>
  <dcterms:created xsi:type="dcterms:W3CDTF">2022-02-12T14:14:00Z</dcterms:created>
  <dcterms:modified xsi:type="dcterms:W3CDTF">2022-07-26T03:56:48Z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54983C93D3AC4BC79672983DFA19F220</vt:lpwstr>
  </property>
  <property fmtid="{D5CDD505-2E9C-101B-9397-08002B2CF9AE}" pid="3" name="KSOProductBuildVer">
    <vt:lpwstr>1033-11.2.0.11130</vt:lpwstr>
  </property>
</Properties>
</file>