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303" r:id="rId6"/>
    <p:sldId id="260" r:id="rId7"/>
    <p:sldId id="261" r:id="rId8"/>
    <p:sldId id="262" r:id="rId9"/>
    <p:sldId id="263" r:id="rId10"/>
    <p:sldId id="264" r:id="rId11"/>
    <p:sldId id="265" r:id="rId12"/>
    <p:sldId id="288" r:id="rId13"/>
    <p:sldId id="266" r:id="rId14"/>
    <p:sldId id="267" r:id="rId15"/>
    <p:sldId id="268" r:id="rId16"/>
    <p:sldId id="270" r:id="rId17"/>
    <p:sldId id="289" r:id="rId18"/>
    <p:sldId id="290" r:id="rId19"/>
    <p:sldId id="291" r:id="rId20"/>
    <p:sldId id="292" r:id="rId21"/>
    <p:sldId id="293" r:id="rId22"/>
    <p:sldId id="294" r:id="rId23"/>
    <p:sldId id="271" r:id="rId24"/>
    <p:sldId id="296" r:id="rId25"/>
    <p:sldId id="295" r:id="rId26"/>
    <p:sldId id="297" r:id="rId27"/>
    <p:sldId id="298" r:id="rId28"/>
    <p:sldId id="299" r:id="rId29"/>
    <p:sldId id="300" r:id="rId30"/>
    <p:sldId id="301" r:id="rId31"/>
    <p:sldId id="30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69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557" y="3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871A2-AC85-4C66-9815-F6139E4CBC45}" type="doc">
      <dgm:prSet loTypeId="urn:microsoft.com/office/officeart/2005/8/layout/hierarchy3" loCatId="relationship" qsTypeId="urn:microsoft.com/office/officeart/2005/8/quickstyle/3d2" qsCatId="3D" csTypeId="urn:microsoft.com/office/officeart/2005/8/colors/accent1_2" csCatId="accent1" phldr="1"/>
      <dgm:spPr/>
      <dgm:t>
        <a:bodyPr/>
        <a:lstStyle/>
        <a:p>
          <a:endParaRPr lang="en-US"/>
        </a:p>
      </dgm:t>
    </dgm:pt>
    <dgm:pt modelId="{B7DFE5F8-3BCD-4EB4-AE7E-8F85D9179A7F}">
      <dgm:prSet phldrT="[Text]" custT="1"/>
      <dgm:spPr/>
      <dgm:t>
        <a:bodyPr/>
        <a:lstStyle/>
        <a:p>
          <a:r>
            <a:rPr lang="en-US" sz="3400" b="1">
              <a:latin typeface="+mj-lt"/>
            </a:rPr>
            <a:t>Nội dung trò chơi và luật chơi</a:t>
          </a:r>
        </a:p>
      </dgm:t>
    </dgm:pt>
    <dgm:pt modelId="{B9B6A201-AFF8-41A6-97C1-9C3FFA6A4014}" type="parTrans" cxnId="{F22C15EA-B25F-483C-B0E6-994A70657A25}">
      <dgm:prSet/>
      <dgm:spPr/>
      <dgm:t>
        <a:bodyPr/>
        <a:lstStyle/>
        <a:p>
          <a:endParaRPr lang="en-US"/>
        </a:p>
      </dgm:t>
    </dgm:pt>
    <dgm:pt modelId="{718647B5-F117-45F1-B26C-DDB241873985}" type="sibTrans" cxnId="{F22C15EA-B25F-483C-B0E6-994A70657A25}">
      <dgm:prSet/>
      <dgm:spPr/>
      <dgm:t>
        <a:bodyPr/>
        <a:lstStyle/>
        <a:p>
          <a:endParaRPr lang="en-US"/>
        </a:p>
      </dgm:t>
    </dgm:pt>
    <dgm:pt modelId="{ED490BF1-BCED-44E9-ACE3-E57B3220EFE9}">
      <dgm:prSet phldrT="[Text]" custT="1"/>
      <dgm:spPr/>
      <dgm:t>
        <a:bodyPr/>
        <a:lstStyle/>
        <a:p>
          <a:r>
            <a:rPr lang="en-US" sz="3200">
              <a:latin typeface="Times New Roman" pitchFamily="18" charset="0"/>
              <a:cs typeface="Times New Roman" pitchFamily="18" charset="0"/>
            </a:rPr>
            <a:t>Nhìn hình ảnh đoán tên nguyên tố khoáng bị thiếu dựa vào các dấu hiệu của cây trồng. </a:t>
          </a:r>
        </a:p>
      </dgm:t>
    </dgm:pt>
    <dgm:pt modelId="{BB0E534F-1933-4391-89DB-D05F1AADC21A}" type="parTrans" cxnId="{044B4913-A9D4-4456-8A6B-2EB2021A8C4E}">
      <dgm:prSet/>
      <dgm:spPr/>
      <dgm:t>
        <a:bodyPr/>
        <a:lstStyle/>
        <a:p>
          <a:endParaRPr lang="en-US"/>
        </a:p>
      </dgm:t>
    </dgm:pt>
    <dgm:pt modelId="{DCE79F69-6D0F-49E5-B473-5DB2984F56A0}" type="sibTrans" cxnId="{044B4913-A9D4-4456-8A6B-2EB2021A8C4E}">
      <dgm:prSet/>
      <dgm:spPr/>
      <dgm:t>
        <a:bodyPr/>
        <a:lstStyle/>
        <a:p>
          <a:endParaRPr lang="en-US"/>
        </a:p>
      </dgm:t>
    </dgm:pt>
    <dgm:pt modelId="{D18C6210-DB9A-45AF-8AA2-8ECEA914875F}">
      <dgm:prSet phldrT="[Text]" custT="1"/>
      <dgm:spPr/>
      <dgm:t>
        <a:bodyPr/>
        <a:lstStyle/>
        <a:p>
          <a:r>
            <a:rPr lang="en-US" sz="3200">
              <a:latin typeface="Times New Roman" pitchFamily="18" charset="0"/>
              <a:cs typeface="Times New Roman" pitchFamily="18" charset="0"/>
            </a:rPr>
            <a:t>HS nào đoán được tên nguyên tố sau 5s được 10đ; sau 10s được 9đ; sau 15 được 8 điểm và sau 20s được 7đ.</a:t>
          </a:r>
        </a:p>
      </dgm:t>
    </dgm:pt>
    <dgm:pt modelId="{C9EE077F-0999-4B98-92C1-5B7C914C7790}" type="parTrans" cxnId="{86FCA62B-9C74-4441-9F1F-5117A65088F2}">
      <dgm:prSet/>
      <dgm:spPr/>
      <dgm:t>
        <a:bodyPr/>
        <a:lstStyle/>
        <a:p>
          <a:endParaRPr lang="en-US"/>
        </a:p>
      </dgm:t>
    </dgm:pt>
    <dgm:pt modelId="{8D4F5211-2393-44F4-9836-F9D59CE34A77}" type="sibTrans" cxnId="{86FCA62B-9C74-4441-9F1F-5117A65088F2}">
      <dgm:prSet/>
      <dgm:spPr/>
      <dgm:t>
        <a:bodyPr/>
        <a:lstStyle/>
        <a:p>
          <a:endParaRPr lang="en-US"/>
        </a:p>
      </dgm:t>
    </dgm:pt>
    <dgm:pt modelId="{B49B6995-FD3B-4894-A0D4-FBE38F888F34}" type="pres">
      <dgm:prSet presAssocID="{5BB871A2-AC85-4C66-9815-F6139E4CBC45}" presName="diagram" presStyleCnt="0">
        <dgm:presLayoutVars>
          <dgm:chPref val="1"/>
          <dgm:dir/>
          <dgm:animOne val="branch"/>
          <dgm:animLvl val="lvl"/>
          <dgm:resizeHandles/>
        </dgm:presLayoutVars>
      </dgm:prSet>
      <dgm:spPr/>
    </dgm:pt>
    <dgm:pt modelId="{1C67E8D6-AFF9-4BC9-ACF4-43DAFE99D7CF}" type="pres">
      <dgm:prSet presAssocID="{B7DFE5F8-3BCD-4EB4-AE7E-8F85D9179A7F}" presName="root" presStyleCnt="0"/>
      <dgm:spPr/>
    </dgm:pt>
    <dgm:pt modelId="{09BC4857-1E05-440D-92E0-172E98F6062B}" type="pres">
      <dgm:prSet presAssocID="{B7DFE5F8-3BCD-4EB4-AE7E-8F85D9179A7F}" presName="rootComposite" presStyleCnt="0"/>
      <dgm:spPr/>
    </dgm:pt>
    <dgm:pt modelId="{9522B2A0-E01C-4A82-A889-0F7C1FACD398}" type="pres">
      <dgm:prSet presAssocID="{B7DFE5F8-3BCD-4EB4-AE7E-8F85D9179A7F}" presName="rootText" presStyleLbl="node1" presStyleIdx="0" presStyleCnt="1" custScaleX="257963" custScaleY="66916" custLinFactNeighborX="769" custLinFactNeighborY="4333"/>
      <dgm:spPr/>
    </dgm:pt>
    <dgm:pt modelId="{9C255CFF-90C4-4866-A97B-7505923B4AA6}" type="pres">
      <dgm:prSet presAssocID="{B7DFE5F8-3BCD-4EB4-AE7E-8F85D9179A7F}" presName="rootConnector" presStyleLbl="node1" presStyleIdx="0" presStyleCnt="1"/>
      <dgm:spPr/>
    </dgm:pt>
    <dgm:pt modelId="{61E49CE0-E8B1-4F96-B12D-3CD6351D20AD}" type="pres">
      <dgm:prSet presAssocID="{B7DFE5F8-3BCD-4EB4-AE7E-8F85D9179A7F}" presName="childShape" presStyleCnt="0"/>
      <dgm:spPr/>
    </dgm:pt>
    <dgm:pt modelId="{7CAE92D8-3460-44A5-BBD2-48BFDE5C0E94}" type="pres">
      <dgm:prSet presAssocID="{BB0E534F-1933-4391-89DB-D05F1AADC21A}" presName="Name13" presStyleLbl="parChTrans1D2" presStyleIdx="0" presStyleCnt="2"/>
      <dgm:spPr/>
    </dgm:pt>
    <dgm:pt modelId="{E2099877-4942-435B-ACB5-D4A2D9ADB89A}" type="pres">
      <dgm:prSet presAssocID="{ED490BF1-BCED-44E9-ACE3-E57B3220EFE9}" presName="childText" presStyleLbl="bgAcc1" presStyleIdx="0" presStyleCnt="2" custScaleX="236801">
        <dgm:presLayoutVars>
          <dgm:bulletEnabled val="1"/>
        </dgm:presLayoutVars>
      </dgm:prSet>
      <dgm:spPr/>
    </dgm:pt>
    <dgm:pt modelId="{B04DDE9D-ED59-4A24-A38F-75061987C6E4}" type="pres">
      <dgm:prSet presAssocID="{C9EE077F-0999-4B98-92C1-5B7C914C7790}" presName="Name13" presStyleLbl="parChTrans1D2" presStyleIdx="1" presStyleCnt="2"/>
      <dgm:spPr/>
    </dgm:pt>
    <dgm:pt modelId="{8F81BE46-F2EA-40DC-9B9D-D54FABAC2C4E}" type="pres">
      <dgm:prSet presAssocID="{D18C6210-DB9A-45AF-8AA2-8ECEA914875F}" presName="childText" presStyleLbl="bgAcc1" presStyleIdx="1" presStyleCnt="2" custScaleX="236399" custScaleY="112619">
        <dgm:presLayoutVars>
          <dgm:bulletEnabled val="1"/>
        </dgm:presLayoutVars>
      </dgm:prSet>
      <dgm:spPr/>
    </dgm:pt>
  </dgm:ptLst>
  <dgm:cxnLst>
    <dgm:cxn modelId="{044B4913-A9D4-4456-8A6B-2EB2021A8C4E}" srcId="{B7DFE5F8-3BCD-4EB4-AE7E-8F85D9179A7F}" destId="{ED490BF1-BCED-44E9-ACE3-E57B3220EFE9}" srcOrd="0" destOrd="0" parTransId="{BB0E534F-1933-4391-89DB-D05F1AADC21A}" sibTransId="{DCE79F69-6D0F-49E5-B473-5DB2984F56A0}"/>
    <dgm:cxn modelId="{2E2F2818-A6B7-49E6-8C21-8D9C18142A74}" type="presOf" srcId="{B7DFE5F8-3BCD-4EB4-AE7E-8F85D9179A7F}" destId="{9522B2A0-E01C-4A82-A889-0F7C1FACD398}" srcOrd="0" destOrd="0" presId="urn:microsoft.com/office/officeart/2005/8/layout/hierarchy3"/>
    <dgm:cxn modelId="{86FCA62B-9C74-4441-9F1F-5117A65088F2}" srcId="{B7DFE5F8-3BCD-4EB4-AE7E-8F85D9179A7F}" destId="{D18C6210-DB9A-45AF-8AA2-8ECEA914875F}" srcOrd="1" destOrd="0" parTransId="{C9EE077F-0999-4B98-92C1-5B7C914C7790}" sibTransId="{8D4F5211-2393-44F4-9836-F9D59CE34A77}"/>
    <dgm:cxn modelId="{293E593C-0D64-4525-AD5C-C7D7E2585E8D}" type="presOf" srcId="{BB0E534F-1933-4391-89DB-D05F1AADC21A}" destId="{7CAE92D8-3460-44A5-BBD2-48BFDE5C0E94}" srcOrd="0" destOrd="0" presId="urn:microsoft.com/office/officeart/2005/8/layout/hierarchy3"/>
    <dgm:cxn modelId="{EADF6966-6CA6-4F03-98C5-D893E4B30A85}" type="presOf" srcId="{D18C6210-DB9A-45AF-8AA2-8ECEA914875F}" destId="{8F81BE46-F2EA-40DC-9B9D-D54FABAC2C4E}" srcOrd="0" destOrd="0" presId="urn:microsoft.com/office/officeart/2005/8/layout/hierarchy3"/>
    <dgm:cxn modelId="{18B76086-97E5-4B4A-A2ED-8F0B0220143F}" type="presOf" srcId="{C9EE077F-0999-4B98-92C1-5B7C914C7790}" destId="{B04DDE9D-ED59-4A24-A38F-75061987C6E4}" srcOrd="0" destOrd="0" presId="urn:microsoft.com/office/officeart/2005/8/layout/hierarchy3"/>
    <dgm:cxn modelId="{68DF9997-9365-45BD-9BBA-B5A25FD4C5C0}" type="presOf" srcId="{B7DFE5F8-3BCD-4EB4-AE7E-8F85D9179A7F}" destId="{9C255CFF-90C4-4866-A97B-7505923B4AA6}" srcOrd="1" destOrd="0" presId="urn:microsoft.com/office/officeart/2005/8/layout/hierarchy3"/>
    <dgm:cxn modelId="{4B57C9D9-20E9-42D0-9CFC-B74A9913D128}" type="presOf" srcId="{ED490BF1-BCED-44E9-ACE3-E57B3220EFE9}" destId="{E2099877-4942-435B-ACB5-D4A2D9ADB89A}" srcOrd="0" destOrd="0" presId="urn:microsoft.com/office/officeart/2005/8/layout/hierarchy3"/>
    <dgm:cxn modelId="{F22C15EA-B25F-483C-B0E6-994A70657A25}" srcId="{5BB871A2-AC85-4C66-9815-F6139E4CBC45}" destId="{B7DFE5F8-3BCD-4EB4-AE7E-8F85D9179A7F}" srcOrd="0" destOrd="0" parTransId="{B9B6A201-AFF8-41A6-97C1-9C3FFA6A4014}" sibTransId="{718647B5-F117-45F1-B26C-DDB241873985}"/>
    <dgm:cxn modelId="{DED7CDFC-D237-4D81-9F3C-6C29206BB001}" type="presOf" srcId="{5BB871A2-AC85-4C66-9815-F6139E4CBC45}" destId="{B49B6995-FD3B-4894-A0D4-FBE38F888F34}" srcOrd="0" destOrd="0" presId="urn:microsoft.com/office/officeart/2005/8/layout/hierarchy3"/>
    <dgm:cxn modelId="{D9CF7871-0E4E-474A-8D0C-721B9732A0A6}" type="presParOf" srcId="{B49B6995-FD3B-4894-A0D4-FBE38F888F34}" destId="{1C67E8D6-AFF9-4BC9-ACF4-43DAFE99D7CF}" srcOrd="0" destOrd="0" presId="urn:microsoft.com/office/officeart/2005/8/layout/hierarchy3"/>
    <dgm:cxn modelId="{08C4F772-262B-4CEF-949A-5A061352641E}" type="presParOf" srcId="{1C67E8D6-AFF9-4BC9-ACF4-43DAFE99D7CF}" destId="{09BC4857-1E05-440D-92E0-172E98F6062B}" srcOrd="0" destOrd="0" presId="urn:microsoft.com/office/officeart/2005/8/layout/hierarchy3"/>
    <dgm:cxn modelId="{AC5B1F37-C591-444F-9852-28C1A78B1DB9}" type="presParOf" srcId="{09BC4857-1E05-440D-92E0-172E98F6062B}" destId="{9522B2A0-E01C-4A82-A889-0F7C1FACD398}" srcOrd="0" destOrd="0" presId="urn:microsoft.com/office/officeart/2005/8/layout/hierarchy3"/>
    <dgm:cxn modelId="{665F8FE5-3D30-436A-A725-95AB296CF09A}" type="presParOf" srcId="{09BC4857-1E05-440D-92E0-172E98F6062B}" destId="{9C255CFF-90C4-4866-A97B-7505923B4AA6}" srcOrd="1" destOrd="0" presId="urn:microsoft.com/office/officeart/2005/8/layout/hierarchy3"/>
    <dgm:cxn modelId="{8E02FA3B-442C-443D-9708-FAE0903873B7}" type="presParOf" srcId="{1C67E8D6-AFF9-4BC9-ACF4-43DAFE99D7CF}" destId="{61E49CE0-E8B1-4F96-B12D-3CD6351D20AD}" srcOrd="1" destOrd="0" presId="urn:microsoft.com/office/officeart/2005/8/layout/hierarchy3"/>
    <dgm:cxn modelId="{4B391F95-B73E-48B8-B768-73D49CF109C6}" type="presParOf" srcId="{61E49CE0-E8B1-4F96-B12D-3CD6351D20AD}" destId="{7CAE92D8-3460-44A5-BBD2-48BFDE5C0E94}" srcOrd="0" destOrd="0" presId="urn:microsoft.com/office/officeart/2005/8/layout/hierarchy3"/>
    <dgm:cxn modelId="{5DC71CA7-65C4-4B74-8963-53BC3F77B634}" type="presParOf" srcId="{61E49CE0-E8B1-4F96-B12D-3CD6351D20AD}" destId="{E2099877-4942-435B-ACB5-D4A2D9ADB89A}" srcOrd="1" destOrd="0" presId="urn:microsoft.com/office/officeart/2005/8/layout/hierarchy3"/>
    <dgm:cxn modelId="{B8C3362B-A2BF-4C88-A9F1-BF9604532986}" type="presParOf" srcId="{61E49CE0-E8B1-4F96-B12D-3CD6351D20AD}" destId="{B04DDE9D-ED59-4A24-A38F-75061987C6E4}" srcOrd="2" destOrd="0" presId="urn:microsoft.com/office/officeart/2005/8/layout/hierarchy3"/>
    <dgm:cxn modelId="{D39804EA-4B2C-41C1-A912-DDAD0CB5FA31}" type="presParOf" srcId="{61E49CE0-E8B1-4F96-B12D-3CD6351D20AD}" destId="{8F81BE46-F2EA-40DC-9B9D-D54FABAC2C4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411BFA-AEE3-43E2-A0B3-9EBCF6214FAD}" type="doc">
      <dgm:prSet loTypeId="urn:microsoft.com/office/officeart/2005/8/layout/hProcess7" loCatId="list" qsTypeId="urn:microsoft.com/office/officeart/2005/8/quickstyle/3d2" qsCatId="3D" csTypeId="urn:microsoft.com/office/officeart/2005/8/colors/colorful1" csCatId="colorful" phldr="1"/>
      <dgm:spPr/>
      <dgm:t>
        <a:bodyPr/>
        <a:lstStyle/>
        <a:p>
          <a:endParaRPr lang="en-US"/>
        </a:p>
      </dgm:t>
    </dgm:pt>
    <dgm:pt modelId="{57616D45-16A3-4685-ADA8-5D1597719E98}">
      <dgm:prSet phldrT="[Text]" phldr="1"/>
      <dgm:spPr/>
      <dgm:t>
        <a:bodyPr/>
        <a:lstStyle/>
        <a:p>
          <a:pPr algn="ctr"/>
          <a:endParaRPr lang="en-US" b="1">
            <a:latin typeface="Times New Roman" pitchFamily="18" charset="0"/>
            <a:cs typeface="Times New Roman" pitchFamily="18" charset="0"/>
          </a:endParaRPr>
        </a:p>
      </dgm:t>
    </dgm:pt>
    <dgm:pt modelId="{D4AA6D36-DF4D-41E9-A171-DDA0BC43DCAB}" type="parTrans" cxnId="{799C15FD-9628-40F5-AD29-20F53ADADCC2}">
      <dgm:prSet/>
      <dgm:spPr/>
      <dgm:t>
        <a:bodyPr/>
        <a:lstStyle/>
        <a:p>
          <a:pPr algn="ctr"/>
          <a:endParaRPr lang="en-US" b="1">
            <a:latin typeface="Times New Roman" pitchFamily="18" charset="0"/>
            <a:cs typeface="Times New Roman" pitchFamily="18" charset="0"/>
          </a:endParaRPr>
        </a:p>
      </dgm:t>
    </dgm:pt>
    <dgm:pt modelId="{53C19BFE-1FA5-40D3-AC8B-E38865FEB749}" type="sibTrans" cxnId="{799C15FD-9628-40F5-AD29-20F53ADADCC2}">
      <dgm:prSet/>
      <dgm:spPr/>
      <dgm:t>
        <a:bodyPr/>
        <a:lstStyle/>
        <a:p>
          <a:pPr algn="ctr"/>
          <a:endParaRPr lang="en-US" b="1">
            <a:latin typeface="Times New Roman" pitchFamily="18" charset="0"/>
            <a:cs typeface="Times New Roman" pitchFamily="18" charset="0"/>
          </a:endParaRPr>
        </a:p>
      </dgm:t>
    </dgm:pt>
    <dgm:pt modelId="{ACC6711C-1216-4A6D-91CC-F4554B15CFBA}">
      <dgm:prSet phldrT="[Text]"/>
      <dgm:spPr/>
      <dgm:t>
        <a:bodyPr/>
        <a:lstStyle/>
        <a:p>
          <a:pPr algn="ctr"/>
          <a:r>
            <a:rPr lang="en-US" b="1">
              <a:latin typeface="Times New Roman" pitchFamily="18" charset="0"/>
              <a:cs typeface="Times New Roman" pitchFamily="18" charset="0"/>
            </a:rPr>
            <a:t>DINH DƯỠNG KHOÁNG</a:t>
          </a:r>
        </a:p>
      </dgm:t>
    </dgm:pt>
    <dgm:pt modelId="{5D20B0B8-B7F5-44CE-BDC0-89B84422CAEE}" type="parTrans" cxnId="{64911B80-F5B1-41D2-B261-2099A655C84B}">
      <dgm:prSet/>
      <dgm:spPr/>
      <dgm:t>
        <a:bodyPr/>
        <a:lstStyle/>
        <a:p>
          <a:pPr algn="ctr"/>
          <a:endParaRPr lang="en-US" b="1">
            <a:latin typeface="Times New Roman" pitchFamily="18" charset="0"/>
            <a:cs typeface="Times New Roman" pitchFamily="18" charset="0"/>
          </a:endParaRPr>
        </a:p>
      </dgm:t>
    </dgm:pt>
    <dgm:pt modelId="{8605DFBF-4AC7-49D0-A2BD-CFECAD554999}" type="sibTrans" cxnId="{64911B80-F5B1-41D2-B261-2099A655C84B}">
      <dgm:prSet/>
      <dgm:spPr/>
      <dgm:t>
        <a:bodyPr/>
        <a:lstStyle/>
        <a:p>
          <a:pPr algn="ctr"/>
          <a:endParaRPr lang="en-US" b="1">
            <a:latin typeface="Times New Roman" pitchFamily="18" charset="0"/>
            <a:cs typeface="Times New Roman" pitchFamily="18" charset="0"/>
          </a:endParaRPr>
        </a:p>
      </dgm:t>
    </dgm:pt>
    <dgm:pt modelId="{9ECA6C31-AD31-4AC1-9EAA-E93DE3ECDD72}">
      <dgm:prSet phldrT="[Text]"/>
      <dgm:spPr/>
      <dgm:t>
        <a:bodyPr/>
        <a:lstStyle/>
        <a:p>
          <a:pPr algn="ctr"/>
          <a:endParaRPr lang="en-US" b="1">
            <a:latin typeface="Times New Roman" pitchFamily="18" charset="0"/>
            <a:cs typeface="Times New Roman" pitchFamily="18" charset="0"/>
          </a:endParaRPr>
        </a:p>
      </dgm:t>
    </dgm:pt>
    <dgm:pt modelId="{D4903512-ACB7-48C5-AC86-078CCFB2D7B7}" type="parTrans" cxnId="{AE6E7171-0A6B-49B0-8F3C-88312A818E43}">
      <dgm:prSet/>
      <dgm:spPr/>
      <dgm:t>
        <a:bodyPr/>
        <a:lstStyle/>
        <a:p>
          <a:pPr algn="ctr"/>
          <a:endParaRPr lang="en-US" b="1">
            <a:latin typeface="Times New Roman" pitchFamily="18" charset="0"/>
            <a:cs typeface="Times New Roman" pitchFamily="18" charset="0"/>
          </a:endParaRPr>
        </a:p>
      </dgm:t>
    </dgm:pt>
    <dgm:pt modelId="{1BC9DB4D-5FCA-4C9B-835C-7900E0B599AF}" type="sibTrans" cxnId="{AE6E7171-0A6B-49B0-8F3C-88312A818E43}">
      <dgm:prSet/>
      <dgm:spPr/>
      <dgm:t>
        <a:bodyPr/>
        <a:lstStyle/>
        <a:p>
          <a:pPr algn="ctr"/>
          <a:endParaRPr lang="en-US" b="1">
            <a:latin typeface="Times New Roman" pitchFamily="18" charset="0"/>
            <a:cs typeface="Times New Roman" pitchFamily="18" charset="0"/>
          </a:endParaRPr>
        </a:p>
      </dgm:t>
    </dgm:pt>
    <dgm:pt modelId="{0A9D7C89-58C5-4152-A308-FAEE35A77433}">
      <dgm:prSet phldrT="[Text]"/>
      <dgm:spPr/>
      <dgm:t>
        <a:bodyPr/>
        <a:lstStyle/>
        <a:p>
          <a:pPr algn="ctr"/>
          <a:r>
            <a:rPr lang="en-US" b="1">
              <a:latin typeface="Times New Roman" pitchFamily="18" charset="0"/>
              <a:cs typeface="Times New Roman" pitchFamily="18" charset="0"/>
            </a:rPr>
            <a:t>TĂNG NĂNG SUẤT CÂY TRỒNG</a:t>
          </a:r>
        </a:p>
      </dgm:t>
    </dgm:pt>
    <dgm:pt modelId="{CBC5B75F-951C-4D3D-B028-FC6D60476FE9}" type="parTrans" cxnId="{2F82932E-160C-4785-B685-587695F005BD}">
      <dgm:prSet/>
      <dgm:spPr/>
      <dgm:t>
        <a:bodyPr/>
        <a:lstStyle/>
        <a:p>
          <a:pPr algn="ctr"/>
          <a:endParaRPr lang="en-US" b="1">
            <a:latin typeface="Times New Roman" pitchFamily="18" charset="0"/>
            <a:cs typeface="Times New Roman" pitchFamily="18" charset="0"/>
          </a:endParaRPr>
        </a:p>
      </dgm:t>
    </dgm:pt>
    <dgm:pt modelId="{26EF4EA1-758A-4CAE-BC8F-B1743692289A}" type="sibTrans" cxnId="{2F82932E-160C-4785-B685-587695F005BD}">
      <dgm:prSet/>
      <dgm:spPr/>
      <dgm:t>
        <a:bodyPr/>
        <a:lstStyle/>
        <a:p>
          <a:pPr algn="ctr"/>
          <a:endParaRPr lang="en-US" b="1">
            <a:latin typeface="Times New Roman" pitchFamily="18" charset="0"/>
            <a:cs typeface="Times New Roman" pitchFamily="18" charset="0"/>
          </a:endParaRPr>
        </a:p>
      </dgm:t>
    </dgm:pt>
    <dgm:pt modelId="{82ECC9E9-56AC-4368-A214-6067985268F0}">
      <dgm:prSet phldrT="[Text]" phldr="1"/>
      <dgm:spPr/>
      <dgm:t>
        <a:bodyPr/>
        <a:lstStyle/>
        <a:p>
          <a:pPr algn="ctr"/>
          <a:endParaRPr lang="en-US" b="1">
            <a:latin typeface="Times New Roman" pitchFamily="18" charset="0"/>
            <a:cs typeface="Times New Roman" pitchFamily="18" charset="0"/>
          </a:endParaRPr>
        </a:p>
      </dgm:t>
    </dgm:pt>
    <dgm:pt modelId="{4E26A084-5D27-495D-BDD6-3763C3D39817}" type="parTrans" cxnId="{89616AC3-E50F-4A0E-9A0F-1B2A21DCEBE4}">
      <dgm:prSet/>
      <dgm:spPr/>
      <dgm:t>
        <a:bodyPr/>
        <a:lstStyle/>
        <a:p>
          <a:pPr algn="ctr"/>
          <a:endParaRPr lang="en-US" b="1">
            <a:latin typeface="Times New Roman" pitchFamily="18" charset="0"/>
            <a:cs typeface="Times New Roman" pitchFamily="18" charset="0"/>
          </a:endParaRPr>
        </a:p>
      </dgm:t>
    </dgm:pt>
    <dgm:pt modelId="{5930E4B7-BE71-4D75-B9D4-44A9DBA61B82}" type="sibTrans" cxnId="{89616AC3-E50F-4A0E-9A0F-1B2A21DCEBE4}">
      <dgm:prSet/>
      <dgm:spPr/>
      <dgm:t>
        <a:bodyPr/>
        <a:lstStyle/>
        <a:p>
          <a:pPr algn="ctr"/>
          <a:endParaRPr lang="en-US" b="1">
            <a:latin typeface="Times New Roman" pitchFamily="18" charset="0"/>
            <a:cs typeface="Times New Roman" pitchFamily="18" charset="0"/>
          </a:endParaRPr>
        </a:p>
      </dgm:t>
    </dgm:pt>
    <dgm:pt modelId="{498C7DA8-2733-4331-BFBD-D16D2D0DE0E1}">
      <dgm:prSet phldrT="[Text]"/>
      <dgm:spPr/>
      <dgm:t>
        <a:bodyPr/>
        <a:lstStyle/>
        <a:p>
          <a:pPr algn="ctr"/>
          <a:r>
            <a:rPr lang="en-US" b="1">
              <a:latin typeface="Times New Roman" pitchFamily="18" charset="0"/>
              <a:cs typeface="Times New Roman" pitchFamily="18" charset="0"/>
            </a:rPr>
            <a:t>NÔNG NGHIỆP SẠCH</a:t>
          </a:r>
        </a:p>
      </dgm:t>
    </dgm:pt>
    <dgm:pt modelId="{BAA22B4A-EBE6-477A-BCC9-7BB45E1D092C}" type="parTrans" cxnId="{92996246-D0F0-47D1-9EEC-CC167A37DCC5}">
      <dgm:prSet/>
      <dgm:spPr/>
      <dgm:t>
        <a:bodyPr/>
        <a:lstStyle/>
        <a:p>
          <a:pPr algn="ctr"/>
          <a:endParaRPr lang="en-US" b="1">
            <a:latin typeface="Times New Roman" pitchFamily="18" charset="0"/>
            <a:cs typeface="Times New Roman" pitchFamily="18" charset="0"/>
          </a:endParaRPr>
        </a:p>
      </dgm:t>
    </dgm:pt>
    <dgm:pt modelId="{2B4E3AE0-5703-4862-9129-0B6F654C8C77}" type="sibTrans" cxnId="{92996246-D0F0-47D1-9EEC-CC167A37DCC5}">
      <dgm:prSet/>
      <dgm:spPr/>
      <dgm:t>
        <a:bodyPr/>
        <a:lstStyle/>
        <a:p>
          <a:pPr algn="ctr"/>
          <a:endParaRPr lang="en-US" b="1">
            <a:latin typeface="Times New Roman" pitchFamily="18" charset="0"/>
            <a:cs typeface="Times New Roman" pitchFamily="18" charset="0"/>
          </a:endParaRPr>
        </a:p>
      </dgm:t>
    </dgm:pt>
    <dgm:pt modelId="{7D9E2F5C-BE59-4B7F-A138-EBEBF675F813}" type="pres">
      <dgm:prSet presAssocID="{E3411BFA-AEE3-43E2-A0B3-9EBCF6214FAD}" presName="Name0" presStyleCnt="0">
        <dgm:presLayoutVars>
          <dgm:dir/>
          <dgm:animLvl val="lvl"/>
          <dgm:resizeHandles val="exact"/>
        </dgm:presLayoutVars>
      </dgm:prSet>
      <dgm:spPr/>
    </dgm:pt>
    <dgm:pt modelId="{4770BC5B-2322-4A03-8309-AB9CF0AF3033}" type="pres">
      <dgm:prSet presAssocID="{57616D45-16A3-4685-ADA8-5D1597719E98}" presName="compositeNode" presStyleCnt="0">
        <dgm:presLayoutVars>
          <dgm:bulletEnabled val="1"/>
        </dgm:presLayoutVars>
      </dgm:prSet>
      <dgm:spPr/>
    </dgm:pt>
    <dgm:pt modelId="{619CBE9E-387E-4F43-8A7B-2C79FE3F5C1E}" type="pres">
      <dgm:prSet presAssocID="{57616D45-16A3-4685-ADA8-5D1597719E98}" presName="bgRect" presStyleLbl="node1" presStyleIdx="0" presStyleCnt="3"/>
      <dgm:spPr/>
    </dgm:pt>
    <dgm:pt modelId="{1D0396CB-CF9E-4863-81FA-E55204E22727}" type="pres">
      <dgm:prSet presAssocID="{57616D45-16A3-4685-ADA8-5D1597719E98}" presName="parentNode" presStyleLbl="node1" presStyleIdx="0" presStyleCnt="3">
        <dgm:presLayoutVars>
          <dgm:chMax val="0"/>
          <dgm:bulletEnabled val="1"/>
        </dgm:presLayoutVars>
      </dgm:prSet>
      <dgm:spPr/>
    </dgm:pt>
    <dgm:pt modelId="{3277F217-C080-4203-B410-68E9656D4E05}" type="pres">
      <dgm:prSet presAssocID="{57616D45-16A3-4685-ADA8-5D1597719E98}" presName="childNode" presStyleLbl="node1" presStyleIdx="0" presStyleCnt="3">
        <dgm:presLayoutVars>
          <dgm:bulletEnabled val="1"/>
        </dgm:presLayoutVars>
      </dgm:prSet>
      <dgm:spPr/>
    </dgm:pt>
    <dgm:pt modelId="{D3F05572-4505-4B32-98FD-90CABA76D2F6}" type="pres">
      <dgm:prSet presAssocID="{53C19BFE-1FA5-40D3-AC8B-E38865FEB749}" presName="hSp" presStyleCnt="0"/>
      <dgm:spPr/>
    </dgm:pt>
    <dgm:pt modelId="{F0A4C346-B6F1-4580-B17C-126FDD758622}" type="pres">
      <dgm:prSet presAssocID="{53C19BFE-1FA5-40D3-AC8B-E38865FEB749}" presName="vProcSp" presStyleCnt="0"/>
      <dgm:spPr/>
    </dgm:pt>
    <dgm:pt modelId="{32F6E764-DD04-4BF1-83D1-6EC1F1BD5A6E}" type="pres">
      <dgm:prSet presAssocID="{53C19BFE-1FA5-40D3-AC8B-E38865FEB749}" presName="vSp1" presStyleCnt="0"/>
      <dgm:spPr/>
    </dgm:pt>
    <dgm:pt modelId="{A1FC07EC-A48A-4EF3-8053-4CC92CA4FCF8}" type="pres">
      <dgm:prSet presAssocID="{53C19BFE-1FA5-40D3-AC8B-E38865FEB749}" presName="simulatedConn" presStyleLbl="solidFgAcc1" presStyleIdx="0" presStyleCnt="2"/>
      <dgm:spPr>
        <a:solidFill>
          <a:srgbClr val="7030A0"/>
        </a:solidFill>
      </dgm:spPr>
    </dgm:pt>
    <dgm:pt modelId="{F5A68976-E498-4BE6-9E47-93386D7426F4}" type="pres">
      <dgm:prSet presAssocID="{53C19BFE-1FA5-40D3-AC8B-E38865FEB749}" presName="vSp2" presStyleCnt="0"/>
      <dgm:spPr/>
    </dgm:pt>
    <dgm:pt modelId="{64C29107-0CDB-485D-9C27-7602BDF88ED4}" type="pres">
      <dgm:prSet presAssocID="{53C19BFE-1FA5-40D3-AC8B-E38865FEB749}" presName="sibTrans" presStyleCnt="0"/>
      <dgm:spPr/>
    </dgm:pt>
    <dgm:pt modelId="{8D9AAFC5-6F77-4B8C-865B-D6E3BFB89C7C}" type="pres">
      <dgm:prSet presAssocID="{9ECA6C31-AD31-4AC1-9EAA-E93DE3ECDD72}" presName="compositeNode" presStyleCnt="0">
        <dgm:presLayoutVars>
          <dgm:bulletEnabled val="1"/>
        </dgm:presLayoutVars>
      </dgm:prSet>
      <dgm:spPr/>
    </dgm:pt>
    <dgm:pt modelId="{0D8A70D8-50FB-46EA-8FBC-FC4F90EC4C3D}" type="pres">
      <dgm:prSet presAssocID="{9ECA6C31-AD31-4AC1-9EAA-E93DE3ECDD72}" presName="bgRect" presStyleLbl="node1" presStyleIdx="1" presStyleCnt="3"/>
      <dgm:spPr/>
    </dgm:pt>
    <dgm:pt modelId="{EE193AE8-AEEF-4E37-BE6E-59BAA8261890}" type="pres">
      <dgm:prSet presAssocID="{9ECA6C31-AD31-4AC1-9EAA-E93DE3ECDD72}" presName="parentNode" presStyleLbl="node1" presStyleIdx="1" presStyleCnt="3">
        <dgm:presLayoutVars>
          <dgm:chMax val="0"/>
          <dgm:bulletEnabled val="1"/>
        </dgm:presLayoutVars>
      </dgm:prSet>
      <dgm:spPr/>
    </dgm:pt>
    <dgm:pt modelId="{309E6A89-63C1-4FDE-B376-6D3D2A023038}" type="pres">
      <dgm:prSet presAssocID="{9ECA6C31-AD31-4AC1-9EAA-E93DE3ECDD72}" presName="childNode" presStyleLbl="node1" presStyleIdx="1" presStyleCnt="3">
        <dgm:presLayoutVars>
          <dgm:bulletEnabled val="1"/>
        </dgm:presLayoutVars>
      </dgm:prSet>
      <dgm:spPr/>
    </dgm:pt>
    <dgm:pt modelId="{D456D3C6-2F9A-45AA-A290-72BF5164E2F9}" type="pres">
      <dgm:prSet presAssocID="{1BC9DB4D-5FCA-4C9B-835C-7900E0B599AF}" presName="hSp" presStyleCnt="0"/>
      <dgm:spPr/>
    </dgm:pt>
    <dgm:pt modelId="{15E5A545-F85E-4E50-8BD3-DC5E6D7C0DBE}" type="pres">
      <dgm:prSet presAssocID="{1BC9DB4D-5FCA-4C9B-835C-7900E0B599AF}" presName="vProcSp" presStyleCnt="0"/>
      <dgm:spPr/>
    </dgm:pt>
    <dgm:pt modelId="{D471771E-6568-49E3-88F4-48DFD14F2046}" type="pres">
      <dgm:prSet presAssocID="{1BC9DB4D-5FCA-4C9B-835C-7900E0B599AF}" presName="vSp1" presStyleCnt="0"/>
      <dgm:spPr/>
    </dgm:pt>
    <dgm:pt modelId="{EF32C225-CA26-4E63-BCDD-D392CE63F061}" type="pres">
      <dgm:prSet presAssocID="{1BC9DB4D-5FCA-4C9B-835C-7900E0B599AF}" presName="simulatedConn" presStyleLbl="solidFgAcc1" presStyleIdx="1" presStyleCnt="2"/>
      <dgm:spPr>
        <a:solidFill>
          <a:srgbClr val="FF0000"/>
        </a:solidFill>
      </dgm:spPr>
    </dgm:pt>
    <dgm:pt modelId="{66120503-9929-47B1-A2CE-6524DDE1E17A}" type="pres">
      <dgm:prSet presAssocID="{1BC9DB4D-5FCA-4C9B-835C-7900E0B599AF}" presName="vSp2" presStyleCnt="0"/>
      <dgm:spPr/>
    </dgm:pt>
    <dgm:pt modelId="{0E613245-35E8-441C-B63B-05EFD022912D}" type="pres">
      <dgm:prSet presAssocID="{1BC9DB4D-5FCA-4C9B-835C-7900E0B599AF}" presName="sibTrans" presStyleCnt="0"/>
      <dgm:spPr/>
    </dgm:pt>
    <dgm:pt modelId="{72DD50BE-2C73-4A5C-832A-57518001015D}" type="pres">
      <dgm:prSet presAssocID="{82ECC9E9-56AC-4368-A214-6067985268F0}" presName="compositeNode" presStyleCnt="0">
        <dgm:presLayoutVars>
          <dgm:bulletEnabled val="1"/>
        </dgm:presLayoutVars>
      </dgm:prSet>
      <dgm:spPr/>
    </dgm:pt>
    <dgm:pt modelId="{AA3C7C05-4301-4EB7-9AF4-4D1129CF2024}" type="pres">
      <dgm:prSet presAssocID="{82ECC9E9-56AC-4368-A214-6067985268F0}" presName="bgRect" presStyleLbl="node1" presStyleIdx="2" presStyleCnt="3"/>
      <dgm:spPr/>
    </dgm:pt>
    <dgm:pt modelId="{7DE9CA8C-07DE-47A6-BBA0-B58FD7AE0266}" type="pres">
      <dgm:prSet presAssocID="{82ECC9E9-56AC-4368-A214-6067985268F0}" presName="parentNode" presStyleLbl="node1" presStyleIdx="2" presStyleCnt="3">
        <dgm:presLayoutVars>
          <dgm:chMax val="0"/>
          <dgm:bulletEnabled val="1"/>
        </dgm:presLayoutVars>
      </dgm:prSet>
      <dgm:spPr/>
    </dgm:pt>
    <dgm:pt modelId="{DEC7B646-70A1-4E78-B04C-B754E3836E0C}" type="pres">
      <dgm:prSet presAssocID="{82ECC9E9-56AC-4368-A214-6067985268F0}" presName="childNode" presStyleLbl="node1" presStyleIdx="2" presStyleCnt="3">
        <dgm:presLayoutVars>
          <dgm:bulletEnabled val="1"/>
        </dgm:presLayoutVars>
      </dgm:prSet>
      <dgm:spPr/>
    </dgm:pt>
  </dgm:ptLst>
  <dgm:cxnLst>
    <dgm:cxn modelId="{7FE06D01-87CE-4A6F-AFCA-E01C608D3E2C}" type="presOf" srcId="{57616D45-16A3-4685-ADA8-5D1597719E98}" destId="{619CBE9E-387E-4F43-8A7B-2C79FE3F5C1E}" srcOrd="0" destOrd="0" presId="urn:microsoft.com/office/officeart/2005/8/layout/hProcess7"/>
    <dgm:cxn modelId="{2F82932E-160C-4785-B685-587695F005BD}" srcId="{9ECA6C31-AD31-4AC1-9EAA-E93DE3ECDD72}" destId="{0A9D7C89-58C5-4152-A308-FAEE35A77433}" srcOrd="0" destOrd="0" parTransId="{CBC5B75F-951C-4D3D-B028-FC6D60476FE9}" sibTransId="{26EF4EA1-758A-4CAE-BC8F-B1743692289A}"/>
    <dgm:cxn modelId="{B27FDE3A-3256-4BFF-B62B-8981830D62C1}" type="presOf" srcId="{0A9D7C89-58C5-4152-A308-FAEE35A77433}" destId="{309E6A89-63C1-4FDE-B376-6D3D2A023038}" srcOrd="0" destOrd="0" presId="urn:microsoft.com/office/officeart/2005/8/layout/hProcess7"/>
    <dgm:cxn modelId="{601D0761-C09F-4A64-B2B8-DFE7B149543C}" type="presOf" srcId="{E3411BFA-AEE3-43E2-A0B3-9EBCF6214FAD}" destId="{7D9E2F5C-BE59-4B7F-A138-EBEBF675F813}" srcOrd="0" destOrd="0" presId="urn:microsoft.com/office/officeart/2005/8/layout/hProcess7"/>
    <dgm:cxn modelId="{92996246-D0F0-47D1-9EEC-CC167A37DCC5}" srcId="{82ECC9E9-56AC-4368-A214-6067985268F0}" destId="{498C7DA8-2733-4331-BFBD-D16D2D0DE0E1}" srcOrd="0" destOrd="0" parTransId="{BAA22B4A-EBE6-477A-BCC9-7BB45E1D092C}" sibTransId="{2B4E3AE0-5703-4862-9129-0B6F654C8C77}"/>
    <dgm:cxn modelId="{AE6E7171-0A6B-49B0-8F3C-88312A818E43}" srcId="{E3411BFA-AEE3-43E2-A0B3-9EBCF6214FAD}" destId="{9ECA6C31-AD31-4AC1-9EAA-E93DE3ECDD72}" srcOrd="1" destOrd="0" parTransId="{D4903512-ACB7-48C5-AC86-078CCFB2D7B7}" sibTransId="{1BC9DB4D-5FCA-4C9B-835C-7900E0B599AF}"/>
    <dgm:cxn modelId="{C7CBF773-5047-4971-B7C9-C20C6AA84C23}" type="presOf" srcId="{57616D45-16A3-4685-ADA8-5D1597719E98}" destId="{1D0396CB-CF9E-4863-81FA-E55204E22727}" srcOrd="1" destOrd="0" presId="urn:microsoft.com/office/officeart/2005/8/layout/hProcess7"/>
    <dgm:cxn modelId="{D9FDC85A-ABAD-4E27-BCFF-67145FA653ED}" type="presOf" srcId="{82ECC9E9-56AC-4368-A214-6067985268F0}" destId="{7DE9CA8C-07DE-47A6-BBA0-B58FD7AE0266}" srcOrd="1" destOrd="0" presId="urn:microsoft.com/office/officeart/2005/8/layout/hProcess7"/>
    <dgm:cxn modelId="{64911B80-F5B1-41D2-B261-2099A655C84B}" srcId="{57616D45-16A3-4685-ADA8-5D1597719E98}" destId="{ACC6711C-1216-4A6D-91CC-F4554B15CFBA}" srcOrd="0" destOrd="0" parTransId="{5D20B0B8-B7F5-44CE-BDC0-89B84422CAEE}" sibTransId="{8605DFBF-4AC7-49D0-A2BD-CFECAD554999}"/>
    <dgm:cxn modelId="{BD403C80-7EE7-4E49-A578-7495F1069BCC}" type="presOf" srcId="{ACC6711C-1216-4A6D-91CC-F4554B15CFBA}" destId="{3277F217-C080-4203-B410-68E9656D4E05}" srcOrd="0" destOrd="0" presId="urn:microsoft.com/office/officeart/2005/8/layout/hProcess7"/>
    <dgm:cxn modelId="{702135C0-DC84-4AF9-85D3-E2E5DBE5F969}" type="presOf" srcId="{498C7DA8-2733-4331-BFBD-D16D2D0DE0E1}" destId="{DEC7B646-70A1-4E78-B04C-B754E3836E0C}" srcOrd="0" destOrd="0" presId="urn:microsoft.com/office/officeart/2005/8/layout/hProcess7"/>
    <dgm:cxn modelId="{89616AC3-E50F-4A0E-9A0F-1B2A21DCEBE4}" srcId="{E3411BFA-AEE3-43E2-A0B3-9EBCF6214FAD}" destId="{82ECC9E9-56AC-4368-A214-6067985268F0}" srcOrd="2" destOrd="0" parTransId="{4E26A084-5D27-495D-BDD6-3763C3D39817}" sibTransId="{5930E4B7-BE71-4D75-B9D4-44A9DBA61B82}"/>
    <dgm:cxn modelId="{05A971CA-361A-4307-8968-9793FB9DF43E}" type="presOf" srcId="{9ECA6C31-AD31-4AC1-9EAA-E93DE3ECDD72}" destId="{EE193AE8-AEEF-4E37-BE6E-59BAA8261890}" srcOrd="1" destOrd="0" presId="urn:microsoft.com/office/officeart/2005/8/layout/hProcess7"/>
    <dgm:cxn modelId="{3E928BE3-3EB9-4C78-B24E-8FF74236E400}" type="presOf" srcId="{9ECA6C31-AD31-4AC1-9EAA-E93DE3ECDD72}" destId="{0D8A70D8-50FB-46EA-8FBC-FC4F90EC4C3D}" srcOrd="0" destOrd="0" presId="urn:microsoft.com/office/officeart/2005/8/layout/hProcess7"/>
    <dgm:cxn modelId="{BD875EF1-91E2-46A7-9E15-D7F552FEE3DC}" type="presOf" srcId="{82ECC9E9-56AC-4368-A214-6067985268F0}" destId="{AA3C7C05-4301-4EB7-9AF4-4D1129CF2024}" srcOrd="0" destOrd="0" presId="urn:microsoft.com/office/officeart/2005/8/layout/hProcess7"/>
    <dgm:cxn modelId="{799C15FD-9628-40F5-AD29-20F53ADADCC2}" srcId="{E3411BFA-AEE3-43E2-A0B3-9EBCF6214FAD}" destId="{57616D45-16A3-4685-ADA8-5D1597719E98}" srcOrd="0" destOrd="0" parTransId="{D4AA6D36-DF4D-41E9-A171-DDA0BC43DCAB}" sibTransId="{53C19BFE-1FA5-40D3-AC8B-E38865FEB749}"/>
    <dgm:cxn modelId="{4E013CFC-74ED-45B4-B025-8F3B40D5BBA7}" type="presParOf" srcId="{7D9E2F5C-BE59-4B7F-A138-EBEBF675F813}" destId="{4770BC5B-2322-4A03-8309-AB9CF0AF3033}" srcOrd="0" destOrd="0" presId="urn:microsoft.com/office/officeart/2005/8/layout/hProcess7"/>
    <dgm:cxn modelId="{58D8C975-2DE0-4F64-B2A0-C0C565020E86}" type="presParOf" srcId="{4770BC5B-2322-4A03-8309-AB9CF0AF3033}" destId="{619CBE9E-387E-4F43-8A7B-2C79FE3F5C1E}" srcOrd="0" destOrd="0" presId="urn:microsoft.com/office/officeart/2005/8/layout/hProcess7"/>
    <dgm:cxn modelId="{26DA65B3-2D16-444C-AF2D-97AB2B86206C}" type="presParOf" srcId="{4770BC5B-2322-4A03-8309-AB9CF0AF3033}" destId="{1D0396CB-CF9E-4863-81FA-E55204E22727}" srcOrd="1" destOrd="0" presId="urn:microsoft.com/office/officeart/2005/8/layout/hProcess7"/>
    <dgm:cxn modelId="{5EAE74C3-8774-4372-8840-9614A19C25FD}" type="presParOf" srcId="{4770BC5B-2322-4A03-8309-AB9CF0AF3033}" destId="{3277F217-C080-4203-B410-68E9656D4E05}" srcOrd="2" destOrd="0" presId="urn:microsoft.com/office/officeart/2005/8/layout/hProcess7"/>
    <dgm:cxn modelId="{E5693251-E620-4367-94BD-43B63F63396B}" type="presParOf" srcId="{7D9E2F5C-BE59-4B7F-A138-EBEBF675F813}" destId="{D3F05572-4505-4B32-98FD-90CABA76D2F6}" srcOrd="1" destOrd="0" presId="urn:microsoft.com/office/officeart/2005/8/layout/hProcess7"/>
    <dgm:cxn modelId="{B0DE8137-7EE5-4688-BFA3-F52BC6FECF40}" type="presParOf" srcId="{7D9E2F5C-BE59-4B7F-A138-EBEBF675F813}" destId="{F0A4C346-B6F1-4580-B17C-126FDD758622}" srcOrd="2" destOrd="0" presId="urn:microsoft.com/office/officeart/2005/8/layout/hProcess7"/>
    <dgm:cxn modelId="{F07B5D01-A16B-4F46-BE50-3A287D0A7005}" type="presParOf" srcId="{F0A4C346-B6F1-4580-B17C-126FDD758622}" destId="{32F6E764-DD04-4BF1-83D1-6EC1F1BD5A6E}" srcOrd="0" destOrd="0" presId="urn:microsoft.com/office/officeart/2005/8/layout/hProcess7"/>
    <dgm:cxn modelId="{50DF22F8-A84D-4728-AFE5-2870773E8721}" type="presParOf" srcId="{F0A4C346-B6F1-4580-B17C-126FDD758622}" destId="{A1FC07EC-A48A-4EF3-8053-4CC92CA4FCF8}" srcOrd="1" destOrd="0" presId="urn:microsoft.com/office/officeart/2005/8/layout/hProcess7"/>
    <dgm:cxn modelId="{70A576C8-DB27-4FE8-9E7D-191872FA16D2}" type="presParOf" srcId="{F0A4C346-B6F1-4580-B17C-126FDD758622}" destId="{F5A68976-E498-4BE6-9E47-93386D7426F4}" srcOrd="2" destOrd="0" presId="urn:microsoft.com/office/officeart/2005/8/layout/hProcess7"/>
    <dgm:cxn modelId="{46A9EF15-9C5B-4585-A376-58210E01DCBC}" type="presParOf" srcId="{7D9E2F5C-BE59-4B7F-A138-EBEBF675F813}" destId="{64C29107-0CDB-485D-9C27-7602BDF88ED4}" srcOrd="3" destOrd="0" presId="urn:microsoft.com/office/officeart/2005/8/layout/hProcess7"/>
    <dgm:cxn modelId="{E5C0753D-BCEC-4270-B0B2-50B9E62D7B23}" type="presParOf" srcId="{7D9E2F5C-BE59-4B7F-A138-EBEBF675F813}" destId="{8D9AAFC5-6F77-4B8C-865B-D6E3BFB89C7C}" srcOrd="4" destOrd="0" presId="urn:microsoft.com/office/officeart/2005/8/layout/hProcess7"/>
    <dgm:cxn modelId="{D3D2243B-4CA0-4A63-9BE7-4C4D12DB7D73}" type="presParOf" srcId="{8D9AAFC5-6F77-4B8C-865B-D6E3BFB89C7C}" destId="{0D8A70D8-50FB-46EA-8FBC-FC4F90EC4C3D}" srcOrd="0" destOrd="0" presId="urn:microsoft.com/office/officeart/2005/8/layout/hProcess7"/>
    <dgm:cxn modelId="{89D6E6D6-7C01-4D6F-8CF6-74BE481BE1D2}" type="presParOf" srcId="{8D9AAFC5-6F77-4B8C-865B-D6E3BFB89C7C}" destId="{EE193AE8-AEEF-4E37-BE6E-59BAA8261890}" srcOrd="1" destOrd="0" presId="urn:microsoft.com/office/officeart/2005/8/layout/hProcess7"/>
    <dgm:cxn modelId="{D94D8BEA-C1F1-4CB4-BAB7-D4D8C170F149}" type="presParOf" srcId="{8D9AAFC5-6F77-4B8C-865B-D6E3BFB89C7C}" destId="{309E6A89-63C1-4FDE-B376-6D3D2A023038}" srcOrd="2" destOrd="0" presId="urn:microsoft.com/office/officeart/2005/8/layout/hProcess7"/>
    <dgm:cxn modelId="{24D3B7B4-8AF7-4816-B83C-EDFEEB8A4B42}" type="presParOf" srcId="{7D9E2F5C-BE59-4B7F-A138-EBEBF675F813}" destId="{D456D3C6-2F9A-45AA-A290-72BF5164E2F9}" srcOrd="5" destOrd="0" presId="urn:microsoft.com/office/officeart/2005/8/layout/hProcess7"/>
    <dgm:cxn modelId="{7711CA97-305C-4683-95D0-28F8E62568B0}" type="presParOf" srcId="{7D9E2F5C-BE59-4B7F-A138-EBEBF675F813}" destId="{15E5A545-F85E-4E50-8BD3-DC5E6D7C0DBE}" srcOrd="6" destOrd="0" presId="urn:microsoft.com/office/officeart/2005/8/layout/hProcess7"/>
    <dgm:cxn modelId="{0D0225BE-FB2E-40B6-9D1D-EB4AA96E6A12}" type="presParOf" srcId="{15E5A545-F85E-4E50-8BD3-DC5E6D7C0DBE}" destId="{D471771E-6568-49E3-88F4-48DFD14F2046}" srcOrd="0" destOrd="0" presId="urn:microsoft.com/office/officeart/2005/8/layout/hProcess7"/>
    <dgm:cxn modelId="{49732ECC-AF58-4AED-8B34-C9502029AD75}" type="presParOf" srcId="{15E5A545-F85E-4E50-8BD3-DC5E6D7C0DBE}" destId="{EF32C225-CA26-4E63-BCDD-D392CE63F061}" srcOrd="1" destOrd="0" presId="urn:microsoft.com/office/officeart/2005/8/layout/hProcess7"/>
    <dgm:cxn modelId="{CC2FFDFC-AA01-4362-BDAC-79D8D468294F}" type="presParOf" srcId="{15E5A545-F85E-4E50-8BD3-DC5E6D7C0DBE}" destId="{66120503-9929-47B1-A2CE-6524DDE1E17A}" srcOrd="2" destOrd="0" presId="urn:microsoft.com/office/officeart/2005/8/layout/hProcess7"/>
    <dgm:cxn modelId="{8A04ED75-DFBD-43C6-9A37-65840E700200}" type="presParOf" srcId="{7D9E2F5C-BE59-4B7F-A138-EBEBF675F813}" destId="{0E613245-35E8-441C-B63B-05EFD022912D}" srcOrd="7" destOrd="0" presId="urn:microsoft.com/office/officeart/2005/8/layout/hProcess7"/>
    <dgm:cxn modelId="{A32852F3-FDAE-405B-923E-0598066D2624}" type="presParOf" srcId="{7D9E2F5C-BE59-4B7F-A138-EBEBF675F813}" destId="{72DD50BE-2C73-4A5C-832A-57518001015D}" srcOrd="8" destOrd="0" presId="urn:microsoft.com/office/officeart/2005/8/layout/hProcess7"/>
    <dgm:cxn modelId="{B84F2922-11F1-47E0-A9CF-3EA8130FD021}" type="presParOf" srcId="{72DD50BE-2C73-4A5C-832A-57518001015D}" destId="{AA3C7C05-4301-4EB7-9AF4-4D1129CF2024}" srcOrd="0" destOrd="0" presId="urn:microsoft.com/office/officeart/2005/8/layout/hProcess7"/>
    <dgm:cxn modelId="{890EEE3A-2940-4728-A1B9-F8D07FAD1294}" type="presParOf" srcId="{72DD50BE-2C73-4A5C-832A-57518001015D}" destId="{7DE9CA8C-07DE-47A6-BBA0-B58FD7AE0266}" srcOrd="1" destOrd="0" presId="urn:microsoft.com/office/officeart/2005/8/layout/hProcess7"/>
    <dgm:cxn modelId="{2D24F0AB-D6EC-4223-BC52-DEB76E8BB0BB}" type="presParOf" srcId="{72DD50BE-2C73-4A5C-832A-57518001015D}" destId="{DEC7B646-70A1-4E78-B04C-B754E3836E0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73633-218C-4937-827A-ADE497F22F9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B372DD24-19B0-499D-B0D4-4BC69753468A}">
      <dgm:prSet phldrT="[Text]" custT="1"/>
      <dgm:spPr>
        <a:scene3d>
          <a:camera prst="orthographicFront"/>
          <a:lightRig rig="threePt" dir="t"/>
        </a:scene3d>
        <a:sp3d>
          <a:bevelT w="114300" prst="hardEdge"/>
        </a:sp3d>
      </dgm:spPr>
      <dgm:t>
        <a:bodyPr/>
        <a:lstStyle/>
        <a:p>
          <a:r>
            <a:rPr lang="en-US" sz="3000" b="1">
              <a:solidFill>
                <a:schemeClr val="tx1"/>
              </a:solidFill>
              <a:latin typeface="Times New Roman" pitchFamily="18" charset="0"/>
              <a:cs typeface="Times New Roman" pitchFamily="18" charset="0"/>
            </a:rPr>
            <a:t>Ươm hạt giống, chuẩn bị cây con</a:t>
          </a:r>
          <a:r>
            <a:rPr lang="en-US" sz="3000" b="1" i="1">
              <a:solidFill>
                <a:schemeClr val="tx1"/>
              </a:solidFill>
              <a:latin typeface="Times New Roman" pitchFamily="18" charset="0"/>
              <a:cs typeface="Times New Roman" pitchFamily="18" charset="0"/>
            </a:rPr>
            <a:t> </a:t>
          </a:r>
          <a:endParaRPr lang="en-US" sz="3000" b="1">
            <a:solidFill>
              <a:schemeClr val="tx1"/>
            </a:solidFill>
            <a:latin typeface="Times New Roman" pitchFamily="18" charset="0"/>
            <a:cs typeface="Times New Roman" pitchFamily="18" charset="0"/>
          </a:endParaRPr>
        </a:p>
      </dgm:t>
    </dgm:pt>
    <dgm:pt modelId="{68279E77-66D1-481B-87D0-9E131C0E06CF}" type="parTrans" cxnId="{873D087D-8C89-4590-85C8-C20F1C730A38}">
      <dgm:prSet/>
      <dgm:spPr/>
      <dgm:t>
        <a:bodyPr/>
        <a:lstStyle/>
        <a:p>
          <a:endParaRPr lang="en-US"/>
        </a:p>
      </dgm:t>
    </dgm:pt>
    <dgm:pt modelId="{1F9E140D-88F7-4925-97E7-3BBDD82185CA}" type="sibTrans" cxnId="{873D087D-8C89-4590-85C8-C20F1C730A38}">
      <dgm:prSet/>
      <dgm:spPr>
        <a:scene3d>
          <a:camera prst="orthographicFront"/>
          <a:lightRig rig="threePt" dir="t"/>
        </a:scene3d>
        <a:sp3d>
          <a:bevelT w="114300" prst="hardEdge"/>
        </a:sp3d>
      </dgm:spPr>
      <dgm:t>
        <a:bodyPr/>
        <a:lstStyle/>
        <a:p>
          <a:endParaRPr lang="en-US"/>
        </a:p>
      </dgm:t>
    </dgm:pt>
    <dgm:pt modelId="{EEB0B05F-86C5-47BB-9759-8E0247912621}">
      <dgm:prSet phldrT="[Text]" custT="1"/>
      <dgm:spPr>
        <a:scene3d>
          <a:camera prst="orthographicFront"/>
          <a:lightRig rig="threePt" dir="t"/>
        </a:scene3d>
        <a:sp3d>
          <a:bevelT w="114300" prst="hardEdge"/>
        </a:sp3d>
      </dgm:spPr>
      <dgm:t>
        <a:bodyPr/>
        <a:lstStyle/>
        <a:p>
          <a:pPr algn="just"/>
          <a:r>
            <a:rPr lang="en-US" sz="3000" b="1">
              <a:solidFill>
                <a:schemeClr val="tx1"/>
              </a:solidFill>
              <a:latin typeface="Times New Roman" pitchFamily="18" charset="0"/>
              <a:cs typeface="Times New Roman" pitchFamily="18" charset="0"/>
            </a:rPr>
            <a:t>Đặt rọ cây con lên ống trồng thủy canh, vận hành hệ thống thủy canh, trồng và chăm sóc</a:t>
          </a:r>
        </a:p>
      </dgm:t>
    </dgm:pt>
    <dgm:pt modelId="{B8A27450-DEE0-4D6B-A3B0-030F78822788}" type="parTrans" cxnId="{D7A8DD9A-C34D-497B-8A5F-F77FCEF8A473}">
      <dgm:prSet/>
      <dgm:spPr/>
      <dgm:t>
        <a:bodyPr/>
        <a:lstStyle/>
        <a:p>
          <a:endParaRPr lang="en-US"/>
        </a:p>
      </dgm:t>
    </dgm:pt>
    <dgm:pt modelId="{7AD5E3BB-84E7-4E76-9EDE-614AA45B252D}" type="sibTrans" cxnId="{D7A8DD9A-C34D-497B-8A5F-F77FCEF8A473}">
      <dgm:prSet/>
      <dgm:spPr/>
      <dgm:t>
        <a:bodyPr/>
        <a:lstStyle/>
        <a:p>
          <a:endParaRPr lang="en-US"/>
        </a:p>
      </dgm:t>
    </dgm:pt>
    <dgm:pt modelId="{3AC11F66-0CA3-47D7-8BC3-EA5F24B6D5E8}">
      <dgm:prSet phldrT="[Text]" custT="1"/>
      <dgm:spPr>
        <a:scene3d>
          <a:camera prst="orthographicFront"/>
          <a:lightRig rig="threePt" dir="t"/>
        </a:scene3d>
        <a:sp3d>
          <a:bevelT w="114300" prst="hardEdge"/>
        </a:sp3d>
      </dgm:spPr>
      <dgm:t>
        <a:bodyPr/>
        <a:lstStyle/>
        <a:p>
          <a:r>
            <a:rPr lang="en-US" sz="3000" b="1">
              <a:solidFill>
                <a:schemeClr val="tx1"/>
              </a:solidFill>
              <a:latin typeface="Times New Roman" pitchFamily="18" charset="0"/>
              <a:cs typeface="Times New Roman" pitchFamily="18" charset="0"/>
            </a:rPr>
            <a:t>Thu hoạch</a:t>
          </a:r>
        </a:p>
      </dgm:t>
    </dgm:pt>
    <dgm:pt modelId="{43755005-32D7-4C81-98C7-DD40557C2478}" type="parTrans" cxnId="{1B33F1E5-B74B-4063-81B2-4849C223923A}">
      <dgm:prSet/>
      <dgm:spPr/>
      <dgm:t>
        <a:bodyPr/>
        <a:lstStyle/>
        <a:p>
          <a:endParaRPr lang="en-US"/>
        </a:p>
      </dgm:t>
    </dgm:pt>
    <dgm:pt modelId="{842BA808-25D1-46DA-9C32-C1EB548E4B3E}" type="sibTrans" cxnId="{1B33F1E5-B74B-4063-81B2-4849C223923A}">
      <dgm:prSet/>
      <dgm:spPr/>
      <dgm:t>
        <a:bodyPr/>
        <a:lstStyle/>
        <a:p>
          <a:endParaRPr lang="en-US"/>
        </a:p>
      </dgm:t>
    </dgm:pt>
    <dgm:pt modelId="{E04512BA-D82B-48BB-9757-AE43FB6D9BA7}" type="pres">
      <dgm:prSet presAssocID="{3E973633-218C-4937-827A-ADE497F22F94}" presName="Name0" presStyleCnt="0">
        <dgm:presLayoutVars>
          <dgm:chMax val="7"/>
          <dgm:chPref val="7"/>
          <dgm:dir/>
        </dgm:presLayoutVars>
      </dgm:prSet>
      <dgm:spPr/>
    </dgm:pt>
    <dgm:pt modelId="{ADBB2CA9-C48F-4B66-8C6A-4437282EE9A0}" type="pres">
      <dgm:prSet presAssocID="{3E973633-218C-4937-827A-ADE497F22F94}" presName="Name1" presStyleCnt="0"/>
      <dgm:spPr>
        <a:scene3d>
          <a:camera prst="orthographicFront"/>
          <a:lightRig rig="threePt" dir="t"/>
        </a:scene3d>
        <a:sp3d>
          <a:bevelT w="114300" prst="hardEdge"/>
        </a:sp3d>
      </dgm:spPr>
    </dgm:pt>
    <dgm:pt modelId="{574F91D0-C854-4C60-95BB-99FAA3D59144}" type="pres">
      <dgm:prSet presAssocID="{3E973633-218C-4937-827A-ADE497F22F94}" presName="cycle" presStyleCnt="0"/>
      <dgm:spPr>
        <a:scene3d>
          <a:camera prst="orthographicFront"/>
          <a:lightRig rig="threePt" dir="t"/>
        </a:scene3d>
        <a:sp3d>
          <a:bevelT w="114300" prst="hardEdge"/>
        </a:sp3d>
      </dgm:spPr>
    </dgm:pt>
    <dgm:pt modelId="{B8627AE7-A5C0-46AF-9A1B-898C49157C52}" type="pres">
      <dgm:prSet presAssocID="{3E973633-218C-4937-827A-ADE497F22F94}" presName="srcNode" presStyleLbl="node1" presStyleIdx="0" presStyleCnt="3"/>
      <dgm:spPr>
        <a:scene3d>
          <a:camera prst="orthographicFront"/>
          <a:lightRig rig="threePt" dir="t"/>
        </a:scene3d>
        <a:sp3d>
          <a:bevelT w="114300" prst="hardEdge"/>
        </a:sp3d>
      </dgm:spPr>
    </dgm:pt>
    <dgm:pt modelId="{9F53D51E-B626-404A-925F-4C6CE189D6B0}" type="pres">
      <dgm:prSet presAssocID="{3E973633-218C-4937-827A-ADE497F22F94}" presName="conn" presStyleLbl="parChTrans1D2" presStyleIdx="0" presStyleCnt="1"/>
      <dgm:spPr/>
    </dgm:pt>
    <dgm:pt modelId="{93F71C27-CF26-4A65-92A0-6969C9B523EE}" type="pres">
      <dgm:prSet presAssocID="{3E973633-218C-4937-827A-ADE497F22F94}" presName="extraNode" presStyleLbl="node1" presStyleIdx="0" presStyleCnt="3"/>
      <dgm:spPr>
        <a:scene3d>
          <a:camera prst="orthographicFront"/>
          <a:lightRig rig="threePt" dir="t"/>
        </a:scene3d>
        <a:sp3d>
          <a:bevelT w="114300" prst="hardEdge"/>
        </a:sp3d>
      </dgm:spPr>
    </dgm:pt>
    <dgm:pt modelId="{0DB334C7-3BF8-45D8-9C1C-D8921FC7F46D}" type="pres">
      <dgm:prSet presAssocID="{3E973633-218C-4937-827A-ADE497F22F94}" presName="dstNode" presStyleLbl="node1" presStyleIdx="0" presStyleCnt="3"/>
      <dgm:spPr>
        <a:scene3d>
          <a:camera prst="orthographicFront"/>
          <a:lightRig rig="threePt" dir="t"/>
        </a:scene3d>
        <a:sp3d>
          <a:bevelT w="114300" prst="hardEdge"/>
        </a:sp3d>
      </dgm:spPr>
    </dgm:pt>
    <dgm:pt modelId="{9E145015-F4EB-43FF-B601-9DD210C72991}" type="pres">
      <dgm:prSet presAssocID="{B372DD24-19B0-499D-B0D4-4BC69753468A}" presName="text_1" presStyleLbl="node1" presStyleIdx="0" presStyleCnt="3">
        <dgm:presLayoutVars>
          <dgm:bulletEnabled val="1"/>
        </dgm:presLayoutVars>
      </dgm:prSet>
      <dgm:spPr/>
    </dgm:pt>
    <dgm:pt modelId="{39A61D88-1FC8-4E63-A252-453BAC24387D}" type="pres">
      <dgm:prSet presAssocID="{B372DD24-19B0-499D-B0D4-4BC69753468A}" presName="accent_1" presStyleCnt="0"/>
      <dgm:spPr>
        <a:scene3d>
          <a:camera prst="orthographicFront"/>
          <a:lightRig rig="threePt" dir="t"/>
        </a:scene3d>
        <a:sp3d>
          <a:bevelT w="114300" prst="hardEdge"/>
        </a:sp3d>
      </dgm:spPr>
    </dgm:pt>
    <dgm:pt modelId="{8947C7B4-C03C-484C-8ABF-8938FA7C0A96}" type="pres">
      <dgm:prSet presAssocID="{B372DD24-19B0-499D-B0D4-4BC69753468A}" presName="accentRepeatNode" presStyleLbl="solidFgAcc1" presStyleIdx="0" presStyleCnt="3"/>
      <dgm:spPr>
        <a:blipFill rotWithShape="0">
          <a:blip xmlns:r="http://schemas.openxmlformats.org/officeDocument/2006/relationships" r:embed="rId1"/>
          <a:stretch>
            <a:fillRect/>
          </a:stretch>
        </a:blipFill>
      </dgm:spPr>
    </dgm:pt>
    <dgm:pt modelId="{A99BEB8D-7E3A-4E70-9995-38996721461E}" type="pres">
      <dgm:prSet presAssocID="{EEB0B05F-86C5-47BB-9759-8E0247912621}" presName="text_2" presStyleLbl="node1" presStyleIdx="1" presStyleCnt="3" custScaleY="130137">
        <dgm:presLayoutVars>
          <dgm:bulletEnabled val="1"/>
        </dgm:presLayoutVars>
      </dgm:prSet>
      <dgm:spPr/>
    </dgm:pt>
    <dgm:pt modelId="{DEA19E8B-2266-4BD6-ADA9-708F3E957E0D}" type="pres">
      <dgm:prSet presAssocID="{EEB0B05F-86C5-47BB-9759-8E0247912621}" presName="accent_2" presStyleCnt="0"/>
      <dgm:spPr>
        <a:scene3d>
          <a:camera prst="orthographicFront"/>
          <a:lightRig rig="threePt" dir="t"/>
        </a:scene3d>
        <a:sp3d>
          <a:bevelT w="114300" prst="hardEdge"/>
        </a:sp3d>
      </dgm:spPr>
    </dgm:pt>
    <dgm:pt modelId="{97ABC2A3-87C6-4E26-AE63-2912DEFAC869}" type="pres">
      <dgm:prSet presAssocID="{EEB0B05F-86C5-47BB-9759-8E0247912621}" presName="accentRepeatNode" presStyleLbl="solidFgAcc1" presStyleIdx="1" presStyleCnt="3"/>
      <dgm:spPr>
        <a:blipFill rotWithShape="0">
          <a:blip xmlns:r="http://schemas.openxmlformats.org/officeDocument/2006/relationships" r:embed="rId2"/>
          <a:stretch>
            <a:fillRect/>
          </a:stretch>
        </a:blipFill>
        <a:scene3d>
          <a:camera prst="orthographicFront"/>
          <a:lightRig rig="threePt" dir="t"/>
        </a:scene3d>
        <a:sp3d>
          <a:bevelT w="114300" prst="hardEdge"/>
        </a:sp3d>
      </dgm:spPr>
    </dgm:pt>
    <dgm:pt modelId="{60433477-6D8A-4CA5-B6D3-70624375A1CB}" type="pres">
      <dgm:prSet presAssocID="{3AC11F66-0CA3-47D7-8BC3-EA5F24B6D5E8}" presName="text_3" presStyleLbl="node1" presStyleIdx="2" presStyleCnt="3">
        <dgm:presLayoutVars>
          <dgm:bulletEnabled val="1"/>
        </dgm:presLayoutVars>
      </dgm:prSet>
      <dgm:spPr/>
    </dgm:pt>
    <dgm:pt modelId="{45B1179F-10F3-4DFD-ACD9-FC6DABEE775D}" type="pres">
      <dgm:prSet presAssocID="{3AC11F66-0CA3-47D7-8BC3-EA5F24B6D5E8}" presName="accent_3" presStyleCnt="0"/>
      <dgm:spPr>
        <a:scene3d>
          <a:camera prst="orthographicFront"/>
          <a:lightRig rig="threePt" dir="t"/>
        </a:scene3d>
        <a:sp3d>
          <a:bevelT w="114300" prst="hardEdge"/>
        </a:sp3d>
      </dgm:spPr>
    </dgm:pt>
    <dgm:pt modelId="{ABB879DE-E59E-4D57-8059-6E65BCF79052}" type="pres">
      <dgm:prSet presAssocID="{3AC11F66-0CA3-47D7-8BC3-EA5F24B6D5E8}" presName="accentRepeatNode" presStyleLbl="solidFgAcc1" presStyleIdx="2" presStyleCnt="3"/>
      <dgm:spPr>
        <a:blipFill rotWithShape="0">
          <a:blip xmlns:r="http://schemas.openxmlformats.org/officeDocument/2006/relationships" r:embed="rId3"/>
          <a:stretch>
            <a:fillRect/>
          </a:stretch>
        </a:blipFill>
        <a:scene3d>
          <a:camera prst="orthographicFront"/>
          <a:lightRig rig="threePt" dir="t"/>
        </a:scene3d>
        <a:sp3d>
          <a:bevelT w="114300" prst="hardEdge"/>
        </a:sp3d>
      </dgm:spPr>
    </dgm:pt>
  </dgm:ptLst>
  <dgm:cxnLst>
    <dgm:cxn modelId="{40088305-AD94-4ABF-8328-F4216ADF6846}" type="presOf" srcId="{B372DD24-19B0-499D-B0D4-4BC69753468A}" destId="{9E145015-F4EB-43FF-B601-9DD210C72991}" srcOrd="0" destOrd="0" presId="urn:microsoft.com/office/officeart/2008/layout/VerticalCurvedList"/>
    <dgm:cxn modelId="{873D087D-8C89-4590-85C8-C20F1C730A38}" srcId="{3E973633-218C-4937-827A-ADE497F22F94}" destId="{B372DD24-19B0-499D-B0D4-4BC69753468A}" srcOrd="0" destOrd="0" parTransId="{68279E77-66D1-481B-87D0-9E131C0E06CF}" sibTransId="{1F9E140D-88F7-4925-97E7-3BBDD82185CA}"/>
    <dgm:cxn modelId="{D9DBA28F-09B7-4FC8-8E78-34103E74D772}" type="presOf" srcId="{1F9E140D-88F7-4925-97E7-3BBDD82185CA}" destId="{9F53D51E-B626-404A-925F-4C6CE189D6B0}" srcOrd="0" destOrd="0" presId="urn:microsoft.com/office/officeart/2008/layout/VerticalCurvedList"/>
    <dgm:cxn modelId="{FFD9AF9A-D7F3-42E6-AB58-B85490266D38}" type="presOf" srcId="{3AC11F66-0CA3-47D7-8BC3-EA5F24B6D5E8}" destId="{60433477-6D8A-4CA5-B6D3-70624375A1CB}" srcOrd="0" destOrd="0" presId="urn:microsoft.com/office/officeart/2008/layout/VerticalCurvedList"/>
    <dgm:cxn modelId="{D7A8DD9A-C34D-497B-8A5F-F77FCEF8A473}" srcId="{3E973633-218C-4937-827A-ADE497F22F94}" destId="{EEB0B05F-86C5-47BB-9759-8E0247912621}" srcOrd="1" destOrd="0" parTransId="{B8A27450-DEE0-4D6B-A3B0-030F78822788}" sibTransId="{7AD5E3BB-84E7-4E76-9EDE-614AA45B252D}"/>
    <dgm:cxn modelId="{D69387A8-F3B7-4B0C-93FB-BC9D1FBF7F6A}" type="presOf" srcId="{EEB0B05F-86C5-47BB-9759-8E0247912621}" destId="{A99BEB8D-7E3A-4E70-9995-38996721461E}" srcOrd="0" destOrd="0" presId="urn:microsoft.com/office/officeart/2008/layout/VerticalCurvedList"/>
    <dgm:cxn modelId="{1B33F1E5-B74B-4063-81B2-4849C223923A}" srcId="{3E973633-218C-4937-827A-ADE497F22F94}" destId="{3AC11F66-0CA3-47D7-8BC3-EA5F24B6D5E8}" srcOrd="2" destOrd="0" parTransId="{43755005-32D7-4C81-98C7-DD40557C2478}" sibTransId="{842BA808-25D1-46DA-9C32-C1EB548E4B3E}"/>
    <dgm:cxn modelId="{075648F5-E974-414D-AC18-EA1C9264F171}" type="presOf" srcId="{3E973633-218C-4937-827A-ADE497F22F94}" destId="{E04512BA-D82B-48BB-9757-AE43FB6D9BA7}" srcOrd="0" destOrd="0" presId="urn:microsoft.com/office/officeart/2008/layout/VerticalCurvedList"/>
    <dgm:cxn modelId="{1AAA50FA-FFCB-4302-948E-5CD6DE719F16}" type="presParOf" srcId="{E04512BA-D82B-48BB-9757-AE43FB6D9BA7}" destId="{ADBB2CA9-C48F-4B66-8C6A-4437282EE9A0}" srcOrd="0" destOrd="0" presId="urn:microsoft.com/office/officeart/2008/layout/VerticalCurvedList"/>
    <dgm:cxn modelId="{A6D9D263-05F5-4CB3-B568-30AEA2BD1FEB}" type="presParOf" srcId="{ADBB2CA9-C48F-4B66-8C6A-4437282EE9A0}" destId="{574F91D0-C854-4C60-95BB-99FAA3D59144}" srcOrd="0" destOrd="0" presId="urn:microsoft.com/office/officeart/2008/layout/VerticalCurvedList"/>
    <dgm:cxn modelId="{65A7421B-1AEE-487C-B708-3B0DF4CEEB46}" type="presParOf" srcId="{574F91D0-C854-4C60-95BB-99FAA3D59144}" destId="{B8627AE7-A5C0-46AF-9A1B-898C49157C52}" srcOrd="0" destOrd="0" presId="urn:microsoft.com/office/officeart/2008/layout/VerticalCurvedList"/>
    <dgm:cxn modelId="{D588B575-8288-44DB-AF42-2E72FB4EE6AA}" type="presParOf" srcId="{574F91D0-C854-4C60-95BB-99FAA3D59144}" destId="{9F53D51E-B626-404A-925F-4C6CE189D6B0}" srcOrd="1" destOrd="0" presId="urn:microsoft.com/office/officeart/2008/layout/VerticalCurvedList"/>
    <dgm:cxn modelId="{68C8F3B4-4D10-4556-976B-B8C5E1848F3A}" type="presParOf" srcId="{574F91D0-C854-4C60-95BB-99FAA3D59144}" destId="{93F71C27-CF26-4A65-92A0-6969C9B523EE}" srcOrd="2" destOrd="0" presId="urn:microsoft.com/office/officeart/2008/layout/VerticalCurvedList"/>
    <dgm:cxn modelId="{437CC890-87D2-4F58-B2A8-FB693724DC58}" type="presParOf" srcId="{574F91D0-C854-4C60-95BB-99FAA3D59144}" destId="{0DB334C7-3BF8-45D8-9C1C-D8921FC7F46D}" srcOrd="3" destOrd="0" presId="urn:microsoft.com/office/officeart/2008/layout/VerticalCurvedList"/>
    <dgm:cxn modelId="{617209A5-A7DF-42F8-8859-62327E927913}" type="presParOf" srcId="{ADBB2CA9-C48F-4B66-8C6A-4437282EE9A0}" destId="{9E145015-F4EB-43FF-B601-9DD210C72991}" srcOrd="1" destOrd="0" presId="urn:microsoft.com/office/officeart/2008/layout/VerticalCurvedList"/>
    <dgm:cxn modelId="{5DCF6FAD-7A09-4134-97FB-D0A8144F26D8}" type="presParOf" srcId="{ADBB2CA9-C48F-4B66-8C6A-4437282EE9A0}" destId="{39A61D88-1FC8-4E63-A252-453BAC24387D}" srcOrd="2" destOrd="0" presId="urn:microsoft.com/office/officeart/2008/layout/VerticalCurvedList"/>
    <dgm:cxn modelId="{C0CB106E-505C-4883-A4D5-0E484682C0AF}" type="presParOf" srcId="{39A61D88-1FC8-4E63-A252-453BAC24387D}" destId="{8947C7B4-C03C-484C-8ABF-8938FA7C0A96}" srcOrd="0" destOrd="0" presId="urn:microsoft.com/office/officeart/2008/layout/VerticalCurvedList"/>
    <dgm:cxn modelId="{41F2E8C9-020F-4D4C-8B0D-6609959DACD6}" type="presParOf" srcId="{ADBB2CA9-C48F-4B66-8C6A-4437282EE9A0}" destId="{A99BEB8D-7E3A-4E70-9995-38996721461E}" srcOrd="3" destOrd="0" presId="urn:microsoft.com/office/officeart/2008/layout/VerticalCurvedList"/>
    <dgm:cxn modelId="{CD23A71F-9A2F-448A-9301-5B00733BE58C}" type="presParOf" srcId="{ADBB2CA9-C48F-4B66-8C6A-4437282EE9A0}" destId="{DEA19E8B-2266-4BD6-ADA9-708F3E957E0D}" srcOrd="4" destOrd="0" presId="urn:microsoft.com/office/officeart/2008/layout/VerticalCurvedList"/>
    <dgm:cxn modelId="{7BA15DF1-6091-4589-8243-B0341024D4F0}" type="presParOf" srcId="{DEA19E8B-2266-4BD6-ADA9-708F3E957E0D}" destId="{97ABC2A3-87C6-4E26-AE63-2912DEFAC869}" srcOrd="0" destOrd="0" presId="urn:microsoft.com/office/officeart/2008/layout/VerticalCurvedList"/>
    <dgm:cxn modelId="{9CE2A189-A99C-4615-86E6-0F6AD39FDFFF}" type="presParOf" srcId="{ADBB2CA9-C48F-4B66-8C6A-4437282EE9A0}" destId="{60433477-6D8A-4CA5-B6D3-70624375A1CB}" srcOrd="5" destOrd="0" presId="urn:microsoft.com/office/officeart/2008/layout/VerticalCurvedList"/>
    <dgm:cxn modelId="{430C7ED9-47B6-4132-95CD-D1961448C847}" type="presParOf" srcId="{ADBB2CA9-C48F-4B66-8C6A-4437282EE9A0}" destId="{45B1179F-10F3-4DFD-ACD9-FC6DABEE775D}" srcOrd="6" destOrd="0" presId="urn:microsoft.com/office/officeart/2008/layout/VerticalCurvedList"/>
    <dgm:cxn modelId="{B2713393-1788-4A8B-BDE6-A44F67894A6A}" type="presParOf" srcId="{45B1179F-10F3-4DFD-ACD9-FC6DABEE775D}" destId="{ABB879DE-E59E-4D57-8059-6E65BCF790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2B2A0-E01C-4A82-A889-0F7C1FACD398}">
      <dsp:nvSpPr>
        <dsp:cNvPr id="0" name=""/>
        <dsp:cNvSpPr/>
      </dsp:nvSpPr>
      <dsp:spPr>
        <a:xfrm>
          <a:off x="9106" y="243602"/>
          <a:ext cx="7915693" cy="10266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a:latin typeface="+mj-lt"/>
            </a:rPr>
            <a:t>Nội dung trò chơi và luật chơi</a:t>
          </a:r>
        </a:p>
      </dsp:txBody>
      <dsp:txXfrm>
        <a:off x="39176" y="273672"/>
        <a:ext cx="7855553" cy="966531"/>
      </dsp:txXfrm>
    </dsp:sp>
    <dsp:sp modelId="{7CAE92D8-3460-44A5-BBD2-48BFDE5C0E94}">
      <dsp:nvSpPr>
        <dsp:cNvPr id="0" name=""/>
        <dsp:cNvSpPr/>
      </dsp:nvSpPr>
      <dsp:spPr>
        <a:xfrm>
          <a:off x="800675" y="1270274"/>
          <a:ext cx="787016" cy="1084221"/>
        </a:xfrm>
        <a:custGeom>
          <a:avLst/>
          <a:gdLst/>
          <a:ahLst/>
          <a:cxnLst/>
          <a:rect l="0" t="0" r="0" b="0"/>
          <a:pathLst>
            <a:path>
              <a:moveTo>
                <a:pt x="0" y="0"/>
              </a:moveTo>
              <a:lnTo>
                <a:pt x="0" y="1084221"/>
              </a:lnTo>
              <a:lnTo>
                <a:pt x="787016" y="108422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099877-4942-435B-ACB5-D4A2D9ADB89A}">
      <dsp:nvSpPr>
        <dsp:cNvPr id="0" name=""/>
        <dsp:cNvSpPr/>
      </dsp:nvSpPr>
      <dsp:spPr>
        <a:xfrm>
          <a:off x="1587691" y="1587361"/>
          <a:ext cx="5813063" cy="1534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itchFamily="18" charset="0"/>
              <a:cs typeface="Times New Roman" pitchFamily="18" charset="0"/>
            </a:rPr>
            <a:t>Nhìn hình ảnh đoán tên nguyên tố khoáng bị thiếu dựa vào các dấu hiệu của cây trồng. </a:t>
          </a:r>
        </a:p>
      </dsp:txBody>
      <dsp:txXfrm>
        <a:off x="1632628" y="1632298"/>
        <a:ext cx="5723189" cy="1444395"/>
      </dsp:txXfrm>
    </dsp:sp>
    <dsp:sp modelId="{B04DDE9D-ED59-4A24-A38F-75061987C6E4}">
      <dsp:nvSpPr>
        <dsp:cNvPr id="0" name=""/>
        <dsp:cNvSpPr/>
      </dsp:nvSpPr>
      <dsp:spPr>
        <a:xfrm>
          <a:off x="800675" y="1270274"/>
          <a:ext cx="787016" cy="3098863"/>
        </a:xfrm>
        <a:custGeom>
          <a:avLst/>
          <a:gdLst/>
          <a:ahLst/>
          <a:cxnLst/>
          <a:rect l="0" t="0" r="0" b="0"/>
          <a:pathLst>
            <a:path>
              <a:moveTo>
                <a:pt x="0" y="0"/>
              </a:moveTo>
              <a:lnTo>
                <a:pt x="0" y="3098863"/>
              </a:lnTo>
              <a:lnTo>
                <a:pt x="787016" y="30988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81BE46-F2EA-40DC-9B9D-D54FABAC2C4E}">
      <dsp:nvSpPr>
        <dsp:cNvPr id="0" name=""/>
        <dsp:cNvSpPr/>
      </dsp:nvSpPr>
      <dsp:spPr>
        <a:xfrm>
          <a:off x="1587691" y="3505198"/>
          <a:ext cx="5803195" cy="17278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itchFamily="18" charset="0"/>
              <a:cs typeface="Times New Roman" pitchFamily="18" charset="0"/>
            </a:rPr>
            <a:t>HS nào đoán được tên nguyên tố sau 5s được 10đ; sau 10s được 9đ; sau 15 được 8 điểm và sau 20s được 7đ.</a:t>
          </a:r>
        </a:p>
      </dsp:txBody>
      <dsp:txXfrm>
        <a:off x="1638299" y="3555806"/>
        <a:ext cx="5701979" cy="1626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CBE9E-387E-4F43-8A7B-2C79FE3F5C1E}">
      <dsp:nvSpPr>
        <dsp:cNvPr id="0" name=""/>
        <dsp:cNvSpPr/>
      </dsp:nvSpPr>
      <dsp:spPr>
        <a:xfrm>
          <a:off x="680" y="20950"/>
          <a:ext cx="2928416" cy="3514099"/>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155575" bIns="0" numCol="1" spcCol="1270" anchor="t" anchorCtr="0">
          <a:noAutofit/>
        </a:bodyPr>
        <a:lstStyle/>
        <a:p>
          <a:pPr marL="0" lvl="0" indent="0" algn="ctr" defTabSz="1555750">
            <a:lnSpc>
              <a:spcPct val="90000"/>
            </a:lnSpc>
            <a:spcBef>
              <a:spcPct val="0"/>
            </a:spcBef>
            <a:spcAft>
              <a:spcPct val="35000"/>
            </a:spcAft>
            <a:buNone/>
          </a:pPr>
          <a:endParaRPr lang="en-US" sz="3500" b="1" kern="1200">
            <a:latin typeface="Times New Roman" pitchFamily="18" charset="0"/>
            <a:cs typeface="Times New Roman" pitchFamily="18" charset="0"/>
          </a:endParaRPr>
        </a:p>
      </dsp:txBody>
      <dsp:txXfrm rot="16200000">
        <a:off x="-1147258" y="1168889"/>
        <a:ext cx="2881561" cy="585683"/>
      </dsp:txXfrm>
    </dsp:sp>
    <dsp:sp modelId="{3277F217-C080-4203-B410-68E9656D4E05}">
      <dsp:nvSpPr>
        <dsp:cNvPr id="0" name=""/>
        <dsp:cNvSpPr/>
      </dsp:nvSpPr>
      <dsp:spPr>
        <a:xfrm>
          <a:off x="586363" y="20950"/>
          <a:ext cx="2181670" cy="3514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6873" rIns="0" bIns="0" numCol="1" spcCol="1270" anchor="t" anchorCtr="0">
          <a:noAutofit/>
        </a:bodyPr>
        <a:lstStyle/>
        <a:p>
          <a:pPr marL="0" lvl="0" indent="0" algn="ctr" defTabSz="1644650">
            <a:lnSpc>
              <a:spcPct val="90000"/>
            </a:lnSpc>
            <a:spcBef>
              <a:spcPct val="0"/>
            </a:spcBef>
            <a:spcAft>
              <a:spcPct val="35000"/>
            </a:spcAft>
            <a:buNone/>
          </a:pPr>
          <a:r>
            <a:rPr lang="en-US" sz="3700" b="1" kern="1200">
              <a:latin typeface="Times New Roman" pitchFamily="18" charset="0"/>
              <a:cs typeface="Times New Roman" pitchFamily="18" charset="0"/>
            </a:rPr>
            <a:t>DINH DƯỠNG KHOÁNG</a:t>
          </a:r>
        </a:p>
      </dsp:txBody>
      <dsp:txXfrm>
        <a:off x="586363" y="20950"/>
        <a:ext cx="2181670" cy="3514099"/>
      </dsp:txXfrm>
    </dsp:sp>
    <dsp:sp modelId="{0D8A70D8-50FB-46EA-8FBC-FC4F90EC4C3D}">
      <dsp:nvSpPr>
        <dsp:cNvPr id="0" name=""/>
        <dsp:cNvSpPr/>
      </dsp:nvSpPr>
      <dsp:spPr>
        <a:xfrm>
          <a:off x="3031591" y="20950"/>
          <a:ext cx="2928416" cy="3514099"/>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155575" bIns="0" numCol="1" spcCol="1270" anchor="t" anchorCtr="0">
          <a:noAutofit/>
        </a:bodyPr>
        <a:lstStyle/>
        <a:p>
          <a:pPr marL="0" lvl="0" indent="0" algn="ctr" defTabSz="1555750">
            <a:lnSpc>
              <a:spcPct val="90000"/>
            </a:lnSpc>
            <a:spcBef>
              <a:spcPct val="0"/>
            </a:spcBef>
            <a:spcAft>
              <a:spcPct val="35000"/>
            </a:spcAft>
            <a:buNone/>
          </a:pPr>
          <a:endParaRPr lang="en-US" sz="3500" b="1" kern="1200">
            <a:latin typeface="Times New Roman" pitchFamily="18" charset="0"/>
            <a:cs typeface="Times New Roman" pitchFamily="18" charset="0"/>
          </a:endParaRPr>
        </a:p>
      </dsp:txBody>
      <dsp:txXfrm rot="16200000">
        <a:off x="1883652" y="1168889"/>
        <a:ext cx="2881561" cy="585683"/>
      </dsp:txXfrm>
    </dsp:sp>
    <dsp:sp modelId="{A1FC07EC-A48A-4EF3-8053-4CC92CA4FCF8}">
      <dsp:nvSpPr>
        <dsp:cNvPr id="0" name=""/>
        <dsp:cNvSpPr/>
      </dsp:nvSpPr>
      <dsp:spPr>
        <a:xfrm rot="5400000">
          <a:off x="2787847" y="2815824"/>
          <a:ext cx="516772" cy="439262"/>
        </a:xfrm>
        <a:prstGeom prst="flowChartExtract">
          <a:avLst/>
        </a:prstGeom>
        <a:solidFill>
          <a:srgbClr val="7030A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09E6A89-63C1-4FDE-B376-6D3D2A023038}">
      <dsp:nvSpPr>
        <dsp:cNvPr id="0" name=""/>
        <dsp:cNvSpPr/>
      </dsp:nvSpPr>
      <dsp:spPr>
        <a:xfrm>
          <a:off x="3617275" y="20950"/>
          <a:ext cx="2181670" cy="3514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6873" rIns="0" bIns="0" numCol="1" spcCol="1270" anchor="t" anchorCtr="0">
          <a:noAutofit/>
        </a:bodyPr>
        <a:lstStyle/>
        <a:p>
          <a:pPr marL="0" lvl="0" indent="0" algn="ctr" defTabSz="1644650">
            <a:lnSpc>
              <a:spcPct val="90000"/>
            </a:lnSpc>
            <a:spcBef>
              <a:spcPct val="0"/>
            </a:spcBef>
            <a:spcAft>
              <a:spcPct val="35000"/>
            </a:spcAft>
            <a:buNone/>
          </a:pPr>
          <a:r>
            <a:rPr lang="en-US" sz="3700" b="1" kern="1200">
              <a:latin typeface="Times New Roman" pitchFamily="18" charset="0"/>
              <a:cs typeface="Times New Roman" pitchFamily="18" charset="0"/>
            </a:rPr>
            <a:t>TĂNG NĂNG SUẤT CÂY TRỒNG</a:t>
          </a:r>
        </a:p>
      </dsp:txBody>
      <dsp:txXfrm>
        <a:off x="3617275" y="20950"/>
        <a:ext cx="2181670" cy="3514099"/>
      </dsp:txXfrm>
    </dsp:sp>
    <dsp:sp modelId="{AA3C7C05-4301-4EB7-9AF4-4D1129CF2024}">
      <dsp:nvSpPr>
        <dsp:cNvPr id="0" name=""/>
        <dsp:cNvSpPr/>
      </dsp:nvSpPr>
      <dsp:spPr>
        <a:xfrm>
          <a:off x="6062502" y="20950"/>
          <a:ext cx="2928416" cy="3514099"/>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155575" bIns="0" numCol="1" spcCol="1270" anchor="t" anchorCtr="0">
          <a:noAutofit/>
        </a:bodyPr>
        <a:lstStyle/>
        <a:p>
          <a:pPr marL="0" lvl="0" indent="0" algn="ctr" defTabSz="1555750">
            <a:lnSpc>
              <a:spcPct val="90000"/>
            </a:lnSpc>
            <a:spcBef>
              <a:spcPct val="0"/>
            </a:spcBef>
            <a:spcAft>
              <a:spcPct val="35000"/>
            </a:spcAft>
            <a:buNone/>
          </a:pPr>
          <a:endParaRPr lang="en-US" sz="3500" b="1" kern="1200">
            <a:latin typeface="Times New Roman" pitchFamily="18" charset="0"/>
            <a:cs typeface="Times New Roman" pitchFamily="18" charset="0"/>
          </a:endParaRPr>
        </a:p>
      </dsp:txBody>
      <dsp:txXfrm rot="16200000">
        <a:off x="4914563" y="1168889"/>
        <a:ext cx="2881561" cy="585683"/>
      </dsp:txXfrm>
    </dsp:sp>
    <dsp:sp modelId="{EF32C225-CA26-4E63-BCDD-D392CE63F061}">
      <dsp:nvSpPr>
        <dsp:cNvPr id="0" name=""/>
        <dsp:cNvSpPr/>
      </dsp:nvSpPr>
      <dsp:spPr>
        <a:xfrm rot="5400000">
          <a:off x="5818758" y="2815824"/>
          <a:ext cx="516772" cy="439262"/>
        </a:xfrm>
        <a:prstGeom prst="flowChartExtract">
          <a:avLst/>
        </a:prstGeom>
        <a:solidFill>
          <a:srgbClr val="FF000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C7B646-70A1-4E78-B04C-B754E3836E0C}">
      <dsp:nvSpPr>
        <dsp:cNvPr id="0" name=""/>
        <dsp:cNvSpPr/>
      </dsp:nvSpPr>
      <dsp:spPr>
        <a:xfrm>
          <a:off x="6648186" y="20950"/>
          <a:ext cx="2181670" cy="3514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6873" rIns="0" bIns="0" numCol="1" spcCol="1270" anchor="t" anchorCtr="0">
          <a:noAutofit/>
        </a:bodyPr>
        <a:lstStyle/>
        <a:p>
          <a:pPr marL="0" lvl="0" indent="0" algn="ctr" defTabSz="1644650">
            <a:lnSpc>
              <a:spcPct val="90000"/>
            </a:lnSpc>
            <a:spcBef>
              <a:spcPct val="0"/>
            </a:spcBef>
            <a:spcAft>
              <a:spcPct val="35000"/>
            </a:spcAft>
            <a:buNone/>
          </a:pPr>
          <a:r>
            <a:rPr lang="en-US" sz="3700" b="1" kern="1200">
              <a:latin typeface="Times New Roman" pitchFamily="18" charset="0"/>
              <a:cs typeface="Times New Roman" pitchFamily="18" charset="0"/>
            </a:rPr>
            <a:t>NÔNG NGHIỆP SẠCH</a:t>
          </a:r>
        </a:p>
      </dsp:txBody>
      <dsp:txXfrm>
        <a:off x="6648186" y="20950"/>
        <a:ext cx="2181670" cy="3514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3D51E-B626-404A-925F-4C6CE189D6B0}">
      <dsp:nvSpPr>
        <dsp:cNvPr id="0" name=""/>
        <dsp:cNvSpPr/>
      </dsp:nvSpPr>
      <dsp:spPr>
        <a:xfrm>
          <a:off x="-6287733" y="-962167"/>
          <a:ext cx="7486934" cy="7486934"/>
        </a:xfrm>
        <a:prstGeom prst="blockArc">
          <a:avLst>
            <a:gd name="adj1" fmla="val 18900000"/>
            <a:gd name="adj2" fmla="val 2700000"/>
            <a:gd name="adj3" fmla="val 289"/>
          </a:avLst>
        </a:prstGeom>
        <a:noFill/>
        <a:ln w="25400" cap="flat" cmpd="sng" algn="ctr">
          <a:solidFill>
            <a:schemeClr val="accent6">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0">
          <a:scrgbClr r="0" g="0" b="0"/>
        </a:fillRef>
        <a:effectRef idx="0">
          <a:scrgbClr r="0" g="0" b="0"/>
        </a:effectRef>
        <a:fontRef idx="minor"/>
      </dsp:style>
    </dsp:sp>
    <dsp:sp modelId="{9E145015-F4EB-43FF-B601-9DD210C72991}">
      <dsp:nvSpPr>
        <dsp:cNvPr id="0" name=""/>
        <dsp:cNvSpPr/>
      </dsp:nvSpPr>
      <dsp:spPr>
        <a:xfrm>
          <a:off x="772088" y="556260"/>
          <a:ext cx="7837947" cy="11125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883063"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a:solidFill>
                <a:schemeClr val="tx1"/>
              </a:solidFill>
              <a:latin typeface="Times New Roman" pitchFamily="18" charset="0"/>
              <a:cs typeface="Times New Roman" pitchFamily="18" charset="0"/>
            </a:rPr>
            <a:t>Ươm hạt giống, chuẩn bị cây con</a:t>
          </a:r>
          <a:r>
            <a:rPr lang="en-US" sz="3000" b="1" i="1" kern="1200">
              <a:solidFill>
                <a:schemeClr val="tx1"/>
              </a:solidFill>
              <a:latin typeface="Times New Roman" pitchFamily="18" charset="0"/>
              <a:cs typeface="Times New Roman" pitchFamily="18" charset="0"/>
            </a:rPr>
            <a:t> </a:t>
          </a:r>
          <a:endParaRPr lang="en-US" sz="3000" b="1" kern="1200">
            <a:solidFill>
              <a:schemeClr val="tx1"/>
            </a:solidFill>
            <a:latin typeface="Times New Roman" pitchFamily="18" charset="0"/>
            <a:cs typeface="Times New Roman" pitchFamily="18" charset="0"/>
          </a:endParaRPr>
        </a:p>
      </dsp:txBody>
      <dsp:txXfrm>
        <a:off x="772088" y="556260"/>
        <a:ext cx="7837947" cy="1112520"/>
      </dsp:txXfrm>
    </dsp:sp>
    <dsp:sp modelId="{8947C7B4-C03C-484C-8ABF-8938FA7C0A96}">
      <dsp:nvSpPr>
        <dsp:cNvPr id="0" name=""/>
        <dsp:cNvSpPr/>
      </dsp:nvSpPr>
      <dsp:spPr>
        <a:xfrm>
          <a:off x="76763" y="417195"/>
          <a:ext cx="1390650" cy="1390650"/>
        </a:xfrm>
        <a:prstGeom prst="ellipse">
          <a:avLst/>
        </a:prstGeom>
        <a:blipFill rotWithShape="0">
          <a:blip xmlns:r="http://schemas.openxmlformats.org/officeDocument/2006/relationships" r:embed="rId1"/>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BEB8D-7E3A-4E70-9995-38996721461E}">
      <dsp:nvSpPr>
        <dsp:cNvPr id="0" name=""/>
        <dsp:cNvSpPr/>
      </dsp:nvSpPr>
      <dsp:spPr>
        <a:xfrm>
          <a:off x="1176489" y="2057399"/>
          <a:ext cx="7433546" cy="144780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883063" tIns="76200" rIns="76200" bIns="76200" numCol="1" spcCol="1270" anchor="ctr" anchorCtr="0">
          <a:noAutofit/>
        </a:bodyPr>
        <a:lstStyle/>
        <a:p>
          <a:pPr marL="0" lvl="0" indent="0" algn="just" defTabSz="1333500">
            <a:lnSpc>
              <a:spcPct val="90000"/>
            </a:lnSpc>
            <a:spcBef>
              <a:spcPct val="0"/>
            </a:spcBef>
            <a:spcAft>
              <a:spcPct val="35000"/>
            </a:spcAft>
            <a:buNone/>
          </a:pPr>
          <a:r>
            <a:rPr lang="en-US" sz="3000" b="1" kern="1200">
              <a:solidFill>
                <a:schemeClr val="tx1"/>
              </a:solidFill>
              <a:latin typeface="Times New Roman" pitchFamily="18" charset="0"/>
              <a:cs typeface="Times New Roman" pitchFamily="18" charset="0"/>
            </a:rPr>
            <a:t>Đặt rọ cây con lên ống trồng thủy canh, vận hành hệ thống thủy canh, trồng và chăm sóc</a:t>
          </a:r>
        </a:p>
      </dsp:txBody>
      <dsp:txXfrm>
        <a:off x="1176489" y="2057399"/>
        <a:ext cx="7433546" cy="1447800"/>
      </dsp:txXfrm>
    </dsp:sp>
    <dsp:sp modelId="{97ABC2A3-87C6-4E26-AE63-2912DEFAC869}">
      <dsp:nvSpPr>
        <dsp:cNvPr id="0" name=""/>
        <dsp:cNvSpPr/>
      </dsp:nvSpPr>
      <dsp:spPr>
        <a:xfrm>
          <a:off x="481164" y="2085975"/>
          <a:ext cx="1390650" cy="1390650"/>
        </a:xfrm>
        <a:prstGeom prst="ellipse">
          <a:avLst/>
        </a:prstGeom>
        <a:blipFill rotWithShape="0">
          <a:blip xmlns:r="http://schemas.openxmlformats.org/officeDocument/2006/relationships" r:embed="rId2"/>
          <a:stretch>
            <a:fillRect/>
          </a:stretch>
        </a:blipFill>
        <a:ln w="25400" cap="flat" cmpd="sng" algn="ctr">
          <a:solidFill>
            <a:schemeClr val="accent5">
              <a:hueOff val="-4966938"/>
              <a:satOff val="19906"/>
              <a:lumOff val="4314"/>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dsp:style>
    </dsp:sp>
    <dsp:sp modelId="{60433477-6D8A-4CA5-B6D3-70624375A1CB}">
      <dsp:nvSpPr>
        <dsp:cNvPr id="0" name=""/>
        <dsp:cNvSpPr/>
      </dsp:nvSpPr>
      <dsp:spPr>
        <a:xfrm>
          <a:off x="772088" y="3893820"/>
          <a:ext cx="7837947" cy="111252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883063"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a:solidFill>
                <a:schemeClr val="tx1"/>
              </a:solidFill>
              <a:latin typeface="Times New Roman" pitchFamily="18" charset="0"/>
              <a:cs typeface="Times New Roman" pitchFamily="18" charset="0"/>
            </a:rPr>
            <a:t>Thu hoạch</a:t>
          </a:r>
        </a:p>
      </dsp:txBody>
      <dsp:txXfrm>
        <a:off x="772088" y="3893820"/>
        <a:ext cx="7837947" cy="1112520"/>
      </dsp:txXfrm>
    </dsp:sp>
    <dsp:sp modelId="{ABB879DE-E59E-4D57-8059-6E65BCF79052}">
      <dsp:nvSpPr>
        <dsp:cNvPr id="0" name=""/>
        <dsp:cNvSpPr/>
      </dsp:nvSpPr>
      <dsp:spPr>
        <a:xfrm>
          <a:off x="76763" y="3754755"/>
          <a:ext cx="1390650" cy="1390650"/>
        </a:xfrm>
        <a:prstGeom prst="ellipse">
          <a:avLst/>
        </a:prstGeom>
        <a:blipFill rotWithShape="0">
          <a:blip xmlns:r="http://schemas.openxmlformats.org/officeDocument/2006/relationships" r:embed="rId3"/>
          <a:stretch>
            <a:fillRect/>
          </a:stretch>
        </a:blipFill>
        <a:ln w="25400" cap="flat" cmpd="sng" algn="ctr">
          <a:solidFill>
            <a:schemeClr val="accent5">
              <a:hueOff val="-9933876"/>
              <a:satOff val="39811"/>
              <a:lumOff val="8628"/>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A5405C-52F6-46A4-8893-36F44B56CB8D}"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62989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5405C-52F6-46A4-8893-36F44B56CB8D}"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268190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5405C-52F6-46A4-8893-36F44B56CB8D}"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207232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5405C-52F6-46A4-8893-36F44B56CB8D}"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26626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A5405C-52F6-46A4-8893-36F44B56CB8D}"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50533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A5405C-52F6-46A4-8893-36F44B56CB8D}"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34779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A5405C-52F6-46A4-8893-36F44B56CB8D}"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46473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A5405C-52F6-46A4-8893-36F44B56CB8D}"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6743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5405C-52F6-46A4-8893-36F44B56CB8D}"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82806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A5405C-52F6-46A4-8893-36F44B56CB8D}"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424610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A5405C-52F6-46A4-8893-36F44B56CB8D}"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79763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5405C-52F6-46A4-8893-36F44B56CB8D}" type="datetimeFigureOut">
              <a:rPr lang="en-US" smtClean="0"/>
              <a:t>10/5/2024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2F4D0-EEC7-48A1-976D-751325B13511}" type="slidenum">
              <a:rPr lang="en-US" smtClean="0"/>
              <a:t>‹#›</a:t>
            </a:fld>
            <a:endParaRPr lang="en-US"/>
          </a:p>
        </p:txBody>
      </p:sp>
    </p:spTree>
    <p:extLst>
      <p:ext uri="{BB962C8B-B14F-4D97-AF65-F5344CB8AC3E}">
        <p14:creationId xmlns:p14="http://schemas.microsoft.com/office/powerpoint/2010/main" val="406265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gle/LzVNwfMpYB9qH4JU6" TargetMode="External"/><Relationship Id="rId2" Type="http://schemas.openxmlformats.org/officeDocument/2006/relationships/hyperlink" Target="https://www.vnteac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8991600" cy="1538883"/>
          </a:xfrm>
          <a:prstGeom prst="rect">
            <a:avLst/>
          </a:prstGeom>
        </p:spPr>
        <p:txBody>
          <a:bodyPr wrap="square">
            <a:spAutoFit/>
          </a:bodyPr>
          <a:lstStyle/>
          <a:p>
            <a:pPr algn="ct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ÔN TẬP CHUYÊN ĐỀ 1</a:t>
            </a:r>
          </a:p>
          <a:p>
            <a:pPr algn="ctr"/>
            <a:r>
              <a:rPr lang="en-US" sz="2700" b="1">
                <a:solidFill>
                  <a:srgbClr val="FF0000"/>
                </a:solidFill>
                <a:latin typeface="Times New Roman" pitchFamily="18" charset="0"/>
                <a:cs typeface="Times New Roman" pitchFamily="18" charset="0"/>
              </a:rPr>
              <a:t> </a:t>
            </a:r>
            <a:r>
              <a:rPr lang="en-US" sz="2700" b="1">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DƯỠNG KHOÁNG – TĂNG NĂNG SUẤT CÂY TRỒNG </a:t>
            </a:r>
          </a:p>
          <a:p>
            <a:pPr algn="ctr"/>
            <a:r>
              <a:rPr lang="en-US" sz="2700" b="1">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VÀ NÔNG NGHIỆP SẠCH</a:t>
            </a:r>
          </a:p>
        </p:txBody>
      </p:sp>
      <p:pic>
        <p:nvPicPr>
          <p:cNvPr id="1026" name="Picture 2" descr="C:\Users\Administrator\Desktop\nha-ma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487653" cy="474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9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839200" cy="4401205"/>
          </a:xfrm>
          <a:prstGeom prst="rect">
            <a:avLst/>
          </a:prstGeom>
        </p:spPr>
        <p:txBody>
          <a:bodyPr wrap="square">
            <a:spAutoFit/>
          </a:bodyPr>
          <a:lstStyle/>
          <a:p>
            <a:r>
              <a:rPr lang="en-US" sz="2800" b="1">
                <a:latin typeface="Times New Roman" pitchFamily="18" charset="0"/>
                <a:cs typeface="Times New Roman" pitchFamily="18" charset="0"/>
              </a:rPr>
              <a:t>- </a:t>
            </a:r>
            <a:r>
              <a:rPr lang="en-US" sz="2800" b="1" i="1">
                <a:latin typeface="Times New Roman" pitchFamily="18" charset="0"/>
                <a:cs typeface="Times New Roman" pitchFamily="18" charset="0"/>
              </a:rPr>
              <a:t>Bón vào đất </a:t>
            </a:r>
            <a:r>
              <a:rPr lang="en-US" sz="2800">
                <a:latin typeface="Times New Roman" pitchFamily="18" charset="0"/>
                <a:cs typeface="Times New Roman" pitchFamily="18" charset="0"/>
              </a:rPr>
              <a:t>(bón cho rễ): Bón phân vào đất là kiểu bón chủ yếu, dựa vào khả năng của rễ hấp thụ được các chất dinh dưỡng từ đất. Người ta sử dụng nhiều phương pháp bón phân vào đất khác nhau:</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Bón lót</a:t>
            </a:r>
            <a:r>
              <a:rPr lang="en-US" sz="2800">
                <a:latin typeface="Times New Roman" pitchFamily="18" charset="0"/>
                <a:cs typeface="Times New Roman" pitchFamily="18" charset="0"/>
              </a:rPr>
              <a:t>: bón phân trước khi gieo hay cùng lúc gieo cấy.</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Bón thúc</a:t>
            </a:r>
            <a:r>
              <a:rPr lang="en-US" sz="2800">
                <a:latin typeface="Times New Roman" pitchFamily="18" charset="0"/>
                <a:cs typeface="Times New Roman" pitchFamily="18" charset="0"/>
              </a:rPr>
              <a:t>: bón phân sau khi cây đã mọc hay vào các thời gian khác nhau sau khi cấy.</a:t>
            </a:r>
          </a:p>
          <a:p>
            <a:r>
              <a:rPr lang="en-US" sz="2800">
                <a:latin typeface="Times New Roman" pitchFamily="18" charset="0"/>
                <a:cs typeface="Times New Roman" pitchFamily="18" charset="0"/>
              </a:rPr>
              <a:t>- </a:t>
            </a:r>
            <a:r>
              <a:rPr lang="en-US" sz="2800" b="1" i="1">
                <a:latin typeface="Times New Roman" pitchFamily="18" charset="0"/>
                <a:cs typeface="Times New Roman" pitchFamily="18" charset="0"/>
              </a:rPr>
              <a:t>Bón lên lá</a:t>
            </a:r>
            <a:r>
              <a:rPr lang="en-US" sz="2800">
                <a:latin typeface="Times New Roman" pitchFamily="18" charset="0"/>
                <a:cs typeface="Times New Roman" pitchFamily="18" charset="0"/>
              </a:rPr>
              <a:t>: Phun các dung dịch dinh dưỡng lên lá trên cơ sở dựa vào khả năng của lá có thể hấp thụ được các chất qua bền mặt phiến lá.</a:t>
            </a:r>
          </a:p>
        </p:txBody>
      </p:sp>
      <p:sp>
        <p:nvSpPr>
          <p:cNvPr id="5" name="Rounded Rectangle 4"/>
          <p:cNvSpPr/>
          <p:nvPr/>
        </p:nvSpPr>
        <p:spPr>
          <a:xfrm>
            <a:off x="76200" y="152400"/>
            <a:ext cx="23622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Times New Roman" pitchFamily="18" charset="0"/>
                <a:cs typeface="Times New Roman" pitchFamily="18" charset="0"/>
              </a:rPr>
              <a:t>BÀI TẬP 2</a:t>
            </a:r>
          </a:p>
        </p:txBody>
      </p:sp>
      <p:sp>
        <p:nvSpPr>
          <p:cNvPr id="2" name="Rectangle 1"/>
          <p:cNvSpPr/>
          <p:nvPr/>
        </p:nvSpPr>
        <p:spPr>
          <a:xfrm>
            <a:off x="2514600" y="240268"/>
            <a:ext cx="5461688" cy="553998"/>
          </a:xfrm>
          <a:prstGeom prst="rect">
            <a:avLst/>
          </a:prstGeom>
        </p:spPr>
        <p:txBody>
          <a:bodyPr wrap="none">
            <a:spAutoFit/>
          </a:bodyPr>
          <a:lstStyle/>
          <a:p>
            <a:r>
              <a:rPr lang="en-US" sz="3000" b="1">
                <a:latin typeface="+mj-lt"/>
                <a:cs typeface="Times New Roman" pitchFamily="18" charset="0"/>
              </a:rPr>
              <a:t>Cách các bón phân cho cây trồng.</a:t>
            </a:r>
          </a:p>
        </p:txBody>
      </p:sp>
    </p:spTree>
    <p:extLst>
      <p:ext uri="{BB962C8B-B14F-4D97-AF65-F5344CB8AC3E}">
        <p14:creationId xmlns:p14="http://schemas.microsoft.com/office/powerpoint/2010/main" val="368019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6200" y="152400"/>
            <a:ext cx="23622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Times New Roman" pitchFamily="18" charset="0"/>
                <a:cs typeface="Times New Roman" pitchFamily="18" charset="0"/>
              </a:rPr>
              <a:t>BÀI TẬP 3</a:t>
            </a:r>
          </a:p>
        </p:txBody>
      </p:sp>
      <p:graphicFrame>
        <p:nvGraphicFramePr>
          <p:cNvPr id="2" name="Diagram 1"/>
          <p:cNvGraphicFramePr/>
          <p:nvPr>
            <p:extLst>
              <p:ext uri="{D42A27DB-BD31-4B8C-83A1-F6EECF244321}">
                <p14:modId xmlns:p14="http://schemas.microsoft.com/office/powerpoint/2010/main" val="252311914"/>
              </p:ext>
            </p:extLst>
          </p:nvPr>
        </p:nvGraphicFramePr>
        <p:xfrm>
          <a:off x="228600" y="9144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4600" y="228600"/>
            <a:ext cx="4923784" cy="553998"/>
          </a:xfrm>
          <a:prstGeom prst="rect">
            <a:avLst/>
          </a:prstGeom>
        </p:spPr>
        <p:txBody>
          <a:bodyPr wrap="none">
            <a:spAutoFit/>
          </a:bodyPr>
          <a:lstStyle/>
          <a:p>
            <a:r>
              <a:rPr lang="en-US" sz="3000" b="1">
                <a:latin typeface="+mj-lt"/>
              </a:rPr>
              <a:t>Quy trình trồng rau thủy canh</a:t>
            </a:r>
          </a:p>
        </p:txBody>
      </p:sp>
    </p:spTree>
    <p:extLst>
      <p:ext uri="{BB962C8B-B14F-4D97-AF65-F5344CB8AC3E}">
        <p14:creationId xmlns:p14="http://schemas.microsoft.com/office/powerpoint/2010/main" val="12735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801" y="914400"/>
            <a:ext cx="7067962" cy="55399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3000" b="1">
                <a:latin typeface="Times New Roman" pitchFamily="18" charset="0"/>
                <a:cs typeface="Times New Roman" pitchFamily="18" charset="0"/>
              </a:rPr>
              <a:t>Bước 1: Ươm hạt giống, chuẩn bị cây con</a:t>
            </a:r>
            <a:r>
              <a:rPr lang="en-US" sz="3000" b="1" i="1">
                <a:latin typeface="Times New Roman" pitchFamily="18" charset="0"/>
                <a:cs typeface="Times New Roman" pitchFamily="18" charset="0"/>
              </a:rPr>
              <a:t> </a:t>
            </a:r>
            <a:endParaRPr lang="en-US" sz="3000" b="1">
              <a:latin typeface="Times New Roman" pitchFamily="18" charset="0"/>
              <a:cs typeface="Times New Roman" pitchFamily="18" charset="0"/>
            </a:endParaRPr>
          </a:p>
        </p:txBody>
      </p:sp>
      <p:pic>
        <p:nvPicPr>
          <p:cNvPr id="5" name="Picture 4"/>
          <p:cNvPicPr/>
          <p:nvPr/>
        </p:nvPicPr>
        <p:blipFill rotWithShape="1">
          <a:blip r:embed="rId2"/>
          <a:srcRect l="3847" t="2972" r="3206" b="51579"/>
          <a:stretch/>
        </p:blipFill>
        <p:spPr bwMode="auto">
          <a:xfrm>
            <a:off x="1752600" y="1981200"/>
            <a:ext cx="6019800" cy="39624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228600" y="152400"/>
            <a:ext cx="30480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Times New Roman" pitchFamily="18" charset="0"/>
                <a:cs typeface="Times New Roman" pitchFamily="18" charset="0"/>
              </a:rPr>
              <a:t>BÀI TẬP 3</a:t>
            </a:r>
          </a:p>
        </p:txBody>
      </p:sp>
    </p:spTree>
    <p:extLst>
      <p:ext uri="{BB962C8B-B14F-4D97-AF65-F5344CB8AC3E}">
        <p14:creationId xmlns:p14="http://schemas.microsoft.com/office/powerpoint/2010/main" val="215738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229600"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3000" b="1">
                <a:latin typeface="Times New Roman" pitchFamily="18" charset="0"/>
                <a:cs typeface="Times New Roman" pitchFamily="18" charset="0"/>
              </a:rPr>
              <a:t>Bước 2: Đặt rọ cây con lên ống trồng thủy canh, vận hành hệ thống thủy canh, trồng và chăm sóc</a:t>
            </a:r>
          </a:p>
        </p:txBody>
      </p:sp>
      <p:pic>
        <p:nvPicPr>
          <p:cNvPr id="5" name="Picture 4"/>
          <p:cNvPicPr/>
          <p:nvPr/>
        </p:nvPicPr>
        <p:blipFill rotWithShape="1">
          <a:blip r:embed="rId2"/>
          <a:srcRect b="52421"/>
          <a:stretch/>
        </p:blipFill>
        <p:spPr bwMode="auto">
          <a:xfrm>
            <a:off x="1905000" y="2286001"/>
            <a:ext cx="5334000" cy="34290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228600" y="152400"/>
            <a:ext cx="30480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Times New Roman" pitchFamily="18" charset="0"/>
                <a:cs typeface="Times New Roman" pitchFamily="18" charset="0"/>
              </a:rPr>
              <a:t>BÀI TẬP 3</a:t>
            </a:r>
          </a:p>
        </p:txBody>
      </p:sp>
    </p:spTree>
    <p:extLst>
      <p:ext uri="{BB962C8B-B14F-4D97-AF65-F5344CB8AC3E}">
        <p14:creationId xmlns:p14="http://schemas.microsoft.com/office/powerpoint/2010/main" val="330560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914400"/>
            <a:ext cx="3324436" cy="55399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sz="3000" b="1">
                <a:latin typeface="Times New Roman" pitchFamily="18" charset="0"/>
                <a:cs typeface="Times New Roman" pitchFamily="18" charset="0"/>
              </a:rPr>
              <a:t>Bước 3: Thu hoạch</a:t>
            </a:r>
          </a:p>
        </p:txBody>
      </p:sp>
      <p:pic>
        <p:nvPicPr>
          <p:cNvPr id="5" name="Picture 4"/>
          <p:cNvPicPr/>
          <p:nvPr/>
        </p:nvPicPr>
        <p:blipFill>
          <a:blip r:embed="rId2"/>
          <a:stretch>
            <a:fillRect/>
          </a:stretch>
        </p:blipFill>
        <p:spPr>
          <a:xfrm>
            <a:off x="1600200" y="1676400"/>
            <a:ext cx="6553200" cy="4953001"/>
          </a:xfrm>
          <a:prstGeom prst="rect">
            <a:avLst/>
          </a:prstGeom>
        </p:spPr>
      </p:pic>
      <p:sp>
        <p:nvSpPr>
          <p:cNvPr id="6" name="Rounded Rectangle 5"/>
          <p:cNvSpPr/>
          <p:nvPr/>
        </p:nvSpPr>
        <p:spPr>
          <a:xfrm>
            <a:off x="228600" y="152400"/>
            <a:ext cx="30480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Times New Roman" pitchFamily="18" charset="0"/>
                <a:cs typeface="Times New Roman" pitchFamily="18" charset="0"/>
              </a:rPr>
              <a:t>BÀI TẬP 3</a:t>
            </a:r>
          </a:p>
        </p:txBody>
      </p:sp>
    </p:spTree>
    <p:extLst>
      <p:ext uri="{BB962C8B-B14F-4D97-AF65-F5344CB8AC3E}">
        <p14:creationId xmlns:p14="http://schemas.microsoft.com/office/powerpoint/2010/main" val="174008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0"/>
            <a:ext cx="8839200" cy="4832092"/>
          </a:xfrm>
          <a:prstGeom prst="rect">
            <a:avLst/>
          </a:prstGeom>
        </p:spPr>
        <p:txBody>
          <a:bodyPr wrap="square">
            <a:spAutoFit/>
          </a:bodyPr>
          <a:lstStyle/>
          <a:p>
            <a:pPr algn="just"/>
            <a:r>
              <a:rPr lang="en-US" sz="2800">
                <a:latin typeface="Times New Roman" pitchFamily="18" charset="0"/>
                <a:cs typeface="Times New Roman" pitchFamily="18" charset="0"/>
              </a:rPr>
              <a:t>- Dung dịch trồng rau thủy canh phải được pha đúng tỷ lệ để cây rau sinh trưởng và phát triển bình thường.</a:t>
            </a:r>
          </a:p>
          <a:p>
            <a:pPr algn="just"/>
            <a:r>
              <a:rPr lang="en-US" sz="2800">
                <a:latin typeface="Times New Roman" pitchFamily="18" charset="0"/>
                <a:cs typeface="Times New Roman" pitchFamily="18" charset="0"/>
              </a:rPr>
              <a:t>- Không gian thoáng khí.</a:t>
            </a:r>
          </a:p>
          <a:p>
            <a:pPr algn="just"/>
            <a:r>
              <a:rPr lang="en-US" sz="2800">
                <a:latin typeface="Times New Roman" pitchFamily="18" charset="0"/>
                <a:cs typeface="Times New Roman" pitchFamily="18" charset="0"/>
              </a:rPr>
              <a:t>- Đối với bộ giàn thủy canh để ngoài trời, hạn chế nước mưa hoặc ánh sáng mặt trời quá nóng có thể làm loãng dung dịch thủy canh dinh dưỡng và ảnh hưởng đến sự phát triển của cây.</a:t>
            </a:r>
          </a:p>
          <a:p>
            <a:pPr algn="just"/>
            <a:r>
              <a:rPr lang="en-US" sz="2800">
                <a:latin typeface="Times New Roman" pitchFamily="18" charset="0"/>
                <a:cs typeface="Times New Roman" pitchFamily="18" charset="0"/>
              </a:rPr>
              <a:t>- Vệ sinh thiết bị giàn sau khi thu hoạch xong một vụ rau để tránh tình trạng rêu mốc, đến mùa vụ sau cây dễ bị bệnh.</a:t>
            </a:r>
          </a:p>
          <a:p>
            <a:pPr algn="just"/>
            <a:r>
              <a:rPr lang="en-US" sz="2800">
                <a:latin typeface="Times New Roman" pitchFamily="18" charset="0"/>
                <a:cs typeface="Times New Roman" pitchFamily="18" charset="0"/>
              </a:rPr>
              <a:t>- Khoảng nhiệt độ thích hợp nhất khi trồng rau thủy canh trong nhà là khoảng 24-27</a:t>
            </a:r>
            <a:r>
              <a:rPr lang="en-US" sz="2800" baseline="30000">
                <a:latin typeface="Times New Roman" pitchFamily="18" charset="0"/>
                <a:cs typeface="Times New Roman" pitchFamily="18" charset="0"/>
              </a:rPr>
              <a:t>0</a:t>
            </a:r>
            <a:r>
              <a:rPr lang="en-US" sz="2800">
                <a:latin typeface="Times New Roman" pitchFamily="18" charset="0"/>
                <a:cs typeface="Times New Roman" pitchFamily="18" charset="0"/>
              </a:rPr>
              <a:t>C và khoảng độ ẩm là 65%.</a:t>
            </a:r>
          </a:p>
        </p:txBody>
      </p:sp>
      <p:sp>
        <p:nvSpPr>
          <p:cNvPr id="5" name="Rounded Rectangle 4"/>
          <p:cNvSpPr/>
          <p:nvPr/>
        </p:nvSpPr>
        <p:spPr>
          <a:xfrm>
            <a:off x="76200" y="152400"/>
            <a:ext cx="23622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Times New Roman" pitchFamily="18" charset="0"/>
                <a:cs typeface="Times New Roman" pitchFamily="18" charset="0"/>
              </a:rPr>
              <a:t>BÀI TẬP 4</a:t>
            </a:r>
          </a:p>
        </p:txBody>
      </p:sp>
      <p:sp>
        <p:nvSpPr>
          <p:cNvPr id="2" name="Rectangle 1"/>
          <p:cNvSpPr/>
          <p:nvPr/>
        </p:nvSpPr>
        <p:spPr>
          <a:xfrm>
            <a:off x="2514600" y="240268"/>
            <a:ext cx="6084358" cy="553998"/>
          </a:xfrm>
          <a:prstGeom prst="rect">
            <a:avLst/>
          </a:prstGeom>
        </p:spPr>
        <p:txBody>
          <a:bodyPr wrap="none">
            <a:spAutoFit/>
          </a:bodyPr>
          <a:lstStyle/>
          <a:p>
            <a:r>
              <a:rPr lang="en-US" sz="3000" b="1">
                <a:latin typeface="+mj-lt"/>
              </a:rPr>
              <a:t>Những lưu ý khi trồng rau thủy canh.</a:t>
            </a:r>
          </a:p>
        </p:txBody>
      </p:sp>
    </p:spTree>
    <p:extLst>
      <p:ext uri="{BB962C8B-B14F-4D97-AF65-F5344CB8AC3E}">
        <p14:creationId xmlns:p14="http://schemas.microsoft.com/office/powerpoint/2010/main" val="196173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p>
        </p:txBody>
      </p:sp>
      <p:sp>
        <p:nvSpPr>
          <p:cNvPr id="4" name="Rectangle 3"/>
          <p:cNvSpPr/>
          <p:nvPr/>
        </p:nvSpPr>
        <p:spPr>
          <a:xfrm>
            <a:off x="0" y="1082457"/>
            <a:ext cx="9067800" cy="3108543"/>
          </a:xfrm>
          <a:prstGeom prst="rect">
            <a:avLst/>
          </a:prstGeom>
        </p:spPr>
        <p:txBody>
          <a:bodyPr wrap="square">
            <a:spAutoFit/>
          </a:bodyPr>
          <a:lstStyle/>
          <a:p>
            <a:pPr algn="just" fontAlgn="base"/>
            <a:r>
              <a:rPr lang="vi-VN" sz="2800" b="1">
                <a:latin typeface="+mj-lt"/>
              </a:rPr>
              <a:t>Câu 1:</a:t>
            </a:r>
            <a:r>
              <a:rPr lang="vi-VN" sz="2800">
                <a:latin typeface="+mj-lt"/>
              </a:rPr>
              <a:t> Nguyên tố vi lượng chỉ cần với một hàm lượng rất nhỏ nhưng nếu không có nó thì cây sẽ còi cọc và có thể bị chết. Nguyên nhân là vì các nguyên tố vi lượng có vai trò: </a:t>
            </a:r>
            <a:endParaRPr lang="en-US" sz="2800">
              <a:latin typeface="+mj-lt"/>
            </a:endParaRPr>
          </a:p>
          <a:p>
            <a:pPr algn="just" fontAlgn="base"/>
            <a:r>
              <a:rPr lang="vi-VN" sz="2800">
                <a:latin typeface="+mj-lt"/>
              </a:rPr>
              <a:t>A. Tham gia cấu trúc nên tế bào</a:t>
            </a:r>
            <a:endParaRPr lang="en-US" sz="2800">
              <a:latin typeface="+mj-lt"/>
            </a:endParaRPr>
          </a:p>
          <a:p>
            <a:pPr algn="just" fontAlgn="base"/>
            <a:r>
              <a:rPr lang="vi-VN" sz="2800">
                <a:latin typeface="+mj-lt"/>
              </a:rPr>
              <a:t>B. Hoạt hóa enzim trong quá trình trao đổi chất</a:t>
            </a:r>
            <a:endParaRPr lang="en-US" sz="2800">
              <a:latin typeface="+mj-lt"/>
            </a:endParaRPr>
          </a:p>
          <a:p>
            <a:pPr algn="just" fontAlgn="base"/>
            <a:r>
              <a:rPr lang="vi-VN" sz="2800">
                <a:latin typeface="+mj-lt"/>
              </a:rPr>
              <a:t>C. Quy định áp suất thẩm thấu của dịch tế bào</a:t>
            </a:r>
            <a:endParaRPr lang="en-US" sz="2800">
              <a:latin typeface="+mj-lt"/>
            </a:endParaRPr>
          </a:p>
          <a:p>
            <a:pPr algn="just" fontAlgn="base"/>
            <a:r>
              <a:rPr lang="vi-VN" sz="2800">
                <a:latin typeface="+mj-lt"/>
              </a:rPr>
              <a:t>D. Thúc đẩy quá trình chín của quả và hạt</a:t>
            </a:r>
            <a:endParaRPr lang="en-US" sz="2800">
              <a:latin typeface="+mj-lt"/>
            </a:endParaRPr>
          </a:p>
        </p:txBody>
      </p:sp>
    </p:spTree>
    <p:extLst>
      <p:ext uri="{BB962C8B-B14F-4D97-AF65-F5344CB8AC3E}">
        <p14:creationId xmlns:p14="http://schemas.microsoft.com/office/powerpoint/2010/main" val="223492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2" end="2"/>
                                            </p:txEl>
                                          </p:spTgt>
                                        </p:tgtEl>
                                        <p:attrNameLst>
                                          <p:attrName>style.color</p:attrName>
                                        </p:attrNameLst>
                                      </p:cBhvr>
                                      <p:to>
                                        <p:clrVal>
                                          <a:schemeClr val="accent2"/>
                                        </p:clrVal>
                                      </p:to>
                                    </p:set>
                                    <p:set>
                                      <p:cBhvr>
                                        <p:cTn id="7" dur="500" fill="hold"/>
                                        <p:tgtEl>
                                          <p:spTgt spid="4">
                                            <p:txEl>
                                              <p:pRg st="2" end="2"/>
                                            </p:txEl>
                                          </p:spTgt>
                                        </p:tgtEl>
                                        <p:attrNameLst>
                                          <p:attrName>fillcolor</p:attrName>
                                        </p:attrNameLst>
                                      </p:cBhvr>
                                      <p:to>
                                        <p:clrVal>
                                          <a:schemeClr val="accent2"/>
                                        </p:clrVal>
                                      </p:to>
                                    </p:set>
                                    <p:set>
                                      <p:cBhvr>
                                        <p:cTn id="8"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p>
        </p:txBody>
      </p:sp>
      <p:sp>
        <p:nvSpPr>
          <p:cNvPr id="3" name="Rectangle 2"/>
          <p:cNvSpPr/>
          <p:nvPr/>
        </p:nvSpPr>
        <p:spPr>
          <a:xfrm>
            <a:off x="76200" y="1003280"/>
            <a:ext cx="8991600" cy="4401205"/>
          </a:xfrm>
          <a:prstGeom prst="rect">
            <a:avLst/>
          </a:prstGeom>
        </p:spPr>
        <p:txBody>
          <a:bodyPr wrap="square">
            <a:spAutoFit/>
          </a:bodyPr>
          <a:lstStyle/>
          <a:p>
            <a:pPr fontAlgn="base"/>
            <a:r>
              <a:rPr lang="vi-VN" sz="2800" b="1">
                <a:latin typeface="Times New Roman" pitchFamily="18" charset="0"/>
                <a:cs typeface="Times New Roman" pitchFamily="18" charset="0"/>
              </a:rPr>
              <a:t>Câu 2:</a:t>
            </a:r>
            <a:r>
              <a:rPr lang="vi-VN" sz="2800">
                <a:latin typeface="Times New Roman" pitchFamily="18" charset="0"/>
                <a:cs typeface="Times New Roman" pitchFamily="18" charset="0"/>
              </a:rPr>
              <a:t> Khi nói về trao đổi khoáng của cây, phát biểu nào sau đây là sai?</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A. Cây chỉ hấp thụ được muối khoáng ở dạng hòa tan trong nước</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B. Muối khoáng tồn tại trong đất đều ở dạng hợp chất và rễ cây chỉ hấp thu dưới dạng hợp chất</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C. Bón phân dư thừa sẽ gây độc hại cho cây, gây ô nhiễm môi trường</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D. Dư lượng phân bón làm xấu tính lí hóa của đất, giết chết vi sinh vật có lợi trong đất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2630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p>
        </p:txBody>
      </p:sp>
      <p:sp>
        <p:nvSpPr>
          <p:cNvPr id="3" name="Rectangle 2"/>
          <p:cNvSpPr/>
          <p:nvPr/>
        </p:nvSpPr>
        <p:spPr>
          <a:xfrm>
            <a:off x="76200" y="893088"/>
            <a:ext cx="8991600" cy="5693866"/>
          </a:xfrm>
          <a:prstGeom prst="rect">
            <a:avLst/>
          </a:prstGeom>
        </p:spPr>
        <p:txBody>
          <a:bodyPr wrap="square">
            <a:spAutoFit/>
          </a:bodyPr>
          <a:lstStyle/>
          <a:p>
            <a:pPr algn="just" fontAlgn="base"/>
            <a:r>
              <a:rPr lang="vi-VN" sz="2800" b="1">
                <a:latin typeface="Times New Roman" pitchFamily="18" charset="0"/>
                <a:cs typeface="Times New Roman" pitchFamily="18" charset="0"/>
              </a:rPr>
              <a:t>Câu 3:</a:t>
            </a:r>
            <a:r>
              <a:rPr lang="vi-VN" sz="2800">
                <a:latin typeface="Times New Roman" pitchFamily="18" charset="0"/>
                <a:cs typeface="Times New Roman" pitchFamily="18" charset="0"/>
              </a:rPr>
              <a:t> Nông nghiệp </a:t>
            </a:r>
            <a:r>
              <a:rPr lang="en-US" sz="2800">
                <a:latin typeface="Times New Roman" pitchFamily="18" charset="0"/>
                <a:cs typeface="Times New Roman" pitchFamily="18" charset="0"/>
              </a:rPr>
              <a:t>(NN) </a:t>
            </a:r>
            <a:r>
              <a:rPr lang="vi-VN" sz="2800">
                <a:latin typeface="Times New Roman" pitchFamily="18" charset="0"/>
                <a:cs typeface="Times New Roman" pitchFamily="18" charset="0"/>
              </a:rPr>
              <a:t>sạch là gì?</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A. Nền </a:t>
            </a:r>
            <a:r>
              <a:rPr lang="en-US" sz="2800">
                <a:latin typeface="Times New Roman" pitchFamily="18" charset="0"/>
                <a:cs typeface="Times New Roman" pitchFamily="18" charset="0"/>
              </a:rPr>
              <a:t>NN </a:t>
            </a:r>
            <a:r>
              <a:rPr lang="vi-VN" sz="2800">
                <a:latin typeface="Times New Roman" pitchFamily="18" charset="0"/>
                <a:cs typeface="Times New Roman" pitchFamily="18" charset="0"/>
              </a:rPr>
              <a:t>tạo ra các sản phẩm chứa ít các chất độc hại hoặc vi sinh vật gây hại cho sức khỏe của con người và vật nuôi; không gây ô nhiễm môi trường</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B. Nền </a:t>
            </a:r>
            <a:r>
              <a:rPr lang="en-US" sz="2800">
                <a:latin typeface="Times New Roman" pitchFamily="18" charset="0"/>
                <a:cs typeface="Times New Roman" pitchFamily="18" charset="0"/>
              </a:rPr>
              <a:t>NN </a:t>
            </a:r>
            <a:r>
              <a:rPr lang="vi-VN" sz="2800">
                <a:latin typeface="Times New Roman" pitchFamily="18" charset="0"/>
                <a:cs typeface="Times New Roman" pitchFamily="18" charset="0"/>
              </a:rPr>
              <a:t>tạo ra các sản phẩm chứa các chất độc hại hoặc vi sinh vật gây hại cho sức khỏe của con người và vật nuôi trong giới hạn cho phép; không gây ô nhiễm môi trường	</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C. Nền </a:t>
            </a:r>
            <a:r>
              <a:rPr lang="en-US" sz="2800">
                <a:latin typeface="Times New Roman" pitchFamily="18" charset="0"/>
                <a:cs typeface="Times New Roman" pitchFamily="18" charset="0"/>
              </a:rPr>
              <a:t>NN </a:t>
            </a:r>
            <a:r>
              <a:rPr lang="vi-VN" sz="2800">
                <a:latin typeface="Times New Roman" pitchFamily="18" charset="0"/>
                <a:cs typeface="Times New Roman" pitchFamily="18" charset="0"/>
              </a:rPr>
              <a:t>tạo ra các sản phẩm không chứa các chất độc hại hoặc vi sinh vật gây hại cho sức khỏe của con người và vật nuôi; không gây ô nhiễm môi trường		</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D. Nền </a:t>
            </a:r>
            <a:r>
              <a:rPr lang="en-US" sz="2800">
                <a:latin typeface="Times New Roman" pitchFamily="18" charset="0"/>
                <a:cs typeface="Times New Roman" pitchFamily="18" charset="0"/>
              </a:rPr>
              <a:t>NN </a:t>
            </a:r>
            <a:r>
              <a:rPr lang="vi-VN" sz="2800">
                <a:latin typeface="Times New Roman" pitchFamily="18" charset="0"/>
                <a:cs typeface="Times New Roman" pitchFamily="18" charset="0"/>
              </a:rPr>
              <a:t>tạo ra các sản phẩm không chứa các chất độc hại hoặc vi sinh vật gây hại cho sức khỏe của con người và vật nuôi; có thể gây ô nhiễm môi trường</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2630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chemeClr val="accent2"/>
                                        </p:clrVal>
                                      </p:to>
                                    </p:set>
                                    <p:set>
                                      <p:cBhvr>
                                        <p:cTn id="7" dur="500" fill="hold"/>
                                        <p:tgtEl>
                                          <p:spTgt spid="3">
                                            <p:txEl>
                                              <p:pRg st="3" end="3"/>
                                            </p:txEl>
                                          </p:spTgt>
                                        </p:tgtEl>
                                        <p:attrNameLst>
                                          <p:attrName>fillcolor</p:attrName>
                                        </p:attrNameLst>
                                      </p:cBhvr>
                                      <p:to>
                                        <p:clrVal>
                                          <a:schemeClr val="accent2"/>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p>
        </p:txBody>
      </p:sp>
      <p:sp>
        <p:nvSpPr>
          <p:cNvPr id="3" name="Rectangle 2"/>
          <p:cNvSpPr/>
          <p:nvPr/>
        </p:nvSpPr>
        <p:spPr>
          <a:xfrm>
            <a:off x="76200" y="914400"/>
            <a:ext cx="8991600" cy="2677656"/>
          </a:xfrm>
          <a:prstGeom prst="rect">
            <a:avLst/>
          </a:prstGeom>
        </p:spPr>
        <p:txBody>
          <a:bodyPr wrap="square">
            <a:spAutoFit/>
          </a:bodyPr>
          <a:lstStyle/>
          <a:p>
            <a:pPr fontAlgn="base"/>
            <a:r>
              <a:rPr lang="vi-VN" sz="2800" b="1">
                <a:latin typeface="Times New Roman" pitchFamily="18" charset="0"/>
                <a:cs typeface="Times New Roman" pitchFamily="18" charset="0"/>
              </a:rPr>
              <a:t>Câu 4:</a:t>
            </a:r>
            <a:r>
              <a:rPr lang="vi-VN" sz="2800">
                <a:latin typeface="Times New Roman" pitchFamily="18" charset="0"/>
                <a:cs typeface="Times New Roman" pitchFamily="18" charset="0"/>
              </a:rPr>
              <a:t> Khi nói về vai trò của nông nghiệp sạch, nội dung nào sau đây không đúng?</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A. Đảm bảo an ninh lương thực			</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B. Đảm bảo sức khỏe cho con người</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C. Bảo vệ môi trường sinh thái			</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D. Cây trồng sinh trưởng nhanh.</a:t>
            </a:r>
            <a:endParaRPr lang="en-US" sz="2800">
              <a:latin typeface="Times New Roman" pitchFamily="18" charset="0"/>
              <a:cs typeface="Times New Roman" pitchFamily="18" charset="0"/>
            </a:endParaRPr>
          </a:p>
        </p:txBody>
      </p:sp>
      <p:sp>
        <p:nvSpPr>
          <p:cNvPr id="4" name="Rectangle 3"/>
          <p:cNvSpPr/>
          <p:nvPr/>
        </p:nvSpPr>
        <p:spPr>
          <a:xfrm>
            <a:off x="76200" y="3846493"/>
            <a:ext cx="8991600" cy="2246769"/>
          </a:xfrm>
          <a:prstGeom prst="rect">
            <a:avLst/>
          </a:prstGeom>
        </p:spPr>
        <p:txBody>
          <a:bodyPr wrap="square">
            <a:spAutoFit/>
          </a:bodyPr>
          <a:lstStyle/>
          <a:p>
            <a:pPr algn="just" fontAlgn="base"/>
            <a:r>
              <a:rPr lang="vi-VN" sz="2800" b="1">
                <a:latin typeface="Times New Roman" pitchFamily="18" charset="0"/>
                <a:cs typeface="Times New Roman" pitchFamily="18" charset="0"/>
              </a:rPr>
              <a:t>Câu 5:</a:t>
            </a:r>
            <a:r>
              <a:rPr lang="vi-VN" sz="2800">
                <a:latin typeface="Times New Roman" pitchFamily="18" charset="0"/>
                <a:cs typeface="Times New Roman" pitchFamily="18" charset="0"/>
              </a:rPr>
              <a:t> Phân bón cho cây trồng được chia làm mấy nhóm?</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A. 1.		</a:t>
            </a:r>
            <a:r>
              <a:rPr lang="en-US" sz="2800">
                <a:latin typeface="Times New Roman" pitchFamily="18" charset="0"/>
                <a:cs typeface="Times New Roman" pitchFamily="18" charset="0"/>
              </a:rPr>
              <a:t>   </a:t>
            </a:r>
          </a:p>
          <a:p>
            <a:pPr algn="just" fontAlgn="base"/>
            <a:r>
              <a:rPr lang="vi-VN" sz="2800">
                <a:latin typeface="Times New Roman" pitchFamily="18" charset="0"/>
                <a:cs typeface="Times New Roman" pitchFamily="18" charset="0"/>
              </a:rPr>
              <a:t>B. 2.		</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C. 3.		</a:t>
            </a:r>
            <a:r>
              <a:rPr lang="en-US" sz="2800">
                <a:latin typeface="Times New Roman" pitchFamily="18" charset="0"/>
                <a:cs typeface="Times New Roman" pitchFamily="18" charset="0"/>
              </a:rPr>
              <a:t>    </a:t>
            </a:r>
          </a:p>
          <a:p>
            <a:pPr algn="just" fontAlgn="base"/>
            <a:r>
              <a:rPr lang="vi-VN" sz="2800">
                <a:latin typeface="Times New Roman" pitchFamily="18" charset="0"/>
                <a:cs typeface="Times New Roman" pitchFamily="18" charset="0"/>
              </a:rPr>
              <a:t>D. 4.</a:t>
            </a:r>
            <a:endParaRPr lang="en-US" sz="2800">
              <a:latin typeface="Times New Roman" pitchFamily="18" charset="0"/>
              <a:cs typeface="Times New Roman" pitchFamily="18" charset="0"/>
            </a:endParaRPr>
          </a:p>
        </p:txBody>
      </p:sp>
      <p:sp>
        <p:nvSpPr>
          <p:cNvPr id="5" name="TextBox 1">
            <a:extLst>
              <a:ext uri="{FF2B5EF4-FFF2-40B4-BE49-F238E27FC236}">
                <a16:creationId xmlns:a16="http://schemas.microsoft.com/office/drawing/2014/main" id="{0A6618A7-AEA0-64D0-BE15-18D1783A6048}"/>
              </a:ext>
            </a:extLst>
          </p:cNvPr>
          <p:cNvSpPr txBox="1"/>
          <p:nvPr/>
        </p:nvSpPr>
        <p:spPr>
          <a:xfrm>
            <a:off x="914400" y="5191426"/>
            <a:ext cx="3189791" cy="76944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r>
              <a:rPr lang="en-US" sz="1100" b="0" i="1">
                <a:effectLst/>
                <a:latin typeface="Times New Roman" panose="02020603050405020304" pitchFamily="18" charset="0"/>
                <a:ea typeface="Times New Roman" panose="02020603050405020304" pitchFamily="18" charset="0"/>
              </a:rPr>
              <a:t>Tài liệu được chia sẻ bởi Website VnTeach.Com</a:t>
            </a:r>
            <a:endParaRPr lang="en-US" sz="1100" b="1">
              <a:effectLst/>
              <a:latin typeface="Times New Roman" panose="02020603050405020304" pitchFamily="18" charset="0"/>
              <a:ea typeface="Times New Roman" panose="02020603050405020304" pitchFamily="18" charset="0"/>
            </a:endParaRPr>
          </a:p>
          <a:p>
            <a:pPr marL="0" marR="0"/>
            <a:r>
              <a:rPr lang="en-US" sz="1100" b="0" i="1" u="sng">
                <a:solidFill>
                  <a:srgbClr val="0563C1"/>
                </a:solidFill>
                <a:effectLst/>
                <a:latin typeface="Times New Roman" panose="02020603050405020304" pitchFamily="18" charset="0"/>
                <a:ea typeface="Times New Roman" panose="02020603050405020304" pitchFamily="18" charset="0"/>
                <a:hlinkClick r:id="rId2"/>
              </a:rPr>
              <a:t>https://www.vnteach.com</a:t>
            </a:r>
            <a:endParaRPr lang="en-US" sz="1100" b="1">
              <a:effectLst/>
              <a:latin typeface="Times New Roman" panose="02020603050405020304" pitchFamily="18" charset="0"/>
              <a:ea typeface="Times New Roman" panose="02020603050405020304" pitchFamily="18" charset="0"/>
            </a:endParaRPr>
          </a:p>
          <a:p>
            <a:pPr marL="0" marR="0"/>
            <a:r>
              <a:rPr lang="en-US" sz="1100" b="0" i="1">
                <a:effectLst/>
                <a:latin typeface="Times New Roman" panose="02020603050405020304" pitchFamily="18" charset="0"/>
                <a:ea typeface="Times New Roman" panose="02020603050405020304" pitchFamily="18" charset="0"/>
              </a:rPr>
              <a:t>Hướng dẫn tìm và tải các tài liệu ở đây</a:t>
            </a:r>
            <a:endParaRPr lang="en-US" sz="1100" b="1">
              <a:effectLst/>
              <a:latin typeface="Times New Roman" panose="02020603050405020304" pitchFamily="18" charset="0"/>
              <a:ea typeface="Times New Roman" panose="02020603050405020304" pitchFamily="18" charset="0"/>
            </a:endParaRPr>
          </a:p>
          <a:p>
            <a:pPr marL="0" marR="0"/>
            <a:r>
              <a:rPr lang="en-US" sz="1100" b="0" i="1" u="sng">
                <a:solidFill>
                  <a:srgbClr val="0563C1"/>
                </a:solidFill>
                <a:effectLst/>
                <a:latin typeface="Times New Roman" panose="02020603050405020304" pitchFamily="18" charset="0"/>
                <a:ea typeface="Times New Roman" panose="02020603050405020304" pitchFamily="18" charset="0"/>
                <a:hlinkClick r:id="rId3"/>
              </a:rPr>
              <a:t>https://forms.gle/LzVNwfMpYB9qH4JU6</a:t>
            </a:r>
            <a:endParaRPr lang="en-US" sz="11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30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style.color</p:attrName>
                                        </p:attrNameLst>
                                      </p:cBhvr>
                                      <p:to>
                                        <p:clrVal>
                                          <a:schemeClr val="accent2"/>
                                        </p:clrVal>
                                      </p:to>
                                    </p:set>
                                    <p:set>
                                      <p:cBhvr>
                                        <p:cTn id="7" dur="500" fill="hold"/>
                                        <p:tgtEl>
                                          <p:spTgt spid="3">
                                            <p:txEl>
                                              <p:pRg st="4" end="4"/>
                                            </p:txEl>
                                          </p:spTgt>
                                        </p:tgtEl>
                                        <p:attrNameLst>
                                          <p:attrName>fillcolor</p:attrName>
                                        </p:attrNameLst>
                                      </p:cBhvr>
                                      <p:to>
                                        <p:clrVal>
                                          <a:schemeClr val="accent2"/>
                                        </p:clrVal>
                                      </p:to>
                                    </p:set>
                                    <p:set>
                                      <p:cBhvr>
                                        <p:cTn id="8" dur="500" fill="hold"/>
                                        <p:tgtEl>
                                          <p:spTgt spid="3">
                                            <p:txEl>
                                              <p:pRg st="4" end="4"/>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3" end="3"/>
                                            </p:txEl>
                                          </p:spTgt>
                                        </p:tgtEl>
                                        <p:attrNameLst>
                                          <p:attrName>style.color</p:attrName>
                                        </p:attrNameLst>
                                      </p:cBhvr>
                                      <p:to>
                                        <p:clrVal>
                                          <a:schemeClr val="accent2"/>
                                        </p:clrVal>
                                      </p:to>
                                    </p:set>
                                    <p:set>
                                      <p:cBhvr>
                                        <p:cTn id="13" dur="500" fill="hold"/>
                                        <p:tgtEl>
                                          <p:spTgt spid="4">
                                            <p:txEl>
                                              <p:pRg st="3" end="3"/>
                                            </p:txEl>
                                          </p:spTgt>
                                        </p:tgtEl>
                                        <p:attrNameLst>
                                          <p:attrName>fillcolor</p:attrName>
                                        </p:attrNameLst>
                                      </p:cBhvr>
                                      <p:to>
                                        <p:clrVal>
                                          <a:schemeClr val="accent2"/>
                                        </p:clrVal>
                                      </p:to>
                                    </p:set>
                                    <p:set>
                                      <p:cBhvr>
                                        <p:cTn id="14"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TRÒ CHƠI KHỞI ĐỘNG</a:t>
            </a:r>
          </a:p>
        </p:txBody>
      </p:sp>
      <p:graphicFrame>
        <p:nvGraphicFramePr>
          <p:cNvPr id="4" name="Diagram 3"/>
          <p:cNvGraphicFramePr/>
          <p:nvPr>
            <p:extLst>
              <p:ext uri="{D42A27DB-BD31-4B8C-83A1-F6EECF244321}">
                <p14:modId xmlns:p14="http://schemas.microsoft.com/office/powerpoint/2010/main" val="3144250635"/>
              </p:ext>
            </p:extLst>
          </p:nvPr>
        </p:nvGraphicFramePr>
        <p:xfrm>
          <a:off x="838200" y="1219200"/>
          <a:ext cx="7924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36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p>
        </p:txBody>
      </p:sp>
      <p:sp>
        <p:nvSpPr>
          <p:cNvPr id="3" name="Rectangle 2"/>
          <p:cNvSpPr/>
          <p:nvPr/>
        </p:nvSpPr>
        <p:spPr>
          <a:xfrm>
            <a:off x="76200" y="990600"/>
            <a:ext cx="8915400" cy="3539430"/>
          </a:xfrm>
          <a:prstGeom prst="rect">
            <a:avLst/>
          </a:prstGeom>
        </p:spPr>
        <p:txBody>
          <a:bodyPr wrap="square">
            <a:spAutoFit/>
          </a:bodyPr>
          <a:lstStyle/>
          <a:p>
            <a:pPr algn="just" fontAlgn="base"/>
            <a:r>
              <a:rPr lang="vi-VN" sz="2800" b="1">
                <a:latin typeface="Times New Roman" pitchFamily="18" charset="0"/>
                <a:cs typeface="Times New Roman" pitchFamily="18" charset="0"/>
              </a:rPr>
              <a:t>Câu 6:</a:t>
            </a:r>
            <a:r>
              <a:rPr lang="vi-VN" sz="2800">
                <a:latin typeface="Times New Roman" pitchFamily="18" charset="0"/>
                <a:cs typeface="Times New Roman" pitchFamily="18" charset="0"/>
              </a:rPr>
              <a:t> Khi bón phân qua lá cần chú ý điểm nào sau đây?</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A. Nồng độ các muối khoáng thấp và chỉ bón khi trời không mưa</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B. Nồng độ các muối khoáng thấp và chỉ bón khi trời mưa bụi</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C. Nồng độ các muối khoáng cao và chỉ bón khi trời không mưa</a:t>
            </a:r>
            <a:endParaRPr lang="en-US" sz="2800">
              <a:latin typeface="Times New Roman" pitchFamily="18" charset="0"/>
              <a:cs typeface="Times New Roman" pitchFamily="18" charset="0"/>
            </a:endParaRPr>
          </a:p>
          <a:p>
            <a:pPr algn="just"/>
            <a:r>
              <a:rPr lang="vi-VN" sz="2800">
                <a:latin typeface="Times New Roman" pitchFamily="18" charset="0"/>
                <a:cs typeface="Times New Roman" pitchFamily="18" charset="0"/>
              </a:rPr>
              <a:t>D. Nồng độ các muối khoáng cao và chỉ bón khi trời mưa bụi</a:t>
            </a:r>
            <a:r>
              <a:rPr lang="vi-VN"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5069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p>
        </p:txBody>
      </p:sp>
      <p:sp>
        <p:nvSpPr>
          <p:cNvPr id="3" name="Rectangle 2"/>
          <p:cNvSpPr/>
          <p:nvPr/>
        </p:nvSpPr>
        <p:spPr>
          <a:xfrm>
            <a:off x="76200" y="914400"/>
            <a:ext cx="8991600" cy="3539430"/>
          </a:xfrm>
          <a:prstGeom prst="rect">
            <a:avLst/>
          </a:prstGeom>
        </p:spPr>
        <p:txBody>
          <a:bodyPr wrap="square">
            <a:spAutoFit/>
          </a:bodyPr>
          <a:lstStyle/>
          <a:p>
            <a:pPr algn="just" fontAlgn="base"/>
            <a:r>
              <a:rPr lang="vi-VN" sz="2800" b="1">
                <a:latin typeface="Times New Roman" pitchFamily="18" charset="0"/>
                <a:cs typeface="Times New Roman" pitchFamily="18" charset="0"/>
              </a:rPr>
              <a:t>Câu 7:</a:t>
            </a:r>
            <a:r>
              <a:rPr lang="vi-VN" sz="2800">
                <a:latin typeface="Times New Roman" pitchFamily="18" charset="0"/>
                <a:cs typeface="Times New Roman" pitchFamily="18" charset="0"/>
              </a:rPr>
              <a:t> Hệ thống thủy canh tĩnh áp dụng với đối tượng cây trồng nào?</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A. Các loại rau ăn quả, hoa, cây cảnh trồng chậu.</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B. Các loại cây có hình thái thân, lá nhỏ như rau ăn lá</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C. Các loại cây có thời gian sinh trưởng ngắn như rau ăn lá, dâu tây, hoa thời vụ</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D. Một số loại rau ăn lá ngắn ngày, cây cành nhỏ trồng trong nhà</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56159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p>
        </p:txBody>
      </p:sp>
      <p:sp>
        <p:nvSpPr>
          <p:cNvPr id="3" name="Rectangle 2"/>
          <p:cNvSpPr/>
          <p:nvPr/>
        </p:nvSpPr>
        <p:spPr>
          <a:xfrm>
            <a:off x="76200" y="914400"/>
            <a:ext cx="8991600" cy="2677656"/>
          </a:xfrm>
          <a:prstGeom prst="rect">
            <a:avLst/>
          </a:prstGeom>
        </p:spPr>
        <p:txBody>
          <a:bodyPr wrap="square">
            <a:spAutoFit/>
          </a:bodyPr>
          <a:lstStyle/>
          <a:p>
            <a:pPr algn="just" fontAlgn="base"/>
            <a:r>
              <a:rPr lang="vi-VN" sz="2800" b="1">
                <a:latin typeface="+mj-lt"/>
              </a:rPr>
              <a:t>Câu 8:</a:t>
            </a:r>
            <a:r>
              <a:rPr lang="vi-VN" sz="2800">
                <a:latin typeface="+mj-lt"/>
              </a:rPr>
              <a:t> Trở ngại nào khiến thủy canh còn chưa phát triển rộng rãi ở Việt Nam cũng như nhiều nước trên thế giới?</a:t>
            </a:r>
            <a:endParaRPr lang="en-US" sz="2800">
              <a:latin typeface="+mj-lt"/>
            </a:endParaRPr>
          </a:p>
          <a:p>
            <a:pPr algn="just" fontAlgn="base"/>
            <a:r>
              <a:rPr lang="vi-VN" sz="2800">
                <a:latin typeface="+mj-lt"/>
              </a:rPr>
              <a:t>A. Vốn đầu tư lớn, trình độ nhân công cao		</a:t>
            </a:r>
            <a:endParaRPr lang="en-US" sz="2800">
              <a:latin typeface="+mj-lt"/>
            </a:endParaRPr>
          </a:p>
          <a:p>
            <a:pPr algn="just" fontAlgn="base"/>
            <a:r>
              <a:rPr lang="vi-VN" sz="2800">
                <a:latin typeface="+mj-lt"/>
              </a:rPr>
              <a:t>B. Ảnh hưởng bởi các yếu tố môi trường</a:t>
            </a:r>
            <a:endParaRPr lang="en-US" sz="2800">
              <a:latin typeface="+mj-lt"/>
            </a:endParaRPr>
          </a:p>
          <a:p>
            <a:pPr algn="just" fontAlgn="base"/>
            <a:r>
              <a:rPr lang="vi-VN" sz="2800">
                <a:latin typeface="+mj-lt"/>
              </a:rPr>
              <a:t>C. Nhu cầu thấp.					</a:t>
            </a:r>
            <a:endParaRPr lang="en-US" sz="2800">
              <a:latin typeface="+mj-lt"/>
            </a:endParaRPr>
          </a:p>
          <a:p>
            <a:pPr algn="just" fontAlgn="base"/>
            <a:r>
              <a:rPr lang="vi-VN" sz="2800">
                <a:latin typeface="+mj-lt"/>
              </a:rPr>
              <a:t>D. Năng suất cây trồng thấp.</a:t>
            </a:r>
            <a:endParaRPr lang="en-US" sz="2800">
              <a:latin typeface="+mj-lt"/>
            </a:endParaRPr>
          </a:p>
        </p:txBody>
      </p:sp>
    </p:spTree>
    <p:extLst>
      <p:ext uri="{BB962C8B-B14F-4D97-AF65-F5344CB8AC3E}">
        <p14:creationId xmlns:p14="http://schemas.microsoft.com/office/powerpoint/2010/main" val="56159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4" name="Rectangle 3"/>
          <p:cNvSpPr/>
          <p:nvPr/>
        </p:nvSpPr>
        <p:spPr>
          <a:xfrm>
            <a:off x="76200" y="1066800"/>
            <a:ext cx="3810000" cy="5262979"/>
          </a:xfrm>
          <a:prstGeom prst="rect">
            <a:avLst/>
          </a:prstGeom>
        </p:spPr>
        <p:txBody>
          <a:bodyPr wrap="square">
            <a:spAutoFit/>
          </a:bodyPr>
          <a:lstStyle/>
          <a:p>
            <a:pPr algn="just"/>
            <a:r>
              <a:rPr lang="vi-VN" sz="2800" b="1">
                <a:latin typeface="+mj-lt"/>
              </a:rPr>
              <a:t>Câu 1.</a:t>
            </a:r>
            <a:r>
              <a:rPr lang="vi-VN" sz="2800">
                <a:latin typeface="+mj-lt"/>
              </a:rPr>
              <a:t> Bà con nông dân trồng khoai lang thường nói: “khoai đất lạ”, ý nói không nên trồng khoai liên tục trên cùng một thửa ruộng. Cơ sở khoa học của lời khuyên này là gì? Nếu muốn trồng khoai liên tục trên một thửa ruộng mà vẫn cho năng suất cao thì cần phải làm gì?</a:t>
            </a:r>
            <a:endParaRPr lang="en-US" sz="2800">
              <a:latin typeface="+mj-lt"/>
            </a:endParaRPr>
          </a:p>
        </p:txBody>
      </p:sp>
      <p:pic>
        <p:nvPicPr>
          <p:cNvPr id="1026" name="Picture 2" descr="C:\Users\Administrator\Desktop\TRONG KHO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371600"/>
            <a:ext cx="5029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1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3" name="Rectangle 2"/>
          <p:cNvSpPr/>
          <p:nvPr/>
        </p:nvSpPr>
        <p:spPr>
          <a:xfrm>
            <a:off x="152400" y="1066800"/>
            <a:ext cx="8915400" cy="5262979"/>
          </a:xfrm>
          <a:prstGeom prst="rect">
            <a:avLst/>
          </a:prstGeom>
        </p:spPr>
        <p:txBody>
          <a:bodyPr wrap="square">
            <a:spAutoFit/>
          </a:bodyPr>
          <a:lstStyle/>
          <a:p>
            <a:pPr algn="just"/>
            <a:r>
              <a:rPr lang="vi-VN" sz="2800" b="1">
                <a:latin typeface="Times New Roman" pitchFamily="18" charset="0"/>
                <a:cs typeface="Times New Roman" pitchFamily="18" charset="0"/>
              </a:rPr>
              <a:t>Câu 1.</a:t>
            </a:r>
            <a:r>
              <a:rPr lang="vi-VN" sz="2800">
                <a:latin typeface="Times New Roman" pitchFamily="18" charset="0"/>
                <a:cs typeface="Times New Roman" pitchFamily="18" charset="0"/>
              </a:rPr>
              <a:t> "Khoai đất lạ" thể hiện kinh nghiệm của người dân trong trồng khoai. Khoai là loại cây trồng để lấy củ nên cần nhiều dinh dưỡng trong đất, đất đai phải tươi xốp, chứa nhiều mùn dưỡng. Chỉ cần sau một vụ khoai, đất đai ở đó sẽ trở nên thiếu dinh dưỡng, cằn cỗi =&gt; Nếu cứ trồng khoai từ vụ này sang vụ khác, đất sẽ bị bạc màu =&gt; giảm năng suất cây trồng.</a:t>
            </a:r>
            <a:endParaRPr lang="en-US" sz="2800">
              <a:latin typeface="Times New Roman" pitchFamily="18" charset="0"/>
              <a:cs typeface="Times New Roman" pitchFamily="18" charset="0"/>
            </a:endParaRPr>
          </a:p>
          <a:p>
            <a:pPr algn="just"/>
            <a:r>
              <a:rPr lang="vi-VN" sz="2800">
                <a:latin typeface="Times New Roman" pitchFamily="18" charset="0"/>
                <a:cs typeface="Times New Roman" pitchFamily="18" charset="0"/>
              </a:rPr>
              <a:t>Chính vì vậy, muốn trồng khoai liên tục trên một thửa ruộng mà vẫn cho năng suất cao thì phải thường xuyên cải tạo đất, làm đất tơi xốp, hạn chế sử dụng phân bón hóa học, cung cấp nhiều mùn, chất dinh dưỡng cho đất trước khi trồng vụ khoai mới.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60973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3" name="Rectangle 2"/>
          <p:cNvSpPr/>
          <p:nvPr/>
        </p:nvSpPr>
        <p:spPr>
          <a:xfrm>
            <a:off x="76200" y="914400"/>
            <a:ext cx="8915400" cy="2246769"/>
          </a:xfrm>
          <a:prstGeom prst="rect">
            <a:avLst/>
          </a:prstGeom>
        </p:spPr>
        <p:txBody>
          <a:bodyPr wrap="square">
            <a:spAutoFit/>
          </a:bodyPr>
          <a:lstStyle/>
          <a:p>
            <a:pPr algn="just"/>
            <a:r>
              <a:rPr lang="vi-VN" sz="2800" b="1">
                <a:latin typeface="Times New Roman" pitchFamily="18" charset="0"/>
                <a:cs typeface="Times New Roman" pitchFamily="18" charset="0"/>
              </a:rPr>
              <a:t>Câu 2.</a:t>
            </a:r>
            <a:r>
              <a:rPr lang="vi-VN" sz="2800">
                <a:latin typeface="Times New Roman" pitchFamily="18" charset="0"/>
                <a:cs typeface="Times New Roman" pitchFamily="18" charset="0"/>
              </a:rPr>
              <a:t> Ở một số loài thực vật, rễ của chúng có khả năng cộng sinh với nấm. Ví dụ: Một số loài thông, hạt trước khi gieo trồng trên đổi được cho nhiễm nấm để sau này cây có thể tạo hệ rễ nấm. Rễ nấm có vai trò gì đối với thực vật và nấm?</a:t>
            </a:r>
            <a:endParaRPr lang="en-US" sz="2800">
              <a:latin typeface="Times New Roman" pitchFamily="18" charset="0"/>
              <a:cs typeface="Times New Roman" pitchFamily="18" charset="0"/>
            </a:endParaRPr>
          </a:p>
        </p:txBody>
      </p:sp>
      <p:pic>
        <p:nvPicPr>
          <p:cNvPr id="2050" name="Picture 2" descr="C:\Users\Administrator\Desktop\RỄ NẤ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747913"/>
            <a:ext cx="7328940" cy="403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73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3" name="Rectangle 2"/>
          <p:cNvSpPr/>
          <p:nvPr/>
        </p:nvSpPr>
        <p:spPr>
          <a:xfrm>
            <a:off x="152400" y="990600"/>
            <a:ext cx="8915400" cy="5262979"/>
          </a:xfrm>
          <a:prstGeom prst="rect">
            <a:avLst/>
          </a:prstGeom>
        </p:spPr>
        <p:txBody>
          <a:bodyPr wrap="square">
            <a:spAutoFit/>
          </a:bodyPr>
          <a:lstStyle/>
          <a:p>
            <a:pPr algn="just"/>
            <a:r>
              <a:rPr lang="vi-VN" sz="2800" b="1">
                <a:latin typeface="+mj-lt"/>
              </a:rPr>
              <a:t>Câu 2.</a:t>
            </a:r>
            <a:r>
              <a:rPr lang="vi-VN" sz="2800">
                <a:latin typeface="+mj-lt"/>
              </a:rPr>
              <a:t> Vai trò của rễ nấm:</a:t>
            </a:r>
            <a:endParaRPr lang="en-US" sz="2800">
              <a:latin typeface="+mj-lt"/>
            </a:endParaRPr>
          </a:p>
          <a:p>
            <a:pPr algn="just"/>
            <a:r>
              <a:rPr lang="en-US" sz="2800">
                <a:latin typeface="+mj-lt"/>
              </a:rPr>
              <a:t>   </a:t>
            </a:r>
            <a:r>
              <a:rPr lang="vi-VN" sz="2800">
                <a:latin typeface="+mj-lt"/>
              </a:rPr>
              <a:t>Nấm rễ làm tăng khả năng hấp thu các hợp chất vô cơ của thực vật như nitrat và photphat từ đất có nồng độ những nguyên tố thiết yếu thấp.</a:t>
            </a:r>
            <a:endParaRPr lang="en-US" sz="2800">
              <a:latin typeface="+mj-lt"/>
            </a:endParaRPr>
          </a:p>
          <a:p>
            <a:pPr algn="just"/>
            <a:r>
              <a:rPr lang="en-US" sz="2800">
                <a:latin typeface="+mj-lt"/>
              </a:rPr>
              <a:t>   </a:t>
            </a:r>
            <a:r>
              <a:rPr lang="vi-VN" sz="2800">
                <a:latin typeface="+mj-lt"/>
              </a:rPr>
              <a:t>Ở một số nấm rễ, thành phần nấm có thể đóng vai trò trung gian giữa thực vật với thực vật, vận chuyển carbohydrate và các chất dinh dưỡng khác.</a:t>
            </a:r>
            <a:endParaRPr lang="en-US" sz="2800">
              <a:latin typeface="+mj-lt"/>
            </a:endParaRPr>
          </a:p>
          <a:p>
            <a:pPr algn="just"/>
            <a:r>
              <a:rPr lang="en-US" sz="2800">
                <a:latin typeface="+mj-lt"/>
              </a:rPr>
              <a:t>   </a:t>
            </a:r>
            <a:r>
              <a:rPr lang="vi-VN" sz="2800">
                <a:latin typeface="+mj-lt"/>
              </a:rPr>
              <a:t>=&gt; Sử dụng nấm rễ cộng sinh giúp tăng cường cấu trúc đất; tăng khả năng hấp thụ chất dinh dưỡng, cải thiện năng suất cây trồng; phòng, chữa các bệnh thường gặp cho cây trồng. </a:t>
            </a:r>
            <a:r>
              <a:rPr lang="en-US" sz="2800">
                <a:latin typeface="+mj-lt"/>
              </a:rPr>
              <a:t>   </a:t>
            </a:r>
            <a:r>
              <a:rPr lang="vi-VN" sz="2800">
                <a:latin typeface="+mj-lt"/>
              </a:rPr>
              <a:t>Ngoài ra nấm rễ cộng sinh còn có tác dụng trong kiểm soát cỏ dại, góp phần phục hồi đất.</a:t>
            </a:r>
            <a:endParaRPr lang="en-US" sz="2800">
              <a:latin typeface="+mj-lt"/>
            </a:endParaRPr>
          </a:p>
        </p:txBody>
      </p:sp>
    </p:spTree>
    <p:extLst>
      <p:ext uri="{BB962C8B-B14F-4D97-AF65-F5344CB8AC3E}">
        <p14:creationId xmlns:p14="http://schemas.microsoft.com/office/powerpoint/2010/main" val="360973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4" name="Rectangle 3"/>
          <p:cNvSpPr/>
          <p:nvPr/>
        </p:nvSpPr>
        <p:spPr>
          <a:xfrm>
            <a:off x="76200" y="914400"/>
            <a:ext cx="3200400" cy="5262979"/>
          </a:xfrm>
          <a:prstGeom prst="rect">
            <a:avLst/>
          </a:prstGeom>
        </p:spPr>
        <p:txBody>
          <a:bodyPr wrap="square">
            <a:spAutoFit/>
          </a:bodyPr>
          <a:lstStyle/>
          <a:p>
            <a:pPr algn="just"/>
            <a:r>
              <a:rPr lang="vi-VN" sz="2800" b="1">
                <a:latin typeface="+mj-lt"/>
              </a:rPr>
              <a:t>Câu 3.</a:t>
            </a:r>
            <a:r>
              <a:rPr lang="vi-VN" sz="2800">
                <a:latin typeface="+mj-lt"/>
              </a:rPr>
              <a:t> Nhiều người trồng rau thuỷ canh trong các thùng xốp, thùng nhựa chứa dung dịch dinh dưỡng trên sân thượng hoặc ban công nhà. Theo em, rau trồng như vậy liệu có thực sự là sản phẩm sạch? Giải thích.</a:t>
            </a:r>
            <a:endParaRPr lang="en-US" sz="2800">
              <a:latin typeface="+mj-lt"/>
            </a:endParaRPr>
          </a:p>
        </p:txBody>
      </p:sp>
      <p:pic>
        <p:nvPicPr>
          <p:cNvPr id="3074" name="Picture 2" descr="C:\Users\Administrator\Desktop\thuy-canh-thung-xop-tai-n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120" y="1295400"/>
            <a:ext cx="569468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0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3" name="Rectangle 2"/>
          <p:cNvSpPr/>
          <p:nvPr/>
        </p:nvSpPr>
        <p:spPr>
          <a:xfrm>
            <a:off x="152400" y="1072277"/>
            <a:ext cx="8839200" cy="2677656"/>
          </a:xfrm>
          <a:prstGeom prst="rect">
            <a:avLst/>
          </a:prstGeom>
        </p:spPr>
        <p:txBody>
          <a:bodyPr wrap="square">
            <a:spAutoFit/>
          </a:bodyPr>
          <a:lstStyle/>
          <a:p>
            <a:pPr algn="just"/>
            <a:r>
              <a:rPr lang="vi-VN" sz="2800" b="1">
                <a:latin typeface="+mj-lt"/>
              </a:rPr>
              <a:t>Câu 3</a:t>
            </a:r>
            <a:r>
              <a:rPr lang="vi-VN" sz="2800">
                <a:latin typeface="+mj-lt"/>
              </a:rPr>
              <a:t>. Không ph</a:t>
            </a:r>
            <a:r>
              <a:rPr lang="en-US" sz="2800">
                <a:latin typeface="Times New Roman" pitchFamily="18" charset="0"/>
                <a:cs typeface="Times New Roman" pitchFamily="18" charset="0"/>
              </a:rPr>
              <a:t>ả</a:t>
            </a:r>
            <a:r>
              <a:rPr lang="vi-VN" sz="2800">
                <a:latin typeface="Times New Roman" pitchFamily="18" charset="0"/>
                <a:cs typeface="Times New Roman" pitchFamily="18" charset="0"/>
              </a:rPr>
              <a:t>i</a:t>
            </a:r>
            <a:r>
              <a:rPr lang="vi-VN" sz="2800">
                <a:latin typeface="+mj-lt"/>
              </a:rPr>
              <a:t> tất cả cây trồng trong dung dịch dinh dưỡng đều cho sản phẩm sạch.</a:t>
            </a:r>
            <a:endParaRPr lang="en-US" sz="2800">
              <a:latin typeface="+mj-lt"/>
            </a:endParaRPr>
          </a:p>
          <a:p>
            <a:pPr algn="just"/>
            <a:r>
              <a:rPr lang="en-US" sz="2800">
                <a:latin typeface="+mj-lt"/>
              </a:rPr>
              <a:t>   </a:t>
            </a:r>
            <a:r>
              <a:rPr lang="vi-VN" sz="2800">
                <a:latin typeface="+mj-lt"/>
              </a:rPr>
              <a:t>Trồng rau thủy canh trong các thùng xốp hay thùng nhựa chứa dung dịch dinh dưỡng là rau sạch khi đảm bảo cây sinh trưởng tốt nhưng không để lại dư lượng hóa chất độc hại với con người, hạn chế ô nhiễm môi trường, ...</a:t>
            </a:r>
            <a:endParaRPr lang="en-US" sz="2800">
              <a:latin typeface="+mj-lt"/>
            </a:endParaRPr>
          </a:p>
        </p:txBody>
      </p:sp>
    </p:spTree>
    <p:extLst>
      <p:ext uri="{BB962C8B-B14F-4D97-AF65-F5344CB8AC3E}">
        <p14:creationId xmlns:p14="http://schemas.microsoft.com/office/powerpoint/2010/main" val="3671924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3" name="Rectangle 2"/>
          <p:cNvSpPr/>
          <p:nvPr/>
        </p:nvSpPr>
        <p:spPr>
          <a:xfrm>
            <a:off x="76200" y="990600"/>
            <a:ext cx="8991600" cy="1384995"/>
          </a:xfrm>
          <a:prstGeom prst="rect">
            <a:avLst/>
          </a:prstGeom>
        </p:spPr>
        <p:txBody>
          <a:bodyPr wrap="square">
            <a:spAutoFit/>
          </a:bodyPr>
          <a:lstStyle/>
          <a:p>
            <a:pPr algn="just"/>
            <a:r>
              <a:rPr lang="vi-VN" sz="2800" b="1">
                <a:latin typeface="Times New Roman" pitchFamily="18" charset="0"/>
                <a:cs typeface="Times New Roman" pitchFamily="18" charset="0"/>
              </a:rPr>
              <a:t>Câu 4.</a:t>
            </a:r>
            <a:r>
              <a:rPr lang="vi-VN" sz="2800">
                <a:latin typeface="Times New Roman" pitchFamily="18" charset="0"/>
                <a:cs typeface="Times New Roman" pitchFamily="18" charset="0"/>
              </a:rPr>
              <a:t> Cây rau trồng trong hệ thống thuỷ canh của một số gia đình có hiện tượng vàng lá, cây yếu và rễ bị nhớt. Hãy giải thích hiện tượng trên và đề xuất cách khắc phục.</a:t>
            </a:r>
            <a:endParaRPr lang="en-US" sz="2800">
              <a:latin typeface="Times New Roman" pitchFamily="18" charset="0"/>
              <a:cs typeface="Times New Roman" pitchFamily="18" charset="0"/>
            </a:endParaRPr>
          </a:p>
        </p:txBody>
      </p:sp>
      <p:pic>
        <p:nvPicPr>
          <p:cNvPr id="4098" name="Picture 2" descr="C:\Users\Administrator\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7689273" cy="443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2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phanbontruongsinh.com/uploads/files/CF%20thi%E1%BA%BFu%20%C4%91%E1%BA%A1m.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3009900" cy="2019300"/>
          </a:xfrm>
          <a:prstGeom prst="rect">
            <a:avLst/>
          </a:prstGeom>
          <a:noFill/>
          <a:ln>
            <a:noFill/>
          </a:ln>
        </p:spPr>
      </p:pic>
      <p:pic>
        <p:nvPicPr>
          <p:cNvPr id="3" name="Picture 2" descr="http://phanbontruongsinh.com/uploads/files/CF%20thi%E1%BA%BFu%20l%C3%A2n.PNG"/>
          <p:cNvPicPr/>
          <p:nvPr/>
        </p:nvPicPr>
        <p:blipFill>
          <a:blip r:embed="rId3">
            <a:extLst>
              <a:ext uri="{28A0092B-C50C-407E-A947-70E740481C1C}">
                <a14:useLocalDpi xmlns:a14="http://schemas.microsoft.com/office/drawing/2010/main" val="0"/>
              </a:ext>
            </a:extLst>
          </a:blip>
          <a:srcRect/>
          <a:stretch>
            <a:fillRect/>
          </a:stretch>
        </p:blipFill>
        <p:spPr bwMode="auto">
          <a:xfrm>
            <a:off x="5762625" y="76200"/>
            <a:ext cx="3152775" cy="1980565"/>
          </a:xfrm>
          <a:prstGeom prst="rect">
            <a:avLst/>
          </a:prstGeom>
          <a:noFill/>
          <a:ln>
            <a:noFill/>
          </a:ln>
        </p:spPr>
      </p:pic>
      <p:pic>
        <p:nvPicPr>
          <p:cNvPr id="4" name="Picture 3"/>
          <p:cNvPicPr/>
          <p:nvPr/>
        </p:nvPicPr>
        <p:blipFill rotWithShape="1">
          <a:blip r:embed="rId4"/>
          <a:srcRect b="50388"/>
          <a:stretch/>
        </p:blipFill>
        <p:spPr bwMode="auto">
          <a:xfrm>
            <a:off x="304800" y="2286000"/>
            <a:ext cx="3023870" cy="2133600"/>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5"/>
          <a:stretch>
            <a:fillRect/>
          </a:stretch>
        </p:blipFill>
        <p:spPr>
          <a:xfrm>
            <a:off x="5777230" y="2286000"/>
            <a:ext cx="3214370" cy="2143125"/>
          </a:xfrm>
          <a:prstGeom prst="rect">
            <a:avLst/>
          </a:prstGeom>
        </p:spPr>
      </p:pic>
      <p:pic>
        <p:nvPicPr>
          <p:cNvPr id="6" name="Picture 5" descr="A picture containing plant, plant stem, pythium, leaf&#10;&#10;Description automatically generated"/>
          <p:cNvPicPr/>
          <p:nvPr/>
        </p:nvPicPr>
        <p:blipFill>
          <a:blip r:embed="rId6"/>
          <a:stretch>
            <a:fillRect/>
          </a:stretch>
        </p:blipFill>
        <p:spPr>
          <a:xfrm>
            <a:off x="304800" y="4610100"/>
            <a:ext cx="3000375" cy="2171700"/>
          </a:xfrm>
          <a:prstGeom prst="rect">
            <a:avLst/>
          </a:prstGeom>
        </p:spPr>
      </p:pic>
      <p:pic>
        <p:nvPicPr>
          <p:cNvPr id="7" name="Picture 6" descr="Close-up of a plant with green leaves&#10;&#10;Description automatically generated with medium confidence"/>
          <p:cNvPicPr/>
          <p:nvPr/>
        </p:nvPicPr>
        <p:blipFill>
          <a:blip r:embed="rId7"/>
          <a:stretch>
            <a:fillRect/>
          </a:stretch>
        </p:blipFill>
        <p:spPr>
          <a:xfrm>
            <a:off x="5822315" y="4572000"/>
            <a:ext cx="3169285" cy="2171065"/>
          </a:xfrm>
          <a:prstGeom prst="rect">
            <a:avLst/>
          </a:prstGeom>
        </p:spPr>
      </p:pic>
      <p:sp>
        <p:nvSpPr>
          <p:cNvPr id="8" name="Rounded Rectangle 7"/>
          <p:cNvSpPr/>
          <p:nvPr/>
        </p:nvSpPr>
        <p:spPr>
          <a:xfrm>
            <a:off x="3352800" y="685800"/>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VnBlack" pitchFamily="34" charset="0"/>
              </a:rPr>
              <a:t>H.1</a:t>
            </a:r>
          </a:p>
        </p:txBody>
      </p:sp>
      <p:sp>
        <p:nvSpPr>
          <p:cNvPr id="9" name="Rounded Rectangle 8"/>
          <p:cNvSpPr/>
          <p:nvPr/>
        </p:nvSpPr>
        <p:spPr>
          <a:xfrm>
            <a:off x="4776470" y="838200"/>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VnBlack" pitchFamily="34" charset="0"/>
              </a:rPr>
              <a:t>H.2</a:t>
            </a:r>
          </a:p>
        </p:txBody>
      </p:sp>
      <p:sp>
        <p:nvSpPr>
          <p:cNvPr id="10" name="Rounded Rectangle 9"/>
          <p:cNvSpPr/>
          <p:nvPr/>
        </p:nvSpPr>
        <p:spPr>
          <a:xfrm>
            <a:off x="3328670" y="5238432"/>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VnBlack" pitchFamily="34" charset="0"/>
              </a:rPr>
              <a:t>H.5</a:t>
            </a:r>
          </a:p>
        </p:txBody>
      </p:sp>
      <p:sp>
        <p:nvSpPr>
          <p:cNvPr id="11" name="Rounded Rectangle 10"/>
          <p:cNvSpPr/>
          <p:nvPr/>
        </p:nvSpPr>
        <p:spPr>
          <a:xfrm>
            <a:off x="4838700" y="5543550"/>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VnBlack" pitchFamily="34" charset="0"/>
              </a:rPr>
              <a:t>H.6</a:t>
            </a:r>
          </a:p>
        </p:txBody>
      </p:sp>
      <p:sp>
        <p:nvSpPr>
          <p:cNvPr id="12" name="Rounded Rectangle 11"/>
          <p:cNvSpPr/>
          <p:nvPr/>
        </p:nvSpPr>
        <p:spPr>
          <a:xfrm>
            <a:off x="3352800" y="2734107"/>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VnBlack" pitchFamily="34" charset="0"/>
              </a:rPr>
              <a:t>H.3</a:t>
            </a:r>
          </a:p>
        </p:txBody>
      </p:sp>
      <p:sp>
        <p:nvSpPr>
          <p:cNvPr id="13" name="Rounded Rectangle 12"/>
          <p:cNvSpPr/>
          <p:nvPr/>
        </p:nvSpPr>
        <p:spPr>
          <a:xfrm>
            <a:off x="4765964" y="2933700"/>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a:latin typeface=".VnBlack" pitchFamily="34" charset="0"/>
              </a:rPr>
              <a:t>H.4</a:t>
            </a:r>
          </a:p>
        </p:txBody>
      </p:sp>
      <p:sp>
        <p:nvSpPr>
          <p:cNvPr id="14" name="Rounded Rectangle 13"/>
          <p:cNvSpPr/>
          <p:nvPr/>
        </p:nvSpPr>
        <p:spPr>
          <a:xfrm>
            <a:off x="1371600" y="1524000"/>
            <a:ext cx="1905001"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b="1">
                <a:latin typeface="Times New Roman" pitchFamily="18" charset="0"/>
                <a:cs typeface="Times New Roman" pitchFamily="18" charset="0"/>
              </a:rPr>
              <a:t>Thiếu Đạm</a:t>
            </a:r>
          </a:p>
        </p:txBody>
      </p:sp>
      <p:sp>
        <p:nvSpPr>
          <p:cNvPr id="15" name="Rounded Rectangle 14"/>
          <p:cNvSpPr/>
          <p:nvPr/>
        </p:nvSpPr>
        <p:spPr>
          <a:xfrm>
            <a:off x="5791200" y="1524000"/>
            <a:ext cx="1905001"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600" b="1">
                <a:latin typeface="Times New Roman" pitchFamily="18" charset="0"/>
                <a:cs typeface="Times New Roman" pitchFamily="18" charset="0"/>
              </a:rPr>
              <a:t>Thiếu Lân</a:t>
            </a:r>
          </a:p>
        </p:txBody>
      </p:sp>
      <p:sp>
        <p:nvSpPr>
          <p:cNvPr id="16" name="Rounded Rectangle 15"/>
          <p:cNvSpPr/>
          <p:nvPr/>
        </p:nvSpPr>
        <p:spPr>
          <a:xfrm>
            <a:off x="1295400" y="3810000"/>
            <a:ext cx="1905001"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600" b="1">
                <a:latin typeface="Times New Roman" pitchFamily="18" charset="0"/>
                <a:cs typeface="Times New Roman" pitchFamily="18" charset="0"/>
              </a:rPr>
              <a:t>Thiếu Kali</a:t>
            </a:r>
          </a:p>
        </p:txBody>
      </p:sp>
      <p:sp>
        <p:nvSpPr>
          <p:cNvPr id="17" name="Rounded Rectangle 16"/>
          <p:cNvSpPr/>
          <p:nvPr/>
        </p:nvSpPr>
        <p:spPr>
          <a:xfrm>
            <a:off x="5867399" y="3810000"/>
            <a:ext cx="1905001"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b="1">
                <a:latin typeface="Times New Roman" pitchFamily="18" charset="0"/>
                <a:cs typeface="Times New Roman" pitchFamily="18" charset="0"/>
              </a:rPr>
              <a:t>Thiếu Ca</a:t>
            </a:r>
          </a:p>
        </p:txBody>
      </p:sp>
      <p:sp>
        <p:nvSpPr>
          <p:cNvPr id="18" name="Rounded Rectangle 17"/>
          <p:cNvSpPr/>
          <p:nvPr/>
        </p:nvSpPr>
        <p:spPr>
          <a:xfrm>
            <a:off x="1295400" y="6172200"/>
            <a:ext cx="1905001"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600" b="1">
                <a:latin typeface="Times New Roman" pitchFamily="18" charset="0"/>
                <a:cs typeface="Times New Roman" pitchFamily="18" charset="0"/>
              </a:rPr>
              <a:t>Thiếu S</a:t>
            </a:r>
          </a:p>
        </p:txBody>
      </p:sp>
      <p:sp>
        <p:nvSpPr>
          <p:cNvPr id="19" name="Rounded Rectangle 18"/>
          <p:cNvSpPr/>
          <p:nvPr/>
        </p:nvSpPr>
        <p:spPr>
          <a:xfrm>
            <a:off x="5943599" y="6172200"/>
            <a:ext cx="1905001"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a:latin typeface="Times New Roman" pitchFamily="18" charset="0"/>
                <a:cs typeface="Times New Roman" pitchFamily="18" charset="0"/>
              </a:rPr>
              <a:t>Thiếu Zn</a:t>
            </a:r>
          </a:p>
        </p:txBody>
      </p:sp>
    </p:spTree>
    <p:extLst>
      <p:ext uri="{BB962C8B-B14F-4D97-AF65-F5344CB8AC3E}">
        <p14:creationId xmlns:p14="http://schemas.microsoft.com/office/powerpoint/2010/main" val="8191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3" name="Rectangle 2"/>
          <p:cNvSpPr/>
          <p:nvPr/>
        </p:nvSpPr>
        <p:spPr>
          <a:xfrm>
            <a:off x="152400" y="914400"/>
            <a:ext cx="8839200" cy="5693866"/>
          </a:xfrm>
          <a:prstGeom prst="rect">
            <a:avLst/>
          </a:prstGeom>
        </p:spPr>
        <p:txBody>
          <a:bodyPr wrap="square">
            <a:spAutoFit/>
          </a:bodyPr>
          <a:lstStyle/>
          <a:p>
            <a:pPr algn="just"/>
            <a:r>
              <a:rPr lang="vi-VN" sz="2800" b="1">
                <a:latin typeface="Times New Roman" pitchFamily="18" charset="0"/>
                <a:cs typeface="Times New Roman" pitchFamily="18" charset="0"/>
              </a:rPr>
              <a:t>Câu 4</a:t>
            </a:r>
            <a:r>
              <a:rPr lang="vi-VN" sz="2800">
                <a:latin typeface="Times New Roman" pitchFamily="18" charset="0"/>
                <a:cs typeface="Times New Roman" pitchFamily="18" charset="0"/>
              </a:rPr>
              <a:t>. Cây rau trồng trong hệ thống thủy canh của một số gia đình có hiện tượng vàng lá, cây yếu và rễ bị nhớt có thể là do nồng độ dinh dưỡng không phù hợp với cây trồng; do thiếu khoáng chất; thiếu ánh sáng; độ pH không phù hợp; ...</a:t>
            </a:r>
            <a:endParaRPr lang="en-US" sz="2800">
              <a:latin typeface="Times New Roman" pitchFamily="18" charset="0"/>
              <a:cs typeface="Times New Roman" pitchFamily="18" charset="0"/>
            </a:endParaRPr>
          </a:p>
          <a:p>
            <a:pPr algn="just"/>
            <a:r>
              <a:rPr lang="en-US" sz="2800" b="1">
                <a:latin typeface="Times New Roman" pitchFamily="18" charset="0"/>
                <a:cs typeface="Times New Roman" pitchFamily="18" charset="0"/>
              </a:rPr>
              <a:t>=&gt;</a:t>
            </a:r>
            <a:r>
              <a:rPr lang="vi-VN" sz="2800" b="1">
                <a:latin typeface="Times New Roman" pitchFamily="18" charset="0"/>
                <a:cs typeface="Times New Roman" pitchFamily="18" charset="0"/>
              </a:rPr>
              <a:t>Đề xuất khắc phục: </a:t>
            </a:r>
            <a:endParaRPr lang="en-US" sz="2800" b="1">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Đối với rau ăn lá, cường độ chiếu sáng trực tiếp vào khoảng 6 – 7h/ngày là phù hợp, tối thiểu cũng phải 4h/ngày. Bên cạnh đó, nên lưu ý đến vấn đề khi bổ sung dinh dưỡng:</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Thùng chứa dinh dưỡng sau một thời gian, nước dinh dưỡng trong thùng sẽ cạn, lúc này nồng độ dinh dưỡng sẽ cao hơn lúc ban đầu, các bạn đo nồng độ và chỉ cho thêm nước pha loãng dung dịch ra đến nồng độ cần thiết cho cây trồng.</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67192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a:ln/>
                <a:solidFill>
                  <a:srgbClr val="006600"/>
                </a:solidFill>
                <a:latin typeface="Times New Roman" pitchFamily="18" charset="0"/>
                <a:cs typeface="Times New Roman" pitchFamily="18" charset="0"/>
              </a:rPr>
              <a:t>CÂU HỎI VẬN DỤNG</a:t>
            </a:r>
          </a:p>
        </p:txBody>
      </p:sp>
      <p:sp>
        <p:nvSpPr>
          <p:cNvPr id="3" name="Rectangle 2"/>
          <p:cNvSpPr/>
          <p:nvPr/>
        </p:nvSpPr>
        <p:spPr>
          <a:xfrm>
            <a:off x="152400" y="959108"/>
            <a:ext cx="8915400" cy="5262979"/>
          </a:xfrm>
          <a:prstGeom prst="rect">
            <a:avLst/>
          </a:prstGeom>
        </p:spPr>
        <p:txBody>
          <a:bodyPr wrap="square">
            <a:spAutoFit/>
          </a:bodyPr>
          <a:lstStyle/>
          <a:p>
            <a:pPr algn="just"/>
            <a:r>
              <a:rPr lang="en-US" sz="2800" b="1">
                <a:latin typeface="Times New Roman" pitchFamily="18" charset="0"/>
                <a:cs typeface="Times New Roman" pitchFamily="18" charset="0"/>
              </a:rPr>
              <a:t>=&gt;</a:t>
            </a:r>
            <a:r>
              <a:rPr lang="vi-VN" sz="2800" b="1">
                <a:latin typeface="Times New Roman" pitchFamily="18" charset="0"/>
                <a:cs typeface="Times New Roman" pitchFamily="18" charset="0"/>
              </a:rPr>
              <a:t>Đề xuất khắc phục: </a:t>
            </a:r>
            <a:endParaRPr lang="en-US" sz="2800" b="1">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Nên sử dụng máy đo pH hoặc dùng quỳ tím để xác định độ chua và cân chỉnh cho thích hợp.</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Sau mỗi lứa rau, hàm lượng các thành phần vi lượng và đa lượng đã bị chênh lệch, sẽ không đáp ứng đủ cho cây dẫn đến vàng lá.</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Để đảm bảo cho lứa rau mới được tốt hơn, các bạn nên thay mới dung dịch.</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Ngoài ra, thời gian từ lúc gieo hạt tới lúc thu hoạch khoảng từ 4 – 5 tuần, tùy mỗi giống khác nhau. Để việc trồng thủy canh được hiệu quả hơn, bạn nên ươm cây đến khi cây có 3 – 4 lá (khoảng 5 – 7 ngày) mới cho lên giàn.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21855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4778889"/>
              </p:ext>
            </p:extLst>
          </p:nvPr>
        </p:nvGraphicFramePr>
        <p:xfrm>
          <a:off x="152400" y="228600"/>
          <a:ext cx="8839200" cy="5920636"/>
        </p:xfrm>
        <a:graphic>
          <a:graphicData uri="http://schemas.openxmlformats.org/drawingml/2006/table">
            <a:tbl>
              <a:tblPr firstRow="1" firstCol="1" lastRow="1" lastCol="1" bandRow="1" bandCol="1">
                <a:tableStyleId>{7E9639D4-E3E2-4D34-9284-5A2195B3D0D7}</a:tableStyleId>
              </a:tblPr>
              <a:tblGrid>
                <a:gridCol w="16002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544172">
                <a:tc>
                  <a:txBody>
                    <a:bodyPr/>
                    <a:lstStyle/>
                    <a:p>
                      <a:pPr marL="0" marR="0" algn="ctr">
                        <a:lnSpc>
                          <a:spcPct val="107000"/>
                        </a:lnSpc>
                        <a:spcBef>
                          <a:spcPts val="0"/>
                        </a:spcBef>
                        <a:spcAft>
                          <a:spcPts val="0"/>
                        </a:spcAft>
                      </a:pPr>
                      <a:r>
                        <a:rPr lang="en-US" sz="3000">
                          <a:effectLst/>
                        </a:rPr>
                        <a:t>Nguyên tố</a:t>
                      </a:r>
                      <a:endParaRPr lang="en-US" sz="300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3000">
                          <a:effectLst/>
                        </a:rPr>
                        <a:t>Triệu chứng thiếu</a:t>
                      </a:r>
                      <a:endParaRPr lang="en-US" sz="3000">
                        <a:solidFill>
                          <a:srgbClr val="FF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1110685">
                <a:tc>
                  <a:txBody>
                    <a:bodyPr/>
                    <a:lstStyle/>
                    <a:p>
                      <a:pPr marL="0" marR="0" algn="ctr">
                        <a:lnSpc>
                          <a:spcPct val="107000"/>
                        </a:lnSpc>
                        <a:spcBef>
                          <a:spcPts val="0"/>
                        </a:spcBef>
                        <a:spcAft>
                          <a:spcPts val="0"/>
                        </a:spcAft>
                      </a:pPr>
                      <a:r>
                        <a:rPr lang="en-US" sz="2800">
                          <a:solidFill>
                            <a:srgbClr val="FF0000"/>
                          </a:solidFill>
                          <a:effectLst/>
                        </a:rPr>
                        <a:t>N</a:t>
                      </a:r>
                      <a:endParaRPr lang="en-US" sz="280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FF0000"/>
                          </a:solidFill>
                          <a:effectLst/>
                        </a:rPr>
                        <a:t>Màu lục nhạt, lá úa vàng, cây sinh trưởng kém, lá rụng sớm, ít đâm chồi ngọn</a:t>
                      </a:r>
                      <a:endParaRPr lang="en-US" sz="2800">
                        <a:solidFill>
                          <a:srgbClr val="FF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1110685">
                <a:tc>
                  <a:txBody>
                    <a:bodyPr/>
                    <a:lstStyle/>
                    <a:p>
                      <a:pPr marL="0" marR="0" algn="ctr">
                        <a:lnSpc>
                          <a:spcPct val="107000"/>
                        </a:lnSpc>
                        <a:spcBef>
                          <a:spcPts val="0"/>
                        </a:spcBef>
                        <a:spcAft>
                          <a:spcPts val="0"/>
                        </a:spcAft>
                      </a:pPr>
                      <a:r>
                        <a:rPr lang="en-US" sz="2800">
                          <a:solidFill>
                            <a:srgbClr val="002060"/>
                          </a:solidFill>
                          <a:effectLst/>
                        </a:rPr>
                        <a:t>P</a:t>
                      </a:r>
                      <a:endParaRPr lang="en-US" sz="280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002060"/>
                          </a:solidFill>
                          <a:effectLst/>
                        </a:rPr>
                        <a:t>Lá màu lục tối, xanh lam, màu đỏ, huyết dụ; lá bị khô héo, màu tối gần như đen</a:t>
                      </a:r>
                      <a:endParaRPr lang="en-US" sz="2800">
                        <a:solidFill>
                          <a:srgbClr val="00206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1088343">
                <a:tc>
                  <a:txBody>
                    <a:bodyPr/>
                    <a:lstStyle/>
                    <a:p>
                      <a:pPr marL="0" marR="0" algn="ctr">
                        <a:lnSpc>
                          <a:spcPct val="107000"/>
                        </a:lnSpc>
                        <a:spcBef>
                          <a:spcPts val="0"/>
                        </a:spcBef>
                        <a:spcAft>
                          <a:spcPts val="0"/>
                        </a:spcAft>
                      </a:pPr>
                      <a:r>
                        <a:rPr lang="en-US" sz="2800">
                          <a:solidFill>
                            <a:srgbClr val="7030A0"/>
                          </a:solidFill>
                          <a:effectLst/>
                        </a:rPr>
                        <a:t>K</a:t>
                      </a:r>
                      <a:endParaRPr lang="en-US" sz="2800">
                        <a:solidFill>
                          <a:srgbClr val="7030A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7030A0"/>
                          </a:solidFill>
                          <a:effectLst/>
                        </a:rPr>
                        <a:t>Lá úa vàng hay hóa nâu, mô bị chết, mép lá quăn xuống, nhăn nheo </a:t>
                      </a:r>
                      <a:endParaRPr lang="en-US" sz="2800">
                        <a:solidFill>
                          <a:srgbClr val="7030A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544172">
                <a:tc>
                  <a:txBody>
                    <a:bodyPr/>
                    <a:lstStyle/>
                    <a:p>
                      <a:pPr marL="0" marR="0" algn="ctr">
                        <a:lnSpc>
                          <a:spcPct val="107000"/>
                        </a:lnSpc>
                        <a:spcBef>
                          <a:spcPts val="0"/>
                        </a:spcBef>
                        <a:spcAft>
                          <a:spcPts val="0"/>
                        </a:spcAft>
                      </a:pPr>
                      <a:r>
                        <a:rPr lang="en-US" sz="2800">
                          <a:solidFill>
                            <a:schemeClr val="accent3">
                              <a:lumMod val="50000"/>
                            </a:schemeClr>
                          </a:solidFill>
                          <a:effectLst/>
                        </a:rPr>
                        <a:t>S</a:t>
                      </a:r>
                      <a:endParaRPr lang="en-US" sz="2800">
                        <a:solidFill>
                          <a:schemeClr val="accent3">
                            <a:lumMod val="50000"/>
                          </a:schemeClr>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chemeClr val="accent3">
                              <a:lumMod val="50000"/>
                            </a:schemeClr>
                          </a:solidFill>
                          <a:effectLst/>
                        </a:rPr>
                        <a:t>Lá màu lục nhạt, mô không chết</a:t>
                      </a:r>
                      <a:endParaRPr lang="en-US" sz="2800">
                        <a:solidFill>
                          <a:schemeClr val="accent3">
                            <a:lumMod val="50000"/>
                          </a:schemeClr>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1088343">
                <a:tc>
                  <a:txBody>
                    <a:bodyPr/>
                    <a:lstStyle/>
                    <a:p>
                      <a:pPr marL="0" marR="0" algn="ctr">
                        <a:lnSpc>
                          <a:spcPct val="107000"/>
                        </a:lnSpc>
                        <a:spcBef>
                          <a:spcPts val="0"/>
                        </a:spcBef>
                        <a:spcAft>
                          <a:spcPts val="0"/>
                        </a:spcAft>
                      </a:pPr>
                      <a:r>
                        <a:rPr lang="en-US" sz="2800">
                          <a:solidFill>
                            <a:schemeClr val="accent6">
                              <a:lumMod val="75000"/>
                            </a:schemeClr>
                          </a:solidFill>
                          <a:effectLst/>
                        </a:rPr>
                        <a:t>Mg</a:t>
                      </a:r>
                      <a:endParaRPr lang="en-US" sz="2800">
                        <a:solidFill>
                          <a:schemeClr val="accent6">
                            <a:lumMod val="75000"/>
                          </a:schemeClr>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chemeClr val="accent6">
                              <a:lumMod val="75000"/>
                            </a:schemeClr>
                          </a:solidFill>
                          <a:effectLst/>
                        </a:rPr>
                        <a:t>Lá bạc màu, đổi màu lục vàng sang vàng đỏ tím ở mép và gân giữa</a:t>
                      </a:r>
                      <a:endParaRPr lang="en-US" sz="2800">
                        <a:solidFill>
                          <a:schemeClr val="accent6">
                            <a:lumMod val="75000"/>
                          </a:schemeClr>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95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7745875"/>
              </p:ext>
            </p:extLst>
          </p:nvPr>
        </p:nvGraphicFramePr>
        <p:xfrm>
          <a:off x="152400" y="156272"/>
          <a:ext cx="8839200" cy="3603500"/>
        </p:xfrm>
        <a:graphic>
          <a:graphicData uri="http://schemas.openxmlformats.org/drawingml/2006/table">
            <a:tbl>
              <a:tblPr firstRow="1" firstCol="1" lastRow="1" lastCol="1" bandRow="1" bandCol="1">
                <a:tableStyleId>{7E9639D4-E3E2-4D34-9284-5A2195B3D0D7}</a:tableStyleId>
              </a:tblPr>
              <a:tblGrid>
                <a:gridCol w="1351866">
                  <a:extLst>
                    <a:ext uri="{9D8B030D-6E8A-4147-A177-3AD203B41FA5}">
                      <a16:colId xmlns:a16="http://schemas.microsoft.com/office/drawing/2014/main" val="20000"/>
                    </a:ext>
                  </a:extLst>
                </a:gridCol>
                <a:gridCol w="7487334">
                  <a:extLst>
                    <a:ext uri="{9D8B030D-6E8A-4147-A177-3AD203B41FA5}">
                      <a16:colId xmlns:a16="http://schemas.microsoft.com/office/drawing/2014/main" val="20001"/>
                    </a:ext>
                  </a:extLst>
                </a:gridCol>
              </a:tblGrid>
              <a:tr h="421828">
                <a:tc>
                  <a:txBody>
                    <a:bodyPr/>
                    <a:lstStyle/>
                    <a:p>
                      <a:pPr marL="0" marR="0" algn="ctr">
                        <a:lnSpc>
                          <a:spcPct val="107000"/>
                        </a:lnSpc>
                        <a:spcBef>
                          <a:spcPts val="0"/>
                        </a:spcBef>
                        <a:spcAft>
                          <a:spcPts val="0"/>
                        </a:spcAft>
                      </a:pPr>
                      <a:r>
                        <a:rPr lang="en-US" sz="3000">
                          <a:effectLst/>
                        </a:rPr>
                        <a:t>Nguyên tố</a:t>
                      </a:r>
                      <a:endParaRPr lang="en-US" sz="300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3000">
                          <a:effectLst/>
                        </a:rPr>
                        <a:t>Triệu chứng thiếu</a:t>
                      </a:r>
                      <a:endParaRPr lang="en-US" sz="3000">
                        <a:solidFill>
                          <a:srgbClr val="FF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421828">
                <a:tc>
                  <a:txBody>
                    <a:bodyPr/>
                    <a:lstStyle/>
                    <a:p>
                      <a:pPr marL="0" marR="0" algn="ctr">
                        <a:lnSpc>
                          <a:spcPct val="107000"/>
                        </a:lnSpc>
                        <a:spcBef>
                          <a:spcPts val="0"/>
                        </a:spcBef>
                        <a:spcAft>
                          <a:spcPts val="0"/>
                        </a:spcAft>
                      </a:pPr>
                      <a:r>
                        <a:rPr lang="en-US" sz="2800">
                          <a:solidFill>
                            <a:srgbClr val="7030A0"/>
                          </a:solidFill>
                          <a:effectLst/>
                        </a:rPr>
                        <a:t>Ca</a:t>
                      </a:r>
                      <a:endParaRPr lang="en-US" sz="2800">
                        <a:solidFill>
                          <a:srgbClr val="7030A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7030A0"/>
                          </a:solidFill>
                          <a:effectLst/>
                        </a:rPr>
                        <a:t>Chồi ngọn và rễ bị tổn thương</a:t>
                      </a:r>
                      <a:endParaRPr lang="en-US" sz="2800">
                        <a:solidFill>
                          <a:srgbClr val="7030A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421828">
                <a:tc>
                  <a:txBody>
                    <a:bodyPr/>
                    <a:lstStyle/>
                    <a:p>
                      <a:pPr marL="0" marR="0" algn="ctr">
                        <a:lnSpc>
                          <a:spcPct val="107000"/>
                        </a:lnSpc>
                        <a:spcBef>
                          <a:spcPts val="0"/>
                        </a:spcBef>
                        <a:spcAft>
                          <a:spcPts val="0"/>
                        </a:spcAft>
                      </a:pPr>
                      <a:r>
                        <a:rPr lang="en-US" sz="2800">
                          <a:solidFill>
                            <a:srgbClr val="FF0000"/>
                          </a:solidFill>
                          <a:effectLst/>
                        </a:rPr>
                        <a:t>Fe</a:t>
                      </a:r>
                      <a:endParaRPr lang="en-US" sz="280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FF0000"/>
                          </a:solidFill>
                          <a:effectLst/>
                        </a:rPr>
                        <a:t>Có các vệt úa vàng giữa các gân lá, lá màu lục nhạt và vàng không chết mô</a:t>
                      </a:r>
                      <a:endParaRPr lang="en-US" sz="2800">
                        <a:solidFill>
                          <a:srgbClr val="FF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421828">
                <a:tc>
                  <a:txBody>
                    <a:bodyPr/>
                    <a:lstStyle/>
                    <a:p>
                      <a:pPr marL="0" marR="0" algn="ctr">
                        <a:lnSpc>
                          <a:spcPct val="107000"/>
                        </a:lnSpc>
                        <a:spcBef>
                          <a:spcPts val="0"/>
                        </a:spcBef>
                        <a:spcAft>
                          <a:spcPts val="0"/>
                        </a:spcAft>
                      </a:pPr>
                      <a:r>
                        <a:rPr lang="en-US" sz="2800">
                          <a:solidFill>
                            <a:schemeClr val="accent1">
                              <a:lumMod val="75000"/>
                            </a:schemeClr>
                          </a:solidFill>
                          <a:effectLst/>
                        </a:rPr>
                        <a:t>B</a:t>
                      </a:r>
                      <a:endParaRPr lang="en-US" sz="2800">
                        <a:solidFill>
                          <a:schemeClr val="accent1">
                            <a:lumMod val="75000"/>
                          </a:schemeClr>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chemeClr val="accent1">
                              <a:lumMod val="75000"/>
                            </a:schemeClr>
                          </a:solidFill>
                          <a:effectLst/>
                        </a:rPr>
                        <a:t>Chết chồi ngọn, rễ con và cành, không nở hoa, rụng bầu</a:t>
                      </a:r>
                      <a:endParaRPr lang="en-US" sz="2800">
                        <a:solidFill>
                          <a:schemeClr val="accent1">
                            <a:lumMod val="75000"/>
                          </a:schemeClr>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421828">
                <a:tc>
                  <a:txBody>
                    <a:bodyPr/>
                    <a:lstStyle/>
                    <a:p>
                      <a:pPr marL="0" marR="0" algn="ctr">
                        <a:lnSpc>
                          <a:spcPct val="107000"/>
                        </a:lnSpc>
                        <a:spcBef>
                          <a:spcPts val="0"/>
                        </a:spcBef>
                        <a:spcAft>
                          <a:spcPts val="0"/>
                        </a:spcAft>
                      </a:pPr>
                      <a:r>
                        <a:rPr lang="en-US" sz="2800">
                          <a:solidFill>
                            <a:srgbClr val="069C06"/>
                          </a:solidFill>
                          <a:effectLst/>
                        </a:rPr>
                        <a:t>Cu</a:t>
                      </a:r>
                      <a:endParaRPr lang="en-US" sz="2800">
                        <a:solidFill>
                          <a:srgbClr val="069C06"/>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069C06"/>
                          </a:solidFill>
                          <a:effectLst/>
                        </a:rPr>
                        <a:t>Lá úa vàng, đầu lá trắng, hạt lép</a:t>
                      </a:r>
                      <a:endParaRPr lang="en-US" sz="2800">
                        <a:solidFill>
                          <a:srgbClr val="069C06"/>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912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a:ln w="11430"/>
                <a:effectLst>
                  <a:outerShdw blurRad="50800" dist="39000" dir="5460000" algn="tl">
                    <a:srgbClr val="000000">
                      <a:alpha val="38000"/>
                    </a:srgbClr>
                  </a:outerShdw>
                </a:effectLst>
                <a:latin typeface="Times New Roman" pitchFamily="18" charset="0"/>
                <a:cs typeface="Times New Roman" pitchFamily="18" charset="0"/>
              </a:rPr>
              <a:t>XÂY DỰNG SƠ ĐỒ HỆ THỐNG HÓA KIẾN THỨC</a:t>
            </a:r>
          </a:p>
        </p:txBody>
      </p:sp>
      <p:graphicFrame>
        <p:nvGraphicFramePr>
          <p:cNvPr id="5" name="Diagram 4"/>
          <p:cNvGraphicFramePr/>
          <p:nvPr>
            <p:extLst>
              <p:ext uri="{D42A27DB-BD31-4B8C-83A1-F6EECF244321}">
                <p14:modId xmlns:p14="http://schemas.microsoft.com/office/powerpoint/2010/main" val="621055896"/>
              </p:ext>
            </p:extLst>
          </p:nvPr>
        </p:nvGraphicFramePr>
        <p:xfrm>
          <a:off x="152400" y="1701800"/>
          <a:ext cx="8991600"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11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2768210"/>
              </p:ext>
            </p:extLst>
          </p:nvPr>
        </p:nvGraphicFramePr>
        <p:xfrm>
          <a:off x="76199" y="228600"/>
          <a:ext cx="8991602" cy="6486144"/>
        </p:xfrm>
        <a:graphic>
          <a:graphicData uri="http://schemas.openxmlformats.org/drawingml/2006/table">
            <a:tbl>
              <a:tblPr firstRow="1" firstCol="1" bandRow="1">
                <a:tableStyleId>{5C22544A-7EE6-4342-B048-85BDC9FD1C3A}</a:tableStyleId>
              </a:tblPr>
              <a:tblGrid>
                <a:gridCol w="1272908">
                  <a:extLst>
                    <a:ext uri="{9D8B030D-6E8A-4147-A177-3AD203B41FA5}">
                      <a16:colId xmlns:a16="http://schemas.microsoft.com/office/drawing/2014/main" val="20000"/>
                    </a:ext>
                  </a:extLst>
                </a:gridCol>
                <a:gridCol w="6815020">
                  <a:extLst>
                    <a:ext uri="{9D8B030D-6E8A-4147-A177-3AD203B41FA5}">
                      <a16:colId xmlns:a16="http://schemas.microsoft.com/office/drawing/2014/main" val="20001"/>
                    </a:ext>
                  </a:extLst>
                </a:gridCol>
                <a:gridCol w="903674">
                  <a:extLst>
                    <a:ext uri="{9D8B030D-6E8A-4147-A177-3AD203B41FA5}">
                      <a16:colId xmlns:a16="http://schemas.microsoft.com/office/drawing/2014/main" val="20002"/>
                    </a:ext>
                  </a:extLst>
                </a:gridCol>
              </a:tblGrid>
              <a:tr h="504420">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Phần</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Tiêu chí đánh giá</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Điểm</a:t>
                      </a:r>
                      <a:endParaRPr lang="en-US" sz="2600">
                        <a:effectLst/>
                        <a:latin typeface="Times New Roman" pitchFamily="18" charset="0"/>
                        <a:ea typeface="Calibri"/>
                        <a:cs typeface="Times New Roman" pitchFamily="18" charset="0"/>
                      </a:endParaRPr>
                    </a:p>
                  </a:txBody>
                  <a:tcPr marL="38100" marR="38100" marT="38100" marB="38100" anchor="ctr"/>
                </a:tc>
                <a:extLst>
                  <a:ext uri="{0D108BD9-81ED-4DB2-BD59-A6C34878D82A}">
                    <a16:rowId xmlns:a16="http://schemas.microsoft.com/office/drawing/2014/main" val="10000"/>
                  </a:ext>
                </a:extLst>
              </a:tr>
              <a:tr h="1914660">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Nội dung</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Bảo đảm đầy đủ, chính xác hệ thống những kiến thức cơ bản.</a:t>
                      </a:r>
                    </a:p>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Xác định đúng trọng tâm của vấn đề.</a:t>
                      </a:r>
                    </a:p>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Có ví dụ và liên hệ thực tế.</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247650" marR="0">
                        <a:lnSpc>
                          <a:spcPct val="120000"/>
                        </a:lnSpc>
                        <a:spcBef>
                          <a:spcPts val="0"/>
                        </a:spcBef>
                        <a:spcAft>
                          <a:spcPts val="0"/>
                        </a:spcAft>
                      </a:pPr>
                      <a:r>
                        <a:rPr lang="en-US" sz="2600">
                          <a:effectLst/>
                          <a:latin typeface="Times New Roman" pitchFamily="18" charset="0"/>
                          <a:cs typeface="Times New Roman" pitchFamily="18" charset="0"/>
                        </a:rPr>
                        <a:t>60</a:t>
                      </a:r>
                      <a:endParaRPr lang="en-US" sz="2600">
                        <a:effectLst/>
                        <a:latin typeface="Times New Roman" pitchFamily="18" charset="0"/>
                        <a:ea typeface="Calibri"/>
                        <a:cs typeface="Times New Roman" pitchFamily="18" charset="0"/>
                      </a:endParaRPr>
                    </a:p>
                  </a:txBody>
                  <a:tcPr marL="38100" marR="38100" marT="38100" marB="38100" anchor="ctr"/>
                </a:tc>
                <a:extLst>
                  <a:ext uri="{0D108BD9-81ED-4DB2-BD59-A6C34878D82A}">
                    <a16:rowId xmlns:a16="http://schemas.microsoft.com/office/drawing/2014/main" val="10001"/>
                  </a:ext>
                </a:extLst>
              </a:tr>
              <a:tr h="1914660">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Hình thức</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Có sử dụng các công cụ, thiết bị để thiết kế như phần mềm thiết kế…</a:t>
                      </a:r>
                    </a:p>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Sơ đồ rõ ràng, dễ nhìn. Có sự sáng tạo, ấn tượng trong việc thiết kế, ...</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247650" marR="0">
                        <a:lnSpc>
                          <a:spcPct val="120000"/>
                        </a:lnSpc>
                        <a:spcBef>
                          <a:spcPts val="0"/>
                        </a:spcBef>
                        <a:spcAft>
                          <a:spcPts val="0"/>
                        </a:spcAft>
                      </a:pPr>
                      <a:r>
                        <a:rPr lang="en-US" sz="2600">
                          <a:effectLst/>
                          <a:latin typeface="Times New Roman" pitchFamily="18" charset="0"/>
                          <a:cs typeface="Times New Roman" pitchFamily="18" charset="0"/>
                        </a:rPr>
                        <a:t>20</a:t>
                      </a:r>
                      <a:endParaRPr lang="en-US" sz="2600">
                        <a:effectLst/>
                        <a:latin typeface="Times New Roman" pitchFamily="18" charset="0"/>
                        <a:ea typeface="Calibri"/>
                        <a:cs typeface="Times New Roman" pitchFamily="18" charset="0"/>
                      </a:endParaRPr>
                    </a:p>
                  </a:txBody>
                  <a:tcPr marL="38100" marR="38100" marT="38100" marB="38100" anchor="ctr"/>
                </a:tc>
                <a:extLst>
                  <a:ext uri="{0D108BD9-81ED-4DB2-BD59-A6C34878D82A}">
                    <a16:rowId xmlns:a16="http://schemas.microsoft.com/office/drawing/2014/main" val="10002"/>
                  </a:ext>
                </a:extLst>
              </a:tr>
              <a:tr h="1914660">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Phong cách thuyết trình</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Phong thái tự tin, tốc độ nói vừa phải, nhấn giọng ở những điểm quan trọng</a:t>
                      </a:r>
                    </a:p>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Thời gian thuyết trình vừa đủ.</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247650" marR="0">
                        <a:lnSpc>
                          <a:spcPct val="120000"/>
                        </a:lnSpc>
                        <a:spcBef>
                          <a:spcPts val="0"/>
                        </a:spcBef>
                        <a:spcAft>
                          <a:spcPts val="0"/>
                        </a:spcAft>
                      </a:pPr>
                      <a:r>
                        <a:rPr lang="en-US" sz="2600">
                          <a:effectLst/>
                          <a:latin typeface="Times New Roman" pitchFamily="18" charset="0"/>
                          <a:cs typeface="Times New Roman" pitchFamily="18" charset="0"/>
                        </a:rPr>
                        <a:t>20</a:t>
                      </a:r>
                      <a:endParaRPr lang="en-US" sz="2600">
                        <a:effectLst/>
                        <a:latin typeface="Times New Roman" pitchFamily="18" charset="0"/>
                        <a:ea typeface="Calibri"/>
                        <a:cs typeface="Times New Roman" pitchFamily="18" charset="0"/>
                      </a:endParaRPr>
                    </a:p>
                  </a:txBody>
                  <a:tcPr marL="38100" marR="38100" marT="38100" marB="3810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670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HOÀN THÀNH PHIẾU HỌC TẬP</a:t>
            </a:r>
          </a:p>
        </p:txBody>
      </p:sp>
      <p:graphicFrame>
        <p:nvGraphicFramePr>
          <p:cNvPr id="4" name="Table 3"/>
          <p:cNvGraphicFramePr>
            <a:graphicFrameLocks noGrp="1"/>
          </p:cNvGraphicFramePr>
          <p:nvPr>
            <p:extLst>
              <p:ext uri="{D42A27DB-BD31-4B8C-83A1-F6EECF244321}">
                <p14:modId xmlns:p14="http://schemas.microsoft.com/office/powerpoint/2010/main" val="3250656214"/>
              </p:ext>
            </p:extLst>
          </p:nvPr>
        </p:nvGraphicFramePr>
        <p:xfrm>
          <a:off x="228600" y="1143000"/>
          <a:ext cx="8686800" cy="5167632"/>
        </p:xfrm>
        <a:graphic>
          <a:graphicData uri="http://schemas.openxmlformats.org/drawingml/2006/table">
            <a:tbl>
              <a:tblPr firstRow="1" firstCol="1" bandRow="1">
                <a:tableStyleId>{7E9639D4-E3E2-4D34-9284-5A2195B3D0D7}</a:tableStyleId>
              </a:tblPr>
              <a:tblGrid>
                <a:gridCol w="46482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752431">
                <a:tc>
                  <a:txBody>
                    <a:bodyPr/>
                    <a:lstStyle/>
                    <a:p>
                      <a:pPr marL="0" marR="0" algn="ctr">
                        <a:lnSpc>
                          <a:spcPct val="120000"/>
                        </a:lnSpc>
                        <a:spcBef>
                          <a:spcPts val="0"/>
                        </a:spcBef>
                        <a:spcAft>
                          <a:spcPts val="0"/>
                        </a:spcAft>
                      </a:pPr>
                      <a:r>
                        <a:rPr lang="en-US" sz="3200" spc="-30">
                          <a:effectLst/>
                        </a:rPr>
                        <a:t>Bài tập</a:t>
                      </a:r>
                      <a:endParaRPr lang="en-US" sz="3200">
                        <a:effectLst/>
                        <a:latin typeface="Times New Roman"/>
                        <a:ea typeface="Calibri"/>
                        <a:cs typeface="Times New Roman"/>
                      </a:endParaRPr>
                    </a:p>
                  </a:txBody>
                  <a:tcPr marL="68580" marR="68580" marT="0" marB="0" anchor="ctr"/>
                </a:tc>
                <a:tc>
                  <a:txBody>
                    <a:bodyPr/>
                    <a:lstStyle/>
                    <a:p>
                      <a:pPr marL="0" marR="0" algn="ctr">
                        <a:lnSpc>
                          <a:spcPct val="120000"/>
                        </a:lnSpc>
                        <a:spcBef>
                          <a:spcPts val="0"/>
                        </a:spcBef>
                        <a:spcAft>
                          <a:spcPts val="0"/>
                        </a:spcAft>
                      </a:pPr>
                      <a:r>
                        <a:rPr lang="en-US" sz="3200" spc="-30">
                          <a:effectLst/>
                        </a:rPr>
                        <a:t>Đáp án</a:t>
                      </a:r>
                      <a:endParaRPr lang="en-US" sz="32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562273">
                <a:tc>
                  <a:txBody>
                    <a:bodyPr/>
                    <a:lstStyle/>
                    <a:p>
                      <a:pPr marL="0" marR="0" algn="just">
                        <a:lnSpc>
                          <a:spcPct val="120000"/>
                        </a:lnSpc>
                        <a:spcBef>
                          <a:spcPts val="0"/>
                        </a:spcBef>
                        <a:spcAft>
                          <a:spcPts val="0"/>
                        </a:spcAft>
                      </a:pPr>
                      <a:r>
                        <a:rPr lang="en-US" sz="2600" spc="-30">
                          <a:effectLst/>
                        </a:rPr>
                        <a:t>Bài tập 1: Các nguyên tố dinh dưỡng khoáng trong cây được chia thành mấy nhóm? Cho ví dụ.</a:t>
                      </a:r>
                      <a:endParaRPr lang="en-US" sz="2600">
                        <a:effectLst/>
                        <a:latin typeface="Times New Roman"/>
                        <a:ea typeface="Calibri"/>
                        <a:cs typeface="Times New Roman"/>
                      </a:endParaRPr>
                    </a:p>
                  </a:txBody>
                  <a:tcPr marL="68580" marR="68580" marT="0" marB="0" anchor="ctr"/>
                </a:tc>
                <a:tc>
                  <a:txBody>
                    <a:bodyPr/>
                    <a:lstStyle/>
                    <a:p>
                      <a:pPr marL="0" marR="0" algn="just">
                        <a:lnSpc>
                          <a:spcPct val="120000"/>
                        </a:lnSpc>
                        <a:spcBef>
                          <a:spcPts val="0"/>
                        </a:spcBef>
                        <a:spcAft>
                          <a:spcPts val="0"/>
                        </a:spcAft>
                      </a:pPr>
                      <a:r>
                        <a:rPr lang="en-US" sz="2600" spc="-30">
                          <a:effectLst/>
                        </a:rPr>
                        <a:t> </a:t>
                      </a:r>
                      <a:endParaRPr lang="en-US" sz="26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52431">
                <a:tc>
                  <a:txBody>
                    <a:bodyPr/>
                    <a:lstStyle/>
                    <a:p>
                      <a:pPr marL="0" marR="0" algn="just">
                        <a:lnSpc>
                          <a:spcPct val="120000"/>
                        </a:lnSpc>
                        <a:spcBef>
                          <a:spcPts val="0"/>
                        </a:spcBef>
                        <a:spcAft>
                          <a:spcPts val="0"/>
                        </a:spcAft>
                      </a:pPr>
                      <a:r>
                        <a:rPr lang="en-US" sz="2600" spc="-30">
                          <a:effectLst/>
                        </a:rPr>
                        <a:t>Bài tập 2: Cách các bón phân cho cây trồng.</a:t>
                      </a:r>
                      <a:endParaRPr lang="en-US" sz="2600">
                        <a:effectLst/>
                        <a:latin typeface="Times New Roman"/>
                        <a:ea typeface="Calibri"/>
                        <a:cs typeface="Times New Roman"/>
                      </a:endParaRPr>
                    </a:p>
                  </a:txBody>
                  <a:tcPr marL="68580" marR="68580" marT="0" marB="0" anchor="ctr"/>
                </a:tc>
                <a:tc>
                  <a:txBody>
                    <a:bodyPr/>
                    <a:lstStyle/>
                    <a:p>
                      <a:pPr marL="0" marR="0" algn="just">
                        <a:lnSpc>
                          <a:spcPct val="120000"/>
                        </a:lnSpc>
                        <a:spcBef>
                          <a:spcPts val="0"/>
                        </a:spcBef>
                        <a:spcAft>
                          <a:spcPts val="0"/>
                        </a:spcAft>
                      </a:pPr>
                      <a:r>
                        <a:rPr lang="en-US" sz="2600" spc="-30">
                          <a:effectLst/>
                        </a:rPr>
                        <a:t> </a:t>
                      </a:r>
                      <a:endParaRPr lang="en-US" sz="26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752431">
                <a:tc>
                  <a:txBody>
                    <a:bodyPr/>
                    <a:lstStyle/>
                    <a:p>
                      <a:pPr marL="0" marR="0" algn="just">
                        <a:lnSpc>
                          <a:spcPct val="120000"/>
                        </a:lnSpc>
                        <a:spcBef>
                          <a:spcPts val="0"/>
                        </a:spcBef>
                        <a:spcAft>
                          <a:spcPts val="0"/>
                        </a:spcAft>
                      </a:pPr>
                      <a:r>
                        <a:rPr lang="en-US" sz="2600" spc="-30">
                          <a:effectLst/>
                        </a:rPr>
                        <a:t>Bài tập 3: Quy trình trồng rau thủy canh</a:t>
                      </a:r>
                      <a:endParaRPr lang="en-US" sz="2600">
                        <a:effectLst/>
                        <a:latin typeface="Times New Roman"/>
                        <a:ea typeface="Calibri"/>
                        <a:cs typeface="Times New Roman"/>
                      </a:endParaRPr>
                    </a:p>
                  </a:txBody>
                  <a:tcPr marL="68580" marR="68580" marT="0" marB="0" anchor="ctr"/>
                </a:tc>
                <a:tc>
                  <a:txBody>
                    <a:bodyPr/>
                    <a:lstStyle/>
                    <a:p>
                      <a:pPr marL="0" marR="0" algn="just">
                        <a:lnSpc>
                          <a:spcPct val="120000"/>
                        </a:lnSpc>
                        <a:spcBef>
                          <a:spcPts val="0"/>
                        </a:spcBef>
                        <a:spcAft>
                          <a:spcPts val="0"/>
                        </a:spcAft>
                      </a:pPr>
                      <a:r>
                        <a:rPr lang="en-US" sz="2600" spc="-30">
                          <a:effectLst/>
                        </a:rPr>
                        <a:t> </a:t>
                      </a:r>
                      <a:endParaRPr lang="en-US" sz="26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752431">
                <a:tc>
                  <a:txBody>
                    <a:bodyPr/>
                    <a:lstStyle/>
                    <a:p>
                      <a:pPr marL="0" marR="0" algn="just">
                        <a:lnSpc>
                          <a:spcPct val="120000"/>
                        </a:lnSpc>
                        <a:spcBef>
                          <a:spcPts val="0"/>
                        </a:spcBef>
                        <a:spcAft>
                          <a:spcPts val="0"/>
                        </a:spcAft>
                      </a:pPr>
                      <a:r>
                        <a:rPr lang="en-US" sz="2600" spc="-30">
                          <a:effectLst/>
                        </a:rPr>
                        <a:t>Bài tập 4: Những lưu ý khi trồng rau thủy canh.</a:t>
                      </a:r>
                      <a:endParaRPr lang="en-US" sz="2600">
                        <a:effectLst/>
                        <a:latin typeface="Times New Roman"/>
                        <a:ea typeface="Calibri"/>
                        <a:cs typeface="Times New Roman"/>
                      </a:endParaRPr>
                    </a:p>
                  </a:txBody>
                  <a:tcPr marL="68580" marR="68580" marT="0" marB="0" anchor="ctr"/>
                </a:tc>
                <a:tc>
                  <a:txBody>
                    <a:bodyPr/>
                    <a:lstStyle/>
                    <a:p>
                      <a:pPr marL="0" marR="0" algn="just">
                        <a:lnSpc>
                          <a:spcPct val="120000"/>
                        </a:lnSpc>
                        <a:spcBef>
                          <a:spcPts val="0"/>
                        </a:spcBef>
                        <a:spcAft>
                          <a:spcPts val="0"/>
                        </a:spcAft>
                      </a:pPr>
                      <a:r>
                        <a:rPr lang="en-US" sz="2600">
                          <a:effectLst/>
                        </a:rPr>
                        <a:t> </a:t>
                      </a:r>
                      <a:endParaRPr lang="en-US" sz="26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7511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0221"/>
            <a:ext cx="8915400" cy="5262979"/>
          </a:xfrm>
          <a:prstGeom prst="rect">
            <a:avLst/>
          </a:prstGeom>
        </p:spPr>
        <p:txBody>
          <a:bodyPr wrap="square">
            <a:spAutoFit/>
          </a:bodyPr>
          <a:lstStyle/>
          <a:p>
            <a:r>
              <a:rPr lang="en-US" sz="2800">
                <a:latin typeface="Times New Roman" pitchFamily="18" charset="0"/>
                <a:cs typeface="Times New Roman" pitchFamily="18" charset="0"/>
              </a:rPr>
              <a:t>Căn cứ vào hàm lượng các nguyên tố chứa trong cây, người ta chia ra thành 3 nhóm:</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Các nguyên tố đại lượng </a:t>
            </a:r>
            <a:r>
              <a:rPr lang="en-US" sz="2800">
                <a:latin typeface="Times New Roman" pitchFamily="18" charset="0"/>
                <a:cs typeface="Times New Roman" pitchFamily="18" charset="0"/>
              </a:rPr>
              <a:t>(đa lượng): chiếm tỉ lệ từ 10</a:t>
            </a:r>
            <a:r>
              <a:rPr lang="en-US" sz="2800" baseline="30000">
                <a:latin typeface="Times New Roman" pitchFamily="18" charset="0"/>
                <a:cs typeface="Times New Roman" pitchFamily="18" charset="0"/>
              </a:rPr>
              <a:t>-1</a:t>
            </a:r>
            <a:r>
              <a:rPr lang="en-US" sz="2800">
                <a:latin typeface="Times New Roman" pitchFamily="18" charset="0"/>
                <a:cs typeface="Times New Roman" pitchFamily="18" charset="0"/>
              </a:rPr>
              <a:t> đến 10</a:t>
            </a:r>
            <a:r>
              <a:rPr lang="en-US" sz="2800" baseline="30000">
                <a:latin typeface="Times New Roman" pitchFamily="18" charset="0"/>
                <a:cs typeface="Times New Roman" pitchFamily="18" charset="0"/>
              </a:rPr>
              <a:t>-4</a:t>
            </a:r>
            <a:r>
              <a:rPr lang="en-US" sz="2800">
                <a:latin typeface="Times New Roman" pitchFamily="18" charset="0"/>
                <a:cs typeface="Times New Roman" pitchFamily="18" charset="0"/>
              </a:rPr>
              <a:t> trọng lượng chất khô, gồm: C, H, O, N, S, P, K, Mg, Ca, Fe, Si, Na, Al. Các nguyên tố này chiếm 99,95% tổng trọng  lượng khô của cây.</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Các nguyên tố vi lượng:</a:t>
            </a:r>
            <a:r>
              <a:rPr lang="en-US" sz="2800">
                <a:latin typeface="Times New Roman" pitchFamily="18" charset="0"/>
                <a:cs typeface="Times New Roman" pitchFamily="18" charset="0"/>
              </a:rPr>
              <a:t> chiếm tỉ lệ từ 10</a:t>
            </a:r>
            <a:r>
              <a:rPr lang="en-US" sz="2800" baseline="30000">
                <a:latin typeface="Times New Roman" pitchFamily="18" charset="0"/>
                <a:cs typeface="Times New Roman" pitchFamily="18" charset="0"/>
              </a:rPr>
              <a:t>-5</a:t>
            </a:r>
            <a:r>
              <a:rPr lang="en-US" sz="2800">
                <a:latin typeface="Times New Roman" pitchFamily="18" charset="0"/>
                <a:cs typeface="Times New Roman" pitchFamily="18" charset="0"/>
              </a:rPr>
              <a:t> đến 10</a:t>
            </a:r>
            <a:r>
              <a:rPr lang="en-US" sz="2800" baseline="30000">
                <a:latin typeface="Times New Roman" pitchFamily="18" charset="0"/>
                <a:cs typeface="Times New Roman" pitchFamily="18" charset="0"/>
              </a:rPr>
              <a:t>-7</a:t>
            </a:r>
            <a:r>
              <a:rPr lang="en-US" sz="2800">
                <a:latin typeface="Times New Roman" pitchFamily="18" charset="0"/>
                <a:cs typeface="Times New Roman" pitchFamily="18" charset="0"/>
              </a:rPr>
              <a:t> trọng lượng chất khô, gồm Mn, B, Sr, Cu, Ti, Zn, Ba, Li, Br, F, Rb, Sn, Mo, Co.</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Các nguyên tố siêu vi lượng:</a:t>
            </a:r>
            <a:r>
              <a:rPr lang="en-US" sz="2800">
                <a:latin typeface="Times New Roman" pitchFamily="18" charset="0"/>
                <a:cs typeface="Times New Roman" pitchFamily="18" charset="0"/>
              </a:rPr>
              <a:t> chiếm tỉ lệ từ 10</a:t>
            </a:r>
            <a:r>
              <a:rPr lang="en-US" sz="2800" baseline="30000">
                <a:latin typeface="Times New Roman" pitchFamily="18" charset="0"/>
                <a:cs typeface="Times New Roman" pitchFamily="18" charset="0"/>
              </a:rPr>
              <a:t>-8</a:t>
            </a:r>
            <a:r>
              <a:rPr lang="en-US" sz="2800">
                <a:latin typeface="Times New Roman" pitchFamily="18" charset="0"/>
                <a:cs typeface="Times New Roman" pitchFamily="18" charset="0"/>
              </a:rPr>
              <a:t> đến 10</a:t>
            </a:r>
            <a:r>
              <a:rPr lang="en-US" sz="2800" baseline="30000">
                <a:latin typeface="Times New Roman" pitchFamily="18" charset="0"/>
                <a:cs typeface="Times New Roman" pitchFamily="18" charset="0"/>
              </a:rPr>
              <a:t>-14</a:t>
            </a:r>
            <a:r>
              <a:rPr lang="en-US" sz="2800">
                <a:latin typeface="Times New Roman" pitchFamily="18" charset="0"/>
                <a:cs typeface="Times New Roman" pitchFamily="18" charset="0"/>
              </a:rPr>
              <a:t> trọng lượng chất khô, gồm As, I, Cs, Ge, Se, Cd, Pb, Hg, Ag, Au, Au, Ra.</a:t>
            </a:r>
          </a:p>
        </p:txBody>
      </p:sp>
      <p:sp>
        <p:nvSpPr>
          <p:cNvPr id="5" name="Rounded Rectangle 4"/>
          <p:cNvSpPr/>
          <p:nvPr/>
        </p:nvSpPr>
        <p:spPr>
          <a:xfrm>
            <a:off x="76200" y="152400"/>
            <a:ext cx="22098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a:latin typeface="Times New Roman" pitchFamily="18" charset="0"/>
                <a:cs typeface="Times New Roman" pitchFamily="18" charset="0"/>
              </a:rPr>
              <a:t>BÀI TẬP 1</a:t>
            </a:r>
          </a:p>
        </p:txBody>
      </p:sp>
      <p:sp>
        <p:nvSpPr>
          <p:cNvPr id="3" name="Rectangle 2"/>
          <p:cNvSpPr/>
          <p:nvPr/>
        </p:nvSpPr>
        <p:spPr>
          <a:xfrm>
            <a:off x="2362200" y="115669"/>
            <a:ext cx="6629400" cy="1015663"/>
          </a:xfrm>
          <a:prstGeom prst="rect">
            <a:avLst/>
          </a:prstGeom>
        </p:spPr>
        <p:txBody>
          <a:bodyPr wrap="square">
            <a:spAutoFit/>
          </a:bodyPr>
          <a:lstStyle/>
          <a:p>
            <a:pPr algn="just"/>
            <a:r>
              <a:rPr lang="en-US" sz="3000" b="1">
                <a:latin typeface="+mj-lt"/>
              </a:rPr>
              <a:t>Các nguyên tố dinh dưỡng khoáng trong cây được chia thành mấy nhóm? Cho VD</a:t>
            </a:r>
          </a:p>
        </p:txBody>
      </p:sp>
    </p:spTree>
    <p:extLst>
      <p:ext uri="{BB962C8B-B14F-4D97-AF65-F5344CB8AC3E}">
        <p14:creationId xmlns:p14="http://schemas.microsoft.com/office/powerpoint/2010/main" val="587206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2694</Words>
  <Application>Microsoft Office PowerPoint</Application>
  <PresentationFormat>On-screen Show (4:3)</PresentationFormat>
  <Paragraphs>183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.VnBlack</vt:lpstr>
      <vt:lpstr>Arial</vt:lpstr>
      <vt:lpstr>Calibri</vt:lpstr>
      <vt:lpstr>Symbol</vt:lpstr>
      <vt:lpstr>Times New Roman</vt:lpstr>
      <vt:lpstr>Office Theme</vt:lpstr>
      <vt:lpstr>PowerPoint Presentation</vt:lpstr>
      <vt:lpstr>TRÒ CHƠI KHỞI ĐỘNG</vt:lpstr>
      <vt:lpstr>PowerPoint Presentation</vt:lpstr>
      <vt:lpstr>PowerPoint Presentation</vt:lpstr>
      <vt:lpstr>PowerPoint Presentation</vt:lpstr>
      <vt:lpstr>XÂY DỰNG SƠ ĐỒ HỆ THỐNG HÓA KIẾN THỨC</vt:lpstr>
      <vt:lpstr>PowerPoint Presentation</vt:lpstr>
      <vt:lpstr>HOÀN THÀNH 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TRẮC NGHIỆM</vt:lpstr>
      <vt:lpstr>BÀI TẬP TRẮC NGHIỆM</vt:lpstr>
      <vt:lpstr>BÀI TẬP TRẮC NGHIỆM</vt:lpstr>
      <vt:lpstr>BÀI TẬP TRẮC NGHIỆM</vt:lpstr>
      <vt:lpstr>BÀI TẬP TRẮC NGHIỆM</vt:lpstr>
      <vt:lpstr>BÀI TẬP TRẮC NGHIỆM</vt:lpstr>
      <vt:lpstr>BÀI TẬP TRẮC NGHIỆM</vt:lpstr>
      <vt:lpstr>CÂU HỎI VẬN DỤNG</vt:lpstr>
      <vt:lpstr>CÂU HỎI VẬN DỤNG</vt:lpstr>
      <vt:lpstr>CÂU HỎI VẬN DỤNG</vt:lpstr>
      <vt:lpstr>CÂU HỎI VẬN DỤNG</vt:lpstr>
      <vt:lpstr>CÂU HỎI VẬN DỤNG</vt:lpstr>
      <vt:lpstr>CÂU HỎI VẬN DỤNG</vt:lpstr>
      <vt:lpstr>CÂU HỎI VẬN DỤNG</vt:lpstr>
      <vt:lpstr>CÂU HỎI VẬN DỤNG</vt:lpstr>
      <vt:lpstr>CÂU HỎI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2023-08-21T08:29:09Z</dcterms:created>
  <dcterms:modified xsi:type="dcterms:W3CDTF">2024-10-05T06:13:19Z</dcterms:modified>
</cp:coreProperties>
</file>