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01" r:id="rId2"/>
    <p:sldId id="500" r:id="rId3"/>
    <p:sldId id="278" r:id="rId4"/>
    <p:sldId id="502" r:id="rId5"/>
    <p:sldId id="503" r:id="rId6"/>
    <p:sldId id="505" r:id="rId7"/>
    <p:sldId id="504" r:id="rId8"/>
    <p:sldId id="509" r:id="rId9"/>
    <p:sldId id="507" r:id="rId10"/>
    <p:sldId id="508" r:id="rId11"/>
    <p:sldId id="506" r:id="rId12"/>
    <p:sldId id="261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428489" y="141775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4" name="Freeform 114"/>
          <p:cNvSpPr/>
          <p:nvPr/>
        </p:nvSpPr>
        <p:spPr>
          <a:xfrm rot="813216">
            <a:off x="1451166" y="2303669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67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  <a:latin typeface="More Sugar"/>
              </a:rPr>
              <a:t>BÀI 2: TỌA ĐỘ VECT</a:t>
            </a:r>
            <a:r>
              <a:rPr lang="vi-VN" sz="60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6000" b="1" dirty="0">
                <a:solidFill>
                  <a:srgbClr val="3333FF"/>
                </a:solidFill>
                <a:latin typeface="More Sugar"/>
              </a:rPr>
              <a:t> TRONG KHÔNG GIAN (TIẾT 5)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400307" y="4515740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62791ECA-7CAE-4E75-9A18-9CFF5B92451E}"/>
              </a:ext>
            </a:extLst>
          </p:cNvPr>
          <p:cNvSpPr/>
          <p:nvPr/>
        </p:nvSpPr>
        <p:spPr>
          <a:xfrm>
            <a:off x="9859251" y="2374019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85C06E6D-C70A-4ECD-9320-DFF0A251D32A}"/>
              </a:ext>
            </a:extLst>
          </p:cNvPr>
          <p:cNvSpPr/>
          <p:nvPr/>
        </p:nvSpPr>
        <p:spPr>
          <a:xfrm rot="813216">
            <a:off x="9830916" y="311802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7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sz="2700" dirty="0" err="1"/>
                  <a:t>Giả</a:t>
                </a:r>
                <a:r>
                  <a:rPr lang="en-US" sz="2700" dirty="0"/>
                  <a:t> </a:t>
                </a:r>
                <a:r>
                  <a:rPr lang="en-US" sz="2700" dirty="0" err="1"/>
                  <a:t>sử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  <m:func>
                          <m:func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7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700"/>
                          <m:t>Oxy</m:t>
                        </m:r>
                      </m:e>
                    </m:d>
                    <m:r>
                      <a:rPr lang="en-US" sz="27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  <m:func>
                          <m:func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7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2700" dirty="0" err="1"/>
                  <a:t>Vì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700"/>
                      <m:t>OBHA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là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hình</a:t>
                </a:r>
                <a:r>
                  <a:rPr lang="en-US" sz="2700" dirty="0"/>
                  <a:t> </a:t>
                </a:r>
                <a:r>
                  <a:rPr lang="en-US" sz="2700" dirty="0" err="1"/>
                  <a:t>bình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hành</a:t>
                </a:r>
                <a:r>
                  <a:rPr lang="en-US" sz="2700" dirty="0"/>
                  <a:t> </a:t>
                </a:r>
                <a:r>
                  <a:rPr lang="en-US" sz="2700" dirty="0" err="1"/>
                  <a:t>nên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700"/>
                      <m:t>BH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700"/>
                      <m:t>OA</m:t>
                    </m:r>
                  </m:oMath>
                </a14:m>
                <a:r>
                  <a:rPr lang="en-US" sz="27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2700" dirty="0" err="1"/>
                  <a:t>Vì</a:t>
                </a:r>
                <a:r>
                  <a:rPr lang="en-US" sz="2700" dirty="0"/>
                  <a:t> OCMH </a:t>
                </a:r>
                <a:r>
                  <a:rPr lang="en-US" sz="2700" dirty="0" err="1"/>
                  <a:t>là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hình</a:t>
                </a:r>
                <a:r>
                  <a:rPr lang="en-US" sz="2700" dirty="0"/>
                  <a:t> </a:t>
                </a:r>
                <a:r>
                  <a:rPr lang="en-US" sz="2700" dirty="0" err="1"/>
                  <a:t>bình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hành</a:t>
                </a:r>
                <a:r>
                  <a:rPr lang="en-US" sz="2700" dirty="0"/>
                  <a:t> </a:t>
                </a:r>
                <a:r>
                  <a:rPr lang="en-US" sz="2700" dirty="0" err="1"/>
                  <a:t>nên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700"/>
                      <m:t>OC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700"/>
                      <m:t>MH</m:t>
                    </m:r>
                  </m:oMath>
                </a14:m>
                <a:r>
                  <a:rPr lang="en-US" sz="27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2700" dirty="0" err="1"/>
                  <a:t>Xét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700"/>
                      <m:t>ΔMHO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vuông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tại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700" dirty="0"/>
                  <a:t>, </a:t>
                </a:r>
                <a:r>
                  <a:rPr lang="en-US" sz="2700" dirty="0" err="1"/>
                  <a:t>có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700"/>
                      <m:t>OH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700"/>
                      <m:t>OM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sz="2700"/>
                      <m:t>cos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700" i="1">
                        <a:latin typeface="Cambria Math" panose="02040503050406030204" pitchFamily="18" charset="0"/>
                      </a:rPr>
                      <m:t>=50⋅</m:t>
                    </m:r>
                    <m:r>
                      <m:rPr>
                        <m:nor/>
                      </m:rPr>
                      <a:rPr lang="en-US" sz="2700"/>
                      <m:t>cos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700" i="1">
                        <a:latin typeface="Cambria Math" panose="02040503050406030204" pitchFamily="18" charset="0"/>
                      </a:rPr>
                      <m:t>≈33,46</m:t>
                    </m:r>
                  </m:oMath>
                </a14:m>
                <a:r>
                  <a:rPr lang="en-US" sz="27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700"/>
                      <m:t>MH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700"/>
                      <m:t>OM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sz="2700"/>
                      <m:t>sin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700" i="1">
                        <a:latin typeface="Cambria Math" panose="02040503050406030204" pitchFamily="18" charset="0"/>
                      </a:rPr>
                      <m:t>=50⋅</m:t>
                    </m:r>
                    <m:r>
                      <m:rPr>
                        <m:nor/>
                      </m:rPr>
                      <a:rPr lang="en-US" sz="2700"/>
                      <m:t>sin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700" i="1">
                        <a:latin typeface="Cambria Math" panose="02040503050406030204" pitchFamily="18" charset="0"/>
                      </a:rPr>
                      <m:t>≈37,16</m:t>
                    </m:r>
                  </m:oMath>
                </a14:m>
                <a:r>
                  <a:rPr lang="en-US" sz="27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2700" dirty="0" err="1"/>
                  <a:t>Xét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nor/>
                      </m:rPr>
                      <a:rPr lang="en-US" sz="2700"/>
                      <m:t>OAH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vuông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tại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700" dirty="0"/>
                  <a:t>, </a:t>
                </a:r>
                <a:r>
                  <a:rPr lang="en-US" sz="2700" dirty="0" err="1"/>
                  <a:t>có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700"/>
                      <m:t>BH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700"/>
                      <m:t>OA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700"/>
                      <m:t>OH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sz="2700"/>
                      <m:t>cos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700" i="1">
                        <a:latin typeface="Cambria Math" panose="02040503050406030204" pitchFamily="18" charset="0"/>
                      </a:rPr>
                      <m:t>=33,46⋅</m:t>
                    </m:r>
                    <m:r>
                      <m:rPr>
                        <m:nor/>
                      </m:rPr>
                      <a:rPr lang="en-US" sz="2700"/>
                      <m:t>cos</m:t>
                    </m:r>
                    <m:r>
                      <a:rPr lang="en-US" sz="270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700" i="1">
                        <a:latin typeface="Cambria Math" panose="02040503050406030204" pitchFamily="18" charset="0"/>
                      </a:rPr>
                      <m:t>≈14,67</m:t>
                    </m:r>
                  </m:oMath>
                </a14:m>
                <a:r>
                  <a:rPr lang="en-US" sz="27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413" b="-81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695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7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nor/>
                      </m:rPr>
                      <a:rPr lang="en-US"/>
                      <m:t>OBH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33,4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−14,6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≈30,07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hướng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OA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=14,67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=14,67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hướng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OB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=30,07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=30,07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hướng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=37,16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=37,16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Áp</a:t>
                </a:r>
                <a:r>
                  <a:rPr lang="en-US" dirty="0"/>
                  <a:t> </a:t>
                </a:r>
                <a:r>
                  <a:rPr lang="en-US" dirty="0" err="1"/>
                  <a:t>dụng</a:t>
                </a:r>
                <a:r>
                  <a:rPr lang="en-US" dirty="0"/>
                  <a:t> </a:t>
                </a:r>
                <a:r>
                  <a:rPr lang="en-US" dirty="0" err="1"/>
                  <a:t>quy</a:t>
                </a:r>
                <a:r>
                  <a:rPr lang="en-US" dirty="0"/>
                  <a:t> </a:t>
                </a:r>
                <a:r>
                  <a:rPr lang="en-US" dirty="0" err="1"/>
                  <a:t>tắc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 </a:t>
                </a:r>
                <a:r>
                  <a:rPr lang="en-US" dirty="0" err="1"/>
                  <a:t>hành</a:t>
                </a:r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𝑂𝑀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𝑂𝐶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𝑂𝐶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=14,67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+30,07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+27,16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M(14,67; 30,07; 27,16).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413" b="-40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488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2.5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131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sau - </a:t>
            </a:r>
            <a:r>
              <a:rPr lang="vi-VN" sz="2800" b="1" dirty="0">
                <a:cs typeface="Arial" panose="020B0604020202020204" pitchFamily="34" charset="0"/>
              </a:rPr>
              <a:t>Bài </a:t>
            </a:r>
            <a:r>
              <a:rPr lang="en-US" sz="2800" b="1" dirty="0">
                <a:cs typeface="Arial" panose="020B0604020202020204" pitchFamily="34" charset="0"/>
              </a:rPr>
              <a:t>3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Biểu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thức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tọa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độ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của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các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phép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toán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vectơ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CBF1A088-FF49-41A9-B203-6D81FE010D1D}"/>
              </a:ext>
            </a:extLst>
          </p:cNvPr>
          <p:cNvSpPr/>
          <p:nvPr/>
        </p:nvSpPr>
        <p:spPr>
          <a:xfrm rot="-1135901">
            <a:off x="4218469" y="1311809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FD4C4E84-D56D-4A8B-9D31-43F70875C2A6}"/>
              </a:ext>
            </a:extLst>
          </p:cNvPr>
          <p:cNvSpPr/>
          <p:nvPr/>
        </p:nvSpPr>
        <p:spPr>
          <a:xfrm rot="813216">
            <a:off x="4698644" y="1522487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49E7E5D0-47C1-41C4-BA93-B25BA78FC299}"/>
              </a:ext>
            </a:extLst>
          </p:cNvPr>
          <p:cNvSpPr/>
          <p:nvPr/>
        </p:nvSpPr>
        <p:spPr>
          <a:xfrm rot="-1135901">
            <a:off x="7136330" y="466022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B601B4E3-21C1-4A73-B5FF-5D7B7B7C03F8}"/>
              </a:ext>
            </a:extLst>
          </p:cNvPr>
          <p:cNvSpPr/>
          <p:nvPr/>
        </p:nvSpPr>
        <p:spPr>
          <a:xfrm rot="813216">
            <a:off x="7616505" y="487089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8B7F9A8-0929-284D-04E3-1C14FC7AA574}"/>
              </a:ext>
            </a:extLst>
          </p:cNvPr>
          <p:cNvSpPr txBox="1"/>
          <p:nvPr/>
        </p:nvSpPr>
        <p:spPr>
          <a:xfrm>
            <a:off x="2947026" y="3011253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272D71-0181-4CB1-9655-2FEE0AF82BCE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A9F01B1F-9DF4-4D44-AD0E-9045FA032AD9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6407B42C-A401-4F4A-8A12-CBD3D5B23195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88DE4F55-B1E9-41F3-940A-57DFA946C89C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B9DE0B31-CDBA-4410-B2F1-A6E300525814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E845D0BE-69A2-41D8-8820-5A84EAB3E029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29F48840-20B0-468C-AF0B-23512BC7F84D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2E98D9F0-4B8A-4919-8793-908D2EB5B86F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FF6E0333-AB99-4217-AF0D-2295BE14877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603ECA93-5C5A-491A-9A3E-CF2F150F57E6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8C25E303-F05B-46E3-B0E4-D2FEE2F313E2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267FA5EE-4E1E-4B48-9066-ECD8C01AA2A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C09D5078-A92B-44A8-B913-8B965A8A7617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D70296AD-37D7-4461-8688-3D6DE17155F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4508B46A-0762-42C1-B639-C89FA30AEE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CC6E2DC0-9FF5-43A4-B946-76B9AE4B1B74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B1A124C7-2D2D-4C41-B348-4D128894CC05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F70E42AD-77BA-4AC6-A93C-8A150E13AF61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33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C974E24F-95E0-4F28-905B-67105E19D7E9}"/>
              </a:ext>
            </a:extLst>
          </p:cNvPr>
          <p:cNvSpPr txBox="1">
            <a:spLocks/>
          </p:cNvSpPr>
          <p:nvPr/>
        </p:nvSpPr>
        <p:spPr>
          <a:xfrm>
            <a:off x="4994618" y="2255218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300" b="1" dirty="0" err="1"/>
              <a:t>Làm</a:t>
            </a:r>
            <a:r>
              <a:rPr lang="en-US" sz="4300" b="1" dirty="0"/>
              <a:t> </a:t>
            </a:r>
            <a:r>
              <a:rPr lang="en-US" sz="4300" b="1" dirty="0" err="1"/>
              <a:t>bài</a:t>
            </a:r>
            <a:r>
              <a:rPr lang="en-US" sz="4300" b="1" dirty="0"/>
              <a:t> </a:t>
            </a:r>
            <a:r>
              <a:rPr lang="en-US" sz="4300" b="1" dirty="0" err="1"/>
              <a:t>tập</a:t>
            </a:r>
            <a:r>
              <a:rPr lang="en-US" sz="4300" b="1" dirty="0"/>
              <a:t> SGK (</a:t>
            </a:r>
            <a:r>
              <a:rPr lang="en-US" sz="4300" b="1" dirty="0" err="1"/>
              <a:t>phần</a:t>
            </a:r>
            <a:r>
              <a:rPr lang="en-US" sz="4300" b="1" dirty="0"/>
              <a:t> 2)</a:t>
            </a:r>
          </a:p>
          <a:p>
            <a:endParaRPr lang="fr-FR" sz="4622" b="1" dirty="0">
              <a:solidFill>
                <a:srgbClr val="FF0000"/>
              </a:solidFill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9CF2837A-202C-452A-A7A0-29B64B8E2DD6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không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gian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sz="2600" dirty="0"/>
                  <a:t>, </a:t>
                </a:r>
                <a:r>
                  <a:rPr lang="en-US" sz="2600" dirty="0" err="1"/>
                  <a:t>cho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hình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chóp</a:t>
                </a:r>
                <a:r>
                  <a:rPr lang="en-US" sz="2600" dirty="0"/>
                  <a:t> S.ABCD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đáy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hình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thoi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cạnh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bằng</a:t>
                </a:r>
                <a:r>
                  <a:rPr lang="en-US" sz="2600" dirty="0"/>
                  <a:t> 5, </a:t>
                </a:r>
                <a:r>
                  <a:rPr lang="en-US" sz="2600" dirty="0" err="1"/>
                  <a:t>giao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điếm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hai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chéo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trùng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gốc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600" dirty="0"/>
                  <a:t>. </a:t>
                </a:r>
                <a:r>
                  <a:rPr lang="en-US" sz="2600" dirty="0" err="1"/>
                  <a:t>Các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vectơo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𝑂𝑆</m:t>
                        </m:r>
                      </m:e>
                    </m:acc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lần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lượt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cùng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hướng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𝑂𝑆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600" dirty="0"/>
                  <a:t> (</a:t>
                </a:r>
                <a:r>
                  <a:rPr lang="en-US" sz="2600" dirty="0" err="1"/>
                  <a:t>Hình</a:t>
                </a:r>
                <a:r>
                  <a:rPr lang="en-US" sz="2600" dirty="0"/>
                  <a:t> 15). </a:t>
                </a:r>
                <a:r>
                  <a:rPr lang="en-US" sz="2600" dirty="0" err="1"/>
                  <a:t>Tìm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tọa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vectơ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𝐴𝑆</m:t>
                        </m:r>
                      </m:e>
                    </m:acc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trung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điếm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cạnh</a:t>
                </a:r>
                <a:r>
                  <a:rPr lang="en-US" sz="2600" dirty="0"/>
                  <a:t> SC.</a:t>
                </a:r>
                <a:endParaRPr lang="fr-FR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Bài 5 trang 57 Toán 12 Tập 1 Chân trời sáng tạo | Giải Toán 12">
            <a:extLst>
              <a:ext uri="{FF2B5EF4-FFF2-40B4-BE49-F238E27FC236}">
                <a16:creationId xmlns:a16="http://schemas.microsoft.com/office/drawing/2014/main" id="{16D3BBFE-BBEB-4BB5-9F85-982E0B5F85A5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132" y="3170703"/>
            <a:ext cx="4683736" cy="3458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425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7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Vi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thoi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điếm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nor/>
                      </m:rPr>
                      <a:rPr lang="en-US"/>
                      <m:t>OAB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25−16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hướng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vi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hướng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OA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=−4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=20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/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hướng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=8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4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859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7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𝑂𝑆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hướng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𝑂𝑆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𝑂𝑆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−4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𝐴𝑆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𝐵𝑆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+4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𝐴𝑆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Vì</a:t>
                </a:r>
                <a:r>
                  <a:rPr lang="en-US" dirty="0"/>
                  <a:t> M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điếm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SC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𝐴𝑆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+4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+8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=6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68" r="-25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657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chiếc</a:t>
                </a:r>
                <a:r>
                  <a:rPr lang="en-US" dirty="0"/>
                  <a:t> </a:t>
                </a:r>
                <a:r>
                  <a:rPr lang="en-US" dirty="0" err="1"/>
                  <a:t>xe</a:t>
                </a:r>
                <a:r>
                  <a:rPr lang="en-US" dirty="0"/>
                  <a:t> </a:t>
                </a:r>
                <a:r>
                  <a:rPr lang="en-US" dirty="0" err="1"/>
                  <a:t>đang</a:t>
                </a:r>
                <a:r>
                  <a:rPr lang="en-US" dirty="0"/>
                  <a:t> </a:t>
                </a:r>
                <a:r>
                  <a:rPr lang="en-US" dirty="0" err="1"/>
                  <a:t>kéo</a:t>
                </a:r>
                <a:r>
                  <a:rPr lang="en-US" dirty="0"/>
                  <a:t> </a:t>
                </a:r>
                <a:r>
                  <a:rPr lang="en-US" dirty="0" err="1"/>
                  <a:t>căng</a:t>
                </a:r>
                <a:r>
                  <a:rPr lang="en-US" dirty="0"/>
                  <a:t> </a:t>
                </a:r>
                <a:r>
                  <a:rPr lang="en-US" dirty="0" err="1"/>
                  <a:t>sợi</a:t>
                </a:r>
                <a:r>
                  <a:rPr lang="en-US" dirty="0"/>
                  <a:t> </a:t>
                </a:r>
                <a:r>
                  <a:rPr lang="en-US" dirty="0" err="1"/>
                  <a:t>dây</a:t>
                </a:r>
                <a:r>
                  <a:rPr lang="en-US" dirty="0"/>
                  <a:t> </a:t>
                </a:r>
                <a:r>
                  <a:rPr lang="en-US" dirty="0" err="1"/>
                  <a:t>cáp</a:t>
                </a:r>
                <a:r>
                  <a:rPr lang="en-US" dirty="0"/>
                  <a:t> AB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công</a:t>
                </a:r>
                <a:r>
                  <a:rPr lang="en-US" dirty="0"/>
                  <a:t> </a:t>
                </a:r>
                <a:r>
                  <a:rPr lang="en-US" dirty="0" err="1"/>
                  <a:t>trường</a:t>
                </a:r>
                <a:r>
                  <a:rPr lang="en-US" dirty="0"/>
                  <a:t> </a:t>
                </a:r>
                <a:r>
                  <a:rPr lang="en-US" dirty="0" err="1"/>
                  <a:t>xây</a:t>
                </a:r>
                <a:r>
                  <a:rPr lang="en-US" dirty="0"/>
                  <a:t> </a:t>
                </a:r>
                <a:r>
                  <a:rPr lang="en-US" dirty="0" err="1"/>
                  <a:t>dựng</a:t>
                </a:r>
                <a:r>
                  <a:rPr lang="en-US" dirty="0"/>
                  <a:t>,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thiết</a:t>
                </a:r>
                <a:r>
                  <a:rPr lang="en-US" dirty="0"/>
                  <a:t> </a:t>
                </a:r>
                <a:r>
                  <a:rPr lang="en-US" dirty="0" err="1"/>
                  <a:t>lập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Oxyz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16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dài</a:t>
                </a:r>
                <a:r>
                  <a:rPr lang="en-US" dirty="0"/>
                  <a:t> 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/>
                      <m:t>m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878" r="-4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Bài 6 trang 57 Toán 12 Tập 1 Chân trời sáng tạo | Giải Toán 12">
            <a:extLst>
              <a:ext uri="{FF2B5EF4-FFF2-40B4-BE49-F238E27FC236}">
                <a16:creationId xmlns:a16="http://schemas.microsoft.com/office/drawing/2014/main" id="{761F4ACD-04F8-45C0-AE94-D71DA7A14CDF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269" y="3038621"/>
            <a:ext cx="4579767" cy="3464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5973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7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sz="3300" dirty="0" err="1"/>
                  <a:t>Vì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US" sz="3300" dirty="0"/>
                  <a:t> </a:t>
                </a:r>
                <a:r>
                  <a:rPr lang="en-US" sz="3300" dirty="0" err="1"/>
                  <a:t>và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3300" dirty="0"/>
                  <a:t> </a:t>
                </a:r>
                <a:r>
                  <a:rPr lang="en-US" sz="3300" dirty="0" err="1"/>
                  <a:t>cùng</a:t>
                </a:r>
                <a:r>
                  <a:rPr lang="en-US" sz="3300" dirty="0"/>
                  <a:t> </a:t>
                </a:r>
                <a:r>
                  <a:rPr lang="en-US" sz="3300" dirty="0" err="1"/>
                  <a:t>hướng</a:t>
                </a:r>
                <a:r>
                  <a:rPr lang="en-US" sz="3300" dirty="0"/>
                  <a:t> </a:t>
                </a:r>
                <a:r>
                  <a:rPr lang="en-US" sz="3300" dirty="0" err="1"/>
                  <a:t>và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300"/>
                      <m:t>OA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3300" dirty="0"/>
                  <a:t> </a:t>
                </a:r>
                <a:r>
                  <a:rPr lang="en-US" sz="3300" dirty="0" err="1"/>
                  <a:t>nên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3300" i="1">
                        <a:latin typeface="Cambria Math" panose="02040503050406030204" pitchFamily="18" charset="0"/>
                      </a:rPr>
                      <m:t>=10</m:t>
                    </m:r>
                    <m:acc>
                      <m:accPr>
                        <m:chr m:val="⃗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33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3300" dirty="0" err="1"/>
                  <a:t>Xét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r>
                      <a:rPr lang="en-US" sz="3300" i="1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nor/>
                      </m:rPr>
                      <a:rPr lang="en-US" sz="3300"/>
                      <m:t>OBH</m:t>
                    </m:r>
                  </m:oMath>
                </a14:m>
                <a:r>
                  <a:rPr lang="en-US" sz="3300" dirty="0"/>
                  <a:t> </a:t>
                </a:r>
                <a:r>
                  <a:rPr lang="en-US" sz="3300" dirty="0" err="1"/>
                  <a:t>vuông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tại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r>
                      <a:rPr lang="en-US" sz="33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300" dirty="0"/>
                  <a:t>, </a:t>
                </a:r>
                <a:r>
                  <a:rPr lang="en-US" sz="3300" dirty="0" err="1"/>
                  <a:t>có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300"/>
                      <m:t>BH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300"/>
                      <m:t>OB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sz="3300"/>
                      <m:t>sin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3300" i="1">
                        <a:latin typeface="Cambria Math" panose="02040503050406030204" pitchFamily="18" charset="0"/>
                      </a:rPr>
                      <m:t>=7,5</m:t>
                    </m:r>
                    <m:r>
                      <m:rPr>
                        <m:nor/>
                      </m:rPr>
                      <a:rPr lang="en-US" sz="3300" i="1"/>
                      <m:t> </m:t>
                    </m:r>
                    <m:r>
                      <m:rPr>
                        <m:nor/>
                      </m:rPr>
                      <a:rPr lang="en-US" sz="3300"/>
                      <m:t>m</m:t>
                    </m:r>
                  </m:oMath>
                </a14:m>
                <a:r>
                  <a:rPr lang="en-US" sz="33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300"/>
                      <m:t>OH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300"/>
                      <m:t>OB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sz="3300"/>
                      <m:t>cos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3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15</m:t>
                        </m:r>
                        <m:rad>
                          <m:radPr>
                            <m:degHide m:val="on"/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3300" i="1"/>
                      <m:t> </m:t>
                    </m:r>
                    <m:r>
                      <m:rPr>
                        <m:nor/>
                      </m:rPr>
                      <a:rPr lang="en-US" sz="3300"/>
                      <m:t>m</m:t>
                    </m:r>
                  </m:oMath>
                </a14:m>
                <a:r>
                  <a:rPr lang="en-US" sz="33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3300" dirty="0" err="1"/>
                  <a:t>Vì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</m:acc>
                  </m:oMath>
                </a14:m>
                <a:r>
                  <a:rPr lang="en-US" sz="3300" dirty="0"/>
                  <a:t> </a:t>
                </a:r>
                <a:r>
                  <a:rPr lang="en-US" sz="3300" dirty="0" err="1"/>
                  <a:t>và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3300" dirty="0"/>
                  <a:t> </a:t>
                </a:r>
                <a:r>
                  <a:rPr lang="en-US" sz="3300" dirty="0" err="1"/>
                  <a:t>cùng</a:t>
                </a:r>
                <a:r>
                  <a:rPr lang="en-US" sz="3300" dirty="0"/>
                  <a:t> </a:t>
                </a:r>
                <a:r>
                  <a:rPr lang="en-US" sz="3300" dirty="0" err="1"/>
                  <a:t>hướng</a:t>
                </a:r>
                <a:r>
                  <a:rPr lang="en-US" sz="3300" dirty="0"/>
                  <a:t> </a:t>
                </a:r>
                <a:r>
                  <a:rPr lang="en-US" sz="3300" dirty="0" err="1"/>
                  <a:t>và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r>
                      <a:rPr lang="en-US" sz="3300" i="1">
                        <a:latin typeface="Cambria Math" panose="02040503050406030204" pitchFamily="18" charset="0"/>
                      </a:rPr>
                      <m:t>𝑂𝐻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15</m:t>
                        </m:r>
                        <m:rad>
                          <m:radPr>
                            <m:degHide m:val="on"/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300" dirty="0"/>
                  <a:t> </a:t>
                </a:r>
                <a:r>
                  <a:rPr lang="en-US" sz="3300" dirty="0" err="1"/>
                  <a:t>nên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</m:acc>
                    <m:r>
                      <a:rPr lang="en-US" sz="3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15</m:t>
                        </m:r>
                        <m:rad>
                          <m:radPr>
                            <m:degHide m:val="on"/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33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3300" dirty="0" err="1"/>
                  <a:t>Có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300"/>
                      <m:t>BH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300"/>
                      <m:t>OK</m:t>
                    </m:r>
                    <m:r>
                      <a:rPr lang="en-US" sz="3300">
                        <a:latin typeface="Cambria Math" panose="02040503050406030204" pitchFamily="18" charset="0"/>
                      </a:rPr>
                      <m:t>=7,5</m:t>
                    </m:r>
                  </m:oMath>
                </a14:m>
                <a:r>
                  <a:rPr lang="en-US" sz="33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826" b="-40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989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7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sz="3300" dirty="0" err="1"/>
                  <a:t>Vì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𝑂𝐾</m:t>
                        </m:r>
                      </m:e>
                    </m:acc>
                  </m:oMath>
                </a14:m>
                <a:r>
                  <a:rPr lang="en-US" sz="3300" dirty="0"/>
                  <a:t> </a:t>
                </a:r>
                <a:r>
                  <a:rPr lang="en-US" sz="3300" dirty="0" err="1"/>
                  <a:t>và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3300" dirty="0"/>
                  <a:t> </a:t>
                </a:r>
                <a:r>
                  <a:rPr lang="en-US" sz="3300" dirty="0" err="1"/>
                  <a:t>cùng</a:t>
                </a:r>
                <a:r>
                  <a:rPr lang="en-US" sz="3300" dirty="0"/>
                  <a:t> </a:t>
                </a:r>
                <a:r>
                  <a:rPr lang="en-US" sz="3300" dirty="0" err="1"/>
                  <a:t>hướng</a:t>
                </a:r>
                <a:r>
                  <a:rPr lang="en-US" sz="3300" dirty="0"/>
                  <a:t> </a:t>
                </a:r>
                <a:r>
                  <a:rPr lang="en-US" sz="3300" dirty="0" err="1"/>
                  <a:t>và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r>
                      <a:rPr lang="en-US" sz="3300" i="1">
                        <a:latin typeface="Cambria Math" panose="02040503050406030204" pitchFamily="18" charset="0"/>
                      </a:rPr>
                      <m:t>𝑂𝐾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=7,5</m:t>
                    </m:r>
                  </m:oMath>
                </a14:m>
                <a:r>
                  <a:rPr lang="en-US" sz="3300" dirty="0"/>
                  <a:t> </a:t>
                </a:r>
                <a:r>
                  <a:rPr lang="en-US" sz="3300" dirty="0" err="1"/>
                  <a:t>nên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𝑂𝐾</m:t>
                        </m:r>
                      </m:e>
                    </m:acc>
                    <m:r>
                      <a:rPr lang="en-US" sz="3300" i="1">
                        <a:latin typeface="Cambria Math" panose="02040503050406030204" pitchFamily="18" charset="0"/>
                      </a:rPr>
                      <m:t>=7,5</m:t>
                    </m:r>
                    <m:acc>
                      <m:accPr>
                        <m:chr m:val="⃗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33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3300" dirty="0" err="1"/>
                  <a:t>Vì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33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33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33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</m:acc>
                    <m:r>
                      <a:rPr lang="en-US" sz="33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𝑂𝐾</m:t>
                        </m:r>
                      </m:e>
                    </m:acc>
                    <m:r>
                      <a:rPr lang="en-US" sz="33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3300" i="1">
                        <a:latin typeface="Cambria Math" panose="02040503050406030204" pitchFamily="18" charset="0"/>
                      </a:rPr>
                      <m:t>=7,5</m:t>
                    </m:r>
                    <m:acc>
                      <m:accPr>
                        <m:chr m:val="⃗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33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15</m:t>
                        </m:r>
                        <m:rad>
                          <m:radPr>
                            <m:degHide m:val="on"/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3300" i="1">
                        <a:latin typeface="Cambria Math" panose="02040503050406030204" pitchFamily="18" charset="0"/>
                      </a:rPr>
                      <m:t>−10</m:t>
                    </m:r>
                    <m:acc>
                      <m:accPr>
                        <m:chr m:val="⃗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sz="3300" dirty="0"/>
              </a:p>
              <a:p>
                <a:pPr>
                  <a:lnSpc>
                    <a:spcPct val="170000"/>
                  </a:lnSpc>
                </a:pPr>
                <a:r>
                  <a:rPr lang="en-US" sz="3300" dirty="0" err="1"/>
                  <a:t>Vậy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33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7,5</m:t>
                        </m:r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33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300" i="1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33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3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33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</m:oMath>
                </a14:m>
                <a:r>
                  <a:rPr lang="en-US" sz="33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98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788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/>
                  <a:t>Ở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sân</a:t>
                </a:r>
                <a:r>
                  <a:rPr lang="en-US" sz="2800" dirty="0"/>
                  <a:t> bay, </a:t>
                </a:r>
                <a:r>
                  <a:rPr lang="en-US" sz="2800" dirty="0" err="1"/>
                  <a:t>vị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trí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máy</a:t>
                </a:r>
                <a:r>
                  <a:rPr lang="en-US" sz="2800" dirty="0"/>
                  <a:t> bay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điếm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gian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Oxyz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như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17. </a:t>
                </a:r>
                <a:r>
                  <a:rPr lang="en-US" sz="2800" dirty="0" err="1"/>
                  <a:t>Gọi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chiếu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vuông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góc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xuống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mặt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phẳng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/>
                          <m:t>Oxy</m:t>
                        </m:r>
                      </m:e>
                    </m:d>
                  </m:oMath>
                </a14:m>
                <a:r>
                  <a:rPr lang="en-US" sz="2800" dirty="0"/>
                  <a:t>. Cho </a:t>
                </a:r>
                <a:r>
                  <a:rPr lang="en-US" sz="2800" dirty="0" err="1"/>
                  <a:t>biết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OM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𝑂𝐻</m:t>
                            </m:r>
                          </m:e>
                        </m:ac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𝑂𝐻</m:t>
                            </m:r>
                          </m:e>
                        </m:ac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𝑂𝑀</m:t>
                            </m:r>
                          </m:e>
                        </m:ac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Tìm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tọa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điếm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70C1AC2-0993-4E07-9FD3-6076C473323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4760" y="2974422"/>
            <a:ext cx="4231788" cy="353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49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879</Words>
  <Application>Microsoft Office PowerPoint</Application>
  <PresentationFormat>Widescreen</PresentationFormat>
  <Paragraphs>103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Yu Gothic UI Semibold</vt:lpstr>
      <vt:lpstr>Arial</vt:lpstr>
      <vt:lpstr>Calibri</vt:lpstr>
      <vt:lpstr>Calibri Light</vt:lpstr>
      <vt:lpstr>Cambria Math</vt:lpstr>
      <vt:lpstr>Chu Van An</vt:lpstr>
      <vt:lpstr>More Sugar</vt:lpstr>
      <vt:lpstr>Sniglet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2024-11-18T01:45:30Z</dcterms:modified>
</cp:coreProperties>
</file>