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47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1" r:id="rId3"/>
    <p:sldId id="282" r:id="rId4"/>
    <p:sldId id="280" r:id="rId5"/>
    <p:sldId id="283" r:id="rId6"/>
    <p:sldId id="279" r:id="rId7"/>
    <p:sldId id="304" r:id="rId8"/>
    <p:sldId id="306" r:id="rId9"/>
    <p:sldId id="307" r:id="rId10"/>
    <p:sldId id="312" r:id="rId11"/>
    <p:sldId id="308" r:id="rId12"/>
    <p:sldId id="309" r:id="rId13"/>
    <p:sldId id="313" r:id="rId14"/>
    <p:sldId id="310" r:id="rId15"/>
    <p:sldId id="276" r:id="rId16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668F7-66CA-45C5-9E7D-CFAE3C1ED63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A0F32-7828-4B50-B900-80F7094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3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FE3CA-BD17-4C90-9BF6-6BABA79F689F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5117B-5ABF-4DAD-B190-C75FBBBE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5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5117B-5ABF-4DAD-B190-C75FBBBEF0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2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5117B-5ABF-4DAD-B190-C75FBBBEF0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743200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4578" y="4267200"/>
            <a:ext cx="5410200" cy="1447800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" y="30346"/>
            <a:ext cx="960254" cy="96025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65927" y="0"/>
            <a:ext cx="6705600" cy="92333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b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b="0" baseline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GIÁO DỤC VÀ ĐÀO TẠO THÀNH PHỐ HỒ CHÍ MINH</a:t>
            </a:r>
          </a:p>
          <a:p>
            <a:pPr algn="ctr"/>
            <a:r>
              <a:rPr lang="en-US" b="1" baseline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THPT TRẦN QUANG KHẢI</a:t>
            </a:r>
          </a:p>
          <a:p>
            <a:pPr algn="ctr"/>
            <a:r>
              <a:rPr lang="en-US" b="0" baseline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0" baseline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baseline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baseline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baseline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b="0" baseline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baseline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  <a:endParaRPr lang="en-US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105400" y="5943600"/>
            <a:ext cx="373380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286375" y="5943600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b="0" baseline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dạy điện </a:t>
            </a:r>
            <a:r>
              <a:rPr lang="en-US" sz="1800" b="0" baseline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tử Tin học Lớp 12</a:t>
            </a:r>
            <a:endParaRPr lang="en-US" sz="1800" b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8" name="ShockwaveFlash1" r:id="rId2" imgW="914286" imgH="914286"/>
        </mc:Choice>
        <mc:Fallback>
          <p:control name="ShockwaveFlash1" r:id="rId2" imgW="914286" imgH="91428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1864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9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0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Times New Roman" pitchFamily="18" charset="0"/>
              <a:buChar char="‒"/>
              <a:defRPr sz="2400"/>
            </a:lvl1pPr>
            <a:lvl2pPr marL="742950" indent="-285750">
              <a:buFont typeface="Times New Roman" pitchFamily="18" charset="0"/>
              <a:buChar char="+"/>
              <a:defRPr sz="2400"/>
            </a:lvl2pPr>
            <a:lvl3pPr marL="1143000" indent="-228600">
              <a:buFont typeface="Courier New" pitchFamily="49" charset="0"/>
              <a:buChar char="o"/>
              <a:defRPr sz="2400"/>
            </a:lvl3pPr>
            <a:lvl4pPr marL="1600200" indent="-228600">
              <a:buFont typeface="Arial" pitchFamily="34" charset="0"/>
              <a:buChar char="•"/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4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4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4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9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8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9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ontrol" Target="../activeX/activeX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1"/>
            <a:ext cx="8458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71" name="ShockwaveFlash1" r:id="rId14" imgW="914286" imgH="914286"/>
        </mc:Choice>
        <mc:Fallback>
          <p:control name="ShockwaveFlash1" r:id="rId14" imgW="914286" imgH="91428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29600" y="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2310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just" defTabSz="914400" rtl="0" eaLnBrk="1" latinLnBrk="0" hangingPunct="1">
        <a:spcBef>
          <a:spcPct val="0"/>
        </a:spcBef>
        <a:buNone/>
        <a:defRPr sz="2800" b="1" kern="1200">
          <a:solidFill>
            <a:srgbClr val="FF00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Times New Roman" pitchFamily="18" charset="0"/>
        <a:buChar char="‒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Times New Roman" pitchFamily="18" charset="0"/>
        <a:buChar char="+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§5</a:t>
            </a:r>
            <a:br>
              <a:rPr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 THAO TÁC CƠ BẢN </a:t>
            </a:r>
            <a:br>
              <a:rPr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TRÊN BẢNG</a:t>
            </a:r>
            <a:endParaRPr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4495800" cy="1752600"/>
          </a:xfrm>
        </p:spPr>
        <p:txBody>
          <a:bodyPr/>
          <a:lstStyle/>
          <a:p>
            <a:pPr algn="l"/>
            <a:r>
              <a:rPr lang="en-US" smtClean="0"/>
              <a:t>GVHD: Vũ Trường</a:t>
            </a:r>
          </a:p>
          <a:p>
            <a:pPr algn="l"/>
            <a:r>
              <a:rPr lang="en-US" smtClean="0"/>
              <a:t>Lớp: 12</a:t>
            </a:r>
            <a:r>
              <a:rPr lang="en-US" baseline="30000" smtClean="0"/>
              <a:t>A</a:t>
            </a:r>
            <a:r>
              <a:rPr lang="en-US" smtClean="0"/>
              <a:t>…… – Tiết: ……</a:t>
            </a:r>
          </a:p>
          <a:p>
            <a:pPr algn="l"/>
            <a:r>
              <a:rPr lang="en-US" smtClean="0"/>
              <a:t>Ngày: ………………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7924800" cy="685800"/>
          </a:xfrm>
        </p:spPr>
        <p:txBody>
          <a:bodyPr/>
          <a:lstStyle/>
          <a:p>
            <a:r>
              <a:rPr lang="en-US"/>
              <a:t>1&gt; Cập nhật dữ liệu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7699"/>
            <a:ext cx="8024241" cy="1295400"/>
          </a:xfrm>
        </p:spPr>
        <p:txBody>
          <a:bodyPr>
            <a:normAutofit fontScale="85000" lnSpcReduction="20000"/>
          </a:bodyPr>
          <a:lstStyle/>
          <a:p>
            <a:r>
              <a:rPr lang="en-US" b="1" smtClean="0"/>
              <a:t>Bước </a:t>
            </a:r>
            <a:r>
              <a:rPr lang="en-US" b="1"/>
              <a:t>1:</a:t>
            </a:r>
            <a:r>
              <a:rPr lang="en-US"/>
              <a:t> Chọn bản ghi cần xóa.</a:t>
            </a:r>
          </a:p>
          <a:p>
            <a:r>
              <a:rPr lang="en-US" b="1"/>
              <a:t>Bước 2:</a:t>
            </a:r>
            <a:r>
              <a:rPr lang="en-US"/>
              <a:t> Nhấn phím </a:t>
            </a:r>
            <a:r>
              <a:rPr lang="en-US" b="1"/>
              <a:t>Delete </a:t>
            </a:r>
            <a:r>
              <a:rPr lang="en-US"/>
              <a:t>hoặc click </a:t>
            </a:r>
            <a:r>
              <a:rPr lang="en-US" smtClean="0"/>
              <a:t>biểu tượng </a:t>
            </a:r>
            <a:r>
              <a:rPr lang="en-US" b="1"/>
              <a:t>Delete </a:t>
            </a:r>
            <a:r>
              <a:rPr lang="en-US" smtClean="0"/>
              <a:t>(hoặc click phải chọn </a:t>
            </a:r>
            <a:r>
              <a:rPr lang="en-US" b="1" smtClean="0"/>
              <a:t>Delete Record</a:t>
            </a:r>
            <a:r>
              <a:rPr lang="en-US" smtClean="0"/>
              <a:t>)</a:t>
            </a:r>
            <a:endParaRPr lang="en-US"/>
          </a:p>
          <a:p>
            <a:r>
              <a:rPr lang="en-US" b="1"/>
              <a:t>Bước 3:</a:t>
            </a:r>
            <a:r>
              <a:rPr lang="en-US"/>
              <a:t> Trong hộp thoại khẳng định xóa, chọn </a:t>
            </a:r>
            <a:r>
              <a:rPr lang="en-US" b="1"/>
              <a:t>Yes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4913660"/>
            <a:ext cx="3962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mtClean="0"/>
              <a:t>c) Xóa bản ghi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415" y="6019800"/>
            <a:ext cx="538440" cy="36205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4043789"/>
            <a:ext cx="7924800" cy="826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Times New Roman" pitchFamily="18" charset="0"/>
              <a:buChar char="‒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Times New Roman" pitchFamily="18" charset="0"/>
              <a:buChar char="+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Để chỉnh sửa giá trị một trường của một bản ghi chỉ cần click chuột vào ô chứa dữ liệu tương ứng và thực hiện các thay đổi cần thiết.</a:t>
            </a:r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3619750"/>
            <a:ext cx="3962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mtClean="0"/>
              <a:t>b) Chỉnh sửa</a:t>
            </a:r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2205111"/>
            <a:ext cx="7924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Times New Roman" pitchFamily="18" charset="0"/>
              <a:buChar char="‒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Times New Roman" pitchFamily="18" charset="0"/>
              <a:buChar char="+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Cách 1: </a:t>
            </a:r>
            <a:r>
              <a:rPr lang="en-US" smtClean="0"/>
              <a:t>Nhập dữ liệu vào hàng cuối cùng, tương ứng trong mỗi trường.</a:t>
            </a:r>
          </a:p>
          <a:p>
            <a:r>
              <a:rPr lang="en-US" b="1" smtClean="0"/>
              <a:t>Cách 2:</a:t>
            </a:r>
            <a:r>
              <a:rPr lang="en-US" smtClean="0"/>
              <a:t> Click nút </a:t>
            </a:r>
            <a:r>
              <a:rPr lang="en-US" b="1" smtClean="0"/>
              <a:t>New (blank) record</a:t>
            </a:r>
            <a:r>
              <a:rPr lang="en-US" smtClean="0"/>
              <a:t>, rồi nhập dữ liệu tương ứng trong mỗi trường.</a:t>
            </a:r>
          </a:p>
          <a:p>
            <a:r>
              <a:rPr lang="en-US" b="1" smtClean="0"/>
              <a:t>Cách 3:</a:t>
            </a:r>
            <a:r>
              <a:rPr lang="en-US" smtClean="0"/>
              <a:t> Click phải, chọn </a:t>
            </a:r>
            <a:r>
              <a:rPr lang="en-US" b="1" smtClean="0"/>
              <a:t>New Record</a:t>
            </a:r>
            <a:r>
              <a:rPr lang="en-US" smtClean="0"/>
              <a:t>.</a:t>
            </a:r>
            <a:endParaRPr lang="en-US" b="1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1781072"/>
            <a:ext cx="3962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mtClean="0"/>
              <a:t>a) Thêm bản ghi mới</a:t>
            </a:r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8600" y="843139"/>
            <a:ext cx="7924800" cy="894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Times New Roman" pitchFamily="18" charset="0"/>
              <a:buChar char="‒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Times New Roman" pitchFamily="18" charset="0"/>
              <a:buChar char="+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i="1"/>
              <a:t>Cập nhật CSDL</a:t>
            </a:r>
            <a:r>
              <a:rPr lang="en-US" b="1"/>
              <a:t> </a:t>
            </a:r>
            <a:r>
              <a:rPr lang="en-US"/>
              <a:t>là thay đổi dữ liệu trong các bảng gồm: thêm bản ghi mới, chỉnh sửa, xóa các bản ghi.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7924800" cy="685800"/>
          </a:xfrm>
        </p:spPr>
        <p:txBody>
          <a:bodyPr/>
          <a:lstStyle/>
          <a:p>
            <a:r>
              <a:rPr lang="en-US" smtClean="0"/>
              <a:t>2&gt; Sắp xếp và lọc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2590799"/>
          </a:xfrm>
        </p:spPr>
        <p:txBody>
          <a:bodyPr>
            <a:normAutofit/>
          </a:bodyPr>
          <a:lstStyle/>
          <a:p>
            <a:r>
              <a:rPr lang="en-US" b="1" smtClean="0"/>
              <a:t>Bước </a:t>
            </a:r>
            <a:r>
              <a:rPr lang="en-US" b="1"/>
              <a:t>1:</a:t>
            </a:r>
            <a:r>
              <a:rPr lang="en-US"/>
              <a:t> Chọn trường cần sắp xếp trong chế độ hiển thị trang dữ liệu;</a:t>
            </a:r>
          </a:p>
          <a:p>
            <a:r>
              <a:rPr lang="en-US" b="1"/>
              <a:t>Bước 2:</a:t>
            </a:r>
            <a:r>
              <a:rPr lang="en-US"/>
              <a:t> Dùng các </a:t>
            </a:r>
            <a:r>
              <a:rPr lang="en-US" smtClean="0"/>
              <a:t>nút lệnh tăng dần, giảm dần để </a:t>
            </a:r>
            <a:r>
              <a:rPr lang="en-US"/>
              <a:t>sắp xếp các bản ghi của bảng dựa trên giá trị của trường được chọn;</a:t>
            </a:r>
          </a:p>
          <a:p>
            <a:r>
              <a:rPr lang="en-US" b="1"/>
              <a:t>Bước 3:</a:t>
            </a:r>
            <a:r>
              <a:rPr lang="en-US"/>
              <a:t> Lưu lại kết quả sắp xếp</a:t>
            </a:r>
            <a:r>
              <a:rPr lang="en-US" smtClean="0"/>
              <a:t>.</a:t>
            </a:r>
            <a:endParaRPr lang="en-US"/>
          </a:p>
          <a:p>
            <a:pPr marL="0" indent="0" algn="ctr">
              <a:buNone/>
            </a:pPr>
            <a:r>
              <a:rPr lang="en-US" smtClean="0">
                <a:solidFill>
                  <a:srgbClr val="FF0000"/>
                </a:solidFill>
              </a:rPr>
              <a:t>(Nếu muốn trở về trạng thái ban đầu thì click </a:t>
            </a:r>
            <a:r>
              <a:rPr lang="en-US" b="1" smtClean="0">
                <a:solidFill>
                  <a:srgbClr val="FF0000"/>
                </a:solidFill>
              </a:rPr>
              <a:t>Remove Sort</a:t>
            </a:r>
            <a:r>
              <a:rPr lang="en-US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990600"/>
            <a:ext cx="396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mtClean="0"/>
              <a:t>a) Sắp xếp</a:t>
            </a:r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61" y="4953000"/>
            <a:ext cx="2657139" cy="990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953000"/>
            <a:ext cx="2630213" cy="990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7924800" cy="685800"/>
          </a:xfrm>
        </p:spPr>
        <p:txBody>
          <a:bodyPr/>
          <a:lstStyle/>
          <a:p>
            <a:r>
              <a:rPr lang="en-US" smtClean="0"/>
              <a:t>2&gt; Sắp xếp và lọc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1"/>
            <a:ext cx="8458200" cy="2209800"/>
          </a:xfrm>
        </p:spPr>
        <p:txBody>
          <a:bodyPr>
            <a:normAutofit/>
          </a:bodyPr>
          <a:lstStyle/>
          <a:p>
            <a:r>
              <a:rPr lang="en-US" smtClean="0"/>
              <a:t>Lọc </a:t>
            </a:r>
            <a:r>
              <a:rPr lang="en-US"/>
              <a:t>là một công cụ của hệ QTCSDL cho phép tìm ra những bản ghi thỏa mãn một số điều kiện nào đó phục vụ tìm kiếm.</a:t>
            </a:r>
          </a:p>
          <a:p>
            <a:pPr lvl="0"/>
            <a:r>
              <a:rPr lang="en-US" b="1" smtClean="0"/>
              <a:t>Bước 1: </a:t>
            </a:r>
            <a:r>
              <a:rPr lang="en-US" smtClean="0"/>
              <a:t>Chọn trường (cột), click </a:t>
            </a:r>
            <a:r>
              <a:rPr lang="en-US" b="1" smtClean="0"/>
              <a:t>Filter</a:t>
            </a:r>
            <a:r>
              <a:rPr lang="en-US" b="1"/>
              <a:t>.</a:t>
            </a:r>
            <a:r>
              <a:rPr lang="en-US"/>
              <a:t>  </a:t>
            </a:r>
          </a:p>
          <a:p>
            <a:pPr lvl="0"/>
            <a:r>
              <a:rPr lang="en-US" b="1"/>
              <a:t>Bước </a:t>
            </a:r>
            <a:r>
              <a:rPr lang="en-US" b="1" smtClean="0"/>
              <a:t>2: </a:t>
            </a:r>
            <a:r>
              <a:rPr lang="en-US" smtClean="0"/>
              <a:t>Chọn </a:t>
            </a:r>
            <a:r>
              <a:rPr lang="en-US"/>
              <a:t>điều kiện </a:t>
            </a:r>
            <a:r>
              <a:rPr lang="en-US" smtClean="0"/>
              <a:t>lọc, rồi click </a:t>
            </a:r>
            <a:r>
              <a:rPr lang="en-US" b="1" smtClean="0"/>
              <a:t>OK</a:t>
            </a:r>
            <a:r>
              <a:rPr lang="en-US" smtClean="0"/>
              <a:t>.</a:t>
            </a:r>
            <a:endParaRPr lang="en-US"/>
          </a:p>
          <a:p>
            <a:pPr marL="0" indent="0" algn="ctr">
              <a:buNone/>
            </a:pPr>
            <a:r>
              <a:rPr lang="en-US" smtClean="0"/>
              <a:t>(Muốn trở về trạng thái ban đầu thì click </a:t>
            </a:r>
            <a:r>
              <a:rPr lang="en-US" b="1" smtClean="0"/>
              <a:t>Toggle Filter</a:t>
            </a:r>
            <a:r>
              <a:rPr lang="en-US" smtClean="0"/>
              <a:t>).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990600"/>
            <a:ext cx="396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mtClean="0"/>
              <a:t>b) Lọc</a:t>
            </a:r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0"/>
            <a:ext cx="3454398" cy="1295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73" y="4149421"/>
            <a:ext cx="1971993" cy="25825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415" y="6019800"/>
            <a:ext cx="538440" cy="36205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7924800" cy="685800"/>
          </a:xfrm>
        </p:spPr>
        <p:txBody>
          <a:bodyPr/>
          <a:lstStyle/>
          <a:p>
            <a:r>
              <a:rPr lang="en-US" smtClean="0"/>
              <a:t>2&gt; Sắp xếp và lọc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599" y="1366838"/>
            <a:ext cx="8262815" cy="2362200"/>
          </a:xfrm>
        </p:spPr>
        <p:txBody>
          <a:bodyPr>
            <a:normAutofit lnSpcReduction="10000"/>
          </a:bodyPr>
          <a:lstStyle/>
          <a:p>
            <a:r>
              <a:rPr lang="en-US" b="1" smtClean="0"/>
              <a:t>Bước </a:t>
            </a:r>
            <a:r>
              <a:rPr lang="en-US" b="1"/>
              <a:t>1:</a:t>
            </a:r>
            <a:r>
              <a:rPr lang="en-US"/>
              <a:t> Chọn trường cần sắp xếp trong chế độ hiển thị trang dữ liệu;</a:t>
            </a:r>
          </a:p>
          <a:p>
            <a:r>
              <a:rPr lang="en-US" b="1"/>
              <a:t>Bước 2:</a:t>
            </a:r>
            <a:r>
              <a:rPr lang="en-US"/>
              <a:t> Dùng các </a:t>
            </a:r>
            <a:r>
              <a:rPr lang="en-US" smtClean="0"/>
              <a:t>nút lệnh tăng dần, giảm dần để </a:t>
            </a:r>
            <a:r>
              <a:rPr lang="en-US"/>
              <a:t>sắp xếp các bản ghi của bảng dựa trên giá trị của trường được chọn;</a:t>
            </a:r>
          </a:p>
          <a:p>
            <a:r>
              <a:rPr lang="en-US" b="1"/>
              <a:t>Bước 3:</a:t>
            </a:r>
            <a:r>
              <a:rPr lang="en-US"/>
              <a:t> Lưu lại kết quả sắp xếp</a:t>
            </a:r>
            <a:r>
              <a:rPr lang="en-US" smtClean="0"/>
              <a:t>.</a:t>
            </a:r>
            <a:endParaRPr lang="en-US"/>
          </a:p>
          <a:p>
            <a:pPr marL="0" indent="0" algn="ctr">
              <a:buNone/>
            </a:pPr>
            <a:r>
              <a:rPr lang="en-US" smtClean="0">
                <a:solidFill>
                  <a:srgbClr val="FF0000"/>
                </a:solidFill>
              </a:rPr>
              <a:t>(Nếu muốn trở về trạng thái ban đầu thì click </a:t>
            </a:r>
            <a:r>
              <a:rPr lang="en-US" b="1" smtClean="0">
                <a:solidFill>
                  <a:srgbClr val="FF0000"/>
                </a:solidFill>
              </a:rPr>
              <a:t>Remove Sort</a:t>
            </a:r>
            <a:r>
              <a:rPr lang="en-US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854869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400" smtClean="0"/>
              <a:t>a) Sắp xếp</a:t>
            </a:r>
            <a:endParaRPr lang="en-US" sz="240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9722" y="4419600"/>
            <a:ext cx="8271693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Times New Roman" pitchFamily="18" charset="0"/>
              <a:buChar char="‒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Times New Roman" pitchFamily="18" charset="0"/>
              <a:buChar char="+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Lọc là một công cụ của hệ QTCSDL cho phép tìm ra những bản ghi thỏa mãn một số điều kiện nào đó phục vụ tìm kiếm.</a:t>
            </a:r>
          </a:p>
          <a:p>
            <a:r>
              <a:rPr lang="en-US" b="1" smtClean="0"/>
              <a:t>Bước 1: </a:t>
            </a:r>
            <a:r>
              <a:rPr lang="en-US" smtClean="0"/>
              <a:t>Chọn trường (cột), click </a:t>
            </a:r>
            <a:r>
              <a:rPr lang="en-US" b="1" smtClean="0"/>
              <a:t>Filter.</a:t>
            </a:r>
            <a:r>
              <a:rPr lang="en-US" smtClean="0"/>
              <a:t>  </a:t>
            </a:r>
          </a:p>
          <a:p>
            <a:r>
              <a:rPr lang="en-US" b="1" smtClean="0"/>
              <a:t>Bước 2: </a:t>
            </a:r>
            <a:r>
              <a:rPr lang="en-US" smtClean="0"/>
              <a:t>Chọn điều kiện lọc, rồi click </a:t>
            </a:r>
            <a:r>
              <a:rPr lang="en-US" b="1" smtClean="0"/>
              <a:t>OK</a:t>
            </a:r>
            <a:r>
              <a:rPr lang="en-US" smtClean="0"/>
              <a:t>.</a:t>
            </a:r>
          </a:p>
          <a:p>
            <a:pPr marL="0" indent="0" algn="ctr">
              <a:buFont typeface="Times New Roman" pitchFamily="18" charset="0"/>
              <a:buNone/>
            </a:pPr>
            <a:r>
              <a:rPr lang="en-US" smtClean="0">
                <a:solidFill>
                  <a:srgbClr val="FF0000"/>
                </a:solidFill>
              </a:rPr>
              <a:t>(Muốn trở về trạng thái ban đầu thì click </a:t>
            </a:r>
            <a:r>
              <a:rPr lang="en-US" b="1" smtClean="0">
                <a:solidFill>
                  <a:srgbClr val="FF0000"/>
                </a:solidFill>
              </a:rPr>
              <a:t>Toggle Filter</a:t>
            </a:r>
            <a:r>
              <a:rPr lang="en-US" smtClean="0">
                <a:solidFill>
                  <a:srgbClr val="FF0000"/>
                </a:solidFill>
              </a:rPr>
              <a:t>).</a:t>
            </a:r>
            <a:r>
              <a:rPr lang="en-US" smtClean="0"/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9722" y="3783807"/>
            <a:ext cx="3962400" cy="58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400" smtClean="0"/>
              <a:t>b) Lọc</a:t>
            </a:r>
            <a:endParaRPr 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7924800" cy="685800"/>
          </a:xfrm>
        </p:spPr>
        <p:txBody>
          <a:bodyPr/>
          <a:lstStyle/>
          <a:p>
            <a:r>
              <a:rPr lang="en-US" smtClean="0"/>
              <a:t>3&gt; Tìm kiếm đơn giản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2358"/>
            <a:ext cx="6638517" cy="838200"/>
          </a:xfrm>
        </p:spPr>
        <p:txBody>
          <a:bodyPr>
            <a:normAutofit/>
          </a:bodyPr>
          <a:lstStyle/>
          <a:p>
            <a:r>
              <a:rPr lang="en-US"/>
              <a:t>Chức năng tìm kiếm (tìm kiếm và thay thế) trong Access tương tự như chức năng này trong </a:t>
            </a:r>
            <a:r>
              <a:rPr lang="en-US" smtClean="0"/>
              <a:t>Word.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990600"/>
            <a:ext cx="1667283" cy="12217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3124200"/>
            <a:ext cx="654644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mtClean="0"/>
              <a:t>4&gt; In dữ liệu</a:t>
            </a: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4043522"/>
            <a:ext cx="6546448" cy="1290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Times New Roman" pitchFamily="18" charset="0"/>
              <a:buChar char="‒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Times New Roman" pitchFamily="18" charset="0"/>
              <a:buChar char="+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Có </a:t>
            </a:r>
            <a:r>
              <a:rPr lang="en-US"/>
              <a:t>thể in dữ liệu từ bảng.</a:t>
            </a:r>
          </a:p>
          <a:p>
            <a:r>
              <a:rPr lang="en-US"/>
              <a:t>Việc thiết đặt trang in và xem trước khi in thực hiện tương tự như trong Word.</a:t>
            </a:r>
          </a:p>
          <a:p>
            <a:endParaRPr lang="en-US" smtClean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54" y="3038155"/>
            <a:ext cx="1657581" cy="22958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415" y="6019800"/>
            <a:ext cx="538440" cy="3620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31044" y="2362200"/>
            <a:ext cx="7681912" cy="3886200"/>
          </a:xfrm>
          <a:prstGeom prst="star32">
            <a:avLst>
              <a:gd name="adj" fmla="val 3681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Cám ơn</a:t>
            </a:r>
          </a:p>
          <a:p>
            <a:pPr algn="ctr" eaLnBrk="0" hangingPunct="0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quý thầy/cô đã tham dự</a:t>
            </a:r>
          </a:p>
          <a:p>
            <a:pPr algn="ctr" eaLnBrk="0" hangingPunct="0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Thân ái</a:t>
            </a:r>
          </a:p>
          <a:p>
            <a:pPr algn="ctr" eaLnBrk="0" hangingPunct="0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chào các em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14"/>
          <p:cNvSpPr>
            <a:spLocks noChangeArrowheads="1" noChangeShapeType="1" noTextEdit="1"/>
          </p:cNvSpPr>
          <p:nvPr/>
        </p:nvSpPr>
        <p:spPr bwMode="auto">
          <a:xfrm>
            <a:off x="962025" y="533400"/>
            <a:ext cx="7219950" cy="1743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183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</a:t>
            </a:r>
            <a:r>
              <a:rPr lang="vi-VN" sz="3600" b="1" kern="1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vi-VN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3600" b="1" kern="1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Ví dụ: CSDL QuanLi_HS (BTTH3 – SGK</a:t>
            </a:r>
            <a:r>
              <a:rPr lang="en-US" baseline="-25000" smtClean="0"/>
              <a:t>48</a:t>
            </a:r>
            <a:r>
              <a:rPr lang="en-US" smtClean="0"/>
              <a:t>)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20115"/>
            <a:ext cx="6779895" cy="2661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6172200"/>
            <a:ext cx="475456" cy="428759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446847" y="4038599"/>
            <a:ext cx="6172200" cy="1955307"/>
          </a:xfrm>
          <a:prstGeom prst="cloudCallout">
            <a:avLst>
              <a:gd name="adj1" fmla="val -60814"/>
              <a:gd name="adj2" fmla="val 6048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Khi nhập thông tin sai như: Họ tên, giới tính, ngày sinh, … thì xử lý như thế nào?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364477" cy="3286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295399" y="3810000"/>
            <a:ext cx="6627495" cy="2286000"/>
          </a:xfrm>
          <a:prstGeom prst="cloudCallout">
            <a:avLst>
              <a:gd name="adj1" fmla="val -59031"/>
              <a:gd name="adj2" fmla="val 5711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i="1">
                <a:latin typeface="Times New Roman" pitchFamily="18" charset="0"/>
                <a:cs typeface="Times New Roman" pitchFamily="18" charset="0"/>
              </a:rPr>
              <a:t>Trong trường hợp, danh sách không có tên mình nhưng mình lại học tại lớp này thì phải làm như thế nào?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7924800" cy="685800"/>
          </a:xfrm>
        </p:spPr>
        <p:txBody>
          <a:bodyPr/>
          <a:lstStyle/>
          <a:p>
            <a:r>
              <a:rPr lang="en-US" smtClean="0"/>
              <a:t>Ví dụ: CSDL QuanLi_HS (BTTH3 – SGK</a:t>
            </a:r>
            <a:r>
              <a:rPr lang="en-US" baseline="-25000" smtClean="0"/>
              <a:t>48</a:t>
            </a:r>
            <a:r>
              <a:rPr lang="en-US" smtClean="0"/>
              <a:t>)</a:t>
            </a:r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20115"/>
            <a:ext cx="6779895" cy="26612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" y="6248400"/>
            <a:ext cx="364477" cy="3286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295399" y="3810000"/>
            <a:ext cx="6627495" cy="1752600"/>
          </a:xfrm>
          <a:prstGeom prst="cloudCallout">
            <a:avLst>
              <a:gd name="adj1" fmla="val -58918"/>
              <a:gd name="adj2" fmla="val 8760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i="1">
                <a:latin typeface="Times New Roman" pitchFamily="18" charset="0"/>
                <a:cs typeface="Times New Roman" pitchFamily="18" charset="0"/>
              </a:rPr>
              <a:t>Trong trường hợp, danh sách có tên HS nhưng HS đó lại học ở lớp khác thì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xử lý như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thế nào?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7924800" cy="685800"/>
          </a:xfrm>
        </p:spPr>
        <p:txBody>
          <a:bodyPr/>
          <a:lstStyle/>
          <a:p>
            <a:r>
              <a:rPr lang="en-US" smtClean="0"/>
              <a:t>Ví dụ: CSDL QuanLi_HS (BTTH3 – SGK</a:t>
            </a:r>
            <a:r>
              <a:rPr lang="en-US" baseline="-25000" smtClean="0"/>
              <a:t>48</a:t>
            </a:r>
            <a:r>
              <a:rPr lang="en-US" smtClean="0"/>
              <a:t>)</a:t>
            </a:r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20115"/>
            <a:ext cx="6779895" cy="26612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Ví dụ: CSDL QuanLi_HS (BTTH3 – SGK</a:t>
            </a:r>
            <a:r>
              <a:rPr lang="en-US" baseline="-25000" smtClean="0"/>
              <a:t>48</a:t>
            </a:r>
            <a:r>
              <a:rPr lang="en-US" smtClean="0"/>
              <a:t>)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20115"/>
            <a:ext cx="6779895" cy="2661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228" y="5943600"/>
            <a:ext cx="390371" cy="371633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865947" y="4343400"/>
            <a:ext cx="5334000" cy="1219200"/>
          </a:xfrm>
          <a:prstGeom prst="wedgeRectCallout">
            <a:avLst>
              <a:gd name="adj1" fmla="val 73758"/>
              <a:gd name="adj2" fmla="val 8759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Thao tác 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 sửa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chính là công việc 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 nhật dữ liệu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trong bảng.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7924800" cy="685800"/>
          </a:xfrm>
        </p:spPr>
        <p:txBody>
          <a:bodyPr/>
          <a:lstStyle/>
          <a:p>
            <a:r>
              <a:rPr lang="en-US" smtClean="0"/>
              <a:t>1&gt; Cập nhật dữ liệu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0"/>
            <a:ext cx="448976" cy="4048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066800" y="914400"/>
            <a:ext cx="4038600" cy="1143000"/>
          </a:xfrm>
          <a:prstGeom prst="cloudCallout">
            <a:avLst>
              <a:gd name="adj1" fmla="val -56139"/>
              <a:gd name="adj2" fmla="val 7161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i="1">
                <a:latin typeface="Times New Roman" pitchFamily="18" charset="0"/>
                <a:cs typeface="Times New Roman" pitchFamily="18" charset="0"/>
              </a:rPr>
              <a:t>Em hiểu thế nào là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cập nhật CSDL?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6" y="6019800"/>
            <a:ext cx="352474" cy="543001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066800" y="3200400"/>
            <a:ext cx="5334000" cy="1828800"/>
          </a:xfrm>
          <a:prstGeom prst="wedgeRoundRectCallout">
            <a:avLst>
              <a:gd name="adj1" fmla="val -56508"/>
              <a:gd name="adj2" fmla="val 10534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Cập nhật CSDL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là thay đổi dữ liệu trong các bảng gồm: thêm bản ghi mới, chỉnh sửa, xóa các bản ghi.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39" y="1656632"/>
            <a:ext cx="2067761" cy="354473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7924800" cy="685800"/>
          </a:xfrm>
        </p:spPr>
        <p:txBody>
          <a:bodyPr/>
          <a:lstStyle/>
          <a:p>
            <a:r>
              <a:rPr lang="en-US"/>
              <a:t>1&gt; Cập nhật dữ liệu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2057400"/>
          </a:xfrm>
        </p:spPr>
        <p:txBody>
          <a:bodyPr>
            <a:normAutofit lnSpcReduction="10000"/>
          </a:bodyPr>
          <a:lstStyle/>
          <a:p>
            <a:r>
              <a:rPr lang="en-US" b="1" smtClean="0"/>
              <a:t>Cách 1: </a:t>
            </a:r>
            <a:r>
              <a:rPr lang="en-US" smtClean="0"/>
              <a:t>Nhập dữ liệu vào hàng cuối cùng, </a:t>
            </a:r>
            <a:r>
              <a:rPr lang="en-US"/>
              <a:t>tương ứng trong mỗi trường</a:t>
            </a:r>
            <a:r>
              <a:rPr lang="en-US" smtClean="0"/>
              <a:t>.</a:t>
            </a:r>
          </a:p>
          <a:p>
            <a:r>
              <a:rPr lang="en-US" b="1" smtClean="0"/>
              <a:t>Cách 2:</a:t>
            </a:r>
            <a:r>
              <a:rPr lang="en-US" smtClean="0"/>
              <a:t> Click nút </a:t>
            </a:r>
            <a:r>
              <a:rPr lang="en-US" b="1" smtClean="0"/>
              <a:t>New (blank) record</a:t>
            </a:r>
            <a:r>
              <a:rPr lang="en-US" smtClean="0"/>
              <a:t>, rồi nhập dữ liệu tương ứng trong mỗi trường.</a:t>
            </a:r>
          </a:p>
          <a:p>
            <a:r>
              <a:rPr lang="en-US" b="1" smtClean="0"/>
              <a:t>Cách 3:</a:t>
            </a:r>
            <a:r>
              <a:rPr lang="en-US" smtClean="0"/>
              <a:t> Click phải, chọn </a:t>
            </a:r>
            <a:r>
              <a:rPr lang="en-US" b="1" smtClean="0"/>
              <a:t>New Record</a:t>
            </a:r>
            <a:r>
              <a:rPr lang="en-US" smtClean="0"/>
              <a:t>.</a:t>
            </a:r>
            <a:endParaRPr lang="en-US" b="1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990600"/>
            <a:ext cx="396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mtClean="0"/>
              <a:t>a) Thêm bản ghi mới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6" y="4038600"/>
            <a:ext cx="5606534" cy="1233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5" y="6177909"/>
            <a:ext cx="474255" cy="451491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1295400" y="5410201"/>
            <a:ext cx="5387050" cy="1233436"/>
          </a:xfrm>
          <a:prstGeom prst="wedgeRectCallout">
            <a:avLst>
              <a:gd name="adj1" fmla="val -59643"/>
              <a:gd name="adj2" fmla="val 3336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Nếu thêm hoặc thay đổi giá trị của một bản ghi thì dữ liệu được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tự động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mỗi khi chuyển tới bản ghi khác.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82" y="4038600"/>
            <a:ext cx="1793418" cy="194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7924800" cy="685800"/>
          </a:xfrm>
        </p:spPr>
        <p:txBody>
          <a:bodyPr/>
          <a:lstStyle/>
          <a:p>
            <a:r>
              <a:rPr lang="en-US"/>
              <a:t>1&gt; Cập nhật dữ liệu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1"/>
            <a:ext cx="8458200" cy="1676400"/>
          </a:xfrm>
        </p:spPr>
        <p:txBody>
          <a:bodyPr/>
          <a:lstStyle/>
          <a:p>
            <a:r>
              <a:rPr lang="en-US"/>
              <a:t>Để chỉnh sửa giá trị một trường của một bản ghi chỉ cần </a:t>
            </a:r>
            <a:r>
              <a:rPr lang="en-US" smtClean="0"/>
              <a:t>click </a:t>
            </a:r>
            <a:r>
              <a:rPr lang="en-US"/>
              <a:t>chuột vào ô chứa dữ liệu tương ứng và thực hiện các thay đổi cần thiết.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990600"/>
            <a:ext cx="396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mtClean="0"/>
              <a:t>b) Chỉnh sửa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7924800" cy="685800"/>
          </a:xfrm>
        </p:spPr>
        <p:txBody>
          <a:bodyPr/>
          <a:lstStyle/>
          <a:p>
            <a:r>
              <a:rPr lang="en-US"/>
              <a:t>1&gt; Cập nhật dữ liệu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1"/>
            <a:ext cx="8458200" cy="1676400"/>
          </a:xfrm>
        </p:spPr>
        <p:txBody>
          <a:bodyPr>
            <a:normAutofit lnSpcReduction="10000"/>
          </a:bodyPr>
          <a:lstStyle/>
          <a:p>
            <a:r>
              <a:rPr lang="en-US" b="1" smtClean="0"/>
              <a:t>Bước </a:t>
            </a:r>
            <a:r>
              <a:rPr lang="en-US" b="1"/>
              <a:t>1:</a:t>
            </a:r>
            <a:r>
              <a:rPr lang="en-US"/>
              <a:t> Chọn bản ghi cần xóa.</a:t>
            </a:r>
          </a:p>
          <a:p>
            <a:r>
              <a:rPr lang="en-US" b="1"/>
              <a:t>Bước 2:</a:t>
            </a:r>
            <a:r>
              <a:rPr lang="en-US"/>
              <a:t> Nhấn phím </a:t>
            </a:r>
            <a:r>
              <a:rPr lang="en-US" b="1"/>
              <a:t>Delete </a:t>
            </a:r>
            <a:r>
              <a:rPr lang="en-US"/>
              <a:t>hoặc click </a:t>
            </a:r>
            <a:r>
              <a:rPr lang="en-US" smtClean="0"/>
              <a:t>biểu tượng </a:t>
            </a:r>
            <a:r>
              <a:rPr lang="en-US" b="1"/>
              <a:t>Delete </a:t>
            </a:r>
            <a:r>
              <a:rPr lang="en-US" smtClean="0"/>
              <a:t>(hoặc click phải chọn </a:t>
            </a:r>
            <a:r>
              <a:rPr lang="en-US" b="1" smtClean="0"/>
              <a:t>Delete Record</a:t>
            </a:r>
            <a:r>
              <a:rPr lang="en-US" smtClean="0"/>
              <a:t>)</a:t>
            </a:r>
            <a:endParaRPr lang="en-US"/>
          </a:p>
          <a:p>
            <a:r>
              <a:rPr lang="en-US" b="1"/>
              <a:t>Bước 3:</a:t>
            </a:r>
            <a:r>
              <a:rPr lang="en-US"/>
              <a:t> Trong hộp thoại khẳng định xóa, chọn </a:t>
            </a:r>
            <a:r>
              <a:rPr lang="en-US" b="1"/>
              <a:t>Yes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990600"/>
            <a:ext cx="396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mtClean="0"/>
              <a:t>c) Xóa bản ghi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1905000" cy="205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0" y="3733800"/>
            <a:ext cx="4801270" cy="133368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76850"/>
            <a:ext cx="3781425" cy="1276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927</Words>
  <Application>Microsoft Office PowerPoint</Application>
  <PresentationFormat>On-screen Show (4:3)</PresentationFormat>
  <Paragraphs>90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Office Theme</vt:lpstr>
      <vt:lpstr>§5 CÁC THAO TÁC CƠ BẢN  TRÊN BẢNG</vt:lpstr>
      <vt:lpstr>Ví dụ: CSDL QuanLi_HS (BTTH3 – SGK48)</vt:lpstr>
      <vt:lpstr>Ví dụ: CSDL QuanLi_HS (BTTH3 – SGK48)</vt:lpstr>
      <vt:lpstr>Ví dụ: CSDL QuanLi_HS (BTTH3 – SGK48)</vt:lpstr>
      <vt:lpstr>Ví dụ: CSDL QuanLi_HS (BTTH3 – SGK48)</vt:lpstr>
      <vt:lpstr>1&gt; Cập nhật dữ liệu</vt:lpstr>
      <vt:lpstr>1&gt; Cập nhật dữ liệu</vt:lpstr>
      <vt:lpstr>1&gt; Cập nhật dữ liệu</vt:lpstr>
      <vt:lpstr>1&gt; Cập nhật dữ liệu</vt:lpstr>
      <vt:lpstr>1&gt; Cập nhật dữ liệu</vt:lpstr>
      <vt:lpstr>2&gt; Sắp xếp và lọc</vt:lpstr>
      <vt:lpstr>2&gt; Sắp xếp và lọc</vt:lpstr>
      <vt:lpstr>2&gt; Sắp xếp và lọc</vt:lpstr>
      <vt:lpstr>3&gt; Tìm kiếm đơn giản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Trường</dc:creator>
  <cp:lastModifiedBy>Vu_Truong</cp:lastModifiedBy>
  <cp:revision>174</cp:revision>
  <cp:lastPrinted>2020-10-04T05:25:30Z</cp:lastPrinted>
  <dcterms:created xsi:type="dcterms:W3CDTF">2006-08-16T00:00:00Z</dcterms:created>
  <dcterms:modified xsi:type="dcterms:W3CDTF">2020-10-10T13:55:54Z</dcterms:modified>
</cp:coreProperties>
</file>