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8" r:id="rId3"/>
    <p:sldId id="267" r:id="rId4"/>
    <p:sldId id="269" r:id="rId5"/>
    <p:sldId id="270" r:id="rId6"/>
    <p:sldId id="271" r:id="rId7"/>
    <p:sldId id="272" r:id="rId8"/>
    <p:sldId id="273" r:id="rId9"/>
    <p:sldId id="274"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5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5660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52254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87698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4133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ECA22-F514-4602-9794-CA70AC97925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9387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ECA22-F514-4602-9794-CA70AC97925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4405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ECA22-F514-4602-9794-CA70AC979256}"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82000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CECA22-F514-4602-9794-CA70AC979256}"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249186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ECA22-F514-4602-9794-CA70AC979256}"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72868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7803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1431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ECA22-F514-4602-9794-CA70AC979256}" type="datetimeFigureOut">
              <a:rPr lang="en-US" smtClean="0"/>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FA2D2-8F59-4C97-B5B0-C71E3A4349BD}" type="slidenum">
              <a:rPr lang="en-US" smtClean="0"/>
              <a:t>‹#›</a:t>
            </a:fld>
            <a:endParaRPr lang="en-US"/>
          </a:p>
        </p:txBody>
      </p:sp>
    </p:spTree>
    <p:extLst>
      <p:ext uri="{BB962C8B-B14F-4D97-AF65-F5344CB8AC3E}">
        <p14:creationId xmlns:p14="http://schemas.microsoft.com/office/powerpoint/2010/main" val="342070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8981"/>
            <a:ext cx="9144000" cy="6858000"/>
          </a:xfrm>
          <a:prstGeom prst="rect">
            <a:avLst/>
          </a:prstGeom>
          <a:noFill/>
          <a:ln>
            <a:noFill/>
          </a:ln>
        </p:spPr>
      </p:pic>
      <p:pic>
        <p:nvPicPr>
          <p:cNvPr id="3" name="Picture 2"/>
          <p:cNvPicPr>
            <a:picLocks noChangeAspect="1"/>
          </p:cNvPicPr>
          <p:nvPr/>
        </p:nvPicPr>
        <p:blipFill>
          <a:blip r:embed="rId3"/>
          <a:stretch>
            <a:fillRect/>
          </a:stretch>
        </p:blipFill>
        <p:spPr>
          <a:xfrm>
            <a:off x="0" y="990600"/>
            <a:ext cx="9144000" cy="5848419"/>
          </a:xfrm>
          <a:prstGeom prst="rect">
            <a:avLst/>
          </a:prstGeom>
        </p:spPr>
      </p:pic>
      <p:sp>
        <p:nvSpPr>
          <p:cNvPr id="4" name="Rectangle 3"/>
          <p:cNvSpPr/>
          <p:nvPr/>
        </p:nvSpPr>
        <p:spPr>
          <a:xfrm>
            <a:off x="1905000" y="61346"/>
            <a:ext cx="7162800" cy="954107"/>
          </a:xfrm>
          <a:prstGeom prst="rect">
            <a:avLst/>
          </a:prstGeom>
          <a:solidFill>
            <a:srgbClr val="FFFF00"/>
          </a:solidFill>
        </p:spPr>
        <p:txBody>
          <a:bodyPr wrap="square">
            <a:spAutoFit/>
          </a:bodyPr>
          <a:lstStyle/>
          <a:p>
            <a:r>
              <a:rPr lang="en-US" sz="2800" b="1" dirty="0" smtClean="0">
                <a:solidFill>
                  <a:srgbClr val="000000"/>
                </a:solidFill>
                <a:latin typeface="times new roman" panose="02020603050405020304" pitchFamily="18" charset="0"/>
              </a:rPr>
              <a:t>*Complete </a:t>
            </a:r>
            <a:r>
              <a:rPr lang="en-US" sz="2800" b="1" dirty="0">
                <a:solidFill>
                  <a:srgbClr val="000000"/>
                </a:solidFill>
                <a:latin typeface="times new roman" panose="02020603050405020304" pitchFamily="18" charset="0"/>
              </a:rPr>
              <a:t>the word webs with nouns and adjectives connected with the city.</a:t>
            </a:r>
            <a:endParaRPr lang="en-US" sz="2800" dirty="0"/>
          </a:p>
        </p:txBody>
      </p:sp>
      <p:pic>
        <p:nvPicPr>
          <p:cNvPr id="6" name="Picture 5"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7" y="0"/>
            <a:ext cx="1918447" cy="1114460"/>
          </a:xfrm>
          <a:prstGeom prst="rect">
            <a:avLst/>
          </a:prstGeom>
          <a:noFill/>
          <a:ln>
            <a:noFill/>
          </a:ln>
        </p:spPr>
      </p:pic>
    </p:spTree>
    <p:extLst>
      <p:ext uri="{BB962C8B-B14F-4D97-AF65-F5344CB8AC3E}">
        <p14:creationId xmlns:p14="http://schemas.microsoft.com/office/powerpoint/2010/main" val="1339818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823"/>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235743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 action="ppaction://noaction"/>
          </p:cNvPr>
          <p:cNvSpPr>
            <a:spLocks noChangeArrowheads="1"/>
          </p:cNvSpPr>
          <p:nvPr/>
        </p:nvSpPr>
        <p:spPr bwMode="auto">
          <a:xfrm>
            <a:off x="1066800" y="2408238"/>
            <a:ext cx="670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3200" b="1" dirty="0">
                <a:latin typeface="Times New Roman" panose="02020603050405020304" pitchFamily="18" charset="0"/>
                <a:cs typeface="Times New Roman" panose="02020603050405020304" pitchFamily="18" charset="0"/>
              </a:rPr>
              <a:t>Learn by heart </a:t>
            </a:r>
            <a:r>
              <a:rPr lang="en-US" altLang="en-US" sz="3200" b="1" dirty="0" smtClean="0">
                <a:latin typeface="Times New Roman" panose="02020603050405020304" pitchFamily="18" charset="0"/>
                <a:cs typeface="Times New Roman" panose="02020603050405020304" pitchFamily="18" charset="0"/>
              </a:rPr>
              <a:t>phrasal verbs</a:t>
            </a:r>
            <a:endParaRPr lang="en-US" altLang="en-US" sz="3200" b="1"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repare </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Unit 3 – Getting started</a:t>
            </a:r>
            <a:endParaRPr lang="en-US" sz="3200" b="1" dirty="0">
              <a:latin typeface="Times New Roman" panose="02020603050405020304" pitchFamily="18" charset="0"/>
              <a:cs typeface="Times New Roman" panose="02020603050405020304" pitchFamily="18" charset="0"/>
            </a:endParaRPr>
          </a:p>
        </p:txBody>
      </p:sp>
      <p:sp>
        <p:nvSpPr>
          <p:cNvPr id="8" name="WordArt 7"/>
          <p:cNvSpPr>
            <a:spLocks noChangeArrowheads="1" noChangeShapeType="1" noTextEdit="1"/>
          </p:cNvSpPr>
          <p:nvPr/>
        </p:nvSpPr>
        <p:spPr bwMode="auto">
          <a:xfrm>
            <a:off x="2819400" y="304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9" name="Group 8"/>
          <p:cNvGrpSpPr>
            <a:grpSpLocks/>
          </p:cNvGrpSpPr>
          <p:nvPr/>
        </p:nvGrpSpPr>
        <p:grpSpPr bwMode="auto">
          <a:xfrm>
            <a:off x="2590800" y="5715000"/>
            <a:ext cx="3733800" cy="304800"/>
            <a:chOff x="0" y="0"/>
            <a:chExt cx="5760" cy="240"/>
          </a:xfrm>
        </p:grpSpPr>
        <p:pic>
          <p:nvPicPr>
            <p:cNvPr id="10" name="Picture 9"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rot="5400000">
            <a:off x="5905500" y="2933700"/>
            <a:ext cx="4419600" cy="381000"/>
            <a:chOff x="0" y="0"/>
            <a:chExt cx="5760" cy="240"/>
          </a:xfrm>
        </p:grpSpPr>
        <p:pic>
          <p:nvPicPr>
            <p:cNvPr id="13" name="Picture 12"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rot="5400000">
            <a:off x="-1485900" y="3314700"/>
            <a:ext cx="4572000" cy="381000"/>
            <a:chOff x="0" y="0"/>
            <a:chExt cx="5760" cy="240"/>
          </a:xfrm>
        </p:grpSpPr>
        <p:pic>
          <p:nvPicPr>
            <p:cNvPr id="16" name="Picture 15"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71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8981"/>
            <a:ext cx="9144000" cy="6858000"/>
          </a:xfrm>
          <a:prstGeom prst="rect">
            <a:avLst/>
          </a:prstGeom>
          <a:noFill/>
          <a:ln>
            <a:noFill/>
          </a:ln>
        </p:spPr>
      </p:pic>
      <p:sp>
        <p:nvSpPr>
          <p:cNvPr id="3" name="Rectangle 2"/>
          <p:cNvSpPr/>
          <p:nvPr/>
        </p:nvSpPr>
        <p:spPr>
          <a:xfrm>
            <a:off x="4356847" y="5418438"/>
            <a:ext cx="4800600" cy="1077218"/>
          </a:xfrm>
          <a:prstGeom prst="rect">
            <a:avLst/>
          </a:prstGeom>
        </p:spPr>
        <p:txBody>
          <a:bodyPr wrap="square">
            <a:spAutoFit/>
          </a:bodyPr>
          <a:lstStyle/>
          <a:p>
            <a:pPr lvl="0" algn="just" eaLnBrk="0" fontAlgn="base" hangingPunct="0">
              <a:spcBef>
                <a:spcPct val="0"/>
              </a:spcBef>
              <a:spcAft>
                <a:spcPct val="0"/>
              </a:spcAft>
            </a:pPr>
            <a:r>
              <a:rPr lang="en-US" sz="3200" b="1" i="1" dirty="0" smtClean="0">
                <a:solidFill>
                  <a:srgbClr val="FF0000"/>
                </a:solidFill>
                <a:latin typeface="Times New Roman" panose="02020603050405020304" pitchFamily="18" charset="0"/>
                <a:cs typeface="Times New Roman" panose="02020603050405020304" pitchFamily="18" charset="0"/>
              </a:rPr>
              <a:t>Teacher: Bui </a:t>
            </a:r>
            <a:r>
              <a:rPr lang="en-US" sz="3200" b="1" i="1" dirty="0" err="1" smtClean="0">
                <a:solidFill>
                  <a:srgbClr val="FF0000"/>
                </a:solidFill>
                <a:latin typeface="Times New Roman" panose="02020603050405020304" pitchFamily="18" charset="0"/>
                <a:cs typeface="Times New Roman" panose="02020603050405020304" pitchFamily="18" charset="0"/>
              </a:rPr>
              <a:t>Thi</a:t>
            </a:r>
            <a:r>
              <a:rPr lang="en-US" sz="3200" b="1" i="1" dirty="0" smtClean="0">
                <a:solidFill>
                  <a:srgbClr val="FF0000"/>
                </a:solidFill>
                <a:latin typeface="Times New Roman" panose="02020603050405020304" pitchFamily="18" charset="0"/>
                <a:cs typeface="Times New Roman" panose="02020603050405020304" pitchFamily="18" charset="0"/>
              </a:rPr>
              <a:t> Chin</a:t>
            </a:r>
          </a:p>
          <a:p>
            <a:pPr lvl="0" algn="just" eaLnBrk="0" fontAlgn="base" hangingPunct="0">
              <a:spcBef>
                <a:spcPct val="0"/>
              </a:spcBef>
              <a:spcAft>
                <a:spcPct val="0"/>
              </a:spcAft>
            </a:pPr>
            <a:r>
              <a:rPr lang="en-US" sz="3200" b="1" i="1" dirty="0" smtClean="0">
                <a:solidFill>
                  <a:srgbClr val="FF0000"/>
                </a:solidFill>
                <a:latin typeface="Times New Roman" panose="02020603050405020304" pitchFamily="18" charset="0"/>
                <a:cs typeface="Times New Roman" panose="02020603050405020304" pitchFamily="18" charset="0"/>
              </a:rPr>
              <a:t>Tien Lu secondary school</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4" name="WordArt 4"/>
          <p:cNvSpPr>
            <a:spLocks noChangeArrowheads="1" noChangeShapeType="1" noTextEdit="1"/>
          </p:cNvSpPr>
          <p:nvPr/>
        </p:nvSpPr>
        <p:spPr bwMode="auto">
          <a:xfrm rot="21474179">
            <a:off x="331467" y="131204"/>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contourClr>
                <a:srgbClr val="FF0000"/>
              </a:contourClr>
            </a:sp3d>
          </a:bodyPr>
          <a:lstStyle/>
          <a:p>
            <a:pPr algn="ct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Welcome all of teachers and students</a:t>
            </a:r>
          </a:p>
        </p:txBody>
      </p:sp>
      <p:sp>
        <p:nvSpPr>
          <p:cNvPr id="5" name="Rectangle 4"/>
          <p:cNvSpPr/>
          <p:nvPr/>
        </p:nvSpPr>
        <p:spPr>
          <a:xfrm>
            <a:off x="1066800" y="1617104"/>
            <a:ext cx="7010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UNIT 2: CITY LIFE</a:t>
            </a:r>
          </a:p>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Lesson </a:t>
            </a:r>
            <a:r>
              <a:rPr lang="en-US" sz="3600" b="1" dirty="0">
                <a:solidFill>
                  <a:srgbClr val="FF0000"/>
                </a:solidFill>
                <a:latin typeface="Times New Roman" panose="02020603050405020304" pitchFamily="18" charset="0"/>
                <a:cs typeface="Times New Roman" panose="02020603050405020304" pitchFamily="18" charset="0"/>
              </a:rPr>
              <a:t>7</a:t>
            </a:r>
            <a:r>
              <a:rPr lang="en-US" sz="3600" b="1" dirty="0" smtClean="0">
                <a:solidFill>
                  <a:srgbClr val="FF0000"/>
                </a:solidFill>
                <a:latin typeface="Times New Roman" panose="02020603050405020304" pitchFamily="18" charset="0"/>
                <a:cs typeface="Times New Roman" panose="02020603050405020304" pitchFamily="18" charset="0"/>
              </a:rPr>
              <a:t>: Looking back &amp; project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WordArt 9"/>
          <p:cNvSpPr>
            <a:spLocks noChangeArrowheads="1" noChangeShapeType="1" noTextEdit="1"/>
          </p:cNvSpPr>
          <p:nvPr/>
        </p:nvSpPr>
        <p:spPr bwMode="auto">
          <a:xfrm>
            <a:off x="3200400" y="1814626"/>
            <a:ext cx="5791200" cy="3581400"/>
          </a:xfrm>
          <a:prstGeom prst="rect">
            <a:avLst/>
          </a:prstGeom>
        </p:spPr>
        <p:txBody>
          <a:bodyPr wrap="none" fromWordArt="1">
            <a:prstTxWarp prst="textArchDownPour">
              <a:avLst>
                <a:gd name="adj1" fmla="val 337293"/>
                <a:gd name="adj2" fmla="val 52065"/>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Lesson plan for English </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9</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262824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70" decel="100000"/>
                                        <p:tgtEl>
                                          <p:spTgt spid="6"/>
                                        </p:tgtEl>
                                      </p:cBhvr>
                                    </p:animEffect>
                                    <p:animScale>
                                      <p:cBhvr>
                                        <p:cTn id="13" dur="770" decel="100000"/>
                                        <p:tgtEl>
                                          <p:spTgt spid="6"/>
                                        </p:tgtEl>
                                      </p:cBhvr>
                                      <p:from x="10000" y="10000"/>
                                      <p:to x="200000" y="450000"/>
                                    </p:animScale>
                                    <p:animScale>
                                      <p:cBhvr>
                                        <p:cTn id="14" dur="1230" accel="100000" fill="hold">
                                          <p:stCondLst>
                                            <p:cond delay="770"/>
                                          </p:stCondLst>
                                        </p:cTn>
                                        <p:tgtEl>
                                          <p:spTgt spid="6"/>
                                        </p:tgtEl>
                                      </p:cBhvr>
                                      <p:from x="200000" y="450000"/>
                                      <p:to x="100000" y="100000"/>
                                    </p:animScale>
                                    <p:set>
                                      <p:cBhvr>
                                        <p:cTn id="15" dur="770" fill="hold"/>
                                        <p:tgtEl>
                                          <p:spTgt spid="6"/>
                                        </p:tgtEl>
                                        <p:attrNameLst>
                                          <p:attrName>ppt_x</p:attrName>
                                        </p:attrNameLst>
                                      </p:cBhvr>
                                      <p:to>
                                        <p:strVal val="(0.5)"/>
                                      </p:to>
                                    </p:set>
                                    <p:anim from="(0.5)" to="(#ppt_x)" calcmode="lin" valueType="num">
                                      <p:cBhvr>
                                        <p:cTn id="16" dur="1230" accel="100000" fill="hold">
                                          <p:stCondLst>
                                            <p:cond delay="770"/>
                                          </p:stCondLst>
                                        </p:cTn>
                                        <p:tgtEl>
                                          <p:spTgt spid="6"/>
                                        </p:tgtEl>
                                        <p:attrNameLst>
                                          <p:attrName>ppt_x</p:attrName>
                                        </p:attrNameLst>
                                      </p:cBhvr>
                                    </p:anim>
                                    <p:set>
                                      <p:cBhvr>
                                        <p:cTn id="17" dur="770" fill="hold"/>
                                        <p:tgtEl>
                                          <p:spTgt spid="6"/>
                                        </p:tgtEl>
                                        <p:attrNameLst>
                                          <p:attrName>ppt_y</p:attrName>
                                        </p:attrNameLst>
                                      </p:cBhvr>
                                      <p:to>
                                        <p:strVal val="(#ppt_y+0.4)"/>
                                      </p:to>
                                    </p:set>
                                    <p:anim from="(#ppt_y+0.4)" to="(#ppt_y)" calcmode="lin" valueType="num">
                                      <p:cBhvr>
                                        <p:cTn id="1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8981"/>
            <a:ext cx="9144000" cy="6858000"/>
          </a:xfrm>
          <a:prstGeom prst="rect">
            <a:avLst/>
          </a:prstGeom>
          <a:noFill/>
          <a:ln>
            <a:noFill/>
          </a:ln>
        </p:spPr>
      </p:pic>
      <p:sp>
        <p:nvSpPr>
          <p:cNvPr id="3" name="Rectangle 2"/>
          <p:cNvSpPr/>
          <p:nvPr/>
        </p:nvSpPr>
        <p:spPr>
          <a:xfrm>
            <a:off x="304800" y="1204361"/>
            <a:ext cx="8534400" cy="526297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big city is full of life. City life is more modern and (1</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than elsewhere. It is usually very busy and (2</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even at night.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Life in a big city starts early in the morning. Soon the roads are (3</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of vehicles. School children in their uniforms can be seen on the pavement, walking or waiting for buses. People rush to work. With every passing hour, the traffic goes on increasing. The shops and the market places remain (4</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till the evening hours.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Certainly (5</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life has certain charms. It offers great opportunities and challenges, especially for the young. There are lots of things to do, and facilities are well developed. There are (6</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places for amusement and recreation. One never feels (7)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city.</a:t>
            </a:r>
          </a:p>
        </p:txBody>
      </p:sp>
      <p:sp>
        <p:nvSpPr>
          <p:cNvPr id="4" name="Rectangle 3"/>
          <p:cNvSpPr/>
          <p:nvPr/>
        </p:nvSpPr>
        <p:spPr>
          <a:xfrm>
            <a:off x="1339658" y="58859"/>
            <a:ext cx="6096000" cy="487506"/>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Put one word from the box in each gap</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180889" y="632971"/>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noisy	</a:t>
            </a:r>
            <a:endParaRPr lang="en-US" sz="2400" b="1" dirty="0"/>
          </a:p>
        </p:txBody>
      </p:sp>
      <p:sp>
        <p:nvSpPr>
          <p:cNvPr id="6" name="Rectangle 5"/>
          <p:cNvSpPr/>
          <p:nvPr/>
        </p:nvSpPr>
        <p:spPr>
          <a:xfrm>
            <a:off x="2440647" y="683764"/>
            <a:ext cx="131478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fabulous</a:t>
            </a:r>
            <a:endParaRPr lang="en-US" sz="2400" b="1" dirty="0"/>
          </a:p>
        </p:txBody>
      </p:sp>
      <p:sp>
        <p:nvSpPr>
          <p:cNvPr id="7" name="Rectangle 6"/>
          <p:cNvSpPr/>
          <p:nvPr/>
        </p:nvSpPr>
        <p:spPr>
          <a:xfrm>
            <a:off x="169884" y="683764"/>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full	</a:t>
            </a:r>
            <a:endParaRPr lang="en-US" sz="2400" b="1" dirty="0"/>
          </a:p>
        </p:txBody>
      </p:sp>
      <p:sp>
        <p:nvSpPr>
          <p:cNvPr id="8" name="Rectangle 7"/>
          <p:cNvSpPr/>
          <p:nvPr/>
        </p:nvSpPr>
        <p:spPr>
          <a:xfrm>
            <a:off x="4029474" y="663810"/>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urban	</a:t>
            </a:r>
            <a:endParaRPr lang="en-US" sz="2400" b="1" dirty="0"/>
          </a:p>
        </p:txBody>
      </p:sp>
      <p:sp>
        <p:nvSpPr>
          <p:cNvPr id="9" name="Rectangle 8"/>
          <p:cNvSpPr/>
          <p:nvPr/>
        </p:nvSpPr>
        <p:spPr>
          <a:xfrm>
            <a:off x="6166742" y="617324"/>
            <a:ext cx="20574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crowded</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p>
        </p:txBody>
      </p:sp>
      <p:sp>
        <p:nvSpPr>
          <p:cNvPr id="10" name="Rectangle 9"/>
          <p:cNvSpPr/>
          <p:nvPr/>
        </p:nvSpPr>
        <p:spPr>
          <a:xfrm>
            <a:off x="7453587" y="625147"/>
            <a:ext cx="162095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fascinating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68458" y="664232"/>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bored	</a:t>
            </a:r>
            <a:endParaRPr lang="en-US" sz="2400" b="1" dirty="0"/>
          </a:p>
        </p:txBody>
      </p:sp>
    </p:spTree>
    <p:extLst>
      <p:ext uri="{BB962C8B-B14F-4D97-AF65-F5344CB8AC3E}">
        <p14:creationId xmlns:p14="http://schemas.microsoft.com/office/powerpoint/2010/main" val="11935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48148E-6 L -0.71198 0.13171 " pathEditMode="relative" rAng="0" ptsTypes="AA">
                                      <p:cBhvr>
                                        <p:cTn id="6" dur="2000" fill="hold"/>
                                        <p:tgtEl>
                                          <p:spTgt spid="10"/>
                                        </p:tgtEl>
                                        <p:attrNameLst>
                                          <p:attrName>ppt_x</p:attrName>
                                          <p:attrName>ppt_y</p:attrName>
                                        </p:attrNameLst>
                                      </p:cBhvr>
                                      <p:rCtr x="-35608" y="657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4.07407E-6 L -0.45417 0.18518 " pathEditMode="relative" rAng="0" ptsTypes="AA">
                                      <p:cBhvr>
                                        <p:cTn id="10" dur="2000" fill="hold"/>
                                        <p:tgtEl>
                                          <p:spTgt spid="5"/>
                                        </p:tgtEl>
                                        <p:attrNameLst>
                                          <p:attrName>ppt_x</p:attrName>
                                          <p:attrName>ppt_y</p:attrName>
                                        </p:attrNameLst>
                                      </p:cBhvr>
                                      <p:rCtr x="-22708" y="9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33333E-6 L 0.1375 0.27778 " pathEditMode="relative" rAng="0" ptsTypes="AA">
                                      <p:cBhvr>
                                        <p:cTn id="14" dur="2000" fill="hold"/>
                                        <p:tgtEl>
                                          <p:spTgt spid="7"/>
                                        </p:tgtEl>
                                        <p:attrNameLst>
                                          <p:attrName>ppt_x</p:attrName>
                                          <p:attrName>ppt_y</p:attrName>
                                        </p:attrNameLst>
                                      </p:cBhvr>
                                      <p:rCtr x="6875" y="13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1.11111E-6 L -0.57865 0.50972 " pathEditMode="relative" rAng="0" ptsTypes="AA">
                                      <p:cBhvr>
                                        <p:cTn id="18" dur="2000" fill="hold"/>
                                        <p:tgtEl>
                                          <p:spTgt spid="9"/>
                                        </p:tgtEl>
                                        <p:attrNameLst>
                                          <p:attrName>ppt_x</p:attrName>
                                          <p:attrName>ppt_y</p:attrName>
                                        </p:attrNameLst>
                                      </p:cBhvr>
                                      <p:rCtr x="-28941" y="2548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2222E-6 -4.07407E-6 L -0.18785 0.55857 " pathEditMode="relative" rAng="0" ptsTypes="AA">
                                      <p:cBhvr>
                                        <p:cTn id="22" dur="2000" fill="hold"/>
                                        <p:tgtEl>
                                          <p:spTgt spid="8"/>
                                        </p:tgtEl>
                                        <p:attrNameLst>
                                          <p:attrName>ppt_x</p:attrName>
                                          <p:attrName>ppt_y</p:attrName>
                                        </p:attrNameLst>
                                      </p:cBhvr>
                                      <p:rCtr x="-9392" y="279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2222E-6 -3.33333E-6 L -0.12205 0.71111 " pathEditMode="relative" rAng="0" ptsTypes="AA">
                                      <p:cBhvr>
                                        <p:cTn id="26" dur="2000" fill="hold"/>
                                        <p:tgtEl>
                                          <p:spTgt spid="6"/>
                                        </p:tgtEl>
                                        <p:attrNameLst>
                                          <p:attrName>ppt_x</p:attrName>
                                          <p:attrName>ppt_y</p:attrName>
                                        </p:attrNameLst>
                                      </p:cBhvr>
                                      <p:rCtr x="-6111" y="3555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556E-7 -4.07407E-6 L 0.1684 0.75857 " pathEditMode="relative" rAng="0" ptsTypes="AA">
                                      <p:cBhvr>
                                        <p:cTn id="30" dur="2000" fill="hold"/>
                                        <p:tgtEl>
                                          <p:spTgt spid="11"/>
                                        </p:tgtEl>
                                        <p:attrNameLst>
                                          <p:attrName>ppt_x</p:attrName>
                                          <p:attrName>ppt_y</p:attrName>
                                        </p:attrNameLst>
                                      </p:cBhvr>
                                      <p:rCtr x="8420" y="3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687"/>
            <a:ext cx="9144000" cy="6858000"/>
          </a:xfrm>
          <a:prstGeom prst="rect">
            <a:avLst/>
          </a:prstGeom>
          <a:noFill/>
          <a:ln>
            <a:noFill/>
          </a:ln>
        </p:spPr>
      </p:pic>
      <p:sp>
        <p:nvSpPr>
          <p:cNvPr id="3" name="Rectangle 2"/>
          <p:cNvSpPr/>
          <p:nvPr/>
        </p:nvSpPr>
        <p:spPr>
          <a:xfrm>
            <a:off x="114300" y="990600"/>
            <a:ext cx="8763000" cy="452431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1.The </a:t>
            </a:r>
            <a:r>
              <a:rPr lang="en-US" sz="2400" dirty="0">
                <a:latin typeface="Times New Roman" panose="02020603050405020304" pitchFamily="18" charset="0"/>
                <a:cs typeface="Times New Roman" panose="02020603050405020304" pitchFamily="18" charset="0"/>
              </a:rPr>
              <a:t>last exhibition was </a:t>
            </a:r>
            <a:r>
              <a:rPr lang="en-US" sz="2400" dirty="0" smtClean="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this one. (INTERESTING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This </a:t>
            </a:r>
            <a:r>
              <a:rPr lang="en-US" sz="2400" dirty="0">
                <a:latin typeface="Times New Roman" panose="02020603050405020304" pitchFamily="18" charset="0"/>
                <a:cs typeface="Times New Roman" panose="02020603050405020304" pitchFamily="18" charset="0"/>
              </a:rPr>
              <a:t>city is developing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the region. (FAST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Let’s </a:t>
            </a:r>
            <a:r>
              <a:rPr lang="en-US" sz="2400" dirty="0">
                <a:latin typeface="Times New Roman" panose="02020603050405020304" pitchFamily="18" charset="0"/>
                <a:cs typeface="Times New Roman" panose="02020603050405020304" pitchFamily="18" charset="0"/>
              </a:rPr>
              <a:t>take this road. It is  </a:t>
            </a:r>
            <a:r>
              <a:rPr 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way </a:t>
            </a:r>
            <a:r>
              <a:rPr lang="en-US" sz="2400" dirty="0">
                <a:latin typeface="Times New Roman" panose="02020603050405020304" pitchFamily="18" charset="0"/>
                <a:cs typeface="Times New Roman" panose="02020603050405020304" pitchFamily="18" charset="0"/>
              </a:rPr>
              <a:t>to the city. (SHORT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I </a:t>
            </a:r>
            <a:r>
              <a:rPr lang="en-US" sz="2400" dirty="0">
                <a:latin typeface="Times New Roman" panose="02020603050405020304" pitchFamily="18" charset="0"/>
                <a:cs typeface="Times New Roman" panose="02020603050405020304" pitchFamily="18" charset="0"/>
              </a:rPr>
              <a:t>was disappointed as the film was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than I had expected. (ENTERTAINING</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 You’re </a:t>
            </a:r>
            <a:r>
              <a:rPr lang="en-US" sz="2400" dirty="0">
                <a:latin typeface="Times New Roman" panose="02020603050405020304" pitchFamily="18" charset="0"/>
                <a:cs typeface="Times New Roman" panose="02020603050405020304" pitchFamily="18" charset="0"/>
              </a:rPr>
              <a:t>not a safe driver! You should </a:t>
            </a:r>
            <a:r>
              <a:rPr lang="en-US" sz="2400" dirty="0" smtClean="0">
                <a:latin typeface="Times New Roman" panose="02020603050405020304" pitchFamily="18" charset="0"/>
                <a:cs typeface="Times New Roman" panose="02020603050405020304" pitchFamily="18" charset="0"/>
              </a:rPr>
              <a:t>drive …………………</a:t>
            </a:r>
            <a:r>
              <a:rPr lang="en-US" sz="2400" dirty="0">
                <a:latin typeface="Times New Roman" panose="02020603050405020304" pitchFamily="18" charset="0"/>
                <a:cs typeface="Times New Roman" panose="02020603050405020304" pitchFamily="18" charset="0"/>
              </a:rPr>
              <a:t> . (CAREFULLY)</a:t>
            </a:r>
          </a:p>
        </p:txBody>
      </p:sp>
      <p:sp>
        <p:nvSpPr>
          <p:cNvPr id="4" name="Rectangle 3"/>
          <p:cNvSpPr/>
          <p:nvPr/>
        </p:nvSpPr>
        <p:spPr>
          <a:xfrm>
            <a:off x="2895600" y="257775"/>
            <a:ext cx="3747410" cy="487506"/>
          </a:xfrm>
          <a:prstGeom prst="rect">
            <a:avLst/>
          </a:prstGeom>
          <a:solidFill>
            <a:srgbClr val="FFFF0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Complete the sentences</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9727" y="872905"/>
            <a:ext cx="282301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s (so) </a:t>
            </a:r>
            <a:r>
              <a:rPr lang="en-US" sz="2400" dirty="0">
                <a:solidFill>
                  <a:srgbClr val="FF0000"/>
                </a:solidFill>
                <a:latin typeface="Times New Roman" panose="02020603050405020304" pitchFamily="18" charset="0"/>
                <a:cs typeface="Times New Roman" panose="02020603050405020304" pitchFamily="18" charset="0"/>
              </a:rPr>
              <a:t>interesting as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495800" y="1646899"/>
            <a:ext cx="1422184"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fastest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72325" y="2380315"/>
            <a:ext cx="2970685"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shortest / a shorter</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648200" y="3495086"/>
            <a:ext cx="300274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less entertaining than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771235" y="4609857"/>
            <a:ext cx="2100511"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more carefully.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5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4" name="Rectangle 3"/>
          <p:cNvSpPr/>
          <p:nvPr/>
        </p:nvSpPr>
        <p:spPr>
          <a:xfrm>
            <a:off x="0" y="1214021"/>
            <a:ext cx="9144000" cy="489364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1.She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his invitation to the party and now he’s really upset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What’s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street over there? Open the door</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Lots </a:t>
            </a:r>
            <a:r>
              <a:rPr lang="en-US" sz="2400" dirty="0">
                <a:latin typeface="Times New Roman" panose="02020603050405020304" pitchFamily="18" charset="0"/>
                <a:cs typeface="Times New Roman" panose="02020603050405020304" pitchFamily="18" charset="0"/>
              </a:rPr>
              <a:t>of fruit and vegetables will help you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your cold</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My </a:t>
            </a:r>
            <a:r>
              <a:rPr lang="en-US" sz="2400" dirty="0">
                <a:latin typeface="Times New Roman" panose="02020603050405020304" pitchFamily="18" charset="0"/>
                <a:cs typeface="Times New Roman" panose="02020603050405020304" pitchFamily="18" charset="0"/>
              </a:rPr>
              <a:t>brother was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a trip to the zoo</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5.The </a:t>
            </a:r>
            <a:r>
              <a:rPr lang="en-US" sz="2400" dirty="0">
                <a:latin typeface="Times New Roman" panose="02020603050405020304" pitchFamily="18" charset="0"/>
                <a:cs typeface="Times New Roman" panose="02020603050405020304" pitchFamily="18" charset="0"/>
              </a:rPr>
              <a:t>road was jammed, so we had to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find an alternative route</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6. I </a:t>
            </a:r>
            <a:r>
              <a:rPr lang="en-US" sz="2400" dirty="0">
                <a:latin typeface="Times New Roman" panose="02020603050405020304" pitchFamily="18" charset="0"/>
                <a:cs typeface="Times New Roman" panose="02020603050405020304" pitchFamily="18" charset="0"/>
              </a:rPr>
              <a:t>have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about a fabulous place where we can go for a picnic this weekend.</a:t>
            </a:r>
          </a:p>
        </p:txBody>
      </p:sp>
      <p:sp>
        <p:nvSpPr>
          <p:cNvPr id="5" name="Rectangle 4"/>
          <p:cNvSpPr/>
          <p:nvPr/>
        </p:nvSpPr>
        <p:spPr>
          <a:xfrm>
            <a:off x="342900" y="53821"/>
            <a:ext cx="8305800" cy="487506"/>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Complete the sentences with a phrasal verb from the box</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514600" y="3411815"/>
            <a:ext cx="1700337"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cheered </a:t>
            </a:r>
            <a:r>
              <a:rPr lang="en-US" sz="2400" b="1" dirty="0">
                <a:solidFill>
                  <a:srgbClr val="FF0000"/>
                </a:solidFill>
                <a:latin typeface="Times New Roman" panose="02020603050405020304" pitchFamily="18" charset="0"/>
                <a:cs typeface="Times New Roman" panose="02020603050405020304" pitchFamily="18" charset="0"/>
              </a:rPr>
              <a:t>up </a:t>
            </a:r>
            <a:endParaRPr lang="en-US" sz="2400" b="1" dirty="0">
              <a:solidFill>
                <a:srgbClr val="FF0000"/>
              </a:solidFill>
            </a:endParaRPr>
          </a:p>
        </p:txBody>
      </p:sp>
      <p:sp>
        <p:nvSpPr>
          <p:cNvPr id="8" name="Rectangle 7"/>
          <p:cNvSpPr/>
          <p:nvPr/>
        </p:nvSpPr>
        <p:spPr>
          <a:xfrm>
            <a:off x="5638800" y="2667000"/>
            <a:ext cx="123463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get over</a:t>
            </a:r>
            <a:endParaRPr lang="en-US" sz="2400" b="1" dirty="0">
              <a:solidFill>
                <a:srgbClr val="FF0000"/>
              </a:solidFill>
            </a:endParaRPr>
          </a:p>
        </p:txBody>
      </p:sp>
      <p:sp>
        <p:nvSpPr>
          <p:cNvPr id="9" name="Rectangle 8"/>
          <p:cNvSpPr/>
          <p:nvPr/>
        </p:nvSpPr>
        <p:spPr>
          <a:xfrm>
            <a:off x="4861985" y="4113208"/>
            <a:ext cx="155363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turn </a:t>
            </a:r>
            <a:r>
              <a:rPr lang="en-US" sz="2400" b="1" dirty="0">
                <a:solidFill>
                  <a:srgbClr val="FF0000"/>
                </a:solidFill>
                <a:latin typeface="Times New Roman" panose="02020603050405020304" pitchFamily="18" charset="0"/>
                <a:cs typeface="Times New Roman" panose="02020603050405020304" pitchFamily="18" charset="0"/>
              </a:rPr>
              <a:t>back </a:t>
            </a:r>
            <a:endParaRPr lang="en-US" sz="2400" b="1" dirty="0">
              <a:solidFill>
                <a:srgbClr val="FF0000"/>
              </a:solidFill>
            </a:endParaRPr>
          </a:p>
        </p:txBody>
      </p:sp>
      <p:sp>
        <p:nvSpPr>
          <p:cNvPr id="10" name="Rectangle 9"/>
          <p:cNvSpPr/>
          <p:nvPr/>
        </p:nvSpPr>
        <p:spPr>
          <a:xfrm>
            <a:off x="1367765" y="5181600"/>
            <a:ext cx="153760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t>
            </a:r>
            <a:r>
              <a:rPr lang="en-US" sz="2400" b="1" dirty="0" smtClean="0">
                <a:solidFill>
                  <a:srgbClr val="FF0000"/>
                </a:solidFill>
                <a:latin typeface="Times New Roman" panose="02020603050405020304" pitchFamily="18" charset="0"/>
                <a:cs typeface="Times New Roman" panose="02020603050405020304" pitchFamily="18" charset="0"/>
              </a:rPr>
              <a:t>ound out </a:t>
            </a:r>
            <a:endParaRPr lang="en-US" sz="2400" b="1" dirty="0">
              <a:solidFill>
                <a:srgbClr val="FF0000"/>
              </a:solidFill>
            </a:endParaRPr>
          </a:p>
        </p:txBody>
      </p:sp>
      <p:sp>
        <p:nvSpPr>
          <p:cNvPr id="11" name="Rectangle 10"/>
          <p:cNvSpPr/>
          <p:nvPr/>
        </p:nvSpPr>
        <p:spPr>
          <a:xfrm>
            <a:off x="762000" y="1177629"/>
            <a:ext cx="1871025"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turned </a:t>
            </a:r>
            <a:r>
              <a:rPr lang="en-US" sz="2400" b="1" dirty="0">
                <a:solidFill>
                  <a:srgbClr val="FF0000"/>
                </a:solidFill>
                <a:latin typeface="Times New Roman" panose="02020603050405020304" pitchFamily="18" charset="0"/>
                <a:cs typeface="Times New Roman" panose="02020603050405020304" pitchFamily="18" charset="0"/>
              </a:rPr>
              <a:t>down</a:t>
            </a:r>
            <a:endParaRPr lang="en-US" sz="2400" b="1" dirty="0">
              <a:solidFill>
                <a:srgbClr val="FF0000"/>
              </a:solidFill>
            </a:endParaRPr>
          </a:p>
        </p:txBody>
      </p:sp>
      <p:sp>
        <p:nvSpPr>
          <p:cNvPr id="12" name="Rectangle 11"/>
          <p:cNvSpPr/>
          <p:nvPr/>
        </p:nvSpPr>
        <p:spPr>
          <a:xfrm>
            <a:off x="1600200" y="1867610"/>
            <a:ext cx="1305165"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going </a:t>
            </a:r>
            <a:r>
              <a:rPr lang="en-US" sz="2400" b="1" dirty="0">
                <a:solidFill>
                  <a:srgbClr val="FF0000"/>
                </a:solidFill>
                <a:latin typeface="Times New Roman" panose="02020603050405020304" pitchFamily="18" charset="0"/>
                <a:cs typeface="Times New Roman" panose="02020603050405020304" pitchFamily="18" charset="0"/>
              </a:rPr>
              <a:t>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200" y="646841"/>
            <a:ext cx="8991600" cy="461665"/>
          </a:xfrm>
          <a:prstGeom prst="rect">
            <a:avLst/>
          </a:prstGeom>
          <a:solidFill>
            <a:srgbClr val="92D050"/>
          </a:solidFill>
        </p:spPr>
        <p:txBody>
          <a:bodyPr wrap="square">
            <a:spAutoFit/>
          </a:bodyPr>
          <a:lstStyle/>
          <a:p>
            <a:r>
              <a:rPr lang="en-US" sz="2400" b="1" dirty="0" smtClean="0">
                <a:latin typeface="Times New Roman" panose="02020603050405020304" pitchFamily="18" charset="0"/>
                <a:cs typeface="Times New Roman" panose="02020603050405020304" pitchFamily="18" charset="0"/>
              </a:rPr>
              <a:t>cheer up    get over	  turn back    find out    turn down	  go 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1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687"/>
            <a:ext cx="9144000" cy="6858000"/>
          </a:xfrm>
          <a:prstGeom prst="rect">
            <a:avLst/>
          </a:prstGeom>
          <a:noFill/>
          <a:ln>
            <a:noFill/>
          </a:ln>
        </p:spPr>
      </p:pic>
      <p:sp>
        <p:nvSpPr>
          <p:cNvPr id="3" name="Rectangle 2"/>
          <p:cNvSpPr/>
          <p:nvPr/>
        </p:nvSpPr>
        <p:spPr>
          <a:xfrm>
            <a:off x="76200" y="990600"/>
            <a:ext cx="9144000" cy="452431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1.Don’t </a:t>
            </a:r>
            <a:r>
              <a:rPr lang="en-US" sz="2400" dirty="0">
                <a:latin typeface="Times New Roman" panose="02020603050405020304" pitchFamily="18" charset="0"/>
                <a:cs typeface="Times New Roman" panose="02020603050405020304" pitchFamily="18" charset="0"/>
              </a:rPr>
              <a:t>leave the lights on when you leave the classroom. (OFF)</a:t>
            </a: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2.Mai </a:t>
            </a:r>
            <a:r>
              <a:rPr lang="en-US" sz="2400" dirty="0">
                <a:latin typeface="Times New Roman" panose="02020603050405020304" pitchFamily="18" charset="0"/>
                <a:cs typeface="Times New Roman" panose="02020603050405020304" pitchFamily="18" charset="0"/>
              </a:rPr>
              <a:t>spent her childhood in a small town in the south. (UP)</a:t>
            </a: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3.Kathy </a:t>
            </a:r>
            <a:r>
              <a:rPr lang="en-US" sz="2400" dirty="0">
                <a:latin typeface="Times New Roman" panose="02020603050405020304" pitchFamily="18" charset="0"/>
                <a:cs typeface="Times New Roman" panose="02020603050405020304" pitchFamily="18" charset="0"/>
              </a:rPr>
              <a:t>checked the restaurant on her mobile phone. (LOOKED)</a:t>
            </a: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4.My </a:t>
            </a:r>
            <a:r>
              <a:rPr lang="en-US" sz="2400" dirty="0">
                <a:latin typeface="Times New Roman" panose="02020603050405020304" pitchFamily="18" charset="0"/>
                <a:cs typeface="Times New Roman" panose="02020603050405020304" pitchFamily="18" charset="0"/>
              </a:rPr>
              <a:t>grandmother has recovered from her operation. (GOT)</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5.We </a:t>
            </a:r>
            <a:r>
              <a:rPr lang="en-US" sz="2400" dirty="0">
                <a:latin typeface="Times New Roman" panose="02020603050405020304" pitchFamily="18" charset="0"/>
                <a:cs typeface="Times New Roman" panose="02020603050405020304" pitchFamily="18" charset="0"/>
              </a:rPr>
              <a:t>are really expecting to see you again with pleasure.(LOOK</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667000" y="233327"/>
            <a:ext cx="3283271" cy="553357"/>
          </a:xfrm>
          <a:prstGeom prst="rect">
            <a:avLst/>
          </a:prstGeom>
          <a:solidFill>
            <a:srgbClr val="FFFF00"/>
          </a:solidFill>
        </p:spPr>
        <p:txBody>
          <a:bodyPr wrap="none">
            <a:spAutoFit/>
          </a:bodyPr>
          <a:lstStyle/>
          <a:p>
            <a:pPr algn="just">
              <a:lnSpc>
                <a:spcPct val="107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Rewrite sentences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81000" y="1509049"/>
            <a:ext cx="2491003"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Turn off the lights </a:t>
            </a:r>
            <a:endParaRPr lang="en-US" sz="2400" dirty="0"/>
          </a:p>
        </p:txBody>
      </p:sp>
      <p:sp>
        <p:nvSpPr>
          <p:cNvPr id="6" name="Rectangle 5"/>
          <p:cNvSpPr/>
          <p:nvPr/>
        </p:nvSpPr>
        <p:spPr>
          <a:xfrm>
            <a:off x="1295400" y="2689812"/>
            <a:ext cx="1261884"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grew up </a:t>
            </a:r>
            <a:endParaRPr lang="en-US" sz="2400" dirty="0"/>
          </a:p>
        </p:txBody>
      </p:sp>
      <p:sp>
        <p:nvSpPr>
          <p:cNvPr id="7" name="Rectangle 6"/>
          <p:cNvSpPr/>
          <p:nvPr/>
        </p:nvSpPr>
        <p:spPr>
          <a:xfrm>
            <a:off x="1176719" y="3795378"/>
            <a:ext cx="1483098"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looked up </a:t>
            </a:r>
            <a:endParaRPr lang="en-US" sz="2400" dirty="0"/>
          </a:p>
        </p:txBody>
      </p:sp>
      <p:sp>
        <p:nvSpPr>
          <p:cNvPr id="8" name="Rectangle 7"/>
          <p:cNvSpPr/>
          <p:nvPr/>
        </p:nvSpPr>
        <p:spPr>
          <a:xfrm>
            <a:off x="3334871" y="4690336"/>
            <a:ext cx="1277914"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got over </a:t>
            </a:r>
            <a:endParaRPr lang="en-US" sz="2400" dirty="0"/>
          </a:p>
        </p:txBody>
      </p:sp>
      <p:sp>
        <p:nvSpPr>
          <p:cNvPr id="9" name="Rectangle 8"/>
          <p:cNvSpPr/>
          <p:nvPr/>
        </p:nvSpPr>
        <p:spPr>
          <a:xfrm>
            <a:off x="1626501" y="5482744"/>
            <a:ext cx="4711546" cy="461665"/>
          </a:xfrm>
          <a:prstGeom prst="rect">
            <a:avLst/>
          </a:prstGeom>
        </p:spPr>
        <p:txBody>
          <a:bodyPr wrap="non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looking forward to seeing you again.</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81000" y="1371600"/>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5410200"/>
            <a:ext cx="5764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96453" y="4648200"/>
            <a:ext cx="1779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34990" y="3581400"/>
            <a:ext cx="9812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5127" y="25146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687"/>
            <a:ext cx="9144000" cy="6858000"/>
          </a:xfrm>
          <a:prstGeom prst="rect">
            <a:avLst/>
          </a:prstGeom>
          <a:noFill/>
          <a:ln>
            <a:noFill/>
          </a:ln>
        </p:spPr>
      </p:pic>
      <p:sp>
        <p:nvSpPr>
          <p:cNvPr id="3" name="Rectangle 2"/>
          <p:cNvSpPr/>
          <p:nvPr/>
        </p:nvSpPr>
        <p:spPr>
          <a:xfrm>
            <a:off x="1371600" y="152400"/>
            <a:ext cx="5715000" cy="487506"/>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Complete the table ( individual- groups)</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62222940"/>
              </p:ext>
            </p:extLst>
          </p:nvPr>
        </p:nvGraphicFramePr>
        <p:xfrm>
          <a:off x="152400" y="716109"/>
          <a:ext cx="8763000" cy="4114797"/>
        </p:xfrm>
        <a:graphic>
          <a:graphicData uri="http://schemas.openxmlformats.org/drawingml/2006/table">
            <a:tbl>
              <a:tblPr firstRow="1" bandRow="1">
                <a:tableStyleId>{5C22544A-7EE6-4342-B048-85BDC9FD1C3A}</a:tableStyleId>
              </a:tblPr>
              <a:tblGrid>
                <a:gridCol w="2590800"/>
                <a:gridCol w="6172200"/>
              </a:tblGrid>
              <a:tr h="707385">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City/</a:t>
                      </a:r>
                      <a:r>
                        <a:rPr lang="en-US" sz="2400" b="1" baseline="0" dirty="0" smtClean="0">
                          <a:solidFill>
                            <a:schemeClr val="tx1"/>
                          </a:solidFill>
                          <a:latin typeface="Times New Roman" panose="02020603050405020304" pitchFamily="18" charset="0"/>
                          <a:cs typeface="Times New Roman" panose="02020603050405020304" pitchFamily="18" charset="0"/>
                        </a:rPr>
                        <a:t> Town</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Man-made/ natural attraction</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r>
              <a:tr h="567902">
                <a:tc>
                  <a:txBody>
                    <a:bodyPr/>
                    <a:lstStyle/>
                    <a:p>
                      <a:r>
                        <a:rPr lang="en-US" sz="2000" b="1" dirty="0" err="1" smtClean="0">
                          <a:latin typeface="Times New Roman" panose="02020603050405020304" pitchFamily="18" charset="0"/>
                          <a:cs typeface="Times New Roman" panose="02020603050405020304" pitchFamily="18" charset="0"/>
                        </a:rPr>
                        <a:t>Bac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567902">
                <a:tc>
                  <a:txBody>
                    <a:bodyPr/>
                    <a:lstStyle/>
                    <a:p>
                      <a:r>
                        <a:rPr lang="en-US" sz="2000" b="1" dirty="0" smtClean="0">
                          <a:latin typeface="Times New Roman" panose="02020603050405020304" pitchFamily="18" charset="0"/>
                          <a:cs typeface="Times New Roman" panose="02020603050405020304" pitchFamily="18" charset="0"/>
                        </a:rPr>
                        <a:t>Ha </a:t>
                      </a:r>
                      <a:r>
                        <a:rPr lang="en-US" sz="2000" b="1" dirty="0" err="1" smtClean="0">
                          <a:latin typeface="Times New Roman" panose="02020603050405020304" pitchFamily="18" charset="0"/>
                          <a:cs typeface="Times New Roman" panose="02020603050405020304" pitchFamily="18" charset="0"/>
                        </a:rPr>
                        <a:t>Noi</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567902">
                <a:tc>
                  <a:txBody>
                    <a:bodyPr/>
                    <a:lstStyle/>
                    <a:p>
                      <a:r>
                        <a:rPr lang="en-US" sz="2000" b="1" dirty="0" err="1" smtClean="0">
                          <a:latin typeface="Times New Roman" panose="02020603050405020304" pitchFamily="18" charset="0"/>
                          <a:cs typeface="Times New Roman" panose="02020603050405020304" pitchFamily="18" charset="0"/>
                        </a:rPr>
                        <a:t>Hoa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567902">
                <a:tc>
                  <a:txBody>
                    <a:bodyPr/>
                    <a:lstStyle/>
                    <a:p>
                      <a:r>
                        <a:rPr lang="en-US" sz="2000" b="1" dirty="0" smtClean="0">
                          <a:latin typeface="Times New Roman" panose="02020603050405020304" pitchFamily="18" charset="0"/>
                          <a:cs typeface="Times New Roman" panose="02020603050405020304" pitchFamily="18" charset="0"/>
                        </a:rPr>
                        <a:t>Lam Dong</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567902">
                <a:tc>
                  <a:txBody>
                    <a:bodyPr/>
                    <a:lstStyle/>
                    <a:p>
                      <a:r>
                        <a:rPr lang="en-US" sz="2000" b="1" dirty="0" err="1" smtClean="0">
                          <a:latin typeface="Times New Roman" panose="02020603050405020304" pitchFamily="18" charset="0"/>
                          <a:cs typeface="Times New Roman" panose="02020603050405020304" pitchFamily="18" charset="0"/>
                        </a:rPr>
                        <a:t>Hai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Phong</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r>
                        <a:rPr lang="en-US" sz="2000" dirty="0" smtClean="0">
                          <a:latin typeface="Times New Roman" panose="02020603050405020304" pitchFamily="18" charset="0"/>
                          <a:cs typeface="Times New Roman" panose="02020603050405020304" pitchFamily="18" charset="0"/>
                        </a:rPr>
                        <a:t>Cat Ba island, Do Son</a:t>
                      </a:r>
                      <a:r>
                        <a:rPr lang="en-US" sz="2000" baseline="0" dirty="0" smtClean="0">
                          <a:latin typeface="Times New Roman" panose="02020603050405020304" pitchFamily="18" charset="0"/>
                          <a:cs typeface="Times New Roman" panose="02020603050405020304" pitchFamily="18" charset="0"/>
                        </a:rPr>
                        <a:t> beach</a:t>
                      </a:r>
                      <a:endParaRPr lang="en-US"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567902">
                <a:tc>
                  <a:txBody>
                    <a:bodyPr/>
                    <a:lstStyle/>
                    <a:p>
                      <a:r>
                        <a:rPr lang="en-US" sz="2000" b="1" dirty="0" err="1" smtClean="0">
                          <a:latin typeface="Times New Roman" panose="02020603050405020304" pitchFamily="18" charset="0"/>
                          <a:cs typeface="Times New Roman" panose="02020603050405020304" pitchFamily="18" charset="0"/>
                        </a:rPr>
                        <a:t>Quang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Ninh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r>
                        <a:rPr lang="en-US" sz="2000" dirty="0" err="1" smtClean="0">
                          <a:latin typeface="Times New Roman" panose="02020603050405020304" pitchFamily="18" charset="0"/>
                          <a:cs typeface="Times New Roman" panose="02020603050405020304" pitchFamily="18" charset="0"/>
                        </a:rPr>
                        <a:t>Halong</a:t>
                      </a:r>
                      <a:r>
                        <a:rPr lang="en-US" sz="2000" dirty="0" smtClean="0">
                          <a:latin typeface="Times New Roman" panose="02020603050405020304" pitchFamily="18" charset="0"/>
                          <a:cs typeface="Times New Roman" panose="02020603050405020304" pitchFamily="18" charset="0"/>
                        </a:rPr>
                        <a:t> bay, </a:t>
                      </a:r>
                      <a:r>
                        <a:rPr lang="en-US" sz="2000" dirty="0" err="1" smtClean="0">
                          <a:latin typeface="Times New Roman" panose="02020603050405020304" pitchFamily="18" charset="0"/>
                          <a:cs typeface="Times New Roman" panose="02020603050405020304" pitchFamily="18" charset="0"/>
                        </a:rPr>
                        <a:t>Dau</a:t>
                      </a:r>
                      <a:r>
                        <a:rPr lang="en-US" sz="2000" dirty="0" smtClean="0">
                          <a:latin typeface="Times New Roman" panose="02020603050405020304" pitchFamily="18" charset="0"/>
                          <a:cs typeface="Times New Roman" panose="02020603050405020304" pitchFamily="18" charset="0"/>
                        </a:rPr>
                        <a:t> Go cave</a:t>
                      </a:r>
                      <a:endParaRPr lang="en-US"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bl>
          </a:graphicData>
        </a:graphic>
      </p:graphicFrame>
      <p:sp>
        <p:nvSpPr>
          <p:cNvPr id="5" name="Rectangle 4"/>
          <p:cNvSpPr/>
          <p:nvPr/>
        </p:nvSpPr>
        <p:spPr>
          <a:xfrm>
            <a:off x="152400" y="4800600"/>
            <a:ext cx="8991600" cy="1878206"/>
          </a:xfrm>
          <a:prstGeom prst="rect">
            <a:avLst/>
          </a:prstGeom>
        </p:spPr>
        <p:txBody>
          <a:bodyPr wrap="square">
            <a:spAutoFit/>
          </a:bodyPr>
          <a:lstStyle/>
          <a:p>
            <a:pPr algn="just">
              <a:lnSpc>
                <a:spcPct val="107000"/>
              </a:lnSpc>
              <a:spcAft>
                <a:spcPts val="800"/>
              </a:spcAft>
            </a:pP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Team work: Team A give the city/ town. Team B says its attraction. The team with the most items is winner.</a:t>
            </a:r>
          </a:p>
          <a:p>
            <a:pPr algn="just">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Ex: 	Team A: Hue city</a:t>
            </a:r>
          </a:p>
          <a:p>
            <a:pPr algn="just">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Team B: Hue conical hats</a:t>
            </a:r>
          </a:p>
        </p:txBody>
      </p:sp>
      <p:sp>
        <p:nvSpPr>
          <p:cNvPr id="6" name="Rectangle 5"/>
          <p:cNvSpPr/>
          <p:nvPr/>
        </p:nvSpPr>
        <p:spPr>
          <a:xfrm>
            <a:off x="2819400" y="1337628"/>
            <a:ext cx="5715000" cy="707886"/>
          </a:xfrm>
          <a:prstGeom prst="rect">
            <a:avLst/>
          </a:prstGeom>
        </p:spPr>
        <p:txBody>
          <a:bodyPr wrap="square">
            <a:spAutoFit/>
          </a:bodyPr>
          <a:lstStyle/>
          <a:p>
            <a:r>
              <a:rPr lang="en-US" sz="2000" dirty="0">
                <a:solidFill>
                  <a:srgbClr val="313131"/>
                </a:solidFill>
                <a:latin typeface="Times New Roman" panose="02020603050405020304" pitchFamily="18" charset="0"/>
                <a:cs typeface="Times New Roman" panose="02020603050405020304" pitchFamily="18" charset="0"/>
              </a:rPr>
              <a:t>Dam pagoda, </a:t>
            </a:r>
            <a:r>
              <a:rPr lang="en-US" sz="2000" dirty="0" err="1">
                <a:solidFill>
                  <a:srgbClr val="313131"/>
                </a:solidFill>
                <a:latin typeface="Times New Roman" panose="02020603050405020304" pitchFamily="18" charset="0"/>
                <a:cs typeface="Times New Roman" panose="02020603050405020304" pitchFamily="18" charset="0"/>
              </a:rPr>
              <a:t>Phat</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Tich</a:t>
            </a:r>
            <a:r>
              <a:rPr lang="en-US" sz="2000" dirty="0">
                <a:solidFill>
                  <a:srgbClr val="313131"/>
                </a:solidFill>
                <a:latin typeface="Times New Roman" panose="02020603050405020304" pitchFamily="18" charset="0"/>
                <a:cs typeface="Times New Roman" panose="02020603050405020304" pitchFamily="18" charset="0"/>
              </a:rPr>
              <a:t> pagoda, Eight Kings of Ly empire Temple,…</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819400" y="2157907"/>
            <a:ext cx="5867400" cy="400110"/>
          </a:xfrm>
          <a:prstGeom prst="rect">
            <a:avLst/>
          </a:prstGeom>
        </p:spPr>
        <p:txBody>
          <a:bodyPr wrap="square">
            <a:spAutoFit/>
          </a:bodyPr>
          <a:lstStyle/>
          <a:p>
            <a:r>
              <a:rPr lang="en-US" sz="2000" dirty="0">
                <a:solidFill>
                  <a:srgbClr val="313131"/>
                </a:solidFill>
                <a:latin typeface="Times New Roman" panose="02020603050405020304" pitchFamily="18" charset="0"/>
                <a:cs typeface="Times New Roman" panose="02020603050405020304" pitchFamily="18" charset="0"/>
              </a:rPr>
              <a:t>Ngoc Son temple, Ha </a:t>
            </a:r>
            <a:r>
              <a:rPr lang="en-US" sz="2000" dirty="0" err="1">
                <a:solidFill>
                  <a:srgbClr val="313131"/>
                </a:solidFill>
                <a:latin typeface="Times New Roman" panose="02020603050405020304" pitchFamily="18" charset="0"/>
                <a:cs typeface="Times New Roman" panose="02020603050405020304" pitchFamily="18" charset="0"/>
              </a:rPr>
              <a:t>Noi</a:t>
            </a:r>
            <a:r>
              <a:rPr lang="en-US" sz="2000" dirty="0">
                <a:solidFill>
                  <a:srgbClr val="313131"/>
                </a:solidFill>
                <a:latin typeface="Times New Roman" panose="02020603050405020304" pitchFamily="18" charset="0"/>
                <a:cs typeface="Times New Roman" panose="02020603050405020304" pitchFamily="18" charset="0"/>
              </a:rPr>
              <a:t> museum, </a:t>
            </a:r>
            <a:r>
              <a:rPr lang="en-US" sz="2000" dirty="0" err="1">
                <a:solidFill>
                  <a:srgbClr val="313131"/>
                </a:solidFill>
                <a:latin typeface="Times New Roman" panose="02020603050405020304" pitchFamily="18" charset="0"/>
                <a:cs typeface="Times New Roman" panose="02020603050405020304" pitchFamily="18" charset="0"/>
              </a:rPr>
              <a:t>Hoan</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Kiem</a:t>
            </a:r>
            <a:r>
              <a:rPr lang="en-US" sz="2000" dirty="0">
                <a:solidFill>
                  <a:srgbClr val="313131"/>
                </a:solidFill>
                <a:latin typeface="Times New Roman" panose="02020603050405020304" pitchFamily="18" charset="0"/>
                <a:cs typeface="Times New Roman" panose="02020603050405020304" pitchFamily="18" charset="0"/>
              </a:rPr>
              <a:t> lake,…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2819400" y="2683527"/>
            <a:ext cx="4004622" cy="400110"/>
          </a:xfrm>
          <a:prstGeom prst="rect">
            <a:avLst/>
          </a:prstGeom>
        </p:spPr>
        <p:txBody>
          <a:bodyPr wrap="none">
            <a:spAutoFit/>
          </a:bodyPr>
          <a:lstStyle/>
          <a:p>
            <a:r>
              <a:rPr lang="en-US" sz="2000" dirty="0">
                <a:solidFill>
                  <a:srgbClr val="313131"/>
                </a:solidFill>
                <a:latin typeface="Times New Roman" panose="02020603050405020304" pitchFamily="18" charset="0"/>
                <a:cs typeface="Times New Roman" panose="02020603050405020304" pitchFamily="18" charset="0"/>
              </a:rPr>
              <a:t>Kim </a:t>
            </a:r>
            <a:r>
              <a:rPr lang="en-US" sz="2000" dirty="0" err="1">
                <a:solidFill>
                  <a:srgbClr val="313131"/>
                </a:solidFill>
                <a:latin typeface="Times New Roman" panose="02020603050405020304" pitchFamily="18" charset="0"/>
                <a:cs typeface="Times New Roman" panose="02020603050405020304" pitchFamily="18" charset="0"/>
              </a:rPr>
              <a:t>Boi</a:t>
            </a:r>
            <a:r>
              <a:rPr lang="en-US" sz="2000" dirty="0">
                <a:solidFill>
                  <a:srgbClr val="313131"/>
                </a:solidFill>
                <a:latin typeface="Times New Roman" panose="02020603050405020304" pitchFamily="18" charset="0"/>
                <a:cs typeface="Times New Roman" panose="02020603050405020304" pitchFamily="18" charset="0"/>
              </a:rPr>
              <a:t> hot spring, Mai </a:t>
            </a:r>
            <a:r>
              <a:rPr lang="en-US" sz="2000" dirty="0" err="1">
                <a:solidFill>
                  <a:srgbClr val="313131"/>
                </a:solidFill>
                <a:latin typeface="Times New Roman" panose="02020603050405020304" pitchFamily="18" charset="0"/>
                <a:cs typeface="Times New Roman" panose="02020603050405020304" pitchFamily="18" charset="0"/>
              </a:rPr>
              <a:t>Chau</a:t>
            </a:r>
            <a:r>
              <a:rPr lang="en-US" sz="2000" dirty="0">
                <a:solidFill>
                  <a:srgbClr val="313131"/>
                </a:solidFill>
                <a:latin typeface="Times New Roman" panose="02020603050405020304" pitchFamily="18" charset="0"/>
                <a:cs typeface="Times New Roman" panose="02020603050405020304" pitchFamily="18" charset="0"/>
              </a:rPr>
              <a:t> valley</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2819400" y="3232389"/>
            <a:ext cx="3908442" cy="400110"/>
          </a:xfrm>
          <a:prstGeom prst="rect">
            <a:avLst/>
          </a:prstGeom>
        </p:spPr>
        <p:txBody>
          <a:bodyPr wrap="none">
            <a:spAutoFit/>
          </a:bodyPr>
          <a:lstStyle/>
          <a:p>
            <a:r>
              <a:rPr lang="en-US" sz="2000" dirty="0" err="1">
                <a:solidFill>
                  <a:srgbClr val="313131"/>
                </a:solidFill>
                <a:latin typeface="Times New Roman" panose="02020603050405020304" pitchFamily="18" charset="0"/>
                <a:cs typeface="Times New Roman" panose="02020603050405020304" pitchFamily="18" charset="0"/>
              </a:rPr>
              <a:t>Xuan</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Huong</a:t>
            </a:r>
            <a:r>
              <a:rPr lang="en-US" sz="2000" dirty="0">
                <a:solidFill>
                  <a:srgbClr val="313131"/>
                </a:solidFill>
                <a:latin typeface="Times New Roman" panose="02020603050405020304" pitchFamily="18" charset="0"/>
                <a:cs typeface="Times New Roman" panose="02020603050405020304" pitchFamily="18" charset="0"/>
              </a:rPr>
              <a:t> lake, </a:t>
            </a:r>
            <a:r>
              <a:rPr lang="en-US" sz="2000" dirty="0" err="1">
                <a:solidFill>
                  <a:srgbClr val="313131"/>
                </a:solidFill>
                <a:latin typeface="Times New Roman" panose="02020603050405020304" pitchFamily="18" charset="0"/>
                <a:cs typeface="Times New Roman" panose="02020603050405020304" pitchFamily="18" charset="0"/>
              </a:rPr>
              <a:t>Gougah</a:t>
            </a:r>
            <a:r>
              <a:rPr lang="en-US" sz="2000" dirty="0">
                <a:solidFill>
                  <a:srgbClr val="313131"/>
                </a:solidFill>
                <a:latin typeface="Times New Roman" panose="02020603050405020304" pitchFamily="18" charset="0"/>
                <a:cs typeface="Times New Roman" panose="02020603050405020304" pitchFamily="18" charset="0"/>
              </a:rPr>
              <a:t> waterfall</a:t>
            </a:r>
            <a:endParaRPr lang="en-US" sz="2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729753" y="691988"/>
            <a:ext cx="13447" cy="4108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7929"/>
            <a:ext cx="9144000" cy="6858000"/>
          </a:xfrm>
          <a:prstGeom prst="rect">
            <a:avLst/>
          </a:prstGeom>
          <a:noFill/>
          <a:ln>
            <a:noFill/>
          </a:ln>
        </p:spPr>
      </p:pic>
      <p:sp>
        <p:nvSpPr>
          <p:cNvPr id="4" name="Rectangle 3"/>
          <p:cNvSpPr/>
          <p:nvPr/>
        </p:nvSpPr>
        <p:spPr>
          <a:xfrm>
            <a:off x="4828054" y="-128415"/>
            <a:ext cx="4142255"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Put the items in these scrambled notices in the correct order</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4789955" y="588980"/>
            <a:ext cx="3276600" cy="1631216"/>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A</a:t>
            </a:r>
            <a:r>
              <a:rPr lang="en-US" sz="2000" b="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cs typeface="Times New Roman" panose="02020603050405020304" pitchFamily="18" charset="0"/>
            </a:endParaRPr>
          </a:p>
          <a:p>
            <a:pPr algn="just"/>
            <a:r>
              <a:rPr lang="en-US" sz="2000" dirty="0" smtClean="0">
                <a:solidFill>
                  <a:srgbClr val="000000"/>
                </a:solidFill>
                <a:latin typeface="Times New Roman" panose="02020603050405020304" pitchFamily="18" charset="0"/>
                <a:cs typeface="Times New Roman" panose="02020603050405020304" pitchFamily="18" charset="0"/>
              </a:rPr>
              <a:t>QUIET </a:t>
            </a:r>
            <a:r>
              <a:rPr lang="en-US" sz="2000" dirty="0">
                <a:solidFill>
                  <a:srgbClr val="000000"/>
                </a:solidFill>
                <a:latin typeface="Times New Roman" panose="02020603050405020304" pitchFamily="18" charset="0"/>
                <a:cs typeface="Times New Roman" panose="02020603050405020304" pitchFamily="18" charset="0"/>
              </a:rPr>
              <a:t>PLEASE</a:t>
            </a:r>
          </a:p>
          <a:p>
            <a:pPr algn="just"/>
            <a:r>
              <a:rPr lang="en-US" sz="2000" dirty="0">
                <a:solidFill>
                  <a:srgbClr val="000000"/>
                </a:solidFill>
                <a:latin typeface="Times New Roman" panose="02020603050405020304" pitchFamily="18" charset="0"/>
                <a:cs typeface="Times New Roman" panose="02020603050405020304" pitchFamily="18" charset="0"/>
              </a:rPr>
              <a:t>Exam in progress</a:t>
            </a:r>
          </a:p>
          <a:p>
            <a:pPr algn="just"/>
            <a:r>
              <a:rPr lang="en-US" sz="2000" dirty="0">
                <a:solidFill>
                  <a:srgbClr val="000000"/>
                </a:solidFill>
                <a:latin typeface="Times New Roman" panose="02020603050405020304" pitchFamily="18" charset="0"/>
                <a:cs typeface="Times New Roman" panose="02020603050405020304" pitchFamily="18" charset="0"/>
              </a:rPr>
              <a:t>Group 9B + 9D to Gym</a:t>
            </a:r>
          </a:p>
          <a:p>
            <a:pPr algn="just"/>
            <a:r>
              <a:rPr lang="en-US" sz="2000" dirty="0">
                <a:solidFill>
                  <a:srgbClr val="000000"/>
                </a:solidFill>
                <a:latin typeface="Times New Roman" panose="02020603050405020304" pitchFamily="18" charset="0"/>
                <a:cs typeface="Times New Roman" panose="02020603050405020304" pitchFamily="18" charset="0"/>
              </a:rPr>
              <a:t>Classes as normal tomorrow</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4913080" y="2220196"/>
            <a:ext cx="4119843" cy="2246769"/>
          </a:xfrm>
          <a:prstGeom prst="rect">
            <a:avLst/>
          </a:prstGeom>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B</a:t>
            </a:r>
            <a:r>
              <a:rPr lang="en-US" sz="2000" b="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ENGLISH </a:t>
            </a:r>
            <a:r>
              <a:rPr lang="en-US" sz="2000" dirty="0">
                <a:solidFill>
                  <a:srgbClr val="000000"/>
                </a:solidFill>
                <a:latin typeface="Times New Roman" panose="02020603050405020304" pitchFamily="18" charset="0"/>
                <a:cs typeface="Times New Roman" panose="02020603050405020304" pitchFamily="18" charset="0"/>
              </a:rPr>
              <a:t>CONVERSATION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LESSONS</a:t>
            </a:r>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Offered by native teachers</a:t>
            </a:r>
          </a:p>
          <a:p>
            <a:r>
              <a:rPr lang="en-US" sz="2000" dirty="0">
                <a:solidFill>
                  <a:srgbClr val="000000"/>
                </a:solidFill>
                <a:latin typeface="Times New Roman" panose="02020603050405020304" pitchFamily="18" charset="0"/>
                <a:cs typeface="Times New Roman" panose="02020603050405020304" pitchFamily="18" charset="0"/>
              </a:rPr>
              <a:t>Language exchange also a possibility</a:t>
            </a:r>
          </a:p>
          <a:p>
            <a:r>
              <a:rPr lang="en-US" sz="2000" dirty="0">
                <a:solidFill>
                  <a:srgbClr val="000000"/>
                </a:solidFill>
                <a:latin typeface="Times New Roman" panose="02020603050405020304" pitchFamily="18" charset="0"/>
                <a:cs typeface="Times New Roman" panose="02020603050405020304" pitchFamily="18" charset="0"/>
              </a:rPr>
              <a:t>Town Hall every evening</a:t>
            </a:r>
          </a:p>
          <a:p>
            <a:r>
              <a:rPr lang="en-US" sz="2000" dirty="0">
                <a:solidFill>
                  <a:srgbClr val="000000"/>
                </a:solidFill>
                <a:latin typeface="Times New Roman" panose="02020603050405020304" pitchFamily="18" charset="0"/>
                <a:cs typeface="Times New Roman" panose="02020603050405020304" pitchFamily="18" charset="0"/>
              </a:rPr>
              <a:t>Ring Dylan on 42564039</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6" name="Picture 2" descr="Image result for anh unit 2 anh 9 thi diem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 y="0"/>
            <a:ext cx="4801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652" y="3489711"/>
            <a:ext cx="4520454" cy="707886"/>
          </a:xfrm>
          <a:prstGeom prst="rect">
            <a:avLst/>
          </a:prstGeom>
          <a:solidFill>
            <a:srgbClr val="FFFF00"/>
          </a:solidFill>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Where are you most likely to find these notices?</a:t>
            </a:r>
            <a:endParaRPr lang="en-US" sz="2000" dirty="0">
              <a:latin typeface="Times New Roman" panose="02020603050405020304" pitchFamily="18" charset="0"/>
              <a:cs typeface="Times New Roman" panose="02020603050405020304" pitchFamily="18" charset="0"/>
            </a:endParaRPr>
          </a:p>
        </p:txBody>
      </p:sp>
      <p:sp>
        <p:nvSpPr>
          <p:cNvPr id="15" name="Right Arrow 14"/>
          <p:cNvSpPr/>
          <p:nvPr/>
        </p:nvSpPr>
        <p:spPr>
          <a:xfrm>
            <a:off x="3886200" y="660989"/>
            <a:ext cx="838200" cy="743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126848" y="2720270"/>
            <a:ext cx="737908"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8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22412" y="27667"/>
            <a:ext cx="9144000" cy="6858000"/>
          </a:xfrm>
          <a:prstGeom prst="rect">
            <a:avLst/>
          </a:prstGeom>
          <a:solidFill>
            <a:srgbClr val="92D050"/>
          </a:solidFill>
          <a:ln>
            <a:noFill/>
          </a:ln>
        </p:spPr>
      </p:pic>
      <p:sp>
        <p:nvSpPr>
          <p:cNvPr id="8" name="Rectangle 7"/>
          <p:cNvSpPr/>
          <p:nvPr/>
        </p:nvSpPr>
        <p:spPr>
          <a:xfrm>
            <a:off x="5104279" y="501698"/>
            <a:ext cx="3904129" cy="2308324"/>
          </a:xfrm>
          <a:prstGeom prst="rect">
            <a:avLst/>
          </a:prstGeom>
          <a:solidFill>
            <a:srgbClr val="92D050"/>
          </a:solidFill>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VENDING MACHINE</a:t>
            </a:r>
          </a:p>
          <a:p>
            <a:pPr algn="just"/>
            <a:r>
              <a:rPr lang="en-US" sz="2400" dirty="0">
                <a:solidFill>
                  <a:srgbClr val="000000"/>
                </a:solidFill>
                <a:latin typeface="Times New Roman" panose="02020603050405020304" pitchFamily="18" charset="0"/>
                <a:cs typeface="Times New Roman" panose="02020603050405020304" pitchFamily="18" charset="0"/>
              </a:rPr>
              <a:t>No soup</a:t>
            </a:r>
          </a:p>
          <a:p>
            <a:pPr algn="just"/>
            <a:r>
              <a:rPr lang="en-US" sz="2400" dirty="0">
                <a:solidFill>
                  <a:srgbClr val="000000"/>
                </a:solidFill>
                <a:latin typeface="Times New Roman" panose="02020603050405020304" pitchFamily="18" charset="0"/>
                <a:cs typeface="Times New Roman" panose="02020603050405020304" pitchFamily="18" charset="0"/>
              </a:rPr>
              <a:t>Tea and coffee, 10p and 50p coins only</a:t>
            </a:r>
          </a:p>
          <a:p>
            <a:pPr algn="just"/>
            <a:r>
              <a:rPr lang="en-US" sz="2400" dirty="0">
                <a:solidFill>
                  <a:srgbClr val="000000"/>
                </a:solidFill>
                <a:latin typeface="Times New Roman" panose="02020603050405020304" pitchFamily="18" charset="0"/>
                <a:cs typeface="Times New Roman" panose="02020603050405020304" pitchFamily="18" charset="0"/>
              </a:rPr>
              <a:t>No more canned drinks</a:t>
            </a:r>
          </a:p>
          <a:p>
            <a:pPr algn="just"/>
            <a:r>
              <a:rPr lang="en-US" sz="2400" dirty="0">
                <a:solidFill>
                  <a:srgbClr val="000000"/>
                </a:solidFill>
                <a:latin typeface="Times New Roman" panose="02020603050405020304" pitchFamily="18" charset="0"/>
                <a:cs typeface="Times New Roman" panose="02020603050405020304" pitchFamily="18" charset="0"/>
              </a:rPr>
              <a:t>Machine will be repair soon</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89647" y="3443220"/>
            <a:ext cx="4099112"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In 20-30 words, write a notice for one of the following situations</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3788" y="4182482"/>
            <a:ext cx="4000500" cy="224676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1.</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SEMINAR ABOUT FEATURES OF CITY LIFE</a:t>
            </a:r>
          </a:p>
          <a:p>
            <a:pPr algn="just"/>
            <a:r>
              <a:rPr lang="en-US" sz="2000" dirty="0">
                <a:solidFill>
                  <a:srgbClr val="000000"/>
                </a:solidFill>
                <a:latin typeface="Times New Roman" panose="02020603050405020304" pitchFamily="18" charset="0"/>
                <a:cs typeface="Times New Roman" panose="02020603050405020304" pitchFamily="18" charset="0"/>
              </a:rPr>
              <a:t>Monday Nov 10th in town hall</a:t>
            </a:r>
          </a:p>
          <a:p>
            <a:pPr algn="just"/>
            <a:r>
              <a:rPr lang="en-US" sz="2000" dirty="0">
                <a:solidFill>
                  <a:srgbClr val="000000"/>
                </a:solidFill>
                <a:latin typeface="Times New Roman" panose="02020603050405020304" pitchFamily="18" charset="0"/>
                <a:cs typeface="Times New Roman" panose="02020603050405020304" pitchFamily="18" charset="0"/>
              </a:rPr>
              <a:t>All teenage girls are welcome</a:t>
            </a:r>
          </a:p>
          <a:p>
            <a:pPr algn="just"/>
            <a:r>
              <a:rPr lang="en-US" sz="2000" dirty="0">
                <a:solidFill>
                  <a:srgbClr val="000000"/>
                </a:solidFill>
                <a:latin typeface="Times New Roman" panose="02020603050405020304" pitchFamily="18" charset="0"/>
                <a:cs typeface="Times New Roman" panose="02020603050405020304" pitchFamily="18" charset="0"/>
              </a:rPr>
              <a:t>For </a:t>
            </a:r>
            <a:r>
              <a:rPr lang="en-US" sz="2000" dirty="0" smtClean="0">
                <a:solidFill>
                  <a:srgbClr val="000000"/>
                </a:solidFill>
                <a:latin typeface="Times New Roman" panose="02020603050405020304" pitchFamily="18" charset="0"/>
                <a:cs typeface="Times New Roman" panose="02020603050405020304" pitchFamily="18" charset="0"/>
              </a:rPr>
              <a:t>further </a:t>
            </a:r>
            <a:r>
              <a:rPr lang="en-US" sz="2000" dirty="0">
                <a:solidFill>
                  <a:srgbClr val="000000"/>
                </a:solidFill>
                <a:latin typeface="Times New Roman" panose="02020603050405020304" pitchFamily="18" charset="0"/>
                <a:cs typeface="Times New Roman" panose="02020603050405020304" pitchFamily="18" charset="0"/>
              </a:rPr>
              <a:t>detail, ring </a:t>
            </a:r>
            <a:r>
              <a:rPr lang="en-US" sz="2000" dirty="0" err="1">
                <a:solidFill>
                  <a:srgbClr val="000000"/>
                </a:solidFill>
                <a:latin typeface="Times New Roman" panose="02020603050405020304" pitchFamily="18" charset="0"/>
                <a:cs typeface="Times New Roman" panose="02020603050405020304" pitchFamily="18" charset="0"/>
              </a:rPr>
              <a:t>Trang</a:t>
            </a:r>
            <a:r>
              <a:rPr lang="en-US" sz="2000" dirty="0">
                <a:solidFill>
                  <a:srgbClr val="000000"/>
                </a:solidFill>
                <a:latin typeface="Times New Roman" panose="02020603050405020304" pitchFamily="18" charset="0"/>
                <a:cs typeface="Times New Roman" panose="02020603050405020304" pitchFamily="18" charset="0"/>
              </a:rPr>
              <a:t> - 098456789</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5017994" y="3456667"/>
            <a:ext cx="3657600" cy="317009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2.</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ONE-DAY TRIP AROUND THE CITY</a:t>
            </a:r>
          </a:p>
          <a:p>
            <a:pPr algn="just"/>
            <a:r>
              <a:rPr lang="en-US" sz="2000" dirty="0">
                <a:solidFill>
                  <a:srgbClr val="000000"/>
                </a:solidFill>
                <a:latin typeface="Times New Roman" panose="02020603050405020304" pitchFamily="18" charset="0"/>
                <a:cs typeface="Times New Roman" panose="02020603050405020304" pitchFamily="18" charset="0"/>
              </a:rPr>
              <a:t>Sun 29th Oct in Hanoi</a:t>
            </a:r>
          </a:p>
          <a:p>
            <a:pPr algn="just"/>
            <a:r>
              <a:rPr lang="en-US" sz="2000" dirty="0">
                <a:solidFill>
                  <a:srgbClr val="000000"/>
                </a:solidFill>
                <a:latin typeface="Times New Roman" panose="02020603050405020304" pitchFamily="18" charset="0"/>
                <a:cs typeface="Times New Roman" panose="02020603050405020304" pitchFamily="18" charset="0"/>
              </a:rPr>
              <a:t>Ngoc Son Temple - </a:t>
            </a:r>
            <a:r>
              <a:rPr lang="en-US" sz="2000" dirty="0" err="1">
                <a:solidFill>
                  <a:srgbClr val="000000"/>
                </a:solidFill>
                <a:latin typeface="Times New Roman" panose="02020603050405020304" pitchFamily="18" charset="0"/>
                <a:cs typeface="Times New Roman" panose="02020603050405020304" pitchFamily="18" charset="0"/>
              </a:rPr>
              <a:t>Hoan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Kiem</a:t>
            </a:r>
            <a:r>
              <a:rPr lang="en-US" sz="2000" dirty="0">
                <a:solidFill>
                  <a:srgbClr val="000000"/>
                </a:solidFill>
                <a:latin typeface="Times New Roman" panose="02020603050405020304" pitchFamily="18" charset="0"/>
                <a:cs typeface="Times New Roman" panose="02020603050405020304" pitchFamily="18" charset="0"/>
              </a:rPr>
              <a:t> Lake – Ancient town – Dong </a:t>
            </a:r>
            <a:r>
              <a:rPr lang="en-US" sz="2000" dirty="0" err="1">
                <a:solidFill>
                  <a:srgbClr val="000000"/>
                </a:solidFill>
                <a:latin typeface="Times New Roman" panose="02020603050405020304" pitchFamily="18" charset="0"/>
                <a:cs typeface="Times New Roman" panose="02020603050405020304" pitchFamily="18" charset="0"/>
              </a:rPr>
              <a:t>Xuan</a:t>
            </a:r>
            <a:r>
              <a:rPr lang="en-US" sz="2000" dirty="0">
                <a:solidFill>
                  <a:srgbClr val="000000"/>
                </a:solidFill>
                <a:latin typeface="Times New Roman" panose="02020603050405020304" pitchFamily="18" charset="0"/>
                <a:cs typeface="Times New Roman" panose="02020603050405020304" pitchFamily="18" charset="0"/>
              </a:rPr>
              <a:t> market – One-pillar Pagoda – Temple of Literature</a:t>
            </a:r>
          </a:p>
          <a:p>
            <a:pPr algn="just"/>
            <a:r>
              <a:rPr lang="en-US" sz="2000" dirty="0">
                <a:solidFill>
                  <a:srgbClr val="000000"/>
                </a:solidFill>
                <a:latin typeface="Times New Roman" panose="02020603050405020304" pitchFamily="18" charset="0"/>
                <a:cs typeface="Times New Roman" panose="02020603050405020304" pitchFamily="18" charset="0"/>
              </a:rPr>
              <a:t>For more information, call hotline: 1900-232323 (Mr. X)</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0" y="62251"/>
            <a:ext cx="4267200" cy="3214349"/>
          </a:xfrm>
          <a:prstGeom prst="rect">
            <a:avLst/>
          </a:prstGeom>
        </p:spPr>
      </p:pic>
      <p:sp>
        <p:nvSpPr>
          <p:cNvPr id="15" name="Rectangle 14"/>
          <p:cNvSpPr/>
          <p:nvPr/>
        </p:nvSpPr>
        <p:spPr>
          <a:xfrm>
            <a:off x="661147" y="152400"/>
            <a:ext cx="3429000"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2.</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Delete the words which are unnecessary in these notices</a:t>
            </a:r>
            <a:endParaRPr lang="en-US" sz="20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4267199" y="1660505"/>
            <a:ext cx="837079" cy="701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4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414</Words>
  <Application>Microsoft Office PowerPoint</Application>
  <PresentationFormat>On-screen Show (4:3)</PresentationFormat>
  <Paragraphs>118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Times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namcuong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choiminren2505@gmail.com</cp:lastModifiedBy>
  <cp:revision>19</cp:revision>
  <dcterms:created xsi:type="dcterms:W3CDTF">2018-10-01T15:24:51Z</dcterms:created>
  <dcterms:modified xsi:type="dcterms:W3CDTF">2019-09-12T15:50:48Z</dcterms:modified>
</cp:coreProperties>
</file>