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7"/>
  </p:notesMasterIdLst>
  <p:sldIdLst>
    <p:sldId id="317" r:id="rId3"/>
    <p:sldId id="301" r:id="rId4"/>
    <p:sldId id="315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8" r:id="rId15"/>
    <p:sldId id="327" r:id="rId16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9815" autoAdjust="0"/>
  </p:normalViewPr>
  <p:slideViewPr>
    <p:cSldViewPr>
      <p:cViewPr varScale="1">
        <p:scale>
          <a:sx n="37" d="100"/>
          <a:sy n="37" d="100"/>
        </p:scale>
        <p:origin x="558" y="7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1BA01-2972-4133-BD11-3A23A81FD939}" type="doc">
      <dgm:prSet loTypeId="urn:diagrams.loki3.com/VaryingWidthList+Icon" loCatId="list" qsTypeId="urn:microsoft.com/office/officeart/2005/8/quickstyle/simple3" qsCatId="simple" csTypeId="urn:microsoft.com/office/officeart/2005/8/colors/accent2_5" csCatId="accent2" phldr="1"/>
      <dgm:spPr/>
    </dgm:pt>
    <dgm:pt modelId="{FAA0A80B-ACF2-4348-BF5F-CAD467A38BBE}">
      <dgm:prSet phldrT="[Text]" custT="1"/>
      <dgm:spPr/>
      <dgm:t>
        <a:bodyPr/>
        <a:lstStyle/>
        <a:p>
          <a:pPr algn="l"/>
          <a:r>
            <a:rPr lang="en-US" sz="5400" b="1" smtClean="0">
              <a:latin typeface="Tomaho"/>
            </a:rPr>
            <a:t>Bài 3. Phương pháp quy nạp toán học</a:t>
          </a:r>
          <a:endParaRPr lang="vi-VN" sz="5400" b="1">
            <a:latin typeface="Tomaho"/>
          </a:endParaRPr>
        </a:p>
      </dgm:t>
    </dgm:pt>
    <dgm:pt modelId="{2F7E5B57-B8C4-47FD-A4E1-AF88716591BA}" type="parTrans" cxnId="{BD18EE09-6D48-4B22-B943-358F7435A280}">
      <dgm:prSet/>
      <dgm:spPr/>
      <dgm:t>
        <a:bodyPr/>
        <a:lstStyle/>
        <a:p>
          <a:endParaRPr lang="vi-VN"/>
        </a:p>
      </dgm:t>
    </dgm:pt>
    <dgm:pt modelId="{439AC055-19EC-41BC-88E6-5DE83C13C5E2}" type="sibTrans" cxnId="{BD18EE09-6D48-4B22-B943-358F7435A280}">
      <dgm:prSet/>
      <dgm:spPr/>
      <dgm:t>
        <a:bodyPr/>
        <a:lstStyle/>
        <a:p>
          <a:endParaRPr lang="vi-VN"/>
        </a:p>
      </dgm:t>
    </dgm:pt>
    <dgm:pt modelId="{107A8EE5-1D88-4227-9C42-E4318B9A8B0D}">
      <dgm:prSet phldrT="[Text]" custT="1"/>
      <dgm:spPr/>
      <dgm:t>
        <a:bodyPr/>
        <a:lstStyle/>
        <a:p>
          <a:pPr algn="l"/>
          <a:r>
            <a:rPr lang="en-US" sz="5400" b="1" smtClean="0">
              <a:latin typeface="Tomaho"/>
            </a:rPr>
            <a:t>Bài 4. Nhị thức Newton</a:t>
          </a:r>
          <a:endParaRPr lang="vi-VN" sz="5400" b="1">
            <a:latin typeface="Tomaho"/>
          </a:endParaRPr>
        </a:p>
      </dgm:t>
    </dgm:pt>
    <dgm:pt modelId="{7D8565E7-578B-484F-8B0B-821D9F8B10C4}" type="parTrans" cxnId="{2D476A53-1FB1-4DAF-B0A0-2F4EB26C61C4}">
      <dgm:prSet/>
      <dgm:spPr/>
      <dgm:t>
        <a:bodyPr/>
        <a:lstStyle/>
        <a:p>
          <a:endParaRPr lang="vi-VN"/>
        </a:p>
      </dgm:t>
    </dgm:pt>
    <dgm:pt modelId="{502DB6B4-C5AA-4432-9087-BD3A212799D9}" type="sibTrans" cxnId="{2D476A53-1FB1-4DAF-B0A0-2F4EB26C61C4}">
      <dgm:prSet/>
      <dgm:spPr/>
      <dgm:t>
        <a:bodyPr/>
        <a:lstStyle/>
        <a:p>
          <a:endParaRPr lang="vi-VN"/>
        </a:p>
      </dgm:t>
    </dgm:pt>
    <dgm:pt modelId="{1503C5DC-30C2-4A90-AE1F-84F670BC45ED}">
      <dgm:prSet phldrT="[Text]" custT="1"/>
      <dgm:spPr/>
      <dgm:t>
        <a:bodyPr/>
        <a:lstStyle/>
        <a:p>
          <a:pPr algn="l"/>
          <a:r>
            <a:rPr lang="en-US" sz="5400" b="1" smtClean="0">
              <a:latin typeface="Tomaho"/>
            </a:rPr>
            <a:t>Bài tập cuối chuyên đề 2</a:t>
          </a:r>
          <a:endParaRPr lang="vi-VN" sz="5400" b="1">
            <a:latin typeface="Tomaho"/>
          </a:endParaRPr>
        </a:p>
      </dgm:t>
    </dgm:pt>
    <dgm:pt modelId="{06F21C9A-8F7A-4E67-BE0D-C499A69511AF}" type="parTrans" cxnId="{F93C49C0-6DD2-473E-B550-BEF52C1CDA00}">
      <dgm:prSet/>
      <dgm:spPr/>
      <dgm:t>
        <a:bodyPr/>
        <a:lstStyle/>
        <a:p>
          <a:endParaRPr lang="vi-VN"/>
        </a:p>
      </dgm:t>
    </dgm:pt>
    <dgm:pt modelId="{42717E03-45DF-48D9-827E-36B3EADA384D}" type="sibTrans" cxnId="{F93C49C0-6DD2-473E-B550-BEF52C1CDA00}">
      <dgm:prSet/>
      <dgm:spPr/>
      <dgm:t>
        <a:bodyPr/>
        <a:lstStyle/>
        <a:p>
          <a:endParaRPr lang="vi-VN"/>
        </a:p>
      </dgm:t>
    </dgm:pt>
    <dgm:pt modelId="{26DE241C-134C-45F7-AA01-C2C1419DA740}" type="pres">
      <dgm:prSet presAssocID="{CCF1BA01-2972-4133-BD11-3A23A81FD939}" presName="Name0" presStyleCnt="0">
        <dgm:presLayoutVars>
          <dgm:resizeHandles/>
        </dgm:presLayoutVars>
      </dgm:prSet>
      <dgm:spPr/>
    </dgm:pt>
    <dgm:pt modelId="{258AAA07-5FCC-41BA-B116-47B06F35D778}" type="pres">
      <dgm:prSet presAssocID="{FAA0A80B-ACF2-4348-BF5F-CAD467A38BBE}" presName="text" presStyleLbl="node1" presStyleIdx="0" presStyleCnt="3" custScaleX="203330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D2D77DF-7FA0-480D-BEE7-55CC8F724BC4}" type="pres">
      <dgm:prSet presAssocID="{439AC055-19EC-41BC-88E6-5DE83C13C5E2}" presName="space" presStyleCnt="0"/>
      <dgm:spPr/>
    </dgm:pt>
    <dgm:pt modelId="{FBD2CC91-195A-469F-A867-7013385DE8B3}" type="pres">
      <dgm:prSet presAssocID="{107A8EE5-1D88-4227-9C42-E4318B9A8B0D}" presName="text" presStyleLbl="node1" presStyleIdx="1" presStyleCnt="3" custScaleX="309062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3C58BD0-178C-411D-9C23-B6CD106F9393}" type="pres">
      <dgm:prSet presAssocID="{502DB6B4-C5AA-4432-9087-BD3A212799D9}" presName="space" presStyleCnt="0"/>
      <dgm:spPr/>
    </dgm:pt>
    <dgm:pt modelId="{750D026C-8CC4-483F-8CD5-3F69C7538A3F}" type="pres">
      <dgm:prSet presAssocID="{1503C5DC-30C2-4A90-AE1F-84F670BC45ED}" presName="text" presStyleLbl="node1" presStyleIdx="2" presStyleCnt="3" custScaleX="321940" custLinFactY="8884" custLinFactNeighborX="5180" custLinFactNeighborY="100000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BD18EE09-6D48-4B22-B943-358F7435A280}" srcId="{CCF1BA01-2972-4133-BD11-3A23A81FD939}" destId="{FAA0A80B-ACF2-4348-BF5F-CAD467A38BBE}" srcOrd="0" destOrd="0" parTransId="{2F7E5B57-B8C4-47FD-A4E1-AF88716591BA}" sibTransId="{439AC055-19EC-41BC-88E6-5DE83C13C5E2}"/>
    <dgm:cxn modelId="{F93C49C0-6DD2-473E-B550-BEF52C1CDA00}" srcId="{CCF1BA01-2972-4133-BD11-3A23A81FD939}" destId="{1503C5DC-30C2-4A90-AE1F-84F670BC45ED}" srcOrd="2" destOrd="0" parTransId="{06F21C9A-8F7A-4E67-BE0D-C499A69511AF}" sibTransId="{42717E03-45DF-48D9-827E-36B3EADA384D}"/>
    <dgm:cxn modelId="{38152110-CF29-45A5-B40F-18BF131C0BED}" type="presOf" srcId="{107A8EE5-1D88-4227-9C42-E4318B9A8B0D}" destId="{FBD2CC91-195A-469F-A867-7013385DE8B3}" srcOrd="0" destOrd="0" presId="urn:diagrams.loki3.com/VaryingWidthList+Icon"/>
    <dgm:cxn modelId="{A1BCAFFC-4C10-4B6D-BBB6-8ED1E1DCE1D0}" type="presOf" srcId="{1503C5DC-30C2-4A90-AE1F-84F670BC45ED}" destId="{750D026C-8CC4-483F-8CD5-3F69C7538A3F}" srcOrd="0" destOrd="0" presId="urn:diagrams.loki3.com/VaryingWidthList+Icon"/>
    <dgm:cxn modelId="{E8C7372E-54FE-40A3-B07E-8C8F7F3C01AD}" type="presOf" srcId="{CCF1BA01-2972-4133-BD11-3A23A81FD939}" destId="{26DE241C-134C-45F7-AA01-C2C1419DA740}" srcOrd="0" destOrd="0" presId="urn:diagrams.loki3.com/VaryingWidthList+Icon"/>
    <dgm:cxn modelId="{2D476A53-1FB1-4DAF-B0A0-2F4EB26C61C4}" srcId="{CCF1BA01-2972-4133-BD11-3A23A81FD939}" destId="{107A8EE5-1D88-4227-9C42-E4318B9A8B0D}" srcOrd="1" destOrd="0" parTransId="{7D8565E7-578B-484F-8B0B-821D9F8B10C4}" sibTransId="{502DB6B4-C5AA-4432-9087-BD3A212799D9}"/>
    <dgm:cxn modelId="{95450E5B-D7CF-4C4E-9084-3585C7A5EEF7}" type="presOf" srcId="{FAA0A80B-ACF2-4348-BF5F-CAD467A38BBE}" destId="{258AAA07-5FCC-41BA-B116-47B06F35D778}" srcOrd="0" destOrd="0" presId="urn:diagrams.loki3.com/VaryingWidthList+Icon"/>
    <dgm:cxn modelId="{E11A5CCC-7808-46FC-8AF9-3AC61439DA58}" type="presParOf" srcId="{26DE241C-134C-45F7-AA01-C2C1419DA740}" destId="{258AAA07-5FCC-41BA-B116-47B06F35D778}" srcOrd="0" destOrd="0" presId="urn:diagrams.loki3.com/VaryingWidthList+Icon"/>
    <dgm:cxn modelId="{82710200-6916-49E5-8FFC-94A3CC9AC777}" type="presParOf" srcId="{26DE241C-134C-45F7-AA01-C2C1419DA740}" destId="{DD2D77DF-7FA0-480D-BEE7-55CC8F724BC4}" srcOrd="1" destOrd="0" presId="urn:diagrams.loki3.com/VaryingWidthList+Icon"/>
    <dgm:cxn modelId="{D44B3670-467E-4EBA-B555-512E987359EB}" type="presParOf" srcId="{26DE241C-134C-45F7-AA01-C2C1419DA740}" destId="{FBD2CC91-195A-469F-A867-7013385DE8B3}" srcOrd="2" destOrd="0" presId="urn:diagrams.loki3.com/VaryingWidthList+Icon"/>
    <dgm:cxn modelId="{96A82E86-D6A1-4EE7-B7D5-E7BBC89252CF}" type="presParOf" srcId="{26DE241C-134C-45F7-AA01-C2C1419DA740}" destId="{93C58BD0-178C-411D-9C23-B6CD106F9393}" srcOrd="3" destOrd="0" presId="urn:diagrams.loki3.com/VaryingWidthList+Icon"/>
    <dgm:cxn modelId="{004D7954-8CCB-4D51-A5B0-873AA46EB81C}" type="presParOf" srcId="{26DE241C-134C-45F7-AA01-C2C1419DA740}" destId="{750D026C-8CC4-483F-8CD5-3F69C7538A3F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AAA07-5FCC-41BA-B116-47B06F35D778}">
      <dsp:nvSpPr>
        <dsp:cNvPr id="0" name=""/>
        <dsp:cNvSpPr/>
      </dsp:nvSpPr>
      <dsp:spPr>
        <a:xfrm>
          <a:off x="8" y="3268"/>
          <a:ext cx="13907772" cy="2157335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smtClean="0">
              <a:latin typeface="Tomaho"/>
            </a:rPr>
            <a:t>Bài 3. Phương pháp quy nạp toán học</a:t>
          </a:r>
          <a:endParaRPr lang="vi-VN" sz="5400" b="1" kern="1200">
            <a:latin typeface="Tomaho"/>
          </a:endParaRPr>
        </a:p>
      </dsp:txBody>
      <dsp:txXfrm>
        <a:off x="8" y="3268"/>
        <a:ext cx="13907772" cy="2157335"/>
      </dsp:txXfrm>
    </dsp:sp>
    <dsp:sp modelId="{FBD2CC91-195A-469F-A867-7013385DE8B3}">
      <dsp:nvSpPr>
        <dsp:cNvPr id="0" name=""/>
        <dsp:cNvSpPr/>
      </dsp:nvSpPr>
      <dsp:spPr>
        <a:xfrm>
          <a:off x="0" y="2268470"/>
          <a:ext cx="13907790" cy="2157335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smtClean="0">
              <a:latin typeface="Tomaho"/>
            </a:rPr>
            <a:t>Bài 4. Nhị thức Newton</a:t>
          </a:r>
          <a:endParaRPr lang="vi-VN" sz="5400" b="1" kern="1200">
            <a:latin typeface="Tomaho"/>
          </a:endParaRPr>
        </a:p>
      </dsp:txBody>
      <dsp:txXfrm>
        <a:off x="0" y="2268470"/>
        <a:ext cx="13907790" cy="2157335"/>
      </dsp:txXfrm>
    </dsp:sp>
    <dsp:sp modelId="{750D026C-8CC4-483F-8CD5-3F69C7538A3F}">
      <dsp:nvSpPr>
        <dsp:cNvPr id="0" name=""/>
        <dsp:cNvSpPr/>
      </dsp:nvSpPr>
      <dsp:spPr>
        <a:xfrm>
          <a:off x="0" y="4536940"/>
          <a:ext cx="13907790" cy="2157335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smtClean="0">
              <a:latin typeface="Tomaho"/>
            </a:rPr>
            <a:t>Bài tập cuối chuyên đề 2</a:t>
          </a:r>
          <a:endParaRPr lang="vi-VN" sz="5400" b="1" kern="1200">
            <a:latin typeface="Tomaho"/>
          </a:endParaRPr>
        </a:p>
      </dsp:txBody>
      <dsp:txXfrm>
        <a:off x="0" y="4536940"/>
        <a:ext cx="13907790" cy="2157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40">
              <a:schemeClr val="accent6"/>
            </a:gs>
            <a:gs pos="52436">
              <a:srgbClr val="C9DDF1"/>
            </a:gs>
            <a:gs pos="41958">
              <a:srgbClr val="D2E3F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1040">
              <a:schemeClr val="accent6"/>
            </a:gs>
            <a:gs pos="52436">
              <a:srgbClr val="C9DDF1"/>
            </a:gs>
            <a:gs pos="41958">
              <a:srgbClr val="D2E3F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851187" y="3421902"/>
              <a:ext cx="13944600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PHÁP QUY NẠP TOÁN HỌC. NHỊ THỨC NEWTON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278903"/>
              <a:ext cx="10325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b="1" dirty="0" smtClean="0">
                  <a:solidFill>
                    <a:schemeClr val="bg1"/>
                  </a:solidFill>
                  <a:latin typeface="+mj-lt"/>
                </a:rPr>
                <a:t>CHUYÊN ĐỀ 2</a:t>
              </a:r>
              <a:endParaRPr lang="vi-VN" sz="6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07442536"/>
              </p:ext>
            </p:extLst>
          </p:nvPr>
        </p:nvGraphicFramePr>
        <p:xfrm>
          <a:off x="9714210" y="5867400"/>
          <a:ext cx="13907790" cy="669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62000" y="3621819"/>
            <a:ext cx="6019800" cy="255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8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NHÓM 15</a:t>
            </a:r>
            <a:endParaRPr lang="en-US" sz="8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80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Ví dụ 2</a:t>
                </a:r>
                <a:r>
                  <a:rPr lang="en-US" b="1" smtClean="0">
                    <a:solidFill>
                      <a:srgbClr val="FF0000"/>
                    </a:solidFill>
                  </a:rPr>
                  <a:t>: </a:t>
                </a:r>
                <a:r>
                  <a:rPr lang="en-US" b="1" smtClean="0">
                    <a:solidFill>
                      <a:schemeClr val="tx1"/>
                    </a:solidFill>
                  </a:rPr>
                  <a:t>Chứng minh rằng với mọi số tự nhiên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𝐧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b="1" smtClean="0">
                    <a:solidFill>
                      <a:schemeClr val="tx1"/>
                    </a:solidFill>
                  </a:rPr>
                  <a:t>, ta có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1" i="1">
                          <a:latin typeface="Cambria Math"/>
                        </a:rPr>
                        <m:t>…</m:t>
                      </m:r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𝒏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</a:rPr>
                            <m:t>𝒏</m:t>
                          </m:r>
                        </m:den>
                      </m:f>
                      <m:r>
                        <a:rPr lang="en-US" b="1">
                          <a:latin typeface="Cambria Math"/>
                        </a:rPr>
                        <m:t>                   (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u="sng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Lời giải</a:t>
                </a:r>
                <a:r>
                  <a:rPr lang="en-US" b="1" smtClean="0">
                    <a:solidFill>
                      <a:srgbClr val="FF0000"/>
                    </a:solidFill>
                  </a:rPr>
                  <a:t>:</a:t>
                </a:r>
                <a:r>
                  <a:rPr lang="en-US" b="1"/>
                  <a:t> Ta chứng </a:t>
                </a:r>
                <a:r>
                  <a:rPr lang="en-US" b="1" smtClean="0"/>
                  <a:t>minh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bằng quy nạp theo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b="1"/>
                  <a:t>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b="1"/>
                  <a:t>, ta có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mtClean="0"/>
                  <a:t>.</a:t>
                </a:r>
                <a:r>
                  <a:rPr lang="en-US" b="1"/>
                  <a:t> </a:t>
                </a:r>
                <a:r>
                  <a:rPr lang="en-US" b="1" smtClean="0"/>
                  <a:t>Như </a:t>
                </a:r>
                <a:r>
                  <a:rPr lang="en-US" b="1"/>
                  <a:t>vậy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b="1"/>
                  <a:t>Giả </a:t>
                </a:r>
                <a:r>
                  <a:rPr lang="en-US" b="1" smtClean="0"/>
                  <a:t>sử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>
                        <a:latin typeface="Cambria Math"/>
                      </a:rPr>
                      <m:t>,(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, tức là: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…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den>
                    </m:f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smtClean="0"/>
                  <a:t>Ta </a:t>
                </a:r>
                <a:r>
                  <a:rPr lang="en-US" b="1"/>
                  <a:t>sẽ chứng minh rằng công thức trên cũng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, nghĩa là ta sẽ chứng minh</a:t>
                </a:r>
                <a:endParaRPr lang="vi-VN" b="1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…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b="1"/>
                  <a:t>.</a:t>
                </a:r>
                <a:endParaRPr lang="vi-VN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blipFill rotWithShape="1">
                <a:blip r:embed="rId3"/>
                <a:stretch>
                  <a:fillRect l="-1168" t="-11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751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endParaRPr lang="en-US" b="1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smtClean="0"/>
                  <a:t>Thật </a:t>
                </a:r>
                <a:r>
                  <a:rPr lang="en-US" b="1"/>
                  <a:t>vậy, sử dụng giả thiết quy nạp, ta có</a:t>
                </a:r>
                <a:endParaRPr lang="vi-VN" b="1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b="1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…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den>
                    </m:f>
                    <m:r>
                      <a:rPr lang="en-US" b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den>
                    </m:f>
                    <m:r>
                      <a:rPr lang="en-US" b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vi-VN" b="1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b="1" smtClean="0"/>
                  <a:t>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den>
                    </m:f>
                    <m:r>
                      <a:rPr lang="en-US" b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/>
                  <a:t>Vậy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mọi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blipFill rotWithShape="1">
                <a:blip r:embed="rId3"/>
                <a:stretch>
                  <a:fillRect l="-11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671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Luyện tập 2</a:t>
                </a:r>
                <a:r>
                  <a:rPr lang="en-US" b="1" smtClean="0">
                    <a:solidFill>
                      <a:srgbClr val="FF0000"/>
                    </a:solidFill>
                  </a:rPr>
                  <a:t>: </a:t>
                </a:r>
                <a:r>
                  <a:rPr lang="en-US" b="1" smtClean="0">
                    <a:solidFill>
                      <a:schemeClr val="tx1"/>
                    </a:solidFill>
                  </a:rPr>
                  <a:t>Chứng minh rằng với mọi số tự nhiên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𝐧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b="1" smtClean="0">
                    <a:solidFill>
                      <a:schemeClr val="tx1"/>
                    </a:solidFill>
                  </a:rPr>
                  <a:t>, ta có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  <m:r>
                            <a:rPr lang="en-US" b="1" i="1">
                              <a:latin typeface="Cambria Math"/>
                            </a:rPr>
                            <m:t>+…+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∗∗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smtClean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Lời giải</a:t>
                </a:r>
                <a:r>
                  <a:rPr lang="en-US" b="1" smtClean="0">
                    <a:solidFill>
                      <a:srgbClr val="FF0000"/>
                    </a:solidFill>
                  </a:rPr>
                  <a:t>:</a:t>
                </a:r>
                <a:r>
                  <a:rPr lang="en-US" b="1"/>
                  <a:t> </a:t>
                </a:r>
                <a:r>
                  <a:rPr lang="en-US" b="1" smtClean="0"/>
                  <a:t>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b="1"/>
                  <a:t>,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)(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(đúng).</a:t>
                </a:r>
                <a:endParaRPr lang="vi-VN" b="1"/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b="1"/>
                  <a:t>Giả sử đẳng thức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b="1"/>
                  <a:t> nghĩa là ta có: </a:t>
                </a:r>
                <a:endParaRPr lang="en-US" b="1" smtClean="0"/>
              </a:p>
              <a:p>
                <a:pPr marL="0" lv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𝒃</m:t>
                      </m:r>
                      <m:r>
                        <a:rPr lang="en-US" b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  <m:r>
                            <a:rPr lang="en-US" b="1" i="1">
                              <a:latin typeface="Cambria Math"/>
                            </a:rPr>
                            <m:t>+…+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>
                    <a:effectLst/>
                  </a:rPr>
                  <a:t>Ta sẽ chứng minh đẳng thức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>
                    <a:effectLst/>
                  </a:rPr>
                  <a:t>, nghĩa là ta sẽ chứng minh: </a:t>
                </a:r>
                <a:endParaRPr lang="en-US" b="1" smtClean="0">
                  <a:effectLst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𝒃</m:t>
                      </m:r>
                      <m:r>
                        <a:rPr lang="en-US" b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  <m:r>
                            <a:rPr lang="en-US" b="1" i="1">
                              <a:latin typeface="Cambria Math"/>
                            </a:rPr>
                            <m:t>+…+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/>
                  <a:t>Thật </a:t>
                </a:r>
                <a:r>
                  <a:rPr lang="en-US" b="1" smtClean="0"/>
                  <a:t>vậy: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  </m:t>
                        </m:r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endParaRPr lang="vi-VN" b="1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b="1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  <m:r>
                          <a:rPr lang="en-US" b="1" i="1">
                            <a:latin typeface="Cambria Math"/>
                          </a:rPr>
                          <m:t>+…+</m:t>
                        </m:r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e>
                    </m:d>
                  </m:oMath>
                </a14:m>
                <a:endParaRPr lang="vi-VN" b="1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b="1"/>
                  <a:t>               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+…+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vi-VN" b="1"/>
              </a:p>
              <a:p>
                <a:pPr marL="0" indent="0" algn="ctr">
                  <a:buNone/>
                </a:pPr>
                <a:r>
                  <a:rPr lang="en-US" b="1"/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  <m:r>
                          <a:rPr lang="en-US" b="1" i="1">
                            <a:latin typeface="Cambria Math"/>
                          </a:rPr>
                          <m:t>+…+</m:t>
                        </m:r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endParaRPr lang="vi-VN" b="1"/>
              </a:p>
              <a:p>
                <a:pPr marL="0" indent="0">
                  <a:buNone/>
                </a:pPr>
                <a:r>
                  <a:rPr lang="en-US" b="1"/>
                  <a:t>Vậy đẳng thức đúng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(∗∗)</m:t>
                    </m:r>
                  </m:oMath>
                </a14:m>
                <a:r>
                  <a:rPr lang="en-US" b="1" smtClean="0"/>
                  <a:t> với </a:t>
                </a:r>
                <a:r>
                  <a:rPr lang="en-US" b="1"/>
                  <a:t>mọi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blipFill rotWithShape="1">
                <a:blip r:embed="rId3"/>
                <a:stretch>
                  <a:fillRect l="-1168" t="-1163" b="-391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097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905000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/>
              <a:t>2</a:t>
            </a:r>
            <a:r>
              <a:rPr lang="en-US" b="1" smtClean="0"/>
              <a:t>. Một Số Ứng Dụng Khác Của Phương Pháp Quy Nạp Toán Học</a:t>
            </a: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124200"/>
                <a:ext cx="23164800" cy="10379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 err="1" smtClean="0">
                    <a:solidFill>
                      <a:srgbClr val="FF0000"/>
                    </a:solidFill>
                  </a:rPr>
                  <a:t>Ví</a:t>
                </a:r>
                <a:r>
                  <a:rPr lang="en-US" b="1" u="sng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u="sng" dirty="0" err="1" smtClean="0">
                    <a:solidFill>
                      <a:srgbClr val="FF0000"/>
                    </a:solidFill>
                  </a:rPr>
                  <a:t>dụ</a:t>
                </a:r>
                <a:r>
                  <a:rPr lang="en-US" b="1" u="sng" dirty="0" smtClean="0">
                    <a:solidFill>
                      <a:srgbClr val="FF0000"/>
                    </a:solidFill>
                  </a:rPr>
                  <a:t> 3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b="1" dirty="0" err="1" smtClean="0"/>
                  <a:t>Chứng</a:t>
                </a:r>
                <a:r>
                  <a:rPr lang="en-US" b="1" dirty="0" smtClean="0"/>
                  <a:t> minh </a:t>
                </a:r>
                <a:r>
                  <a:rPr lang="en-US" b="1" dirty="0" err="1" smtClean="0"/>
                  <a:t>rằng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với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mọi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số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tự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nhiên</a:t>
                </a:r>
                <a:endParaRPr lang="en-US" b="1" dirty="0" smtClean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𝐧</m:t>
                    </m:r>
                    <m:r>
                      <a:rPr lang="en-US" b="1" i="0" smtClean="0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</a:rPr>
                          <m:t>𝐧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</a:rPr>
                          <m:t>𝐧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0" smtClean="0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b="1" dirty="0" err="1" smtClean="0"/>
                  <a:t>luôn</a:t>
                </a:r>
                <a:r>
                  <a:rPr lang="en-US" b="1" dirty="0" smtClean="0"/>
                  <a:t> chia </a:t>
                </a:r>
                <a:r>
                  <a:rPr lang="en-US" b="1" dirty="0" err="1" smtClean="0"/>
                  <a:t>hết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cho</a:t>
                </a:r>
                <a:r>
                  <a:rPr lang="en-US" b="1" dirty="0" smtClean="0"/>
                  <a:t> 3               (3)</a:t>
                </a:r>
              </a:p>
              <a:p>
                <a:pPr marL="0" indent="0">
                  <a:buNone/>
                </a:pPr>
                <a:r>
                  <a:rPr lang="en-US" b="1" u="sng" dirty="0" err="1" smtClean="0">
                    <a:solidFill>
                      <a:srgbClr val="FF0000"/>
                    </a:solidFill>
                  </a:rPr>
                  <a:t>Lời</a:t>
                </a:r>
                <a:r>
                  <a:rPr lang="en-US" b="1" u="sng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u="sng" dirty="0" err="1" smtClean="0">
                    <a:solidFill>
                      <a:srgbClr val="FF0000"/>
                    </a:solidFill>
                  </a:rPr>
                  <a:t>giải</a:t>
                </a:r>
                <a:r>
                  <a:rPr lang="en-US" b="1" u="sng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b="1" i="1" dirty="0" smtClean="0"/>
                  <a:t> </a:t>
                </a:r>
                <a:r>
                  <a:rPr lang="en-US" b="1" dirty="0"/>
                  <a:t>Ta </a:t>
                </a:r>
                <a:r>
                  <a:rPr lang="en-US" b="1" dirty="0" err="1"/>
                  <a:t>chứng</a:t>
                </a:r>
                <a:r>
                  <a:rPr lang="en-US" b="1" dirty="0"/>
                  <a:t> minh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bằng</a:t>
                </a:r>
                <a:r>
                  <a:rPr lang="en-US" b="1" dirty="0"/>
                  <a:t> </a:t>
                </a:r>
                <a:r>
                  <a:rPr lang="en-US" b="1" dirty="0" err="1"/>
                  <a:t>quy</a:t>
                </a:r>
                <a:r>
                  <a:rPr lang="en-US" b="1" dirty="0"/>
                  <a:t> </a:t>
                </a:r>
                <a:r>
                  <a:rPr lang="en-US" b="1" dirty="0" err="1"/>
                  <a:t>nạp</a:t>
                </a:r>
                <a:r>
                  <a:rPr lang="en-US" b="1" dirty="0"/>
                  <a:t> </a:t>
                </a:r>
                <a:r>
                  <a:rPr lang="en-US" b="1" dirty="0" err="1"/>
                  <a:t>theo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  <a:p>
                <a:pPr marL="0" lvl="0" indent="0">
                  <a:buNone/>
                </a:pP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 i="1">
                        <a:latin typeface="Cambria Math"/>
                      </a:rPr>
                      <m:t>⋮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b="1" dirty="0" smtClean="0"/>
                  <a:t> .   </a:t>
                </a:r>
                <a:r>
                  <a:rPr lang="en-US" b="1" dirty="0" err="1" smtClean="0"/>
                  <a:t>Vậy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đúng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  <a:p>
                <a:pPr marL="0" lvl="0" indent="0">
                  <a:buNone/>
                </a:pPr>
                <a:r>
                  <a:rPr lang="en-US" b="1" dirty="0" err="1"/>
                  <a:t>Giả</a:t>
                </a:r>
                <a:r>
                  <a:rPr lang="en-US" b="1" dirty="0"/>
                  <a:t> </a:t>
                </a:r>
                <a:r>
                  <a:rPr lang="en-US" b="1" dirty="0" err="1"/>
                  <a:t>sử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đúng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 err="1"/>
                  <a:t>thêm</a:t>
                </a:r>
                <a:r>
                  <a:rPr lang="en-US" b="1" dirty="0"/>
                  <a:t> </a:t>
                </a:r>
                <a:r>
                  <a:rPr lang="en-US" b="1" dirty="0" err="1"/>
                  <a:t>điều</a:t>
                </a:r>
                <a:r>
                  <a:rPr lang="en-US" b="1" dirty="0"/>
                  <a:t> </a:t>
                </a:r>
                <a:r>
                  <a:rPr lang="en-US" b="1" dirty="0" err="1"/>
                  <a:t>kiện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∈</m:t>
                    </m:r>
                    <m:r>
                      <a:rPr lang="en-US" b="1" i="1">
                        <a:latin typeface="Cambria Math"/>
                      </a:rPr>
                      <m:t>ℕ</m:t>
                    </m:r>
                  </m:oMath>
                </a14:m>
                <a:r>
                  <a:rPr lang="en-US" b="1" dirty="0"/>
                  <a:t> , </a:t>
                </a:r>
                <a:r>
                  <a:rPr lang="en-US" b="1" dirty="0" err="1"/>
                  <a:t>tức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</a:rPr>
                      <m:t>⋮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b="1" dirty="0"/>
                  <a:t>, ta </a:t>
                </a:r>
                <a:r>
                  <a:rPr lang="en-US" b="1" dirty="0" err="1"/>
                  <a:t>cần</a:t>
                </a:r>
                <a:r>
                  <a:rPr lang="en-US" b="1" dirty="0"/>
                  <a:t> </a:t>
                </a:r>
                <a:r>
                  <a:rPr lang="en-US" b="1" dirty="0" err="1"/>
                  <a:t>chứng</a:t>
                </a:r>
                <a:r>
                  <a:rPr lang="en-US" b="1" dirty="0"/>
                  <a:t> minh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đúng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  <a:p>
                <a:pPr marL="0" indent="0">
                  <a:buNone/>
                </a:pP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giả</a:t>
                </a:r>
                <a:r>
                  <a:rPr lang="en-US" b="1" dirty="0"/>
                  <a:t> </a:t>
                </a:r>
                <a:r>
                  <a:rPr lang="en-US" b="1" dirty="0" err="1"/>
                  <a:t>thiết</a:t>
                </a:r>
                <a:r>
                  <a:rPr lang="en-US" b="1" dirty="0"/>
                  <a:t> </a:t>
                </a:r>
                <a:r>
                  <a:rPr lang="en-US" b="1" dirty="0" err="1"/>
                  <a:t>quy</a:t>
                </a:r>
                <a:r>
                  <a:rPr lang="en-US" b="1" dirty="0"/>
                  <a:t> </a:t>
                </a:r>
                <a:r>
                  <a:rPr lang="en-US" b="1" dirty="0" err="1"/>
                  <a:t>nạp</a:t>
                </a:r>
                <a:r>
                  <a:rPr lang="en-US" b="1" dirty="0"/>
                  <a:t> ta </a:t>
                </a:r>
                <a:r>
                  <a:rPr lang="en-US" b="1" dirty="0" err="1"/>
                  <a:t>suy</a:t>
                </a:r>
                <a:r>
                  <a:rPr lang="en-US" b="1" dirty="0"/>
                  <a:t> </a:t>
                </a:r>
                <a:r>
                  <a:rPr lang="en-US" b="1" dirty="0" err="1"/>
                  <a:t>ra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tự</a:t>
                </a:r>
                <a:r>
                  <a:rPr lang="en-US" b="1" dirty="0"/>
                  <a:t> </a:t>
                </a:r>
                <a:r>
                  <a:rPr lang="en-US" b="1" dirty="0" err="1"/>
                  <a:t>nhiên</a:t>
                </a:r>
                <a:r>
                  <a:rPr lang="en-US" b="1" dirty="0"/>
                  <a:t> </a:t>
                </a:r>
                <a:r>
                  <a:rPr lang="en-US" b="1" dirty="0" err="1"/>
                  <a:t>nào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.</a:t>
                </a:r>
                <a:endParaRPr lang="vi-VN" b="1" dirty="0"/>
              </a:p>
              <a:p>
                <a:pPr marL="0" indent="0">
                  <a:buNone/>
                </a:pP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endParaRPr lang="vi-VN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>
                          <a:latin typeface="Cambria Math"/>
                        </a:rPr>
                        <m:t>)(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>
                          <a:latin typeface="Cambria Math"/>
                        </a:rPr>
                        <m:t>)(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>
                          <a:latin typeface="Cambria Math"/>
                        </a:rPr>
                        <m:t>)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>
                          <a:latin typeface="Cambria Math"/>
                        </a:rPr>
                        <m:t>)(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>
                          <a:latin typeface="Cambria Math"/>
                        </a:rPr>
                        <m:t>)(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>
                          <a:latin typeface="Cambria Math"/>
                        </a:rPr>
                        <m:t>)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>
                          <a:latin typeface="Cambria Math"/>
                        </a:rPr>
                        <m:t>)(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>
                          <a:latin typeface="Cambria Math"/>
                        </a:rPr>
                        <m:t>)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>
                          <a:latin typeface="Cambria Math"/>
                        </a:rPr>
                        <m:t>)(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vi-VN" b="1" dirty="0"/>
              </a:p>
              <a:p>
                <a:pPr marL="0" indent="0">
                  <a:buNone/>
                </a:pPr>
                <a:r>
                  <a:rPr lang="en-US" b="1" dirty="0" smtClean="0"/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𝒎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d>
                      <m:dPr>
                        <m:begChr m:val="["/>
                        <m:endChr m:val="]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⋮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  <a:p>
                <a:pPr marL="0" indent="0">
                  <a:buNone/>
                </a:pP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đúng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mọi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tự</a:t>
                </a:r>
                <a:r>
                  <a:rPr lang="en-US" b="1" dirty="0"/>
                  <a:t> </a:t>
                </a:r>
                <a:r>
                  <a:rPr lang="en-US" b="1" dirty="0" err="1"/>
                  <a:t>nhiên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 dirty="0" smtClean="0"/>
                  <a:t>.</a:t>
                </a:r>
                <a:endParaRPr lang="vi-VN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23164800" cy="10379076"/>
              </a:xfrm>
              <a:prstGeom prst="rect">
                <a:avLst/>
              </a:prstGeom>
              <a:blipFill rotWithShape="1">
                <a:blip r:embed="rId3"/>
                <a:stretch>
                  <a:fillRect l="-1184" t="-1291" r="-1710" b="-10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194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905000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/>
              <a:t>2</a:t>
            </a:r>
            <a:r>
              <a:rPr lang="en-US" b="1" smtClean="0"/>
              <a:t>. Một Số Ứng Dụng Khác Của Phương Pháp Quy Nạp Toán Học</a:t>
            </a: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124200"/>
                <a:ext cx="23164800" cy="10379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u="sng" smtClean="0">
                    <a:solidFill>
                      <a:srgbClr val="FF0000"/>
                    </a:solidFill>
                  </a:rPr>
                  <a:t>Nhận </a:t>
                </a:r>
                <a:r>
                  <a:rPr lang="en-US" b="1" i="1" u="sng">
                    <a:solidFill>
                      <a:srgbClr val="FF0000"/>
                    </a:solidFill>
                  </a:rPr>
                  <a:t>xét:</a:t>
                </a:r>
                <a:endParaRPr lang="vi-VN" b="1" i="1" u="sng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i="1">
                    <a:effectLst/>
                  </a:rPr>
                  <a:t>Vì trong hai số tự nhiên liên tiếp luôn có một số chẵn nên từ kết quả của Ví dụ 3 suy ra: Tích của ba số tự nhiên liên tiếp luôn chia hết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𝟔</m:t>
                    </m:r>
                  </m:oMath>
                </a14:m>
                <a:r>
                  <a:rPr lang="en-US" b="1" i="1">
                    <a:effectLst/>
                  </a:rPr>
                  <a:t>.</a:t>
                </a:r>
                <a:r>
                  <a:rPr lang="vi-VN" b="1" i="1">
                    <a:effectLst/>
                  </a:rPr>
                  <a:t> </a:t>
                </a:r>
                <a:endParaRPr lang="en-US" b="1" i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23164800" cy="10379076"/>
              </a:xfrm>
              <a:prstGeom prst="rect">
                <a:avLst/>
              </a:prstGeom>
              <a:blipFill rotWithShape="1">
                <a:blip r:embed="rId3"/>
                <a:stretch>
                  <a:fillRect l="-1184" t="-1995" r="-6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288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77434" y="1809817"/>
            <a:ext cx="22821294" cy="11677583"/>
            <a:chOff x="1434633" y="1793813"/>
            <a:chExt cx="22821294" cy="1167758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4633" y="1793813"/>
              <a:ext cx="22821294" cy="11677583"/>
              <a:chOff x="1434633" y="1793813"/>
              <a:chExt cx="22821294" cy="1167758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03251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smtClean="0">
                    <a:solidFill>
                      <a:srgbClr val="C00000"/>
                    </a:solidFill>
                    <a:latin typeface="+mj-lt"/>
                  </a:rPr>
                  <a:t>CHUYÊN ĐỀ 2</a:t>
                </a:r>
                <a:endParaRPr lang="vi-VN" sz="48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4633" y="5860126"/>
                <a:ext cx="12751689" cy="905675"/>
                <a:chOff x="7446501" y="7682150"/>
                <a:chExt cx="12753168" cy="90578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772228"/>
                  <a:ext cx="11107213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smtClean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 PHÁP QUY NẠP TOÁN HỌC</a:t>
                  </a:r>
                  <a:endParaRPr lang="en-US" sz="47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46501" y="7682150"/>
                  <a:ext cx="1405786" cy="829571"/>
                  <a:chOff x="7446607" y="8139350"/>
                  <a:chExt cx="1394180" cy="829571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56874" y="812908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8237401"/>
                    <a:ext cx="1371600" cy="731520"/>
                    <a:chOff x="7469187" y="8237401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917361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8260948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0" y="7079325"/>
                <a:ext cx="21154288" cy="883077"/>
                <a:chOff x="7459670" y="6789599"/>
                <a:chExt cx="21156738" cy="883180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2456" y="6857077"/>
                  <a:ext cx="19523952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smtClean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 SỐ ỨNG DỤNG KHÁC CỦA PHƯƠNG PHÁP QUY NẠP TOÁN HỌC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6789599"/>
                  <a:ext cx="1392615" cy="875210"/>
                  <a:chOff x="7459669" y="5808904"/>
                  <a:chExt cx="1381118" cy="875210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5798637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7" y="5930504"/>
                    <a:ext cx="1371600" cy="753610"/>
                    <a:chOff x="7469187" y="5930504"/>
                    <a:chExt cx="1371600" cy="75361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5632554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8806" y="5930504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28" y="11270142"/>
                <a:ext cx="5116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9" y="8442205"/>
                <a:ext cx="4121470" cy="968000"/>
                <a:chOff x="7459664" y="6984331"/>
                <a:chExt cx="5328719" cy="968112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8" y="7136741"/>
                  <a:ext cx="3258465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smtClean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64" y="6984331"/>
                  <a:ext cx="1800334" cy="914505"/>
                  <a:chOff x="7459663" y="6003636"/>
                  <a:chExt cx="1785471" cy="914505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0" y="5993369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2" name="Round Same Side Corner Rectangle 51"/>
                  <p:cNvSpPr/>
                  <p:nvPr/>
                </p:nvSpPr>
                <p:spPr>
                  <a:xfrm rot="5400000">
                    <a:off x="7962882" y="5635890"/>
                    <a:ext cx="788557" cy="1775946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941415" y="12402767"/>
                <a:ext cx="53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6781800" y="3862656"/>
            <a:ext cx="16519432" cy="1395144"/>
            <a:chOff x="71819" y="148683"/>
            <a:chExt cx="9509303" cy="95397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9509303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496136" y="373198"/>
              <a:ext cx="652741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 smtClean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PHƯƠNG PHÁP QUY NẠP TOÁN HỌC</a:t>
              </a:r>
              <a:endParaRPr lang="en-US" sz="5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618855" y="230173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7" name="Hình ảnh 6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7924799"/>
            <a:ext cx="13162093" cy="5562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smtClean="0"/>
              <a:t>1. Phương Pháp Quy Nạp Toán Học</a:t>
            </a:r>
            <a:endParaRPr lang="en-US" b="1"/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124200"/>
            <a:ext cx="11353800" cy="103790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smtClean="0">
                <a:solidFill>
                  <a:srgbClr val="FF0000"/>
                </a:solidFill>
              </a:rPr>
              <a:t>HĐ1</a:t>
            </a:r>
            <a:r>
              <a:rPr lang="en-US" b="1" smtClean="0">
                <a:solidFill>
                  <a:srgbClr val="FF0000"/>
                </a:solidFill>
              </a:rPr>
              <a:t>:</a:t>
            </a:r>
            <a:r>
              <a:rPr lang="en-US" b="1" smtClean="0"/>
              <a:t> Hãy quan sát các đẳng thức sau</a:t>
            </a:r>
          </a:p>
          <a:p>
            <a:pPr marL="0" indent="0">
              <a:buNone/>
            </a:pP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3124200"/>
                <a:ext cx="11630891" cy="102949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endParaRPr lang="en-US" b="1" smtClean="0"/>
              </a:p>
              <a:p>
                <a:pPr>
                  <a:lnSpc>
                    <a:spcPct val="100000"/>
                  </a:lnSpc>
                </a:pPr>
                <a:r>
                  <a:rPr lang="en-US" b="1" smtClean="0"/>
                  <a:t>Có </a:t>
                </a:r>
                <a:r>
                  <a:rPr lang="en-US" b="1"/>
                  <a:t>nhận xét gì về các số ở vế trái và ở vế phải của các đẳng thức </a:t>
                </a:r>
                <a:r>
                  <a:rPr lang="en-US" b="1" smtClean="0"/>
                  <a:t>trên?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 smtClean="0"/>
              </a:p>
              <a:p>
                <a:pPr>
                  <a:lnSpc>
                    <a:spcPct val="100000"/>
                  </a:lnSpc>
                </a:pPr>
                <a:r>
                  <a:rPr lang="en-US" b="1" smtClean="0"/>
                  <a:t>Từ </a:t>
                </a:r>
                <a:r>
                  <a:rPr lang="en-US" b="1"/>
                  <a:t>đó hãy dự đoán công thức tính tổng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/>
                  <a:t> số lẻ đầu tiên</a:t>
                </a:r>
                <a:endParaRPr lang="en-US" b="1" smtClean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𝟓</m:t>
                    </m:r>
                    <m:r>
                      <a:rPr lang="en-US" b="1" i="1">
                        <a:latin typeface="Cambria Math"/>
                      </a:rPr>
                      <m:t>+…+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.</a:t>
                </a:r>
                <a:endParaRPr lang="en-US" b="1" smtClean="0"/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b="1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3124200"/>
                <a:ext cx="11630891" cy="10294940"/>
              </a:xfrm>
              <a:prstGeom prst="rect">
                <a:avLst/>
              </a:prstGeom>
              <a:blipFill rotWithShape="1">
                <a:blip r:embed="rId3"/>
                <a:stretch>
                  <a:fillRect l="-20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3128465"/>
                  </p:ext>
                </p:extLst>
              </p:nvPr>
            </p:nvGraphicFramePr>
            <p:xfrm>
              <a:off x="1371600" y="4343400"/>
              <a:ext cx="10287000" cy="5722487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2718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1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0393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393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393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632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𝟏𝟔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𝟒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274612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𝟐𝟓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245951">
                    <a:tc>
                      <a:txBody>
                        <a:bodyPr/>
                        <a:lstStyle/>
                        <a:p>
                          <a:pPr marL="0" marR="0" algn="r" defTabSz="18288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 kern="1200">
                                    <a:effectLst/>
                                    <a:latin typeface="Cambria Math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vi-VN" sz="4800" b="1" i="1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 defTabSz="18288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kern="1200">
                              <a:effectLst/>
                            </a:rPr>
                            <a:t> </a:t>
                          </a:r>
                          <a:endParaRPr lang="vi-VN" sz="4800" b="1" i="1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3128465"/>
                  </p:ext>
                </p:extLst>
              </p:nvPr>
            </p:nvGraphicFramePr>
            <p:xfrm>
              <a:off x="1371600" y="4343400"/>
              <a:ext cx="10287000" cy="593730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271837"/>
                    <a:gridCol w="4015163"/>
                  </a:tblGrid>
                  <a:tr h="85490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714" r="-64043" b="-5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714" b="-595714"/>
                          </a:stretch>
                        </a:blipFill>
                      </a:tcPr>
                    </a:tc>
                  </a:tr>
                  <a:tr h="85490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100714" r="-64043" b="-4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100714" b="-495714"/>
                          </a:stretch>
                        </a:blipFill>
                      </a:tcPr>
                    </a:tc>
                  </a:tr>
                  <a:tr h="85490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200714" r="-64043" b="-3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200714" b="-395714"/>
                          </a:stretch>
                        </a:blipFill>
                      </a:tcPr>
                    </a:tc>
                  </a:tr>
                  <a:tr h="852043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300714" r="-64043" b="-2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300714" b="-295714"/>
                          </a:stretch>
                        </a:blipFill>
                      </a:tcPr>
                    </a:tc>
                  </a:tr>
                  <a:tr h="127461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268421" r="-64043" b="-980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268421" b="-98086"/>
                          </a:stretch>
                        </a:blipFill>
                      </a:tcPr>
                    </a:tc>
                  </a:tr>
                  <a:tr h="124595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377451" r="-64043" b="-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 defTabSz="18288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kern="1200">
                              <a:effectLst/>
                            </a:rPr>
                            <a:t> </a:t>
                          </a:r>
                          <a:endParaRPr lang="vi-VN" sz="4800" b="1" i="1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smtClean="0"/>
              <a:t>1. Phương Pháp Quy Nạp Toán Học</a:t>
            </a:r>
            <a:endParaRPr lang="en-US" b="1"/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124200"/>
            <a:ext cx="11353800" cy="103790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smtClean="0">
                <a:solidFill>
                  <a:srgbClr val="FF0000"/>
                </a:solidFill>
              </a:rPr>
              <a:t>HĐ1</a:t>
            </a:r>
            <a:r>
              <a:rPr lang="en-US" b="1" smtClean="0">
                <a:solidFill>
                  <a:srgbClr val="FF0000"/>
                </a:solidFill>
              </a:rPr>
              <a:t>:</a:t>
            </a:r>
            <a:r>
              <a:rPr lang="en-US" b="1" smtClean="0"/>
              <a:t> Hãy quan sát các đẳng thức sau</a:t>
            </a:r>
          </a:p>
          <a:p>
            <a:pPr marL="0" indent="0">
              <a:buNone/>
            </a:pP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3124200"/>
                <a:ext cx="11630891" cy="102949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endParaRPr lang="en-US" b="1" smtClean="0"/>
              </a:p>
              <a:p>
                <a:pPr>
                  <a:lnSpc>
                    <a:spcPct val="100000"/>
                  </a:lnSpc>
                </a:pPr>
                <a:r>
                  <a:rPr lang="en-US" b="1" smtClean="0"/>
                  <a:t>Có </a:t>
                </a:r>
                <a:r>
                  <a:rPr lang="en-US" b="1"/>
                  <a:t>nhận xét gì về các số ở vế trái và ở vế phải của các đẳng thức </a:t>
                </a:r>
                <a:r>
                  <a:rPr lang="en-US" b="1" smtClean="0"/>
                  <a:t>trên?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 smtClean="0"/>
              </a:p>
              <a:p>
                <a:pPr>
                  <a:lnSpc>
                    <a:spcPct val="100000"/>
                  </a:lnSpc>
                </a:pPr>
                <a:r>
                  <a:rPr lang="en-US" b="1" smtClean="0"/>
                  <a:t>Từ </a:t>
                </a:r>
                <a:r>
                  <a:rPr lang="en-US" b="1"/>
                  <a:t>đó hãy dự đoán công thức tính tổng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/>
                  <a:t> số lẻ đầu tiên</a:t>
                </a:r>
                <a:endParaRPr lang="en-US" b="1" smtClean="0"/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b="1" smtClean="0"/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b="1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+…+</m:t>
                      </m:r>
                      <m:d>
                        <m:d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60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3124200"/>
                <a:ext cx="11630891" cy="10294940"/>
              </a:xfrm>
              <a:prstGeom prst="rect">
                <a:avLst/>
              </a:prstGeom>
              <a:blipFill rotWithShape="1">
                <a:blip r:embed="rId3"/>
                <a:stretch>
                  <a:fillRect l="-20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2209478"/>
                  </p:ext>
                </p:extLst>
              </p:nvPr>
            </p:nvGraphicFramePr>
            <p:xfrm>
              <a:off x="1371600" y="4343400"/>
              <a:ext cx="10287000" cy="5722487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2718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1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0393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393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393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632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𝟏𝟔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𝟒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274612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𝟐𝟓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245951">
                    <a:tc>
                      <a:txBody>
                        <a:bodyPr/>
                        <a:lstStyle/>
                        <a:p>
                          <a:pPr marL="0" marR="0" algn="r" defTabSz="18288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 kern="1200">
                                    <a:effectLst/>
                                    <a:latin typeface="Cambria Math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vi-VN" sz="4800" b="1" i="1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 defTabSz="18288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kern="1200">
                              <a:effectLst/>
                            </a:rPr>
                            <a:t> </a:t>
                          </a:r>
                          <a:endParaRPr lang="vi-VN" sz="4800" b="1" i="1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2209478"/>
                  </p:ext>
                </p:extLst>
              </p:nvPr>
            </p:nvGraphicFramePr>
            <p:xfrm>
              <a:off x="1371600" y="4343400"/>
              <a:ext cx="10287000" cy="593730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271837"/>
                    <a:gridCol w="4015163"/>
                  </a:tblGrid>
                  <a:tr h="85490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714" r="-64043" b="-5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714" b="-595714"/>
                          </a:stretch>
                        </a:blipFill>
                      </a:tcPr>
                    </a:tc>
                  </a:tr>
                  <a:tr h="85490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100714" r="-64043" b="-4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100714" b="-495714"/>
                          </a:stretch>
                        </a:blipFill>
                      </a:tcPr>
                    </a:tc>
                  </a:tr>
                  <a:tr h="85490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200714" r="-64043" b="-3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200714" b="-395714"/>
                          </a:stretch>
                        </a:blipFill>
                      </a:tcPr>
                    </a:tc>
                  </a:tr>
                  <a:tr h="852043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300714" r="-64043" b="-2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300714" b="-295714"/>
                          </a:stretch>
                        </a:blipFill>
                      </a:tcPr>
                    </a:tc>
                  </a:tr>
                  <a:tr h="127461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268421" r="-64043" b="-980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268421" b="-98086"/>
                          </a:stretch>
                        </a:blipFill>
                      </a:tcPr>
                    </a:tc>
                  </a:tr>
                  <a:tr h="124595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377451" r="-64043" b="-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 defTabSz="18288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kern="1200">
                              <a:effectLst/>
                            </a:rPr>
                            <a:t> </a:t>
                          </a:r>
                          <a:endParaRPr lang="vi-VN" sz="4800" b="1" i="1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068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smtClean="0"/>
              <a:t>1. Phương Pháp Quy Nạp Toán Học</a:t>
            </a: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124200"/>
                <a:ext cx="11353800" cy="10379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HĐ2</a:t>
                </a:r>
                <a:r>
                  <a:rPr lang="en-US" b="1" smtClean="0">
                    <a:solidFill>
                      <a:srgbClr val="FF0000"/>
                    </a:solidFill>
                  </a:rPr>
                  <a:t>:</a:t>
                </a:r>
                <a:r>
                  <a:rPr lang="en-US" b="1" smtClean="0"/>
                  <a:t> Xét đa thức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𝟒𝟏</m:t>
                    </m:r>
                  </m:oMath>
                </a14:m>
                <a:endParaRPr lang="en-US" b="1" smtClean="0"/>
              </a:p>
              <a:p>
                <a:pPr marL="914400" indent="-914400">
                  <a:lnSpc>
                    <a:spcPct val="100000"/>
                  </a:lnSpc>
                  <a:buAutoNum type="alphaLcParenR"/>
                </a:pPr>
                <a:r>
                  <a:rPr lang="en-US" b="1" smtClean="0"/>
                  <a:t>Hãy tính: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 smtClean="0"/>
                  <a:t> và chứng tỏ các kết quả nhận được đều là số nguyên tố.</a:t>
                </a:r>
              </a:p>
              <a:p>
                <a:pPr marL="914400" indent="-914400">
                  <a:lnSpc>
                    <a:spcPct val="100000"/>
                  </a:lnSpc>
                  <a:buAutoNum type="alphaLcParenR"/>
                </a:pPr>
                <a:r>
                  <a:rPr lang="en-US" b="1" smtClean="0"/>
                  <a:t>Hãy đưa ra một dự đoán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b="1" smtClean="0"/>
                  <a:t> trong trường hợp tổng quát.</a:t>
                </a:r>
                <a:endParaRPr lang="en-US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11353800" cy="10379076"/>
              </a:xfrm>
              <a:prstGeom prst="rect">
                <a:avLst/>
              </a:prstGeom>
              <a:blipFill rotWithShape="1">
                <a:blip r:embed="rId3"/>
                <a:stretch>
                  <a:fillRect l="-2414" t="-1115" r="-198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3124200"/>
                <a:ext cx="11630891" cy="102949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0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𝟒𝟏</m:t>
                    </m:r>
                    <m:r>
                      <a:rPr lang="en-US" b="1" i="1" smtClean="0">
                        <a:latin typeface="Cambria Math"/>
                      </a:rPr>
                      <m:t>;                       </m:t>
                    </m:r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𝟒𝟑</m:t>
                    </m:r>
                    <m:r>
                      <a:rPr lang="en-US" b="1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b="1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𝟒𝟕</m:t>
                    </m:r>
                    <m:r>
                      <a:rPr lang="en-US" b="1" i="1" smtClean="0">
                        <a:latin typeface="Cambria Math"/>
                      </a:rPr>
                      <m:t>;                       </m:t>
                    </m:r>
                  </m:oMath>
                </a14:m>
                <a:r>
                  <a:rPr lang="en-US" b="1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𝟓𝟑</m:t>
                    </m:r>
                    <m:r>
                      <a:rPr lang="en-US" b="1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b="1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𝟔𝟏</m:t>
                    </m:r>
                    <m:r>
                      <a:rPr lang="en-US" b="1" i="1" smtClean="0">
                        <a:latin typeface="Cambria Math"/>
                      </a:rPr>
                      <m:t>.</m:t>
                    </m:r>
                  </m:oMath>
                </a14:m>
                <a:endParaRPr lang="en-US" b="1" smtClean="0"/>
              </a:p>
              <a:p>
                <a:pPr marL="914400" indent="-914400">
                  <a:lnSpc>
                    <a:spcPct val="100000"/>
                  </a:lnSpc>
                  <a:buAutoNum type="alphaLcParenR"/>
                </a:pPr>
                <a:r>
                  <a:rPr lang="en-US" b="1" i="1" smtClean="0"/>
                  <a:t>Trường hợp tổng quát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smtClean="0"/>
                  <a:t>Khẳng </a:t>
                </a:r>
                <a:r>
                  <a:rPr lang="en-US" b="1"/>
                  <a:t>định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là số nguyên tố với mọi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 là một khẳng định </a:t>
                </a:r>
                <a:r>
                  <a:rPr lang="en-US" b="1" smtClean="0"/>
                  <a:t>sai.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smtClean="0"/>
                  <a:t>Mặc </a:t>
                </a:r>
                <a:r>
                  <a:rPr lang="en-US" b="1"/>
                  <a:t>dù khẳng định này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…</m:t>
                    </m:r>
                    <m:r>
                      <a:rPr lang="en-US" b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𝟒𝟎</m:t>
                    </m:r>
                  </m:oMath>
                </a14:m>
                <a:r>
                  <a:rPr lang="en-US" b="1"/>
                  <a:t>, nhưng nó lại sai khi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𝟒𝟏</m:t>
                    </m:r>
                  </m:oMath>
                </a14:m>
                <a:r>
                  <a:rPr lang="en-US" b="1"/>
                  <a:t>. </a:t>
                </a:r>
                <a:endParaRPr lang="en-US" b="1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smtClean="0"/>
                  <a:t>Thật </a:t>
                </a:r>
                <a:r>
                  <a:rPr lang="en-US" b="1"/>
                  <a:t>vậy,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𝟒𝟏</m:t>
                    </m:r>
                  </m:oMath>
                </a14:m>
                <a:r>
                  <a:rPr lang="en-US" b="1"/>
                  <a:t> ta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𝟒𝟏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/>
                  <a:t> là hợp số (vì nó chia hết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𝟒𝟏</m:t>
                    </m:r>
                  </m:oMath>
                </a14:m>
                <a:r>
                  <a:rPr lang="en-US" b="1" smtClean="0"/>
                  <a:t>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3124200"/>
                <a:ext cx="11630891" cy="10294940"/>
              </a:xfrm>
              <a:prstGeom prst="rect">
                <a:avLst/>
              </a:prstGeom>
              <a:blipFill rotWithShape="1">
                <a:blip r:embed="rId4"/>
                <a:stretch>
                  <a:fillRect l="-2304" r="-3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6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13738"/>
            <a:ext cx="8229600" cy="5173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381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smtClean="0"/>
              <a:t>1. Phương Pháp Quy Nạp Toán Học</a:t>
            </a: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124200"/>
                <a:ext cx="23164800" cy="10379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i="1" u="sng">
                    <a:solidFill>
                      <a:srgbClr val="FF0000"/>
                    </a:solidFill>
                  </a:rPr>
                  <a:t>Nhận xét</a:t>
                </a:r>
                <a:r>
                  <a:rPr lang="en-US" b="1" i="1">
                    <a:solidFill>
                      <a:srgbClr val="FF0000"/>
                    </a:solidFill>
                  </a:rPr>
                  <a:t>: </a:t>
                </a:r>
                <a:r>
                  <a:rPr lang="en-US" b="1" i="1"/>
                  <a:t>Để khẳng định một mệnh đề toán học phụ thuộc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 i="1"/>
                  <a:t> là đúng, ta cần phải chứng minh dù đã kiểm nghiệm nó với bao nhiêu giá trị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 i="1"/>
                  <a:t> đi nữa</a:t>
                </a:r>
                <a:r>
                  <a:rPr lang="en-US" b="1" i="1" smtClean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 i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smtClean="0"/>
                  <a:t>***Chứng minh một mệnh đề toán học phụ thuộc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smtClean="0"/>
                  <a:t>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∀</m:t>
                    </m:r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smtClean="0"/>
                  <a:t>, bằng </a:t>
                </a:r>
                <a:r>
                  <a:rPr lang="en-US" b="1" smtClean="0">
                    <a:solidFill>
                      <a:srgbClr val="FF0000"/>
                    </a:solidFill>
                  </a:rPr>
                  <a:t>phương pháp quy nạp toán học</a:t>
                </a:r>
                <a:r>
                  <a:rPr lang="en-US" b="1" smtClean="0"/>
                  <a:t>, gồm hai bước sau: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i="1" smtClean="0"/>
                  <a:t>	Bước 1. </a:t>
                </a:r>
                <a:r>
                  <a:rPr lang="en-US" b="1" smtClean="0"/>
                  <a:t>Kiểm tra rằng mệnh đề là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.</a:t>
                </a:r>
                <a:endParaRPr lang="en-US" b="1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i="1" smtClean="0"/>
                  <a:t>	Bước 2.</a:t>
                </a:r>
                <a:r>
                  <a:rPr lang="en-US" b="1" smtClean="0"/>
                  <a:t> Giả thiết mệnh đề đúng với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smtClean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smtClean="0"/>
                  <a:t>(gọi là </a:t>
                </a:r>
                <a:r>
                  <a:rPr lang="en-US" b="1" smtClean="0">
                    <a:solidFill>
                      <a:srgbClr val="FF0000"/>
                    </a:solidFill>
                  </a:rPr>
                  <a:t>giả thiết quy nạp</a:t>
                </a:r>
                <a:r>
                  <a:rPr lang="en-US" b="1" smtClean="0"/>
                  <a:t>), chứng minh mệnh đề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smtClean="0"/>
                  <a:t>. Kết luận.</a:t>
                </a:r>
                <a:endParaRPr lang="en-US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23164800" cy="10379076"/>
              </a:xfrm>
              <a:prstGeom prst="rect">
                <a:avLst/>
              </a:prstGeom>
              <a:blipFill rotWithShape="1">
                <a:blip r:embed="rId3"/>
                <a:stretch>
                  <a:fillRect l="-1184" t="-129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764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84000"/>
                  </a:lnSpc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Ví dụ 1</a:t>
                </a:r>
                <a:r>
                  <a:rPr lang="en-US" b="1" smtClean="0">
                    <a:solidFill>
                      <a:srgbClr val="FF0000"/>
                    </a:solidFill>
                  </a:rPr>
                  <a:t>: </a:t>
                </a:r>
                <a:r>
                  <a:rPr lang="en-US" b="1" smtClean="0">
                    <a:solidFill>
                      <a:schemeClr val="tx1"/>
                    </a:solidFill>
                  </a:rPr>
                  <a:t>Chứng minh rằng với mọi số tự nhiên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𝐧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smtClean="0">
                    <a:solidFill>
                      <a:schemeClr val="tx1"/>
                    </a:solidFill>
                  </a:rPr>
                  <a:t>, ta có</a:t>
                </a:r>
              </a:p>
              <a:p>
                <a:pPr marL="0" indent="0">
                  <a:lnSpc>
                    <a:spcPct val="8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+…+(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𝟐𝐧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vi-V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</m:e>
                        <m:sup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(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84000"/>
                  </a:lnSpc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Lời giải</a:t>
                </a:r>
                <a:r>
                  <a:rPr lang="en-US" b="1" smtClean="0">
                    <a:solidFill>
                      <a:srgbClr val="FF0000"/>
                    </a:solidFill>
                  </a:rPr>
                  <a:t>:</a:t>
                </a:r>
                <a:r>
                  <a:rPr lang="en-US" b="1"/>
                  <a:t> </a:t>
                </a:r>
                <a:r>
                  <a:rPr lang="en-US" b="1" smtClean="0"/>
                  <a:t>Ta </a:t>
                </a:r>
                <a:r>
                  <a:rPr lang="en-US" b="1"/>
                  <a:t>chứng minh bằng quy nạp theo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>
                  <a:lnSpc>
                    <a:spcPct val="84000"/>
                  </a:lnSpc>
                </a:pPr>
                <a:r>
                  <a:rPr lang="en-US" b="1" i="1"/>
                  <a:t>Bước 1.</a:t>
                </a:r>
                <a:r>
                  <a:rPr lang="en-US" b="1"/>
                  <a:t>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 ta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/>
                  <a:t>.</a:t>
                </a:r>
                <a:r>
                  <a:rPr lang="en-US" b="1" smtClean="0"/>
                  <a:t>  Như </a:t>
                </a:r>
                <a:r>
                  <a:rPr lang="en-US" b="1"/>
                  <a:t>vậy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cho trường hợp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>
                  <a:lnSpc>
                    <a:spcPct val="84000"/>
                  </a:lnSpc>
                </a:pPr>
                <a:r>
                  <a:rPr lang="en-US" b="1" i="1"/>
                  <a:t>Bước 2.</a:t>
                </a:r>
                <a:r>
                  <a:rPr lang="en-US" b="1"/>
                  <a:t> Giả sử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</m:oMath>
                </a14:m>
                <a:r>
                  <a:rPr lang="en-US" b="1" smtClean="0"/>
                  <a:t> </a:t>
                </a:r>
                <a:r>
                  <a:rPr lang="en-US" b="1"/>
                  <a:t>thêm điều kiện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 , tức là ta có</a:t>
                </a:r>
                <a:endParaRPr lang="vi-VN" b="1"/>
              </a:p>
              <a:p>
                <a:pPr marL="0" indent="0" algn="ctr">
                  <a:lnSpc>
                    <a:spcPct val="84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+…+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b="1">
                    <a:solidFill>
                      <a:srgbClr val="0000FF"/>
                    </a:solidFill>
                  </a:rPr>
                  <a:t> Giả thiết quy nạp</a:t>
                </a:r>
                <a:endParaRPr lang="vi-VN" b="1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ct val="84000"/>
                  </a:lnSpc>
                  <a:buNone/>
                </a:pPr>
                <a:r>
                  <a:rPr lang="en-US" b="1" smtClean="0"/>
                  <a:t>Ta </a:t>
                </a:r>
                <a:r>
                  <a:rPr lang="en-US" b="1"/>
                  <a:t>sẽ chứng minh rằng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cũng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smtClean="0"/>
                  <a:t> </a:t>
                </a:r>
                <a:r>
                  <a:rPr lang="en-US" b="1"/>
                  <a:t>thêm điều kiện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, nghĩa là ta sẽ chứng minh</a:t>
                </a:r>
                <a:endParaRPr lang="vi-VN" b="1"/>
              </a:p>
              <a:p>
                <a:pPr marL="0" indent="0" algn="ctr">
                  <a:lnSpc>
                    <a:spcPct val="84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𝟓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𝟕</m:t>
                    </m:r>
                    <m:r>
                      <a:rPr lang="en-US" b="1" i="1">
                        <a:latin typeface="Cambria Math"/>
                      </a:rPr>
                      <m:t>+…+</m:t>
                    </m:r>
                    <m:d>
                      <m:dPr>
                        <m:begChr m:val="["/>
                        <m:endChr m:val="]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/>
                  <a:t>.</a:t>
                </a:r>
                <a:endParaRPr lang="vi-VN" b="1" smtClean="0"/>
              </a:p>
              <a:p>
                <a:pPr marL="0" indent="0">
                  <a:lnSpc>
                    <a:spcPct val="84000"/>
                  </a:lnSpc>
                  <a:buNone/>
                </a:pPr>
                <a:r>
                  <a:rPr lang="en-US" b="1" smtClean="0">
                    <a:effectLst/>
                  </a:rPr>
                  <a:t>Thật </a:t>
                </a:r>
                <a:r>
                  <a:rPr lang="en-US" b="1">
                    <a:effectLst/>
                  </a:rPr>
                  <a:t>vậy, ta có:</a:t>
                </a:r>
                <a:endParaRPr lang="en-US" b="1" smtClean="0"/>
              </a:p>
              <a:p>
                <a:pPr marL="0" indent="0">
                  <a:lnSpc>
                    <a:spcPct val="8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𝟓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𝟕</m:t>
                      </m:r>
                      <m:r>
                        <a:rPr lang="en-US" b="1" i="1">
                          <a:latin typeface="Cambria Math"/>
                        </a:rPr>
                        <m:t>+…+</m:t>
                      </m:r>
                      <m:d>
                        <m:dPr>
                          <m:begChr m:val="["/>
                          <m:endChr m:val="]"/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𝟓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𝟕</m:t>
                          </m:r>
                          <m:r>
                            <a:rPr lang="en-US" b="1" i="1">
                              <a:latin typeface="Cambria Math"/>
                            </a:rPr>
                            <m:t>+…+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i="1" smtClean="0"/>
              </a:p>
              <a:p>
                <a:pPr marL="0" indent="0" algn="ctr">
                  <a:lnSpc>
                    <a:spcPct val="84000"/>
                  </a:lnSpc>
                  <a:buNone/>
                </a:pPr>
                <a:r>
                  <a:rPr lang="en-US" b="1" smtClean="0"/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b="1">
                    <a:solidFill>
                      <a:srgbClr val="0000FF"/>
                    </a:solidFill>
                  </a:rPr>
                  <a:t>Theo giả </a:t>
                </a:r>
                <a:r>
                  <a:rPr lang="en-US" b="1" smtClean="0">
                    <a:solidFill>
                      <a:srgbClr val="0000FF"/>
                    </a:solidFill>
                  </a:rPr>
                  <a:t>thiết </a:t>
                </a:r>
                <a:r>
                  <a:rPr lang="en-US" b="1">
                    <a:solidFill>
                      <a:srgbClr val="0000FF"/>
                    </a:solidFill>
                  </a:rPr>
                  <a:t>quy nạp</a:t>
                </a:r>
                <a:endParaRPr lang="vi-VN" b="1">
                  <a:solidFill>
                    <a:srgbClr val="0000FF"/>
                  </a:solidFill>
                </a:endParaRPr>
              </a:p>
              <a:p>
                <a:pPr marL="0" indent="0" algn="ctr">
                  <a:lnSpc>
                    <a:spcPct val="84000"/>
                  </a:lnSpc>
                  <a:buNone/>
                </a:pPr>
                <a:r>
                  <a:rPr lang="en-US" b="1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vi-VN" b="1"/>
              </a:p>
              <a:p>
                <a:pPr marL="0" indent="0">
                  <a:lnSpc>
                    <a:spcPct val="84000"/>
                  </a:lnSpc>
                  <a:buNone/>
                </a:pPr>
                <a:r>
                  <a:rPr lang="en-US" b="1"/>
                  <a:t>Vậy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mọi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. </a:t>
                </a:r>
                <a:endParaRPr lang="vi-VN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blipFill rotWithShape="1">
                <a:blip r:embed="rId3"/>
                <a:stretch>
                  <a:fillRect l="-1168" t="-2167" r="-1038" b="-33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898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84000"/>
                  </a:lnSpc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Luyện tập 1</a:t>
                </a:r>
                <a:r>
                  <a:rPr lang="en-US" b="1" smtClean="0">
                    <a:solidFill>
                      <a:srgbClr val="FF0000"/>
                    </a:solidFill>
                  </a:rPr>
                  <a:t>: </a:t>
                </a:r>
                <a:r>
                  <a:rPr lang="en-US" b="1" smtClean="0">
                    <a:solidFill>
                      <a:schemeClr val="tx1"/>
                    </a:solidFill>
                  </a:rPr>
                  <a:t>Chứng minh rằng với mọi số tự nhiên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𝐧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smtClean="0">
                    <a:solidFill>
                      <a:schemeClr val="tx1"/>
                    </a:solidFill>
                  </a:rPr>
                  <a:t>, ta có</a:t>
                </a:r>
              </a:p>
              <a:p>
                <a:pPr marL="0" indent="0">
                  <a:lnSpc>
                    <a:spcPct val="8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+…+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𝐧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(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Lời giải</a:t>
                </a:r>
                <a:r>
                  <a:rPr lang="en-US" b="1" smtClean="0">
                    <a:solidFill>
                      <a:srgbClr val="FF0000"/>
                    </a:solidFill>
                  </a:rPr>
                  <a:t>:</a:t>
                </a:r>
                <a:r>
                  <a:rPr lang="en-US" b="1"/>
                  <a:t> Bước 1: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 ta có: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/>
                  <a:t> . Vậy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∗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indent="0">
                  <a:buNone/>
                </a:pPr>
                <a:r>
                  <a:rPr lang="en-US" b="1" spc="-130"/>
                  <a:t>Bước 2: Giả sử đẳng thức đúng với </a:t>
                </a:r>
                <a14:m>
                  <m:oMath xmlns:m="http://schemas.openxmlformats.org/officeDocument/2006/math">
                    <m:r>
                      <a:rPr lang="en-US" b="1" i="1" spc="-130">
                        <a:latin typeface="Cambria Math"/>
                      </a:rPr>
                      <m:t>𝒏</m:t>
                    </m:r>
                    <m:r>
                      <a:rPr lang="en-US" b="1" i="1" spc="-130">
                        <a:latin typeface="Cambria Math"/>
                      </a:rPr>
                      <m:t>=</m:t>
                    </m:r>
                    <m:r>
                      <a:rPr lang="en-US" b="1" i="1" spc="-130">
                        <a:latin typeface="Cambria Math"/>
                      </a:rPr>
                      <m:t>𝒌</m:t>
                    </m:r>
                    <m:r>
                      <a:rPr lang="en-US" b="1" i="1" spc="-130">
                        <a:latin typeface="Cambria Math"/>
                      </a:rPr>
                      <m:t>≥</m:t>
                    </m:r>
                    <m:r>
                      <a:rPr lang="en-US" b="1" i="1" spc="-130">
                        <a:latin typeface="Cambria Math"/>
                      </a:rPr>
                      <m:t>𝟏</m:t>
                    </m:r>
                  </m:oMath>
                </a14:m>
                <a:r>
                  <a:rPr lang="en-US" b="1" spc="-130"/>
                  <a:t>, tức là ta có </a:t>
                </a:r>
                <a14:m>
                  <m:oMath xmlns:m="http://schemas.openxmlformats.org/officeDocument/2006/math">
                    <m:r>
                      <a:rPr lang="en-US" b="1" i="1" spc="-130">
                        <a:latin typeface="Cambria Math"/>
                      </a:rPr>
                      <m:t>𝟏</m:t>
                    </m:r>
                    <m:r>
                      <a:rPr lang="en-US" b="1" i="1" spc="-130">
                        <a:latin typeface="Cambria Math"/>
                      </a:rPr>
                      <m:t>+</m:t>
                    </m:r>
                    <m:r>
                      <a:rPr lang="en-US" b="1" i="1" spc="-130">
                        <a:latin typeface="Cambria Math"/>
                      </a:rPr>
                      <m:t>𝟐</m:t>
                    </m:r>
                    <m:r>
                      <a:rPr lang="en-US" b="1" i="1" spc="-130">
                        <a:latin typeface="Cambria Math"/>
                      </a:rPr>
                      <m:t>+</m:t>
                    </m:r>
                    <m:r>
                      <a:rPr lang="en-US" b="1" i="1" spc="-130">
                        <a:latin typeface="Cambria Math"/>
                      </a:rPr>
                      <m:t>𝟑</m:t>
                    </m:r>
                    <m:r>
                      <a:rPr lang="en-US" b="1" i="1" spc="-130">
                        <a:latin typeface="Cambria Math"/>
                      </a:rPr>
                      <m:t>+…+</m:t>
                    </m:r>
                    <m:r>
                      <a:rPr lang="en-US" b="1" i="1" spc="-130">
                        <a:latin typeface="Cambria Math"/>
                      </a:rPr>
                      <m:t>𝒌</m:t>
                    </m:r>
                    <m:r>
                      <a:rPr lang="en-US" b="1" i="1" spc="-13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 spc="-13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pc="-130">
                            <a:latin typeface="Cambria Math"/>
                          </a:rPr>
                          <m:t>𝒌</m:t>
                        </m:r>
                        <m:r>
                          <a:rPr lang="en-US" b="1" spc="-130">
                            <a:latin typeface="Cambria Math"/>
                          </a:rPr>
                          <m:t>(</m:t>
                        </m:r>
                        <m:r>
                          <a:rPr lang="en-US" b="1" i="1" spc="-130">
                            <a:latin typeface="Cambria Math"/>
                          </a:rPr>
                          <m:t>𝒌</m:t>
                        </m:r>
                        <m:r>
                          <a:rPr lang="en-US" b="1" i="1" spc="-130">
                            <a:latin typeface="Cambria Math"/>
                          </a:rPr>
                          <m:t>+</m:t>
                        </m:r>
                        <m:r>
                          <a:rPr lang="en-US" b="1" i="1" spc="-130">
                            <a:latin typeface="Cambria Math"/>
                          </a:rPr>
                          <m:t>𝟏</m:t>
                        </m:r>
                        <m:r>
                          <a:rPr lang="en-US" b="1" spc="-13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 spc="-13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pc="-130"/>
                  <a:t>. </a:t>
                </a:r>
                <a:endParaRPr lang="vi-VN" b="1" spc="-130"/>
              </a:p>
              <a:p>
                <a:pPr marL="0" indent="0">
                  <a:buNone/>
                </a:pPr>
                <a:r>
                  <a:rPr lang="en-US" b="1"/>
                  <a:t>Ta sẽ chứng minh đẳng thức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, nghĩa là ta sẽ chứng minh</a:t>
                </a:r>
                <a:endParaRPr lang="vi-VN" b="1"/>
              </a:p>
              <a:p>
                <a:pPr marL="0" indent="0" algn="ctr">
                  <a:buNone/>
                </a:pPr>
                <a:r>
                  <a:rPr lang="en-US" b="1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+…+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)[(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indent="0">
                  <a:buNone/>
                </a:pPr>
                <a:r>
                  <a:rPr lang="en-US" b="1"/>
                  <a:t>Thật vậy, ta có:</a:t>
                </a:r>
                <a:endParaRPr lang="vi-VN" b="1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 i="1">
                          <a:latin typeface="Cambria Math"/>
                        </a:rPr>
                        <m:t>+…+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i="1" smtClean="0"/>
              </a:p>
              <a:p>
                <a:pPr marL="0" indent="0" algn="ctr">
                  <a:buNone/>
                </a:pPr>
                <a:r>
                  <a:rPr lang="vi-VN" sz="6600" b="1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vi-VN" sz="5400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vi-VN" sz="6600" b="1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>
                            <a:latin typeface="Cambria Math"/>
                          </a:rPr>
                          <m:t>(</m:t>
                        </m:r>
                        <m:r>
                          <a:rPr lang="en-US" sz="6600" b="1" i="1">
                            <a:latin typeface="Cambria Math"/>
                          </a:rPr>
                          <m:t>𝒌</m:t>
                        </m:r>
                        <m:r>
                          <a:rPr lang="en-US" sz="6600" b="1" i="1">
                            <a:latin typeface="Cambria Math"/>
                          </a:rPr>
                          <m:t>+</m:t>
                        </m:r>
                        <m:r>
                          <a:rPr lang="en-US" sz="6600" b="1" i="1">
                            <a:latin typeface="Cambria Math"/>
                          </a:rPr>
                          <m:t>𝟏</m:t>
                        </m:r>
                        <m:r>
                          <a:rPr lang="en-US" sz="6600" b="1">
                            <a:latin typeface="Cambria Math"/>
                          </a:rPr>
                          <m:t>)(</m:t>
                        </m:r>
                        <m:r>
                          <a:rPr lang="en-US" sz="6600" b="1" i="1">
                            <a:latin typeface="Cambria Math"/>
                          </a:rPr>
                          <m:t>𝒌</m:t>
                        </m:r>
                        <m:r>
                          <a:rPr lang="en-US" sz="6600" b="1" i="1">
                            <a:latin typeface="Cambria Math"/>
                          </a:rPr>
                          <m:t>+</m:t>
                        </m:r>
                        <m:r>
                          <a:rPr lang="en-US" sz="6600" b="1" i="1">
                            <a:latin typeface="Cambria Math"/>
                          </a:rPr>
                          <m:t>𝟐</m:t>
                        </m:r>
                        <m:r>
                          <a:rPr lang="en-US" sz="6600" b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66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66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>
                            <a:latin typeface="Cambria Math"/>
                          </a:rPr>
                          <m:t>(</m:t>
                        </m:r>
                        <m:r>
                          <a:rPr lang="en-US" sz="6600" b="1" i="1">
                            <a:latin typeface="Cambria Math"/>
                          </a:rPr>
                          <m:t>𝒌</m:t>
                        </m:r>
                        <m:r>
                          <a:rPr lang="en-US" sz="6600" b="1" i="1">
                            <a:latin typeface="Cambria Math"/>
                          </a:rPr>
                          <m:t>+</m:t>
                        </m:r>
                        <m:r>
                          <a:rPr lang="en-US" sz="6600" b="1" i="1">
                            <a:latin typeface="Cambria Math"/>
                          </a:rPr>
                          <m:t>𝟏</m:t>
                        </m:r>
                        <m:r>
                          <a:rPr lang="en-US" sz="6600" b="1">
                            <a:latin typeface="Cambria Math"/>
                          </a:rPr>
                          <m:t>)[(</m:t>
                        </m:r>
                        <m:r>
                          <a:rPr lang="en-US" sz="6600" b="1" i="1">
                            <a:latin typeface="Cambria Math"/>
                          </a:rPr>
                          <m:t>𝒌</m:t>
                        </m:r>
                        <m:r>
                          <a:rPr lang="en-US" sz="6600" b="1" i="1">
                            <a:latin typeface="Cambria Math"/>
                          </a:rPr>
                          <m:t>+</m:t>
                        </m:r>
                        <m:r>
                          <a:rPr lang="en-US" sz="6600" b="1" i="1">
                            <a:latin typeface="Cambria Math"/>
                          </a:rPr>
                          <m:t>𝟏</m:t>
                        </m:r>
                        <m:r>
                          <a:rPr lang="en-US" sz="6600" b="1">
                            <a:latin typeface="Cambria Math"/>
                          </a:rPr>
                          <m:t>)</m:t>
                        </m:r>
                        <m:r>
                          <a:rPr lang="en-US" sz="6600" b="1" i="1">
                            <a:latin typeface="Cambria Math"/>
                          </a:rPr>
                          <m:t>+</m:t>
                        </m:r>
                        <m:r>
                          <a:rPr lang="en-US" sz="6600" b="1" i="1">
                            <a:latin typeface="Cambria Math"/>
                          </a:rPr>
                          <m:t>𝟏</m:t>
                        </m:r>
                        <m:r>
                          <a:rPr lang="en-US" sz="6600" b="1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sz="66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indent="0">
                  <a:buNone/>
                </a:pPr>
                <a:r>
                  <a:rPr lang="en-US" b="1" smtClean="0"/>
                  <a:t>Vậy </a:t>
                </a:r>
                <a:r>
                  <a:rPr lang="en-US" b="1"/>
                  <a:t>đẳng thức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∗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mọi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endParaRPr lang="vi-VN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blipFill rotWithShape="1">
                <a:blip r:embed="rId3"/>
                <a:stretch>
                  <a:fillRect l="-1168" t="-2167" r="-16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43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i="1" dirty="0" smtClean="0">
                    <a:solidFill>
                      <a:srgbClr val="FF0000"/>
                    </a:solidFill>
                  </a:rPr>
                  <a:t>	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b="1" i="1" u="sng" dirty="0" err="1" smtClean="0">
                    <a:solidFill>
                      <a:srgbClr val="FF0000"/>
                    </a:solidFill>
                  </a:rPr>
                  <a:t>Chú</a:t>
                </a:r>
                <a:r>
                  <a:rPr lang="en-US" b="1" i="1" u="sng" dirty="0" smtClean="0">
                    <a:solidFill>
                      <a:srgbClr val="FF0000"/>
                    </a:solidFill>
                  </a:rPr>
                  <a:t> ý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b="1" i="1" dirty="0" smtClean="0"/>
                  <a:t> </a:t>
                </a:r>
                <a:r>
                  <a:rPr lang="en-US" b="1" i="1" dirty="0" err="1" smtClean="0"/>
                  <a:t>Nếu</a:t>
                </a:r>
                <a:r>
                  <a:rPr lang="en-US" b="1" i="1" dirty="0" smtClean="0"/>
                  <a:t> </a:t>
                </a:r>
                <a:r>
                  <a:rPr lang="en-US" b="1" i="1" dirty="0" err="1"/>
                  <a:t>phải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chứng</a:t>
                </a:r>
                <a:r>
                  <a:rPr lang="en-US" b="1" i="1" dirty="0"/>
                  <a:t> minh </a:t>
                </a:r>
                <a:r>
                  <a:rPr lang="en-US" b="1" i="1" dirty="0" err="1"/>
                  <a:t>mệnh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đề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đúng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với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mọi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số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tự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nhiên</a:t>
                </a:r>
                <a:r>
                  <a:rPr lang="en-US" b="1" i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b="1" i="1" dirty="0" smtClean="0"/>
                  <a:t> </a:t>
                </a:r>
                <a:r>
                  <a:rPr lang="en-US" b="1" i="1" dirty="0"/>
                  <a:t>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i="1" dirty="0" err="1"/>
                  <a:t>là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một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số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tự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nhiên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nào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đó</a:t>
                </a:r>
                <a:r>
                  <a:rPr lang="en-US" b="1" i="1" dirty="0"/>
                  <a:t>) </a:t>
                </a:r>
                <a:r>
                  <a:rPr lang="en-US" b="1" i="1" dirty="0" err="1"/>
                  <a:t>thì</a:t>
                </a:r>
                <a:endParaRPr lang="vi-VN" b="1" i="1" dirty="0"/>
              </a:p>
              <a:p>
                <a:pPr>
                  <a:lnSpc>
                    <a:spcPct val="100000"/>
                  </a:lnSpc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1: </a:t>
                </a:r>
                <a:r>
                  <a:rPr lang="en-US" b="1" i="1" dirty="0" err="1"/>
                  <a:t>Kiểm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tra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mệnh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đề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là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đúng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với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b="1" i="1" dirty="0"/>
                  <a:t>.</a:t>
                </a:r>
                <a:endParaRPr lang="vi-VN" b="1" i="1" dirty="0"/>
              </a:p>
              <a:p>
                <a:pPr>
                  <a:lnSpc>
                    <a:spcPct val="100000"/>
                  </a:lnSpc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2: </a:t>
                </a:r>
                <a:r>
                  <a:rPr lang="en-US" b="1" i="1" dirty="0" err="1"/>
                  <a:t>Giả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thiết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mệnh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đề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đúng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với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số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tự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nhiên</a:t>
                </a:r>
                <a:r>
                  <a:rPr lang="en-US" b="1" i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b="1" i="1" dirty="0" err="1"/>
                  <a:t>và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chứng</a:t>
                </a:r>
                <a:r>
                  <a:rPr lang="en-US" b="1" i="1" dirty="0"/>
                  <a:t> minh </a:t>
                </a:r>
                <a:r>
                  <a:rPr lang="en-US" b="1" i="1" dirty="0" err="1"/>
                  <a:t>mệnh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đề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đúng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với</a:t>
                </a:r>
                <a:r>
                  <a:rPr lang="en-US" b="1" i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i="1" dirty="0" smtClean="0"/>
                  <a:t>. </a:t>
                </a:r>
                <a:r>
                  <a:rPr lang="en-US" b="1" i="1" dirty="0" err="1" smtClean="0"/>
                  <a:t>Kết</a:t>
                </a:r>
                <a:r>
                  <a:rPr lang="en-US" b="1" i="1" dirty="0" smtClean="0"/>
                  <a:t> </a:t>
                </a:r>
                <a:r>
                  <a:rPr lang="en-US" b="1" i="1" dirty="0" err="1"/>
                  <a:t>luận</a:t>
                </a:r>
                <a:r>
                  <a:rPr lang="en-US" b="1" i="1" dirty="0"/>
                  <a:t>.</a:t>
                </a:r>
                <a:endParaRPr lang="vi-VN" b="1" i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blipFill>
                <a:blip r:embed="rId3"/>
                <a:stretch>
                  <a:fillRect l="-11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628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4771</TotalTime>
  <Words>563</Words>
  <Application>Microsoft Office PowerPoint</Application>
  <PresentationFormat>Custom</PresentationFormat>
  <Paragraphs>155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Yu Gothic UI Semilight</vt:lpstr>
      <vt:lpstr>Arial</vt:lpstr>
      <vt:lpstr>Bahnschrift SemiBold SemiConden</vt:lpstr>
      <vt:lpstr>Baumans</vt:lpstr>
      <vt:lpstr>Calibri</vt:lpstr>
      <vt:lpstr>Calibri Light</vt:lpstr>
      <vt:lpstr>Cambria Math</vt:lpstr>
      <vt:lpstr>Cascadia Mono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PC</cp:lastModifiedBy>
  <cp:revision>375</cp:revision>
  <dcterms:created xsi:type="dcterms:W3CDTF">2013-08-31T11:42:51Z</dcterms:created>
  <dcterms:modified xsi:type="dcterms:W3CDTF">2022-08-19T01:41:04Z</dcterms:modified>
  <cp:category>9Slide.vn</cp:category>
</cp:coreProperties>
</file>