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y="6858000" cx="12192000"/>
  <p:notesSz cx="6858000" cy="9144000"/>
  <p:embeddedFontLst>
    <p:embeddedFont>
      <p:font typeface="Open Sans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1" roundtripDataSignature="AMtx7mjEpn05aypY3Ga59Jhrz/Giz+73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E61ABB-4537-4D35-9F3F-175FBE0C7EFF}">
  <a:tblStyle styleId="{FDE61ABB-4537-4D35-9F3F-175FBE0C7E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fill>
          <a:solidFill>
            <a:srgbClr val="F8D6CC"/>
          </a:solidFill>
        </a:fill>
      </a:tcStyle>
    </a:band1H>
    <a:band2H>
      <a:tcTxStyle/>
    </a:band2H>
    <a:band1V>
      <a:tcTxStyle/>
      <a:tcStyle>
        <a:fill>
          <a:solidFill>
            <a:srgbClr val="F8D6CC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2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2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font" Target="fonts/OpenSans-bold.fntdata"/><Relationship Id="rId27" Type="http://schemas.openxmlformats.org/officeDocument/2006/relationships/font" Target="fonts/Open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customschemas.google.com/relationships/presentationmetadata" Target="metadata"/><Relationship Id="rId3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552ba155d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3552ba155d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552ba155d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g13552ba155d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552ba155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g13552ba155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/>
        </p:nvSpPr>
        <p:spPr>
          <a:xfrm>
            <a:off x="1008591" y="1274349"/>
            <a:ext cx="1040447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visit to a famous school. Use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more?”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why?”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how?”.</a:t>
            </a:r>
            <a:endParaRPr b="1" i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1912" y="2734325"/>
            <a:ext cx="3508176" cy="3046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3400856" y="5987461"/>
            <a:ext cx="58928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 Van An Lower Secondary School</a:t>
            </a:r>
            <a:endParaRPr b="1" i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552ba155d_0_19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3552ba155d_0_19"/>
          <p:cNvSpPr/>
          <p:nvPr/>
        </p:nvSpPr>
        <p:spPr>
          <a:xfrm>
            <a:off x="3977081" y="5090340"/>
            <a:ext cx="1603966" cy="845341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3552ba155d_0_19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3552ba155d_0_19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3552ba155d_0_19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3552ba155d_0_19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3552ba155d_0_19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g13552ba155d_0_19"/>
          <p:cNvCxnSpPr>
            <a:stCxn id="208" idx="3"/>
            <a:endCxn id="209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14" name="Google Shape;214;g13552ba155d_0_19"/>
          <p:cNvCxnSpPr>
            <a:stCxn id="209" idx="1"/>
            <a:endCxn id="210" idx="0"/>
          </p:cNvCxnSpPr>
          <p:nvPr/>
        </p:nvCxnSpPr>
        <p:spPr>
          <a:xfrm flipH="1">
            <a:off x="1507628" y="2597211"/>
            <a:ext cx="1226700" cy="1346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5" name="Google Shape;215;g13552ba155d_0_19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13552ba155d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3552ba155d_0_19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218" name="Google Shape;218;g13552ba155d_0_19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Make a list of what you want to show your overseas friends about your school.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4698397" y="2225934"/>
            <a:ext cx="7221076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brainstorm ideas about things they want to show their friends at school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students chances to practice asking and answering questions about their plans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698397" y="1363620"/>
            <a:ext cx="60969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/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80709"/>
            <a:ext cx="4088802" cy="408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997302" y="1263060"/>
            <a:ext cx="109640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that some overseas friends are planning to visit your school.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list of what you want to show them, then fill in the note. </a:t>
            </a: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39" name="Google Shape;23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3684" y="2458540"/>
            <a:ext cx="7659693" cy="307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1008591" y="1375950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plan.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1008591" y="2371542"/>
            <a:ext cx="10167409" cy="2934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9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i="1"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going to show them the school library.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i="1"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good. Can you tell me why?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i="1"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i="1" lang="en-US" sz="259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want them to see our learning resources. I think they’re very modern.</a:t>
            </a:r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/>
          <p:nvPr/>
        </p:nvSpPr>
        <p:spPr>
          <a:xfrm>
            <a:off x="997302" y="1282912"/>
            <a:ext cx="10683377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Read the passage and complete the table about a high school in the UK. </a:t>
            </a: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0" name="Google Shape;260;p15"/>
          <p:cNvGraphicFramePr/>
          <p:nvPr/>
        </p:nvGraphicFramePr>
        <p:xfrm>
          <a:off x="738369" y="24208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{FDE61ABB-4537-4D35-9F3F-175FBE0C7EFF}</a:tableStyleId>
              </a:tblPr>
              <a:tblGrid>
                <a:gridCol w="3011175"/>
                <a:gridCol w="4172225"/>
                <a:gridCol w="3414075"/>
              </a:tblGrid>
              <a:tr h="75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Wilson High School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Your school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75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Number of students and teachers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752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Subjects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12392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School facilities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61" name="Google Shape;261;p15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3805225" y="3227179"/>
            <a:ext cx="35772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1,000 students and 100 teachers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 txBox="1"/>
          <p:nvPr/>
        </p:nvSpPr>
        <p:spPr>
          <a:xfrm>
            <a:off x="3805233" y="4065601"/>
            <a:ext cx="417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English, literature, maths, science, etc.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3749551" y="4805006"/>
            <a:ext cx="4290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modern science laboratories, computer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rooms, a large library, a sports hall, 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an activity studio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/>
        </p:nvSpPr>
        <p:spPr>
          <a:xfrm>
            <a:off x="997302" y="1222119"/>
            <a:ext cx="1068337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and fill in the information about your school.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487067" y="1210830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539852" y="110819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/>
          <p:cNvSpPr/>
          <p:nvPr/>
        </p:nvSpPr>
        <p:spPr>
          <a:xfrm>
            <a:off x="1042458" y="4609652"/>
            <a:ext cx="9896475" cy="17528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about 1,000 students in Wilson High School. They are between 11 and 16 years old.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school has about 900 students. We are between 11 and 14 years old.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6" name="Google Shape;276;p16"/>
          <p:cNvGraphicFramePr/>
          <p:nvPr/>
        </p:nvGraphicFramePr>
        <p:xfrm>
          <a:off x="1110902" y="183054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{FDE61ABB-4537-4D35-9F3F-175FBE0C7EFF}</a:tableStyleId>
              </a:tblPr>
              <a:tblGrid>
                <a:gridCol w="2806825"/>
                <a:gridCol w="3995775"/>
                <a:gridCol w="3510850"/>
              </a:tblGrid>
              <a:tr h="551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Wilson High School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Your school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5583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Number of students and teachers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5512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Subjects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  <a:tr h="908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School facilities</a:t>
                      </a:r>
                      <a:endParaRPr sz="1800"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77" name="Google Shape;277;p16"/>
          <p:cNvSpPr txBox="1"/>
          <p:nvPr/>
        </p:nvSpPr>
        <p:spPr>
          <a:xfrm>
            <a:off x="4008522" y="2404554"/>
            <a:ext cx="3617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About </a:t>
            </a: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1,000 students and 100 teachers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3957748" y="3131898"/>
            <a:ext cx="38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English, literature, maths, science, etc.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 txBox="1"/>
          <p:nvPr/>
        </p:nvSpPr>
        <p:spPr>
          <a:xfrm>
            <a:off x="3957758" y="3593777"/>
            <a:ext cx="394446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modern science laboratories, computer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rooms, a large library, a sports hall, and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an activity studio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552ba155d_0_38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3552ba155d_0_38"/>
          <p:cNvSpPr/>
          <p:nvPr/>
        </p:nvSpPr>
        <p:spPr>
          <a:xfrm>
            <a:off x="3977081" y="5090340"/>
            <a:ext cx="1603966" cy="845341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3552ba155d_0_38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3552ba155d_0_38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3552ba155d_0_38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3552ba155d_0_38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3552ba155d_0_38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g13552ba155d_0_38"/>
          <p:cNvCxnSpPr>
            <a:stCxn id="286" idx="3"/>
            <a:endCxn id="287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2" name="Google Shape;292;g13552ba155d_0_38"/>
          <p:cNvCxnSpPr>
            <a:stCxn id="287" idx="1"/>
            <a:endCxn id="288" idx="0"/>
          </p:cNvCxnSpPr>
          <p:nvPr/>
        </p:nvCxnSpPr>
        <p:spPr>
          <a:xfrm flipH="1">
            <a:off x="1507628" y="2597211"/>
            <a:ext cx="1226700" cy="1346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93" name="Google Shape;293;g13552ba155d_0_38"/>
          <p:cNvCxnSpPr>
            <a:stCxn id="288" idx="3"/>
            <a:endCxn id="294" idx="0"/>
          </p:cNvCxnSpPr>
          <p:nvPr/>
        </p:nvCxnSpPr>
        <p:spPr>
          <a:xfrm>
            <a:off x="2482786" y="4299045"/>
            <a:ext cx="1227000" cy="1144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95" name="Google Shape;295;g13552ba155d_0_38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13552ba155d_0_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3552ba155d_0_38"/>
          <p:cNvSpPr/>
          <p:nvPr/>
        </p:nvSpPr>
        <p:spPr>
          <a:xfrm>
            <a:off x="2734392" y="5443516"/>
            <a:ext cx="1950600" cy="6009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3552ba155d_0_38"/>
          <p:cNvSpPr/>
          <p:nvPr/>
        </p:nvSpPr>
        <p:spPr>
          <a:xfrm>
            <a:off x="5316439" y="5308437"/>
            <a:ext cx="6728400" cy="684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3552ba155d_0_38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299" name="Google Shape;299;g13552ba155d_0_38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Make a list of what you want to show your overseas friends about your school.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08" name="Google Shape;3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3989658" y="2479088"/>
            <a:ext cx="82023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 to: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details</a:t>
            </a:r>
            <a:endParaRPr/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our school</a:t>
            </a:r>
            <a:endParaRPr/>
          </a:p>
        </p:txBody>
      </p:sp>
      <p:pic>
        <p:nvPicPr>
          <p:cNvPr descr="Presentation with checklist with solid fill" id="311" name="Google Shape;31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6017" y="2479088"/>
            <a:ext cx="2607189" cy="260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20" name="Google Shape;3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23" name="Google Shape;32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39220" y="2788168"/>
            <a:ext cx="3285254" cy="328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76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716022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89053" y="2404358"/>
            <a:ext cx="3314700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3427102" y="910552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91560" y="1029673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426918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193542" y="2498185"/>
            <a:ext cx="8511411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details and talk about their school.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977081" y="5090340"/>
            <a:ext cx="1603229" cy="845902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5655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2734328" y="2269461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stCxn id="118" idx="3"/>
            <a:endCxn id="119" idx="0"/>
          </p:cNvCxnSpPr>
          <p:nvPr/>
        </p:nvCxnSpPr>
        <p:spPr>
          <a:xfrm>
            <a:off x="2449357" y="1557058"/>
            <a:ext cx="1260300" cy="712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4" name="Google Shape;124;p4"/>
          <p:cNvCxnSpPr>
            <a:stCxn id="119" idx="1"/>
            <a:endCxn id="120" idx="0"/>
          </p:cNvCxnSpPr>
          <p:nvPr/>
        </p:nvCxnSpPr>
        <p:spPr>
          <a:xfrm flipH="1">
            <a:off x="1507628" y="2597163"/>
            <a:ext cx="1226700" cy="13467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5" name="Google Shape;125;p4"/>
          <p:cNvCxnSpPr>
            <a:stCxn id="120" idx="3"/>
            <a:endCxn id="126" idx="0"/>
          </p:cNvCxnSpPr>
          <p:nvPr/>
        </p:nvCxnSpPr>
        <p:spPr>
          <a:xfrm>
            <a:off x="2482786" y="4299045"/>
            <a:ext cx="1227000" cy="1144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27" name="Google Shape;127;p4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2734392" y="5443516"/>
            <a:ext cx="1950600" cy="6009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316439" y="5308437"/>
            <a:ext cx="6728400" cy="6849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 Make a list of what you want to show your overseas friends about your school.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565590" y="1229521"/>
            <a:ext cx="1883767" cy="655074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6130420" y="2692911"/>
            <a:ext cx="5223725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structures of asking for details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onversation - Free people icons" id="143" name="Google Shape;14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50813" y="2632363"/>
            <a:ext cx="2984334" cy="298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911926" y="2268360"/>
            <a:ext cx="1087367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	 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doing anything this Sunday?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really.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Would you like to go with us to Binh Minh Lower Secondary School?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Can you tell me more?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We’ll leave at 7 a.m. My friends David and Nick are coming too.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17245" y="136684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997303" y="1385489"/>
            <a:ext cx="272606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check.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552ba155d_0_0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3552ba155d_0_0"/>
          <p:cNvSpPr/>
          <p:nvPr/>
        </p:nvSpPr>
        <p:spPr>
          <a:xfrm>
            <a:off x="3977081" y="5090340"/>
            <a:ext cx="1603966" cy="845341"/>
          </a:xfrm>
          <a:custGeom>
            <a:rect b="b" l="l" r="r" t="t"/>
            <a:pathLst>
              <a:path extrusionOk="0" h="941884" w="1419439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3552ba155d_0_0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3552ba155d_0_0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3552ba155d_0_0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3552ba155d_0_0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indent="-285750" lvl="0" marL="2857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g13552ba155d_0_0"/>
          <p:cNvCxnSpPr>
            <a:stCxn id="160" idx="3"/>
            <a:endCxn id="161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65" name="Google Shape;165;g13552ba155d_0_0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13552ba155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3552ba155d_0_0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8"/>
          <p:cNvGrpSpPr/>
          <p:nvPr/>
        </p:nvGrpSpPr>
        <p:grpSpPr>
          <a:xfrm>
            <a:off x="895625" y="2587053"/>
            <a:ext cx="10400749" cy="2353354"/>
            <a:chOff x="0" y="1419758"/>
            <a:chExt cx="10400749" cy="2353354"/>
          </a:xfrm>
        </p:grpSpPr>
        <p:sp>
          <p:nvSpPr>
            <p:cNvPr id="176" name="Google Shape;176;p8"/>
            <p:cNvSpPr/>
            <p:nvPr/>
          </p:nvSpPr>
          <p:spPr>
            <a:xfrm>
              <a:off x="0" y="1419758"/>
              <a:ext cx="10400749" cy="2353354"/>
            </a:xfrm>
            <a:prstGeom prst="roundRect">
              <a:avLst>
                <a:gd fmla="val 10000" name="adj"/>
              </a:avLst>
            </a:prstGeom>
            <a:solidFill>
              <a:srgbClr val="E1E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68927" y="1488685"/>
              <a:ext cx="10262895" cy="22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60950" spcFirstLastPara="1" rIns="60950" wrap="square" tIns="40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Can you tell me more?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you tell me how?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you tell me why?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997302" y="1361935"/>
            <a:ext cx="10867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 the conversations. Pay attention to the highlighted sentences.</a:t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857865" y="2677208"/>
            <a:ext cx="10873672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	 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doing anything this Sunday?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really.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Would you like to go with us to Binh Minh Lower Secondary School?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</a:t>
            </a:r>
            <a:r>
              <a:rPr b="1" lang="en-US" sz="24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Can you tell me more?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We’ll leave at 7 a.m. My friends David and Nick are coming too.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73702" y="174139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