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7" r:id="rId3"/>
    <p:sldId id="372" r:id="rId4"/>
    <p:sldId id="393" r:id="rId5"/>
    <p:sldId id="385" r:id="rId6"/>
    <p:sldId id="394" r:id="rId7"/>
    <p:sldId id="386" r:id="rId8"/>
    <p:sldId id="395" r:id="rId9"/>
    <p:sldId id="387" r:id="rId10"/>
    <p:sldId id="345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71" r:id="rId21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3" d="100"/>
          <a:sy n="33" d="100"/>
        </p:scale>
        <p:origin x="636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9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2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5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emf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image" Target="../media/image17.png"/><Relationship Id="rId19" Type="http://schemas.openxmlformats.org/officeDocument/2006/relationships/image" Target="../media/image20.emf"/><Relationship Id="rId4" Type="http://schemas.openxmlformats.org/officeDocument/2006/relationships/image" Target="../media/image110.png"/><Relationship Id="rId9" Type="http://schemas.openxmlformats.org/officeDocument/2006/relationships/image" Target="../media/image14.emf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819118" y="3719346"/>
            <a:ext cx="227329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MỆNH ĐỀ - TẬP HỢP 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96600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96400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HỢP CON THƯỜNG DÙNG CỦA R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HỢP SỐ ĐÃ HỌC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681615" y="7091767"/>
            <a:ext cx="954971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CÁC TẬP HỢP SỐ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75592" y="3358187"/>
                <a:ext cx="232200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các kí hiệu khoảng, nửa khoảng, đoạn để viết tập hợp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3358187"/>
                <a:ext cx="23220054" cy="769441"/>
              </a:xfrm>
              <a:prstGeom prst="rect">
                <a:avLst/>
              </a:prstGeom>
              <a:blipFill>
                <a:blip r:embed="rId4"/>
                <a:stretch>
                  <a:fillRect l="-105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5104" y="4668210"/>
                <a:ext cx="20252711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04" y="4668210"/>
                <a:ext cx="20252711" cy="821700"/>
              </a:xfrm>
              <a:prstGeom prst="rect">
                <a:avLst/>
              </a:prstGeom>
              <a:blipFill>
                <a:blip r:embed="rId5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853261" y="454278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6116" y="8598936"/>
                <a:ext cx="69359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16" y="8598936"/>
                <a:ext cx="69359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92108" y="8598936"/>
                <a:ext cx="48572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𝑆𝑢𝑦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08" y="8598936"/>
                <a:ext cx="485729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4" grpId="0"/>
      <p:bldP spid="49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7200" y="249368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3" y="1079916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3" y="1079916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6173" y="3486644"/>
                <a:ext cx="21516993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hợp: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viết lại tập hợp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 kí hiệu khoảng, nửa khoảng, đoạn.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173" y="3486644"/>
                <a:ext cx="21516993" cy="1791260"/>
              </a:xfrm>
              <a:prstGeom prst="rect">
                <a:avLst/>
              </a:prstGeom>
              <a:blipFill>
                <a:blip r:embed="rId4"/>
                <a:stretch>
                  <a:fillRect l="-1275" t="-5102" r="-1275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6605" y="5415200"/>
                <a:ext cx="228225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C.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D.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5" y="5415200"/>
                <a:ext cx="22822537" cy="830997"/>
              </a:xfrm>
              <a:prstGeom prst="rect">
                <a:avLst/>
              </a:prstGeom>
              <a:blipFill>
                <a:blip r:embed="rId5"/>
                <a:stretch>
                  <a:fillRect l="-1202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55391" y="523306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31686" y="8200296"/>
                <a:ext cx="119274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+3&lt;4+2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⇔−1&lt;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−1;+∞</m:t>
                          </m: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686" y="8200296"/>
                <a:ext cx="1192743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" grpId="0"/>
      <p:bldP spid="49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32830" y="6804780"/>
            <a:ext cx="22220065" cy="6307122"/>
            <a:chOff x="1375232" y="6947472"/>
            <a:chExt cx="22222957" cy="6307943"/>
          </a:xfrm>
        </p:grpSpPr>
        <p:sp>
          <p:nvSpPr>
            <p:cNvPr id="125" name="Rounded Rectangle 124"/>
            <p:cNvSpPr/>
            <p:nvPr/>
          </p:nvSpPr>
          <p:spPr>
            <a:xfrm>
              <a:off x="1462498" y="694747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75232" y="6947472"/>
              <a:ext cx="3152728" cy="782727"/>
              <a:chOff x="1375232" y="6947472"/>
              <a:chExt cx="3152728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17480" y="1992471"/>
            <a:ext cx="23391942" cy="4087554"/>
            <a:chOff x="992187" y="2564545"/>
            <a:chExt cx="22353091" cy="40880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98689" y="3211632"/>
                <a:ext cx="17068800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= </a:t>
                </a:r>
                <a14:m>
                  <m:oMath xmlns:m="http://schemas.openxmlformats.org/officeDocument/2006/math"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;2]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89" y="3211632"/>
                <a:ext cx="17068800" cy="941796"/>
              </a:xfrm>
              <a:prstGeom prst="rect">
                <a:avLst/>
              </a:prstGeom>
              <a:blipFill>
                <a:blip r:embed="rId3"/>
                <a:stretch>
                  <a:fillRect l="-1607" t="-9740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2426" y="4675913"/>
                <a:ext cx="176372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6;2]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4;9]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C.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D.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6;2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26" y="4675913"/>
                <a:ext cx="17637212" cy="769441"/>
              </a:xfrm>
              <a:prstGeom prst="rect">
                <a:avLst/>
              </a:prstGeom>
              <a:blipFill>
                <a:blip r:embed="rId5"/>
                <a:stretch>
                  <a:fillRect l="-138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270125" y="454437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2" name="TextBox 127">
            <a:extLst>
              <a:ext uri="{FF2B5EF4-FFF2-40B4-BE49-F238E27FC236}">
                <a16:creationId xmlns:a16="http://schemas.microsoft.com/office/drawing/2014/main" id="{C8AA5544-C419-4A62-8836-8B0325B4245B}"/>
              </a:ext>
            </a:extLst>
          </p:cNvPr>
          <p:cNvSpPr txBox="1"/>
          <p:nvPr/>
        </p:nvSpPr>
        <p:spPr>
          <a:xfrm>
            <a:off x="1165178" y="6749483"/>
            <a:ext cx="264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Round Diagonal Corner Rectangle 128">
            <a:extLst>
              <a:ext uri="{FF2B5EF4-FFF2-40B4-BE49-F238E27FC236}">
                <a16:creationId xmlns:a16="http://schemas.microsoft.com/office/drawing/2014/main" id="{71C76099-2E7E-4E6C-89A4-737A3C691872}"/>
              </a:ext>
            </a:extLst>
          </p:cNvPr>
          <p:cNvSpPr/>
          <p:nvPr/>
        </p:nvSpPr>
        <p:spPr>
          <a:xfrm flipV="1">
            <a:off x="432830" y="6804780"/>
            <a:ext cx="773945" cy="77492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>
                <a:extLst>
                  <a:ext uri="{FF2B5EF4-FFF2-40B4-BE49-F238E27FC236}">
                    <a16:creationId xmlns:a16="http://schemas.microsoft.com/office/drawing/2014/main" id="{BE527082-9E42-4B51-8705-E9DBB1FD3F7B}"/>
                  </a:ext>
                </a:extLst>
              </p:cNvPr>
              <p:cNvSpPr/>
              <p:nvPr/>
            </p:nvSpPr>
            <p:spPr>
              <a:xfrm>
                <a:off x="4313554" y="7031119"/>
                <a:ext cx="62036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;2]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7" name="Rectangle 3">
                <a:extLst>
                  <a:ext uri="{FF2B5EF4-FFF2-40B4-BE49-F238E27FC236}">
                    <a16:creationId xmlns:a16="http://schemas.microsoft.com/office/drawing/2014/main" id="{BE527082-9E42-4B51-8705-E9DBB1FD3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54" y="7031119"/>
                <a:ext cx="6203686" cy="769441"/>
              </a:xfrm>
              <a:prstGeom prst="rect">
                <a:avLst/>
              </a:prstGeom>
              <a:blipFill>
                <a:blip r:embed="rId6"/>
                <a:stretch>
                  <a:fillRect l="-4031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4">
                <a:extLst>
                  <a:ext uri="{FF2B5EF4-FFF2-40B4-BE49-F238E27FC236}">
                    <a16:creationId xmlns:a16="http://schemas.microsoft.com/office/drawing/2014/main" id="{D50D2A32-4AB9-4982-94C9-FE864017E19E}"/>
                  </a:ext>
                </a:extLst>
              </p:cNvPr>
              <p:cNvSpPr/>
              <p:nvPr/>
            </p:nvSpPr>
            <p:spPr>
              <a:xfrm>
                <a:off x="14630400" y="11887200"/>
                <a:ext cx="47535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=(−6;2]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4">
                <a:extLst>
                  <a:ext uri="{FF2B5EF4-FFF2-40B4-BE49-F238E27FC236}">
                    <a16:creationId xmlns:a16="http://schemas.microsoft.com/office/drawing/2014/main" id="{D50D2A32-4AB9-4982-94C9-FE864017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1887200"/>
                <a:ext cx="4753545" cy="769441"/>
              </a:xfrm>
              <a:prstGeom prst="rect">
                <a:avLst/>
              </a:prstGeom>
              <a:blipFill>
                <a:blip r:embed="rId7"/>
                <a:stretch>
                  <a:fillRect l="-5128" t="-15079" r="-423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61">
                <a:extLst>
                  <a:ext uri="{FF2B5EF4-FFF2-40B4-BE49-F238E27FC236}">
                    <a16:creationId xmlns:a16="http://schemas.microsoft.com/office/drawing/2014/main" id="{1E4C2656-D688-40E7-BC32-7FC970DD1151}"/>
                  </a:ext>
                </a:extLst>
              </p:cNvPr>
              <p:cNvSpPr/>
              <p:nvPr/>
            </p:nvSpPr>
            <p:spPr>
              <a:xfrm>
                <a:off x="19659600" y="11887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61">
                <a:extLst>
                  <a:ext uri="{FF2B5EF4-FFF2-40B4-BE49-F238E27FC236}">
                    <a16:creationId xmlns:a16="http://schemas.microsoft.com/office/drawing/2014/main" id="{1E4C2656-D688-40E7-BC32-7FC970DD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0" y="11887200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043FE-5AC7-4A3E-8E46-7C7591B51B4F}"/>
              </a:ext>
            </a:extLst>
          </p:cNvPr>
          <p:cNvSpPr txBox="1"/>
          <p:nvPr/>
        </p:nvSpPr>
        <p:spPr>
          <a:xfrm>
            <a:off x="2211544" y="862259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-</a:t>
            </a:r>
            <a:endParaRPr lang="en-US" sz="72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ED0DC2C-F8C6-44AB-8208-FD07B0671555}"/>
              </a:ext>
            </a:extLst>
          </p:cNvPr>
          <p:cNvSpPr txBox="1"/>
          <p:nvPr/>
        </p:nvSpPr>
        <p:spPr>
          <a:xfrm>
            <a:off x="20427832" y="8863787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+</a:t>
            </a:r>
            <a:endParaRPr lang="en-US" sz="7200" b="1" dirty="0"/>
          </a:p>
        </p:txBody>
      </p:sp>
      <p:sp>
        <p:nvSpPr>
          <p:cNvPr id="92" name="TextBox 11">
            <a:extLst>
              <a:ext uri="{FF2B5EF4-FFF2-40B4-BE49-F238E27FC236}">
                <a16:creationId xmlns:a16="http://schemas.microsoft.com/office/drawing/2014/main" id="{EA3B43AD-2097-49B0-9663-861636FEFE09}"/>
              </a:ext>
            </a:extLst>
          </p:cNvPr>
          <p:cNvSpPr txBox="1"/>
          <p:nvPr/>
        </p:nvSpPr>
        <p:spPr>
          <a:xfrm>
            <a:off x="6685670" y="9429923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926AA94-5AE4-406C-883B-15D9637B8BC8}"/>
              </a:ext>
            </a:extLst>
          </p:cNvPr>
          <p:cNvSpPr/>
          <p:nvPr/>
        </p:nvSpPr>
        <p:spPr>
          <a:xfrm>
            <a:off x="15133269" y="9776764"/>
            <a:ext cx="5337026" cy="782983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0000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074DF87F-1052-4EE3-A8DF-2B37A8CF02BA}"/>
              </a:ext>
            </a:extLst>
          </p:cNvPr>
          <p:cNvSpPr txBox="1"/>
          <p:nvPr/>
        </p:nvSpPr>
        <p:spPr>
          <a:xfrm>
            <a:off x="14762228" y="9481337"/>
            <a:ext cx="137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95" name="TextBox 32">
            <a:extLst>
              <a:ext uri="{FF2B5EF4-FFF2-40B4-BE49-F238E27FC236}">
                <a16:creationId xmlns:a16="http://schemas.microsoft.com/office/drawing/2014/main" id="{6BE70281-0EEA-4491-A1F7-39737E196D36}"/>
              </a:ext>
            </a:extLst>
          </p:cNvPr>
          <p:cNvSpPr txBox="1"/>
          <p:nvPr/>
        </p:nvSpPr>
        <p:spPr>
          <a:xfrm>
            <a:off x="6608281" y="965734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31">
            <a:extLst>
              <a:ext uri="{FF2B5EF4-FFF2-40B4-BE49-F238E27FC236}">
                <a16:creationId xmlns:a16="http://schemas.microsoft.com/office/drawing/2014/main" id="{DA13238C-F187-423B-985E-557B9894885C}"/>
              </a:ext>
            </a:extLst>
          </p:cNvPr>
          <p:cNvSpPr txBox="1"/>
          <p:nvPr/>
        </p:nvSpPr>
        <p:spPr>
          <a:xfrm>
            <a:off x="14533812" y="8467459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31">
            <a:extLst>
              <a:ext uri="{FF2B5EF4-FFF2-40B4-BE49-F238E27FC236}">
                <a16:creationId xmlns:a16="http://schemas.microsoft.com/office/drawing/2014/main" id="{F7BDD985-7463-481E-A779-EC4A8F265E6A}"/>
              </a:ext>
            </a:extLst>
          </p:cNvPr>
          <p:cNvSpPr txBox="1"/>
          <p:nvPr/>
        </p:nvSpPr>
        <p:spPr>
          <a:xfrm>
            <a:off x="6190873" y="845976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-6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8A8AF4F-4BB0-4D61-ACA9-45A0C66401B4}"/>
              </a:ext>
            </a:extLst>
          </p:cNvPr>
          <p:cNvCxnSpPr>
            <a:cxnSpLocks/>
          </p:cNvCxnSpPr>
          <p:nvPr/>
        </p:nvCxnSpPr>
        <p:spPr>
          <a:xfrm>
            <a:off x="2662334" y="10168256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32">
            <a:extLst>
              <a:ext uri="{FF2B5EF4-FFF2-40B4-BE49-F238E27FC236}">
                <a16:creationId xmlns:a16="http://schemas.microsoft.com/office/drawing/2014/main" id="{DDCA28BA-9D9B-44C4-99D7-DFF621AEABE6}"/>
              </a:ext>
            </a:extLst>
          </p:cNvPr>
          <p:cNvSpPr txBox="1"/>
          <p:nvPr/>
        </p:nvSpPr>
        <p:spPr>
          <a:xfrm>
            <a:off x="14839617" y="962997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56">
            <a:extLst>
              <a:ext uri="{FF2B5EF4-FFF2-40B4-BE49-F238E27FC236}">
                <a16:creationId xmlns:a16="http://schemas.microsoft.com/office/drawing/2014/main" id="{C22C9C23-0641-4928-9886-9C741D1B1D38}"/>
              </a:ext>
            </a:extLst>
          </p:cNvPr>
          <p:cNvSpPr txBox="1"/>
          <p:nvPr/>
        </p:nvSpPr>
        <p:spPr>
          <a:xfrm>
            <a:off x="2272890" y="9655001"/>
            <a:ext cx="1126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/////////////</a:t>
            </a:r>
          </a:p>
        </p:txBody>
      </p:sp>
    </p:spTree>
    <p:extLst>
      <p:ext uri="{BB962C8B-B14F-4D97-AF65-F5344CB8AC3E}">
        <p14:creationId xmlns:p14="http://schemas.microsoft.com/office/powerpoint/2010/main" val="11811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9" grpId="0" animBg="1"/>
      <p:bldP spid="82" grpId="0"/>
      <p:bldP spid="83" grpId="0" animBg="1"/>
      <p:bldP spid="87" grpId="0"/>
      <p:bldP spid="88" grpId="0"/>
      <p:bldP spid="90" grpId="0"/>
      <p:bldP spid="89" grpId="0"/>
      <p:bldP spid="91" grpId="0"/>
      <p:bldP spid="92" grpId="0"/>
      <p:bldP spid="93" grpId="0" animBg="1"/>
      <p:bldP spid="94" grpId="0"/>
      <p:bldP spid="95" grpId="0"/>
      <p:bldP spid="96" grpId="0"/>
      <p:bldP spid="97" grpId="0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92045" y="6622769"/>
            <a:ext cx="2296335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3458" y="246669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345400" y="1205983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5400" y="1205983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41667" y="3063207"/>
                <a:ext cx="17375109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fr-FR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 = [-3; 1]. Khi đó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 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67" y="3063207"/>
                <a:ext cx="17375109" cy="941796"/>
              </a:xfrm>
              <a:prstGeom prst="rect">
                <a:avLst/>
              </a:prstGeom>
              <a:blipFill>
                <a:blip r:embed="rId4"/>
                <a:stretch>
                  <a:fillRect l="-1614" t="-9677" r="-1333" b="-2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7762" y="4440278"/>
                <a:ext cx="191537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(-2;1].		</a:t>
                </a:r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[-3;4].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C.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1;0;1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D.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62" y="4440278"/>
                <a:ext cx="19153737" cy="769441"/>
              </a:xfrm>
              <a:prstGeom prst="rect">
                <a:avLst/>
              </a:prstGeom>
              <a:blipFill>
                <a:blip r:embed="rId5"/>
                <a:stretch>
                  <a:fillRect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013309" y="4292903"/>
            <a:ext cx="1072553" cy="10831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71406" y="7897355"/>
                <a:ext cx="65072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−2;4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[−3;1]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06" y="7897355"/>
                <a:ext cx="650729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0" y="12059838"/>
                <a:ext cx="52349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i="1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=[-3;4].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0" y="12059838"/>
                <a:ext cx="5234959" cy="769441"/>
              </a:xfrm>
              <a:prstGeom prst="rect">
                <a:avLst/>
              </a:prstGeom>
              <a:blipFill>
                <a:blip r:embed="rId7"/>
                <a:stretch>
                  <a:fillRect l="-4657" t="-15748" r="-384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85572" y="6966321"/>
                <a:ext cx="31895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=(−2;4]</m:t>
                    </m:r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72" y="6966321"/>
                <a:ext cx="318952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1D111AD-4570-4C90-84B9-4D89FEF7CAC7}"/>
              </a:ext>
            </a:extLst>
          </p:cNvPr>
          <p:cNvCxnSpPr>
            <a:cxnSpLocks/>
          </p:cNvCxnSpPr>
          <p:nvPr/>
        </p:nvCxnSpPr>
        <p:spPr>
          <a:xfrm>
            <a:off x="3688919" y="10479212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7FF9DA86-0DFB-460A-911C-52F3F9016BEF}"/>
              </a:ext>
            </a:extLst>
          </p:cNvPr>
          <p:cNvSpPr txBox="1"/>
          <p:nvPr/>
        </p:nvSpPr>
        <p:spPr>
          <a:xfrm>
            <a:off x="2971800" y="908083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-</a:t>
            </a:r>
            <a:endParaRPr lang="en-US" sz="7200" b="1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A6098E6-8380-4679-9A49-5F9C602EB99F}"/>
              </a:ext>
            </a:extLst>
          </p:cNvPr>
          <p:cNvSpPr txBox="1"/>
          <p:nvPr/>
        </p:nvSpPr>
        <p:spPr>
          <a:xfrm>
            <a:off x="20639955" y="9244247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+</a:t>
            </a:r>
            <a:endParaRPr lang="en-US" sz="7200" b="1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0261B60-896F-4795-A233-D2F3CC0D0DC1}"/>
              </a:ext>
            </a:extLst>
          </p:cNvPr>
          <p:cNvSpPr txBox="1"/>
          <p:nvPr/>
        </p:nvSpPr>
        <p:spPr>
          <a:xfrm>
            <a:off x="6975684" y="973909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6D0EA6D-31C9-4D9E-AB33-5D4B83485411}"/>
              </a:ext>
            </a:extLst>
          </p:cNvPr>
          <p:cNvSpPr txBox="1"/>
          <p:nvPr/>
        </p:nvSpPr>
        <p:spPr>
          <a:xfrm>
            <a:off x="14371958" y="9729973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5FC1477-99A1-4382-95DE-74E47B3E8314}"/>
              </a:ext>
            </a:extLst>
          </p:cNvPr>
          <p:cNvSpPr txBox="1"/>
          <p:nvPr/>
        </p:nvSpPr>
        <p:spPr>
          <a:xfrm>
            <a:off x="6545012" y="8803782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endParaRPr lang="en-US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E541AAF-C412-4FC9-B678-1CBF8727FE3D}"/>
              </a:ext>
            </a:extLst>
          </p:cNvPr>
          <p:cNvSpPr txBox="1"/>
          <p:nvPr/>
        </p:nvSpPr>
        <p:spPr>
          <a:xfrm>
            <a:off x="14211121" y="8796253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8FAFF4B-39B7-4D56-B3F1-B1DD389FF4F3}"/>
              </a:ext>
            </a:extLst>
          </p:cNvPr>
          <p:cNvSpPr txBox="1"/>
          <p:nvPr/>
        </p:nvSpPr>
        <p:spPr>
          <a:xfrm>
            <a:off x="10383694" y="8803782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2522836-0F5F-4FF2-8CAB-510C6D2483FB}"/>
              </a:ext>
            </a:extLst>
          </p:cNvPr>
          <p:cNvSpPr txBox="1"/>
          <p:nvPr/>
        </p:nvSpPr>
        <p:spPr>
          <a:xfrm>
            <a:off x="17763226" y="8696287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F724580-CE52-4842-A818-489F17AD20DE}"/>
              </a:ext>
            </a:extLst>
          </p:cNvPr>
          <p:cNvSpPr txBox="1"/>
          <p:nvPr/>
        </p:nvSpPr>
        <p:spPr>
          <a:xfrm>
            <a:off x="7025664" y="982764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5DA39AB-E176-453C-877F-B6D40C600119}"/>
              </a:ext>
            </a:extLst>
          </p:cNvPr>
          <p:cNvSpPr txBox="1"/>
          <p:nvPr/>
        </p:nvSpPr>
        <p:spPr>
          <a:xfrm>
            <a:off x="10758977" y="9841552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D227EDF-DB6A-452B-B3C8-DB888761C1E1}"/>
              </a:ext>
            </a:extLst>
          </p:cNvPr>
          <p:cNvSpPr txBox="1"/>
          <p:nvPr/>
        </p:nvSpPr>
        <p:spPr>
          <a:xfrm flipV="1">
            <a:off x="13589047" y="10046253"/>
            <a:ext cx="121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4CE5933-E7BC-43AA-92E3-2729FE928BB4}"/>
              </a:ext>
            </a:extLst>
          </p:cNvPr>
          <p:cNvSpPr txBox="1"/>
          <p:nvPr/>
        </p:nvSpPr>
        <p:spPr>
          <a:xfrm>
            <a:off x="17874074" y="988105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25BF0D46-203C-4617-B155-406962C0E6E1}"/>
              </a:ext>
            </a:extLst>
          </p:cNvPr>
          <p:cNvCxnSpPr>
            <a:cxnSpLocks/>
          </p:cNvCxnSpPr>
          <p:nvPr/>
        </p:nvCxnSpPr>
        <p:spPr>
          <a:xfrm>
            <a:off x="7305494" y="10369215"/>
            <a:ext cx="7259133" cy="37575"/>
          </a:xfrm>
          <a:prstGeom prst="line">
            <a:avLst/>
          </a:prstGeom>
          <a:ln w="254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00006AF-4935-467B-8B29-B4D7AB50B1E5}"/>
              </a:ext>
            </a:extLst>
          </p:cNvPr>
          <p:cNvSpPr txBox="1"/>
          <p:nvPr/>
        </p:nvSpPr>
        <p:spPr>
          <a:xfrm>
            <a:off x="10831000" y="9729972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381841-E606-4266-9405-B6A80EC3F9F0}"/>
              </a:ext>
            </a:extLst>
          </p:cNvPr>
          <p:cNvSpPr txBox="1"/>
          <p:nvPr/>
        </p:nvSpPr>
        <p:spPr>
          <a:xfrm>
            <a:off x="17794787" y="974858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D2F3683-7B98-4EFE-9523-D041A3901753}"/>
              </a:ext>
            </a:extLst>
          </p:cNvPr>
          <p:cNvCxnSpPr>
            <a:cxnSpLocks/>
          </p:cNvCxnSpPr>
          <p:nvPr/>
        </p:nvCxnSpPr>
        <p:spPr>
          <a:xfrm>
            <a:off x="11031394" y="10507918"/>
            <a:ext cx="7093961" cy="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  <p:bldP spid="5" grpId="0"/>
      <p:bldP spid="4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1" grpId="0"/>
      <p:bldP spid="1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659593" y="122162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9593" y="1221620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0060" y="3033471"/>
                <a:ext cx="192485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là: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060" y="3033471"/>
                <a:ext cx="19248539" cy="830997"/>
              </a:xfrm>
              <a:prstGeom prst="rect">
                <a:avLst/>
              </a:prstGeom>
              <a:blipFill>
                <a:blip r:embed="rId4"/>
                <a:stretch>
                  <a:fillRect l="-1457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0281" y="4433296"/>
                <a:ext cx="219288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(-1; 5].	</a:t>
                </a:r>
                <a:r>
                  <a:rPr lang="fr-FR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81" y="4433296"/>
                <a:ext cx="21928845" cy="830997"/>
              </a:xfrm>
              <a:prstGeom prst="rect">
                <a:avLst/>
              </a:prstGeom>
              <a:blipFill>
                <a:blip r:embed="rId5"/>
                <a:stretch>
                  <a:fillRect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7373600" y="43805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6419" y="7519473"/>
                <a:ext cx="31320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=[−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19" y="7519473"/>
                <a:ext cx="313201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7004" y="8622293"/>
                <a:ext cx="595490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\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=[−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)\</m:t>
                      </m:r>
                      <m:d>
                        <m:dPr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04" y="8622293"/>
                <a:ext cx="59549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895394" y="12277757"/>
                <a:ext cx="473790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4400" dirty="0"/>
                  <a:t>)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394" y="12277757"/>
                <a:ext cx="4737900" cy="769441"/>
              </a:xfrm>
              <a:prstGeom prst="rect">
                <a:avLst/>
              </a:prstGeom>
              <a:blipFill>
                <a:blip r:embed="rId8"/>
                <a:stretch>
                  <a:fillRect l="-5141" t="-15873" r="-424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93C226-F26D-4220-A9DF-945F617CF3BE}"/>
              </a:ext>
            </a:extLst>
          </p:cNvPr>
          <p:cNvCxnSpPr>
            <a:cxnSpLocks/>
          </p:cNvCxnSpPr>
          <p:nvPr/>
        </p:nvCxnSpPr>
        <p:spPr>
          <a:xfrm>
            <a:off x="4142878" y="11484175"/>
            <a:ext cx="16243155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A98310-940D-40C1-B515-FE9DBE5BAAD8}"/>
              </a:ext>
            </a:extLst>
          </p:cNvPr>
          <p:cNvSpPr txBox="1"/>
          <p:nvPr/>
        </p:nvSpPr>
        <p:spPr>
          <a:xfrm>
            <a:off x="4774987" y="975792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-</a:t>
            </a:r>
            <a:endParaRPr lang="en-US" sz="72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4C2928-64BD-46E1-B9FD-37787A4BFAEE}"/>
              </a:ext>
            </a:extLst>
          </p:cNvPr>
          <p:cNvSpPr txBox="1"/>
          <p:nvPr/>
        </p:nvSpPr>
        <p:spPr>
          <a:xfrm>
            <a:off x="19523155" y="967163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+</a:t>
            </a:r>
            <a:endParaRPr lang="en-US" sz="72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9825BA-26DD-4580-A59E-8FDBECFF8108}"/>
              </a:ext>
            </a:extLst>
          </p:cNvPr>
          <p:cNvSpPr txBox="1"/>
          <p:nvPr/>
        </p:nvSpPr>
        <p:spPr>
          <a:xfrm>
            <a:off x="8911873" y="10760111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3BE24D-0144-4E71-A5EB-6666C1CB4B57}"/>
              </a:ext>
            </a:extLst>
          </p:cNvPr>
          <p:cNvSpPr txBox="1"/>
          <p:nvPr/>
        </p:nvSpPr>
        <p:spPr>
          <a:xfrm>
            <a:off x="15364193" y="1073169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04C77-BD75-4492-9C77-1804684596D0}"/>
              </a:ext>
            </a:extLst>
          </p:cNvPr>
          <p:cNvSpPr txBox="1"/>
          <p:nvPr/>
        </p:nvSpPr>
        <p:spPr>
          <a:xfrm>
            <a:off x="8388430" y="968432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279E92-1F62-4FE1-B9B7-76D75DAB4366}"/>
              </a:ext>
            </a:extLst>
          </p:cNvPr>
          <p:cNvSpPr txBox="1"/>
          <p:nvPr/>
        </p:nvSpPr>
        <p:spPr>
          <a:xfrm>
            <a:off x="11963769" y="968432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62A930-92A5-428F-9C98-B3543BD95804}"/>
              </a:ext>
            </a:extLst>
          </p:cNvPr>
          <p:cNvSpPr txBox="1"/>
          <p:nvPr/>
        </p:nvSpPr>
        <p:spPr>
          <a:xfrm>
            <a:off x="8912738" y="1087944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AADCA4-830E-4213-81A4-6E47D2E8FD91}"/>
              </a:ext>
            </a:extLst>
          </p:cNvPr>
          <p:cNvSpPr txBox="1"/>
          <p:nvPr/>
        </p:nvSpPr>
        <p:spPr>
          <a:xfrm>
            <a:off x="12210553" y="1087944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FE47B5-FB3F-4A11-A910-7E2D9C0B1E52}"/>
              </a:ext>
            </a:extLst>
          </p:cNvPr>
          <p:cNvSpPr txBox="1"/>
          <p:nvPr/>
        </p:nvSpPr>
        <p:spPr>
          <a:xfrm>
            <a:off x="15593227" y="1091010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A6B618-4ACA-4BB1-8025-C5BDA0C14C4D}"/>
              </a:ext>
            </a:extLst>
          </p:cNvPr>
          <p:cNvSpPr txBox="1"/>
          <p:nvPr/>
        </p:nvSpPr>
        <p:spPr>
          <a:xfrm>
            <a:off x="12088460" y="1076011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FFC4ED-50BE-4984-B577-67FCA9B0EB71}"/>
              </a:ext>
            </a:extLst>
          </p:cNvPr>
          <p:cNvCxnSpPr/>
          <p:nvPr/>
        </p:nvCxnSpPr>
        <p:spPr>
          <a:xfrm>
            <a:off x="9156493" y="11484175"/>
            <a:ext cx="6557097" cy="0"/>
          </a:xfrm>
          <a:prstGeom prst="line">
            <a:avLst/>
          </a:prstGeom>
          <a:ln w="254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2">
            <a:extLst>
              <a:ext uri="{FF2B5EF4-FFF2-40B4-BE49-F238E27FC236}">
                <a16:creationId xmlns:a16="http://schemas.microsoft.com/office/drawing/2014/main" id="{6A75E5F1-90C2-4644-80AA-06271C8A631E}"/>
              </a:ext>
            </a:extLst>
          </p:cNvPr>
          <p:cNvSpPr txBox="1"/>
          <p:nvPr/>
        </p:nvSpPr>
        <p:spPr>
          <a:xfrm>
            <a:off x="3971861" y="10948007"/>
            <a:ext cx="8245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////////////////////////</a:t>
            </a:r>
            <a:endParaRPr lang="en-US" sz="4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EBC678-7090-4C86-91C1-622D24AF9545}"/>
              </a:ext>
            </a:extLst>
          </p:cNvPr>
          <p:cNvSpPr txBox="1"/>
          <p:nvPr/>
        </p:nvSpPr>
        <p:spPr>
          <a:xfrm>
            <a:off x="15379701" y="9775447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  <p:bldP spid="5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6" grpId="0"/>
      <p:bldP spid="78" grpId="0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947463" y="2747037"/>
            <a:ext cx="7239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</a:rPr>
              <a:t>Khẳng định nào sau đây sai?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22156" y="4077266"/>
                <a:ext cx="2202778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56" y="4077266"/>
                <a:ext cx="22027786" cy="769441"/>
              </a:xfrm>
              <a:prstGeom prst="rect">
                <a:avLst/>
              </a:prstGeom>
              <a:blipFill>
                <a:blip r:embed="rId4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716000" y="39209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9081" y="8266151"/>
                <a:ext cx="64093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en-US" sz="4800"/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81" y="8266151"/>
                <a:ext cx="6409383" cy="830997"/>
              </a:xfrm>
              <a:prstGeom prst="rect">
                <a:avLst/>
              </a:prstGeom>
              <a:blipFill>
                <a:blip r:embed="rId5"/>
                <a:stretch>
                  <a:fillRect l="-437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0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47463" y="2797328"/>
                <a:ext cx="11224419" cy="860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Khi đó, tập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3" y="2797328"/>
                <a:ext cx="11224419" cy="860428"/>
              </a:xfrm>
              <a:prstGeom prst="rect">
                <a:avLst/>
              </a:prstGeom>
              <a:blipFill>
                <a:blip r:embed="rId4"/>
                <a:stretch>
                  <a:fillRect l="-2499" t="-14184" r="-1521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88484" y="4667643"/>
                <a:ext cx="220970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A.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	 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	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C.</a:t>
                </a:r>
                <a:r>
                  <a:rPr lang="en-US" sz="4400" b="1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</a:rPr>
                  <a:t>.</a:t>
                </a:r>
                <a:endParaRPr lang="en-US">
                  <a:effectLst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84" y="4667643"/>
                <a:ext cx="22097079" cy="769441"/>
              </a:xfrm>
              <a:prstGeom prst="rect">
                <a:avLst/>
              </a:prstGeom>
              <a:blipFill>
                <a:blip r:embed="rId5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801600" y="450585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58808" y="8151258"/>
                <a:ext cx="5854108" cy="86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sub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4800"/>
                  <a:t>=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800"/>
                  <a:t>\A =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80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08" y="8151258"/>
                <a:ext cx="5854108" cy="860428"/>
              </a:xfrm>
              <a:prstGeom prst="rect">
                <a:avLst/>
              </a:prstGeom>
              <a:blipFill>
                <a:blip r:embed="rId6"/>
                <a:stretch>
                  <a:fillRect t="-12057" b="-3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9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383000" y="11049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0" y="110490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5059" y="2895972"/>
                <a:ext cx="19686049" cy="88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các số thực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đúng?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59" y="2895972"/>
                <a:ext cx="19686049" cy="888000"/>
              </a:xfrm>
              <a:prstGeom prst="rect">
                <a:avLst/>
              </a:prstGeom>
              <a:blipFill>
                <a:blip r:embed="rId4"/>
                <a:stretch>
                  <a:fillRect l="-1425" t="-10274" b="-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53261" y="4044099"/>
                <a:ext cx="174709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61" y="4044099"/>
                <a:ext cx="17470943" cy="769441"/>
              </a:xfrm>
              <a:prstGeom prst="rect">
                <a:avLst/>
              </a:prstGeom>
              <a:blipFill>
                <a:blip r:embed="rId5"/>
                <a:stretch>
                  <a:fillRect l="-1396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53260" y="5281465"/>
                <a:ext cx="174709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60" y="5281465"/>
                <a:ext cx="17470943" cy="769441"/>
              </a:xfrm>
              <a:prstGeom prst="rect">
                <a:avLst/>
              </a:prstGeom>
              <a:blipFill>
                <a:blip r:embed="rId6"/>
                <a:stretch>
                  <a:fillRect l="-1396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506882" y="394556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2272" y="8429568"/>
                <a:ext cx="136461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72" y="8429568"/>
                <a:ext cx="13646128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2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" grpId="0"/>
      <p:bldP spid="49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06831" y="2807963"/>
                <a:ext cx="196642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hai tập hợp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31" y="2807963"/>
                <a:ext cx="19664278" cy="830997"/>
              </a:xfrm>
              <a:prstGeom prst="rect">
                <a:avLst/>
              </a:prstGeom>
              <a:blipFill>
                <a:blip r:embed="rId4"/>
                <a:stretch>
                  <a:fillRect l="-1395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7267" y="4129590"/>
                <a:ext cx="213738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67" y="4129590"/>
                <a:ext cx="21373842" cy="769441"/>
              </a:xfrm>
              <a:prstGeom prst="rect">
                <a:avLst/>
              </a:prstGeom>
              <a:blipFill>
                <a:blip r:embed="rId5"/>
                <a:stretch>
                  <a:fillRect l="-1141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7061306" y="39822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09396" y="8240933"/>
                <a:ext cx="1427840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/>
                  <a:t> do đó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/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96" y="8240933"/>
                <a:ext cx="14278403" cy="754053"/>
              </a:xfrm>
              <a:prstGeom prst="rect">
                <a:avLst/>
              </a:prstGeom>
              <a:blipFill>
                <a:blip r:embed="rId6"/>
                <a:stretch>
                  <a:fillRect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3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4333" y="2773882"/>
                <a:ext cx="1942677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hai tập hợp: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≠∅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khi và chỉ khi</a:t>
                </a:r>
                <a:endParaRPr lang="en-US" sz="4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33" y="2773882"/>
                <a:ext cx="19426775" cy="1569660"/>
              </a:xfrm>
              <a:prstGeom prst="rect">
                <a:avLst/>
              </a:prstGeom>
              <a:blipFill>
                <a:blip r:embed="rId4"/>
                <a:stretch>
                  <a:fillRect l="-1412" t="-8527" r="-207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53820" y="4538938"/>
                <a:ext cx="2191728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20" y="4538938"/>
                <a:ext cx="21917287" cy="871008"/>
              </a:xfrm>
              <a:prstGeom prst="rect">
                <a:avLst/>
              </a:prstGeom>
              <a:blipFill>
                <a:blip r:embed="rId5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748449" y="458149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33446" y="8399292"/>
                <a:ext cx="147117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≠∅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46" y="8399292"/>
                <a:ext cx="14711753" cy="830997"/>
              </a:xfrm>
              <a:prstGeom prst="rect">
                <a:avLst/>
              </a:prstGeom>
              <a:blipFill>
                <a:blip r:embed="rId6"/>
                <a:stretch>
                  <a:fillRect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2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HỢP SỐ ĐÃ HỌC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1551488" y="3124200"/>
            <a:ext cx="6674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Tập hợp các số tự nhiên</a:t>
            </a: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0" y="3124200"/>
                <a:ext cx="50574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0,1,2,3,...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124200"/>
                <a:ext cx="5057475" cy="769441"/>
              </a:xfrm>
              <a:prstGeom prst="rect">
                <a:avLst/>
              </a:prstGeom>
              <a:blipFill>
                <a:blip r:embed="rId3"/>
                <a:stretch>
                  <a:fillRect l="-4946" t="-18254" r="-3981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621000" y="3124200"/>
                <a:ext cx="47426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1,2,3,...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3124200"/>
                <a:ext cx="4742645" cy="769441"/>
              </a:xfrm>
              <a:prstGeom prst="rect">
                <a:avLst/>
              </a:prstGeom>
              <a:blipFill>
                <a:blip r:embed="rId4"/>
                <a:stretch>
                  <a:fillRect l="-5277" t="-18254" r="-4247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14400" y="4513372"/>
            <a:ext cx="7081490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Tập hợp các số nguyên:</a:t>
            </a:r>
            <a:endParaRPr lang="en-US" sz="20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01000" y="4513372"/>
                <a:ext cx="848290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...,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1,0,1,2,3,...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513372"/>
                <a:ext cx="8482900" cy="871008"/>
              </a:xfrm>
              <a:prstGeom prst="rect">
                <a:avLst/>
              </a:prstGeom>
              <a:blipFill>
                <a:blip r:embed="rId5"/>
                <a:stretch>
                  <a:fillRect t="-9091" r="-194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00200" y="6040957"/>
            <a:ext cx="6406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Tập hợp các số hữu tỷ: </a:t>
            </a:r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10600" y="5976164"/>
                <a:ext cx="8880893" cy="1225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976164"/>
                <a:ext cx="8880893" cy="1225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42922" y="7422894"/>
            <a:ext cx="142494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(bao gồm các số thập phân hữu hạn hoặc vô hạn tuần hoàn).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600200" y="8824849"/>
            <a:ext cx="577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Tập hợp các số thực:</a:t>
            </a:r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763000" y="8824849"/>
                <a:ext cx="27785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8824849"/>
                <a:ext cx="277858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3007181" y="9689733"/>
            <a:ext cx="170688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tập hợp các số vô tỷ: là các số thập phân vô hạn không tuần hoàn).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68" grpId="0"/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1" y="2402233"/>
            <a:ext cx="225552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6"/>
          <p:cNvGrpSpPr/>
          <p:nvPr/>
        </p:nvGrpSpPr>
        <p:grpSpPr>
          <a:xfrm>
            <a:off x="914400" y="1828800"/>
            <a:ext cx="17088453" cy="907189"/>
            <a:chOff x="7483861" y="7543801"/>
            <a:chExt cx="17012919" cy="9073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993187" y="7620003"/>
                  <a:ext cx="15503593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 TẬP HỢP CON THƯỜNG DÙNG CỦA </a:t>
                  </a:r>
                  <a14:m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620003"/>
                  <a:ext cx="15503593" cy="831106"/>
                </a:xfrm>
                <a:prstGeom prst="rect">
                  <a:avLst/>
                </a:prstGeom>
                <a:blipFill>
                  <a:blip r:embed="rId3"/>
                  <a:stretch>
                    <a:fillRect l="-1801" t="-17518" b="-3649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05400" y="3124200"/>
                <a:ext cx="68685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24200"/>
                <a:ext cx="6868547" cy="769441"/>
              </a:xfrm>
              <a:prstGeom prst="rect">
                <a:avLst/>
              </a:prstGeom>
              <a:blipFill>
                <a:blip r:embed="rId4"/>
                <a:stretch>
                  <a:fillRect t="-18254" r="-2664" b="-34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18379"/>
          <a:stretch>
            <a:fillRect/>
          </a:stretch>
        </p:blipFill>
        <p:spPr bwMode="auto">
          <a:xfrm>
            <a:off x="12735857" y="2941141"/>
            <a:ext cx="8286750" cy="952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29463" y="4305915"/>
                <a:ext cx="63989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463" y="4305915"/>
                <a:ext cx="6398931" cy="769441"/>
              </a:xfrm>
              <a:prstGeom prst="rect">
                <a:avLst/>
              </a:prstGeom>
              <a:blipFill>
                <a:blip r:embed="rId6"/>
                <a:stretch>
                  <a:fillRect t="-17323" r="-2952" b="-34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/>
          <a:stretch>
            <a:fillRect/>
          </a:stretch>
        </p:blipFill>
        <p:spPr bwMode="auto">
          <a:xfrm>
            <a:off x="12920662" y="4090772"/>
            <a:ext cx="8186738" cy="11334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05400" y="5491641"/>
                <a:ext cx="63989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491641"/>
                <a:ext cx="639893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8" b="12697"/>
          <a:stretch>
            <a:fillRect/>
          </a:stretch>
        </p:blipFill>
        <p:spPr bwMode="auto">
          <a:xfrm>
            <a:off x="12864515" y="5224247"/>
            <a:ext cx="790098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1938070" y="6553200"/>
            <a:ext cx="2106667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Đoạn:</a:t>
            </a:r>
            <a:endParaRPr lang="en-US" sz="20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6010" y="2982776"/>
            <a:ext cx="2735044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Khoảng:</a:t>
            </a:r>
            <a:endParaRPr lang="en-US" sz="20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129463" y="6795394"/>
                <a:ext cx="664188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ℝ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463" y="6795394"/>
                <a:ext cx="6641883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650" y="6261082"/>
            <a:ext cx="8286750" cy="1436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/>
        </p:nvSpPr>
        <p:spPr>
          <a:xfrm>
            <a:off x="1873951" y="7829791"/>
            <a:ext cx="3778599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 khoảng:</a:t>
            </a:r>
            <a:endParaRPr lang="en-US" sz="20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61194" y="8083759"/>
                <a:ext cx="68316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94" y="8083759"/>
                <a:ext cx="6831678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4"/>
          <a:stretch>
            <a:fillRect/>
          </a:stretch>
        </p:blipFill>
        <p:spPr bwMode="auto">
          <a:xfrm>
            <a:off x="12792004" y="7389315"/>
            <a:ext cx="8210550" cy="13453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61194" y="9162835"/>
                <a:ext cx="68316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94" y="9162835"/>
                <a:ext cx="6831678" cy="769441"/>
              </a:xfrm>
              <a:prstGeom prst="rect">
                <a:avLst/>
              </a:prstGeom>
              <a:blipFill>
                <a:blip r:embed="rId14"/>
                <a:stretch>
                  <a:fillRect t="-17460" r="-2676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9248"/>
          <a:stretch>
            <a:fillRect/>
          </a:stretch>
        </p:blipFill>
        <p:spPr bwMode="auto">
          <a:xfrm>
            <a:off x="12920662" y="8853200"/>
            <a:ext cx="7281863" cy="11820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5567091" y="10241911"/>
                <a:ext cx="63989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91" y="10241911"/>
                <a:ext cx="6398931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3" b="12947"/>
          <a:stretch>
            <a:fillRect/>
          </a:stretch>
        </p:blipFill>
        <p:spPr bwMode="auto">
          <a:xfrm>
            <a:off x="12735857" y="9862921"/>
            <a:ext cx="7753350" cy="12548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41141" y="11224131"/>
                <a:ext cx="63620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141" y="11224131"/>
                <a:ext cx="6362063" cy="769441"/>
              </a:xfrm>
              <a:prstGeom prst="rect">
                <a:avLst/>
              </a:prstGeom>
              <a:blipFill>
                <a:blip r:embed="rId18"/>
                <a:stretch>
                  <a:fillRect t="-17460" r="-2874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4"/>
          <a:stretch>
            <a:fillRect/>
          </a:stretch>
        </p:blipFill>
        <p:spPr bwMode="auto">
          <a:xfrm>
            <a:off x="12820650" y="11090959"/>
            <a:ext cx="7443788" cy="1247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FD164-6A6A-4A60-B08E-6C3D9C9D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FC5C2CC6-1C18-4080-B5EC-04910617F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44450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26780" progId="Equation.DSMT4">
                  <p:embed/>
                </p:oleObj>
              </mc:Choice>
              <mc:Fallback>
                <p:oleObj name="Equation" r:id="rId2" imgW="114102" imgH="1267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44450" cy="4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67EEFB0A-4A9C-4651-A878-A75D55177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22102526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tìm </a:t>
                </a:r>
                <a14:m>
                  <m:oMath xmlns:m="http://schemas.openxmlformats.org/officeDocument/2006/math"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làm như sau</a:t>
                </a:r>
                <a:endParaRPr kumimoji="0" lang="vi-VN" altLang="vi-VN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Sắp xếp theo thứ tự tăng dần các điểm đầu mút của các tập hợp </a:t>
                </a:r>
                <a14:m>
                  <m:oMath xmlns:m="http://schemas.openxmlformats.org/officeDocument/2006/math">
                    <m:r>
                      <a:rPr kumimoji="0" lang="nl-NL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trục số</a:t>
                </a:r>
                <a:endParaRPr kumimoji="0" lang="vi-VN" altLang="vi-VN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Biểu diễn các tập </a:t>
                </a:r>
                <a14:m>
                  <m:oMath xmlns:m="http://schemas.openxmlformats.org/officeDocument/2006/math">
                    <m:r>
                      <a:rPr kumimoji="0" lang="nl-NL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trên trục số (phần nào không thuộc các tập đó thì gạch bỏ) </a:t>
                </a:r>
                <a:endParaRPr kumimoji="0" lang="vi-VN" altLang="vi-VN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Phần không bị gạch bỏ chính là giao của hai tập hợp </a:t>
                </a:r>
                <a14:m>
                  <m:oMath xmlns:m="http://schemas.openxmlformats.org/officeDocument/2006/math">
                    <m:r>
                      <a:rPr kumimoji="0" lang="nl-NL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kumimoji="0" lang="en-US" altLang="vi-VN" sz="4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nl-NL" altLang="vi-VN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67EEFB0A-4A9C-4651-A878-A75D55177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4953000"/>
                <a:ext cx="22102526" cy="3046988"/>
              </a:xfrm>
              <a:prstGeom prst="rect">
                <a:avLst/>
              </a:prstGeom>
              <a:blipFill>
                <a:blip r:embed="rId4"/>
                <a:stretch>
                  <a:fillRect l="-1241" t="-4008" r="-276" b="-10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473926A-1926-4F6A-98B3-0D8F7F21C1B6}"/>
              </a:ext>
            </a:extLst>
          </p:cNvPr>
          <p:cNvSpPr txBox="1"/>
          <p:nvPr/>
        </p:nvSpPr>
        <p:spPr>
          <a:xfrm>
            <a:off x="1905000" y="2438400"/>
            <a:ext cx="195072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SỬ DỤNG TRỤC SỐ ĐỂ TÌM GIAO CỦA HAI KHOẢNG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ĐOẠN, NỬA KHOẢNG)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3958ABB-5C86-4DF0-880D-E1CAEF2F375A}"/>
              </a:ext>
            </a:extLst>
          </p:cNvPr>
          <p:cNvSpPr txBox="1"/>
          <p:nvPr/>
        </p:nvSpPr>
        <p:spPr>
          <a:xfrm>
            <a:off x="685800" y="1876406"/>
            <a:ext cx="13792200" cy="80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[–4; 4)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 =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(1; 7]. </a:t>
            </a:r>
            <a:r>
              <a:rPr lang="en-US" sz="44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DB3AF4-BAB5-4086-ABD6-1F82A39CBD02}"/>
              </a:ext>
            </a:extLst>
          </p:cNvPr>
          <p:cNvSpPr txBox="1"/>
          <p:nvPr/>
        </p:nvSpPr>
        <p:spPr>
          <a:xfrm>
            <a:off x="1447800" y="4038600"/>
            <a:ext cx="21717000" cy="8771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2967D0-E307-4B88-B8CE-FAA6C8E898CF}"/>
              </a:ext>
            </a:extLst>
          </p:cNvPr>
          <p:cNvSpPr/>
          <p:nvPr/>
        </p:nvSpPr>
        <p:spPr>
          <a:xfrm>
            <a:off x="13932910" y="7711483"/>
            <a:ext cx="7756381" cy="673857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97FAD3-510F-4DC5-B447-416029EACBB1}"/>
              </a:ext>
            </a:extLst>
          </p:cNvPr>
          <p:cNvSpPr/>
          <p:nvPr/>
        </p:nvSpPr>
        <p:spPr>
          <a:xfrm>
            <a:off x="3456709" y="7741514"/>
            <a:ext cx="3805238" cy="648632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D31F9A-FA80-4338-A4F9-85DBFA101D05}"/>
              </a:ext>
            </a:extLst>
          </p:cNvPr>
          <p:cNvCxnSpPr>
            <a:cxnSpLocks/>
          </p:cNvCxnSpPr>
          <p:nvPr/>
        </p:nvCxnSpPr>
        <p:spPr>
          <a:xfrm>
            <a:off x="3456709" y="8079206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65744F-0AD8-4377-8346-E8FCBFBF073A}"/>
              </a:ext>
            </a:extLst>
          </p:cNvPr>
          <p:cNvSpPr txBox="1"/>
          <p:nvPr/>
        </p:nvSpPr>
        <p:spPr>
          <a:xfrm>
            <a:off x="3000804" y="637233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-</a:t>
            </a:r>
            <a:endParaRPr lang="en-US" sz="7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4020D3-BDA2-487E-8310-242804E58856}"/>
              </a:ext>
            </a:extLst>
          </p:cNvPr>
          <p:cNvSpPr txBox="1"/>
          <p:nvPr/>
        </p:nvSpPr>
        <p:spPr>
          <a:xfrm>
            <a:off x="21096578" y="664665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+</a:t>
            </a:r>
            <a:endParaRPr lang="en-US" sz="7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C4D89E-A76F-48F2-B54B-1C85635B5E2F}"/>
              </a:ext>
            </a:extLst>
          </p:cNvPr>
          <p:cNvSpPr txBox="1"/>
          <p:nvPr/>
        </p:nvSpPr>
        <p:spPr>
          <a:xfrm>
            <a:off x="7137690" y="7374525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E62016-D9DA-4DC4-8738-3ACD58CBE9D6}"/>
              </a:ext>
            </a:extLst>
          </p:cNvPr>
          <p:cNvSpPr txBox="1"/>
          <p:nvPr/>
        </p:nvSpPr>
        <p:spPr>
          <a:xfrm>
            <a:off x="13590010" y="734610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6334E7-E421-4FC5-ABCF-5B2C24A8C947}"/>
              </a:ext>
            </a:extLst>
          </p:cNvPr>
          <p:cNvSpPr txBox="1"/>
          <p:nvPr/>
        </p:nvSpPr>
        <p:spPr>
          <a:xfrm>
            <a:off x="6614247" y="629874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137E94-38A3-47A4-9656-25CE00028EF1}"/>
              </a:ext>
            </a:extLst>
          </p:cNvPr>
          <p:cNvSpPr txBox="1"/>
          <p:nvPr/>
        </p:nvSpPr>
        <p:spPr>
          <a:xfrm>
            <a:off x="13306426" y="6238982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B7A75-087E-4FA5-AB61-75A2C33521A7}"/>
              </a:ext>
            </a:extLst>
          </p:cNvPr>
          <p:cNvSpPr txBox="1"/>
          <p:nvPr/>
        </p:nvSpPr>
        <p:spPr>
          <a:xfrm>
            <a:off x="10189586" y="629874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14CD1B-B496-43A9-BDE2-795D51B0EC2B}"/>
              </a:ext>
            </a:extLst>
          </p:cNvPr>
          <p:cNvSpPr txBox="1"/>
          <p:nvPr/>
        </p:nvSpPr>
        <p:spPr>
          <a:xfrm>
            <a:off x="16550986" y="625880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5D3D80-9539-445D-AA9F-B3973B43A758}"/>
              </a:ext>
            </a:extLst>
          </p:cNvPr>
          <p:cNvSpPr txBox="1"/>
          <p:nvPr/>
        </p:nvSpPr>
        <p:spPr>
          <a:xfrm>
            <a:off x="7138555" y="749386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93DC9-6335-4733-8430-533EBEDCE3F5}"/>
              </a:ext>
            </a:extLst>
          </p:cNvPr>
          <p:cNvSpPr txBox="1"/>
          <p:nvPr/>
        </p:nvSpPr>
        <p:spPr>
          <a:xfrm>
            <a:off x="10436370" y="749386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BA37B8-6EF4-454F-A17F-875E22736BD0}"/>
              </a:ext>
            </a:extLst>
          </p:cNvPr>
          <p:cNvSpPr txBox="1"/>
          <p:nvPr/>
        </p:nvSpPr>
        <p:spPr>
          <a:xfrm>
            <a:off x="13819044" y="752451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D9F5BE-9725-4956-9D68-E71C567F4A68}"/>
              </a:ext>
            </a:extLst>
          </p:cNvPr>
          <p:cNvSpPr txBox="1"/>
          <p:nvPr/>
        </p:nvSpPr>
        <p:spPr>
          <a:xfrm>
            <a:off x="16763132" y="749386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68FCFC-DD4E-47A0-A987-17464295E5DA}"/>
              </a:ext>
            </a:extLst>
          </p:cNvPr>
          <p:cNvSpPr txBox="1"/>
          <p:nvPr/>
        </p:nvSpPr>
        <p:spPr>
          <a:xfrm>
            <a:off x="10516466" y="729380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EC6EC1-CE2D-4170-8C05-2FD5EDD37977}"/>
              </a:ext>
            </a:extLst>
          </p:cNvPr>
          <p:cNvSpPr txBox="1"/>
          <p:nvPr/>
        </p:nvSpPr>
        <p:spPr>
          <a:xfrm>
            <a:off x="16579996" y="731373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BC8F99B7-7C77-4DBB-B5B7-9FBE5CB76978}"/>
              </a:ext>
            </a:extLst>
          </p:cNvPr>
          <p:cNvSpPr/>
          <p:nvPr/>
        </p:nvSpPr>
        <p:spPr>
          <a:xfrm rot="5400000">
            <a:off x="10282579" y="2981035"/>
            <a:ext cx="399790" cy="6215070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7A21EE-CC54-4CB1-AF5A-F613D0F33684}"/>
              </a:ext>
            </a:extLst>
          </p:cNvPr>
          <p:cNvSpPr txBox="1"/>
          <p:nvPr/>
        </p:nvSpPr>
        <p:spPr>
          <a:xfrm>
            <a:off x="10142824" y="4384964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030700-6E66-4CB9-9B32-CE5C542C89F1}"/>
              </a:ext>
            </a:extLst>
          </p:cNvPr>
          <p:cNvSpPr txBox="1"/>
          <p:nvPr/>
        </p:nvSpPr>
        <p:spPr>
          <a:xfrm>
            <a:off x="3340245" y="7557286"/>
            <a:ext cx="1126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/////////////////////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1607C7-4139-48E3-8E08-6AA001508B2A}"/>
              </a:ext>
            </a:extLst>
          </p:cNvPr>
          <p:cNvSpPr txBox="1"/>
          <p:nvPr/>
        </p:nvSpPr>
        <p:spPr>
          <a:xfrm>
            <a:off x="16984372" y="7565444"/>
            <a:ext cx="4727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/////////////</a:t>
            </a:r>
            <a:endParaRPr lang="en-US" sz="4800" dirty="0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FB47F95A-CDBF-4058-B425-D0C00FC23482}"/>
              </a:ext>
            </a:extLst>
          </p:cNvPr>
          <p:cNvSpPr/>
          <p:nvPr/>
        </p:nvSpPr>
        <p:spPr>
          <a:xfrm rot="16200000">
            <a:off x="13497626" y="5997596"/>
            <a:ext cx="519007" cy="6012006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2355AC-D64E-4F79-B8D7-FD53A63A42CB}"/>
              </a:ext>
            </a:extLst>
          </p:cNvPr>
          <p:cNvSpPr txBox="1"/>
          <p:nvPr/>
        </p:nvSpPr>
        <p:spPr>
          <a:xfrm>
            <a:off x="13419427" y="921633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A76DDFC2-1198-4142-B7CF-31FB909C5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05593"/>
              </p:ext>
            </p:extLst>
          </p:nvPr>
        </p:nvGraphicFramePr>
        <p:xfrm>
          <a:off x="6988834" y="10683684"/>
          <a:ext cx="9569079" cy="212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8132B2A-8BC6-47FB-9119-50D614083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8834" y="10683684"/>
                        <a:ext cx="9569079" cy="212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3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4CA07C6-A6A7-4FDB-8904-7ECB41B9ED26}"/>
                  </a:ext>
                </a:extLst>
              </p:cNvPr>
              <p:cNvSpPr txBox="1"/>
              <p:nvPr/>
            </p:nvSpPr>
            <p:spPr>
              <a:xfrm>
                <a:off x="1143000" y="4343400"/>
                <a:ext cx="20497800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tìm </a:t>
                </a:r>
                <a14:m>
                  <m:oMath xmlns:m="http://schemas.openxmlformats.org/officeDocument/2006/math"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làm như sau</a:t>
                </a:r>
                <a:endParaRPr kumimoji="0" lang="vi-VN" altLang="vi-VN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Sắp xếp theo thứ tự tăng dần các điểm đầu mút của các tập hợp </a:t>
                </a:r>
                <a14:m>
                  <m:oMath xmlns:m="http://schemas.openxmlformats.org/officeDocument/2006/math">
                    <m:r>
                      <a:rPr kumimoji="0" lang="nl-NL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trục số</a:t>
                </a:r>
                <a:endParaRPr kumimoji="0" lang="vi-VN" altLang="vi-VN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Biểu diễn các tập </a:t>
                </a:r>
                <a14:m>
                  <m:oMath xmlns:m="http://schemas.openxmlformats.org/officeDocument/2006/math">
                    <m:r>
                      <a:rPr kumimoji="0" lang="nl-NL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trên trục số (tô</a:t>
                </a:r>
                <a:r>
                  <a:rPr kumimoji="0" lang="nl-NL" altLang="vi-VN" sz="4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đậm toàn bộ các phần tử của hai tập </a:t>
                </a:r>
                <a14:m>
                  <m:oMath xmlns:m="http://schemas.openxmlformats.org/officeDocument/2006/math">
                    <m:r>
                      <a:rPr lang="nl-NL" alt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alt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kumimoji="0" lang="vi-VN" altLang="vi-VN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alt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 bộ p</a:t>
                </a: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hần tô</a:t>
                </a:r>
                <a:r>
                  <a:rPr kumimoji="0" lang="nl-NL" altLang="vi-VN" sz="4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đậm </a:t>
                </a: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 là</a:t>
                </a:r>
                <a:r>
                  <a:rPr kumimoji="0" lang="nl-NL" altLang="vi-VN" sz="4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hợp</a:t>
                </a:r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hai tập hợp </a:t>
                </a:r>
                <a14:m>
                  <m:oMath xmlns:m="http://schemas.openxmlformats.org/officeDocument/2006/math">
                    <m:r>
                      <a:rPr kumimoji="0" lang="nl-NL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kumimoji="0" lang="en-US" altLang="vi-VN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nl-NL" altLang="vi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nl-NL" altLang="vi-VN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4CA07C6-A6A7-4FDB-8904-7ECB41B9E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43400"/>
                <a:ext cx="20497800" cy="2800767"/>
              </a:xfrm>
              <a:prstGeom prst="rect">
                <a:avLst/>
              </a:prstGeom>
              <a:blipFill>
                <a:blip r:embed="rId2"/>
                <a:stretch>
                  <a:fillRect l="-1220" t="-4357" b="-9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C040DA-9CBF-41BA-9CA2-339AF41B7A50}"/>
              </a:ext>
            </a:extLst>
          </p:cNvPr>
          <p:cNvSpPr txBox="1"/>
          <p:nvPr/>
        </p:nvSpPr>
        <p:spPr>
          <a:xfrm>
            <a:off x="2057400" y="2286000"/>
            <a:ext cx="2232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SỬ DỤNG TRỤC SỐ ĐỂ TÌM HỢP CỦA HAI KHOẢNG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ĐOẠN, NỬA KHOẢNG)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81C99-7A96-4EDC-B74F-24747EEE085C}"/>
              </a:ext>
            </a:extLst>
          </p:cNvPr>
          <p:cNvSpPr txBox="1"/>
          <p:nvPr/>
        </p:nvSpPr>
        <p:spPr>
          <a:xfrm>
            <a:off x="1143000" y="3272626"/>
            <a:ext cx="22479000" cy="7170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0E01C-9A30-46AC-9BD4-6C996600B873}"/>
              </a:ext>
            </a:extLst>
          </p:cNvPr>
          <p:cNvSpPr txBox="1"/>
          <p:nvPr/>
        </p:nvSpPr>
        <p:spPr>
          <a:xfrm>
            <a:off x="1333500" y="3272626"/>
            <a:ext cx="21717000" cy="8771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079F9F-2D56-4E33-86A7-1B8B0EFED97E}"/>
              </a:ext>
            </a:extLst>
          </p:cNvPr>
          <p:cNvCxnSpPr>
            <a:cxnSpLocks/>
          </p:cNvCxnSpPr>
          <p:nvPr/>
        </p:nvCxnSpPr>
        <p:spPr>
          <a:xfrm>
            <a:off x="3534204" y="7270270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3B35EE-07F1-41EA-A881-8FECDB939C86}"/>
              </a:ext>
            </a:extLst>
          </p:cNvPr>
          <p:cNvSpPr txBox="1"/>
          <p:nvPr/>
        </p:nvSpPr>
        <p:spPr>
          <a:xfrm>
            <a:off x="2886504" y="560636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-</a:t>
            </a:r>
            <a:endParaRPr lang="en-US" sz="7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DE923-1FBB-40D3-8BA1-917944643151}"/>
              </a:ext>
            </a:extLst>
          </p:cNvPr>
          <p:cNvSpPr txBox="1"/>
          <p:nvPr/>
        </p:nvSpPr>
        <p:spPr>
          <a:xfrm>
            <a:off x="20982278" y="588068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+</a:t>
            </a:r>
            <a:endParaRPr lang="en-US" sz="7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6663D-4E33-4537-95EC-D126575619EC}"/>
              </a:ext>
            </a:extLst>
          </p:cNvPr>
          <p:cNvSpPr txBox="1"/>
          <p:nvPr/>
        </p:nvSpPr>
        <p:spPr>
          <a:xfrm>
            <a:off x="7023390" y="6608551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4B288C-C61B-49AC-9D48-B0E10B4D8D00}"/>
              </a:ext>
            </a:extLst>
          </p:cNvPr>
          <p:cNvSpPr txBox="1"/>
          <p:nvPr/>
        </p:nvSpPr>
        <p:spPr>
          <a:xfrm>
            <a:off x="13475710" y="65801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C0F6A-F79C-4CFC-A8CC-9CF3C1532689}"/>
              </a:ext>
            </a:extLst>
          </p:cNvPr>
          <p:cNvSpPr txBox="1"/>
          <p:nvPr/>
        </p:nvSpPr>
        <p:spPr>
          <a:xfrm>
            <a:off x="6499947" y="553276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B0CB3-6C36-40EB-A0EB-FEF5D9076B8D}"/>
              </a:ext>
            </a:extLst>
          </p:cNvPr>
          <p:cNvSpPr txBox="1"/>
          <p:nvPr/>
        </p:nvSpPr>
        <p:spPr>
          <a:xfrm>
            <a:off x="13192126" y="547300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4A29A-3B1D-4521-ADAE-F5348E1B0A71}"/>
              </a:ext>
            </a:extLst>
          </p:cNvPr>
          <p:cNvSpPr txBox="1"/>
          <p:nvPr/>
        </p:nvSpPr>
        <p:spPr>
          <a:xfrm>
            <a:off x="10075286" y="553276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FE0120-D0E0-4F79-8453-2BF9908478FD}"/>
              </a:ext>
            </a:extLst>
          </p:cNvPr>
          <p:cNvSpPr txBox="1"/>
          <p:nvPr/>
        </p:nvSpPr>
        <p:spPr>
          <a:xfrm>
            <a:off x="16436686" y="54928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73CFC5-C93D-461C-89F4-77475474A8FD}"/>
              </a:ext>
            </a:extLst>
          </p:cNvPr>
          <p:cNvSpPr txBox="1"/>
          <p:nvPr/>
        </p:nvSpPr>
        <p:spPr>
          <a:xfrm>
            <a:off x="7024255" y="672788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978859-BE87-46DB-A10B-96266BF84C49}"/>
              </a:ext>
            </a:extLst>
          </p:cNvPr>
          <p:cNvSpPr txBox="1"/>
          <p:nvPr/>
        </p:nvSpPr>
        <p:spPr>
          <a:xfrm>
            <a:off x="10322070" y="672788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25613B-0131-4E63-9CAC-1EBE92FE576E}"/>
              </a:ext>
            </a:extLst>
          </p:cNvPr>
          <p:cNvSpPr txBox="1"/>
          <p:nvPr/>
        </p:nvSpPr>
        <p:spPr>
          <a:xfrm>
            <a:off x="13704744" y="675854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243C9-3A8E-4402-9218-3ACA7565D944}"/>
              </a:ext>
            </a:extLst>
          </p:cNvPr>
          <p:cNvSpPr txBox="1"/>
          <p:nvPr/>
        </p:nvSpPr>
        <p:spPr>
          <a:xfrm>
            <a:off x="16648832" y="672788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A499C3-CE7D-476D-AC33-A2248BD8C7FC}"/>
              </a:ext>
            </a:extLst>
          </p:cNvPr>
          <p:cNvSpPr txBox="1"/>
          <p:nvPr/>
        </p:nvSpPr>
        <p:spPr>
          <a:xfrm>
            <a:off x="10402166" y="65278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38009-22C6-440C-BA72-C9374AD15FFF}"/>
              </a:ext>
            </a:extLst>
          </p:cNvPr>
          <p:cNvSpPr txBox="1"/>
          <p:nvPr/>
        </p:nvSpPr>
        <p:spPr>
          <a:xfrm>
            <a:off x="16465696" y="654776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442F019D-BE1E-4128-A1D6-E11A86E2C9A6}"/>
              </a:ext>
            </a:extLst>
          </p:cNvPr>
          <p:cNvSpPr/>
          <p:nvPr/>
        </p:nvSpPr>
        <p:spPr>
          <a:xfrm rot="5400000">
            <a:off x="10168279" y="2215061"/>
            <a:ext cx="399790" cy="6215070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3FB7E6-A160-4B47-BC53-BAA5B0291F7B}"/>
              </a:ext>
            </a:extLst>
          </p:cNvPr>
          <p:cNvSpPr txBox="1"/>
          <p:nvPr/>
        </p:nvSpPr>
        <p:spPr>
          <a:xfrm>
            <a:off x="10028524" y="361899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8D4BB8CB-31A1-4F47-8FD2-DFD37BDA0937}"/>
              </a:ext>
            </a:extLst>
          </p:cNvPr>
          <p:cNvSpPr/>
          <p:nvPr/>
        </p:nvSpPr>
        <p:spPr>
          <a:xfrm rot="16200000">
            <a:off x="13383326" y="5231622"/>
            <a:ext cx="519007" cy="6012006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F10EC9-454B-4AE4-ACFD-B7C0C0FF64DC}"/>
              </a:ext>
            </a:extLst>
          </p:cNvPr>
          <p:cNvSpPr txBox="1"/>
          <p:nvPr/>
        </p:nvSpPr>
        <p:spPr>
          <a:xfrm>
            <a:off x="13305127" y="8450364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F5EA577-6520-4138-92F3-9E575A85F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5199" y="10003410"/>
          <a:ext cx="10077450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53800" progId="Equation.DSMT4">
                  <p:embed/>
                </p:oleObj>
              </mc:Choice>
              <mc:Fallback>
                <p:oleObj name="Equation" r:id="rId2" imgW="123156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F5EA577-6520-4138-92F3-9E575A85F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5199" y="10003410"/>
                        <a:ext cx="10077450" cy="207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475218-3047-4BEC-93EB-CACD5AD5433A}"/>
              </a:ext>
            </a:extLst>
          </p:cNvPr>
          <p:cNvCxnSpPr/>
          <p:nvPr/>
        </p:nvCxnSpPr>
        <p:spPr>
          <a:xfrm>
            <a:off x="7147647" y="7270270"/>
            <a:ext cx="6557097" cy="0"/>
          </a:xfrm>
          <a:prstGeom prst="line">
            <a:avLst/>
          </a:prstGeom>
          <a:ln w="254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1632E2-19AA-4C7C-AFB3-A7DA7C7AC561}"/>
              </a:ext>
            </a:extLst>
          </p:cNvPr>
          <p:cNvCxnSpPr>
            <a:cxnSpLocks/>
          </p:cNvCxnSpPr>
          <p:nvPr/>
        </p:nvCxnSpPr>
        <p:spPr>
          <a:xfrm>
            <a:off x="10402166" y="7270270"/>
            <a:ext cx="6246666" cy="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2BF63A66-C9A6-4C19-8AFC-98D00856083C}"/>
                  </a:ext>
                </a:extLst>
              </p:cNvPr>
              <p:cNvSpPr/>
              <p:nvPr/>
            </p:nvSpPr>
            <p:spPr>
              <a:xfrm>
                <a:off x="632547" y="2015495"/>
                <a:ext cx="143256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 </a:t>
                </a:r>
                <a:r>
                  <a:rPr lang="en-US" sz="48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[–4; 4)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 =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(1; 7]. </a:t>
                </a:r>
                <a:r>
                  <a:rPr lang="en-US" sz="48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2BF63A66-C9A6-4C19-8AFC-98D008560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47" y="2015495"/>
                <a:ext cx="14325600" cy="871008"/>
              </a:xfrm>
              <a:prstGeom prst="rect">
                <a:avLst/>
              </a:prstGeom>
              <a:blipFill>
                <a:blip r:embed="rId4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0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30" grpId="0" animBg="1"/>
      <p:bldP spid="3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D9E4D19-E4F8-45E4-B550-047A6F26F7D2}"/>
              </a:ext>
            </a:extLst>
          </p:cNvPr>
          <p:cNvSpPr txBox="1"/>
          <p:nvPr/>
        </p:nvSpPr>
        <p:spPr>
          <a:xfrm>
            <a:off x="2438400" y="2819400"/>
            <a:ext cx="208788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SỬ DỤNG TRỤC SỐ ĐỂ TÌM HIỆU CỦA HAI KHOẢNG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ĐOẠN, NỬA KHOẢNG)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AAE5C70-4668-4CB6-BCAC-5547FF732166}"/>
                  </a:ext>
                </a:extLst>
              </p:cNvPr>
              <p:cNvSpPr txBox="1"/>
              <p:nvPr/>
            </p:nvSpPr>
            <p:spPr>
              <a:xfrm>
                <a:off x="2438400" y="5486400"/>
                <a:ext cx="20193000" cy="5902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tìm </a:t>
                </a:r>
                <a14:m>
                  <m:oMath xmlns:m="http://schemas.openxmlformats.org/officeDocument/2006/math">
                    <m:r>
                      <a:rPr lang="nl-NL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làm như sau</a:t>
                </a:r>
                <a:endParaRPr lang="vi-VN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Sắp xếp theo thứ tự tăng dần các điểm đầu mút của các tập hợp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lên trục số</a:t>
                </a:r>
                <a:endParaRPr lang="vi-VN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Biểu diễn tập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trên trục số(gạch bỏ phần không thuộc tập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), gạch bỏ phần thuộc tập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trên trục số  </a:t>
                </a:r>
                <a:endParaRPr lang="vi-VN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Phần không bị gạch bỏ chính là </a:t>
                </a:r>
                <a14:m>
                  <m:oMath xmlns:m="http://schemas.openxmlformats.org/officeDocument/2006/math">
                    <m:r>
                      <a:rPr lang="nl-NL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vi-VN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AAE5C70-4668-4CB6-BCAC-5547FF73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486400"/>
                <a:ext cx="20193000" cy="5902129"/>
              </a:xfrm>
              <a:prstGeom prst="rect">
                <a:avLst/>
              </a:prstGeom>
              <a:blipFill>
                <a:blip r:embed="rId2"/>
                <a:stretch>
                  <a:fillRect l="-1358" t="-1550" r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7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81C99-7A96-4EDC-B74F-24747EEE085C}"/>
              </a:ext>
            </a:extLst>
          </p:cNvPr>
          <p:cNvSpPr txBox="1"/>
          <p:nvPr/>
        </p:nvSpPr>
        <p:spPr>
          <a:xfrm>
            <a:off x="1143000" y="3272626"/>
            <a:ext cx="22479000" cy="7170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B3F49-BD34-4B96-A188-E54613839D6C}"/>
              </a:ext>
            </a:extLst>
          </p:cNvPr>
          <p:cNvSpPr txBox="1"/>
          <p:nvPr/>
        </p:nvSpPr>
        <p:spPr>
          <a:xfrm>
            <a:off x="1143000" y="3272626"/>
            <a:ext cx="22479000" cy="7170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4783A-5658-4FB7-AFCE-BA1EFA70BEB3}"/>
              </a:ext>
            </a:extLst>
          </p:cNvPr>
          <p:cNvSpPr txBox="1"/>
          <p:nvPr/>
        </p:nvSpPr>
        <p:spPr>
          <a:xfrm>
            <a:off x="1333500" y="3323184"/>
            <a:ext cx="21717000" cy="8771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586203-99BB-4A40-BFFF-5589E10848D6}"/>
              </a:ext>
            </a:extLst>
          </p:cNvPr>
          <p:cNvCxnSpPr>
            <a:cxnSpLocks/>
          </p:cNvCxnSpPr>
          <p:nvPr/>
        </p:nvCxnSpPr>
        <p:spPr>
          <a:xfrm>
            <a:off x="3534204" y="7270270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11863A-C16F-4669-A850-10C59C50964D}"/>
              </a:ext>
            </a:extLst>
          </p:cNvPr>
          <p:cNvSpPr txBox="1"/>
          <p:nvPr/>
        </p:nvSpPr>
        <p:spPr>
          <a:xfrm>
            <a:off x="2886504" y="560636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-</a:t>
            </a:r>
            <a:endParaRPr lang="en-US" sz="7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22CC-AA39-4F46-8501-BBE9B8C7B448}"/>
              </a:ext>
            </a:extLst>
          </p:cNvPr>
          <p:cNvSpPr txBox="1"/>
          <p:nvPr/>
        </p:nvSpPr>
        <p:spPr>
          <a:xfrm>
            <a:off x="20982278" y="588068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ym typeface="Symbol" panose="05050102010706020507" pitchFamily="18" charset="2"/>
              </a:rPr>
              <a:t>+</a:t>
            </a:r>
            <a:endParaRPr lang="en-US" sz="7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D8EBE0-7268-451B-849F-5891C9AF97E1}"/>
              </a:ext>
            </a:extLst>
          </p:cNvPr>
          <p:cNvSpPr txBox="1"/>
          <p:nvPr/>
        </p:nvSpPr>
        <p:spPr>
          <a:xfrm>
            <a:off x="7023390" y="6608551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64260-2CE0-4AC2-BE9D-481415B85525}"/>
              </a:ext>
            </a:extLst>
          </p:cNvPr>
          <p:cNvSpPr txBox="1"/>
          <p:nvPr/>
        </p:nvSpPr>
        <p:spPr>
          <a:xfrm>
            <a:off x="13475710" y="65801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19394-2D37-4CD6-831D-0B571E69031F}"/>
              </a:ext>
            </a:extLst>
          </p:cNvPr>
          <p:cNvSpPr txBox="1"/>
          <p:nvPr/>
        </p:nvSpPr>
        <p:spPr>
          <a:xfrm>
            <a:off x="6499947" y="553276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102D8-8FC3-4721-A740-6797560C19D7}"/>
              </a:ext>
            </a:extLst>
          </p:cNvPr>
          <p:cNvSpPr txBox="1"/>
          <p:nvPr/>
        </p:nvSpPr>
        <p:spPr>
          <a:xfrm>
            <a:off x="13192126" y="547300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986E7-A629-4CD2-AE9C-482944CF489F}"/>
              </a:ext>
            </a:extLst>
          </p:cNvPr>
          <p:cNvSpPr txBox="1"/>
          <p:nvPr/>
        </p:nvSpPr>
        <p:spPr>
          <a:xfrm>
            <a:off x="10075286" y="553276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22DFF-129F-493E-88B7-ECEC3BEE3B02}"/>
              </a:ext>
            </a:extLst>
          </p:cNvPr>
          <p:cNvSpPr txBox="1"/>
          <p:nvPr/>
        </p:nvSpPr>
        <p:spPr>
          <a:xfrm>
            <a:off x="16436686" y="54928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96811-629A-4535-A815-63A9D9569686}"/>
              </a:ext>
            </a:extLst>
          </p:cNvPr>
          <p:cNvSpPr txBox="1"/>
          <p:nvPr/>
        </p:nvSpPr>
        <p:spPr>
          <a:xfrm>
            <a:off x="7024255" y="672788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1898E1-F370-4BEA-A884-2F472CDB7E74}"/>
              </a:ext>
            </a:extLst>
          </p:cNvPr>
          <p:cNvSpPr txBox="1"/>
          <p:nvPr/>
        </p:nvSpPr>
        <p:spPr>
          <a:xfrm>
            <a:off x="10322070" y="672788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8FC756-B273-42C4-A985-D69197E41B11}"/>
              </a:ext>
            </a:extLst>
          </p:cNvPr>
          <p:cNvSpPr txBox="1"/>
          <p:nvPr/>
        </p:nvSpPr>
        <p:spPr>
          <a:xfrm>
            <a:off x="13704744" y="675854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C6B6D-CB84-46B3-9436-66DE052B04C2}"/>
              </a:ext>
            </a:extLst>
          </p:cNvPr>
          <p:cNvSpPr txBox="1"/>
          <p:nvPr/>
        </p:nvSpPr>
        <p:spPr>
          <a:xfrm>
            <a:off x="16648832" y="672788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79041-BA42-4A22-8CC8-2BA7E7050762}"/>
              </a:ext>
            </a:extLst>
          </p:cNvPr>
          <p:cNvSpPr txBox="1"/>
          <p:nvPr/>
        </p:nvSpPr>
        <p:spPr>
          <a:xfrm>
            <a:off x="10402166" y="65278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5C4339-8381-449F-AEC6-9F3C502186DD}"/>
              </a:ext>
            </a:extLst>
          </p:cNvPr>
          <p:cNvSpPr txBox="1"/>
          <p:nvPr/>
        </p:nvSpPr>
        <p:spPr>
          <a:xfrm>
            <a:off x="16465696" y="654776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5525C048-0EB3-4FEC-A363-8F09E15A5492}"/>
              </a:ext>
            </a:extLst>
          </p:cNvPr>
          <p:cNvSpPr/>
          <p:nvPr/>
        </p:nvSpPr>
        <p:spPr>
          <a:xfrm rot="5400000">
            <a:off x="10168279" y="2215061"/>
            <a:ext cx="399790" cy="6215070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ADFA74-B1EE-4F6D-AADE-4F889C9B913B}"/>
              </a:ext>
            </a:extLst>
          </p:cNvPr>
          <p:cNvSpPr txBox="1"/>
          <p:nvPr/>
        </p:nvSpPr>
        <p:spPr>
          <a:xfrm>
            <a:off x="10028524" y="361899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4FCFC0DA-1374-4711-9F0A-B81CAF744F6E}"/>
              </a:ext>
            </a:extLst>
          </p:cNvPr>
          <p:cNvSpPr/>
          <p:nvPr/>
        </p:nvSpPr>
        <p:spPr>
          <a:xfrm rot="16200000">
            <a:off x="13383326" y="5231622"/>
            <a:ext cx="519007" cy="6012006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B0EED6-A8D4-4F33-8E3A-03385E690A9E}"/>
              </a:ext>
            </a:extLst>
          </p:cNvPr>
          <p:cNvSpPr txBox="1"/>
          <p:nvPr/>
        </p:nvSpPr>
        <p:spPr>
          <a:xfrm>
            <a:off x="13305127" y="8450364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0641E15-EF23-469B-BC01-CC0640D34D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3675" y="10002838"/>
          <a:ext cx="9558338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53800" progId="Equation.DSMT4">
                  <p:embed/>
                </p:oleObj>
              </mc:Choice>
              <mc:Fallback>
                <p:oleObj name="Equation" r:id="rId2" imgW="116820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0641E15-EF23-469B-BC01-CC0640D34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43675" y="10002838"/>
                        <a:ext cx="9558338" cy="207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75C812-84F2-470B-82C5-DC3CEE42D5B8}"/>
              </a:ext>
            </a:extLst>
          </p:cNvPr>
          <p:cNvCxnSpPr/>
          <p:nvPr/>
        </p:nvCxnSpPr>
        <p:spPr>
          <a:xfrm>
            <a:off x="7147647" y="7270270"/>
            <a:ext cx="6557097" cy="0"/>
          </a:xfrm>
          <a:prstGeom prst="line">
            <a:avLst/>
          </a:prstGeom>
          <a:ln w="254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2">
            <a:extLst>
              <a:ext uri="{FF2B5EF4-FFF2-40B4-BE49-F238E27FC236}">
                <a16:creationId xmlns:a16="http://schemas.microsoft.com/office/drawing/2014/main" id="{42517706-E135-4EF2-9A9E-D10C436607EC}"/>
              </a:ext>
            </a:extLst>
          </p:cNvPr>
          <p:cNvSpPr txBox="1"/>
          <p:nvPr/>
        </p:nvSpPr>
        <p:spPr>
          <a:xfrm>
            <a:off x="10587902" y="6700866"/>
            <a:ext cx="6557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//////////////////</a:t>
            </a:r>
            <a:endParaRPr lang="en-US" sz="4800" dirty="0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7116C650-45E3-40B8-80DD-6969DB8BA591}"/>
              </a:ext>
            </a:extLst>
          </p:cNvPr>
          <p:cNvSpPr/>
          <p:nvPr/>
        </p:nvSpPr>
        <p:spPr>
          <a:xfrm>
            <a:off x="326976" y="1668981"/>
            <a:ext cx="15065423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</a:t>
            </a: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[–4; 4)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 =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(1; 7].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\B.</a:t>
            </a:r>
          </a:p>
        </p:txBody>
      </p:sp>
    </p:spTree>
    <p:extLst>
      <p:ext uri="{BB962C8B-B14F-4D97-AF65-F5344CB8AC3E}">
        <p14:creationId xmlns:p14="http://schemas.microsoft.com/office/powerpoint/2010/main" val="17627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32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5095</TotalTime>
  <Words>1956</Words>
  <Application>Microsoft Office PowerPoint</Application>
  <PresentationFormat>Tùy chỉnh</PresentationFormat>
  <Paragraphs>284</Paragraphs>
  <Slides>20</Slides>
  <Notes>14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0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Wingdings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GV Phạm Thị Út</cp:lastModifiedBy>
  <cp:revision>473</cp:revision>
  <dcterms:created xsi:type="dcterms:W3CDTF">2013-08-31T11:42:51Z</dcterms:created>
  <dcterms:modified xsi:type="dcterms:W3CDTF">2021-09-04T16:06:13Z</dcterms:modified>
</cp:coreProperties>
</file>