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</p:sldMasterIdLst>
  <p:notesMasterIdLst>
    <p:notesMasterId r:id="rId33"/>
  </p:notesMasterIdLst>
  <p:handoutMasterIdLst>
    <p:handoutMasterId r:id="rId34"/>
  </p:handoutMasterIdLst>
  <p:sldIdLst>
    <p:sldId id="279" r:id="rId3"/>
    <p:sldId id="485" r:id="rId4"/>
    <p:sldId id="483" r:id="rId5"/>
    <p:sldId id="484" r:id="rId6"/>
    <p:sldId id="443" r:id="rId7"/>
    <p:sldId id="331" r:id="rId8"/>
    <p:sldId id="444" r:id="rId9"/>
    <p:sldId id="436" r:id="rId10"/>
    <p:sldId id="454" r:id="rId11"/>
    <p:sldId id="438" r:id="rId12"/>
    <p:sldId id="447" r:id="rId13"/>
    <p:sldId id="448" r:id="rId14"/>
    <p:sldId id="449" r:id="rId15"/>
    <p:sldId id="451" r:id="rId16"/>
    <p:sldId id="439" r:id="rId17"/>
    <p:sldId id="452" r:id="rId18"/>
    <p:sldId id="440" r:id="rId19"/>
    <p:sldId id="486" r:id="rId20"/>
    <p:sldId id="442" r:id="rId21"/>
    <p:sldId id="450" r:id="rId22"/>
    <p:sldId id="346" r:id="rId23"/>
    <p:sldId id="327" r:id="rId24"/>
    <p:sldId id="446" r:id="rId25"/>
    <p:sldId id="445" r:id="rId26"/>
    <p:sldId id="374" r:id="rId27"/>
    <p:sldId id="375" r:id="rId28"/>
    <p:sldId id="386" r:id="rId29"/>
    <p:sldId id="377" r:id="rId30"/>
    <p:sldId id="487" r:id="rId31"/>
    <p:sldId id="488" r:id="rId32"/>
  </p:sldIdLst>
  <p:sldSz cx="9144000" cy="6858000" type="screen4x3"/>
  <p:notesSz cx="9869488" cy="6735763"/>
  <p:embeddedFontLst>
    <p:embeddedFont>
      <p:font typeface="Tahoma" pitchFamily="34" charset="0"/>
      <p:regular r:id="rId35"/>
      <p:bold r:id="rId36"/>
    </p:embeddedFont>
    <p:embeddedFont>
      <p:font typeface="Webdings" pitchFamily="18" charset="2"/>
      <p:regular r:id="rId37"/>
    </p:embeddedFont>
    <p:embeddedFont>
      <p:font typeface=".VnHelvetInsH" pitchFamily="34" charset="0"/>
      <p:regular r:id="rId38"/>
    </p:embeddedFont>
    <p:embeddedFont>
      <p:font typeface="VNI-Times" pitchFamily="2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Century Gothic" pitchFamily="34" charset="0"/>
      <p:regular r:id="rId47"/>
      <p:bold r:id="rId48"/>
      <p:italic r:id="rId49"/>
      <p:boldItalic r:id="rId50"/>
    </p:embeddedFont>
    <p:embeddedFont>
      <p:font typeface="Wingdings 3" pitchFamily="18" charset="2"/>
      <p:regular r:id="rId51"/>
    </p:embeddedFont>
    <p:embeddedFont>
      <p:font typeface="Cambria Math" pitchFamily="18" charset="0"/>
      <p:regular r:id="rId52"/>
    </p:embeddedFont>
    <p:embeddedFont>
      <p:font typeface="Calibri Light" charset="0"/>
      <p:regular r:id="rId53"/>
      <p:italic r:id="rId54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00"/>
    <a:srgbClr val="0000FF"/>
    <a:srgbClr val="9900CC"/>
    <a:srgbClr val="FF0000"/>
    <a:srgbClr val="66FF33"/>
    <a:srgbClr val="FFFFCC"/>
    <a:srgbClr val="FF9933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09" autoAdjust="0"/>
    <p:restoredTop sz="95340" autoAdjust="0"/>
  </p:normalViewPr>
  <p:slideViewPr>
    <p:cSldViewPr>
      <p:cViewPr varScale="1">
        <p:scale>
          <a:sx n="70" d="100"/>
          <a:sy n="70" d="100"/>
        </p:scale>
        <p:origin x="-14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0999" y="0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/>
          <a:lstStyle>
            <a:lvl1pPr algn="r">
              <a:defRPr sz="1200"/>
            </a:lvl1pPr>
          </a:lstStyle>
          <a:p>
            <a:pPr>
              <a:defRPr/>
            </a:pPr>
            <a:fld id="{BF8072DD-CCDD-4142-9434-7E214E461D22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397418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0999" y="6397418"/>
            <a:ext cx="4276778" cy="336788"/>
          </a:xfrm>
          <a:prstGeom prst="rect">
            <a:avLst/>
          </a:prstGeom>
        </p:spPr>
        <p:txBody>
          <a:bodyPr vert="horz" wrap="square" lIns="94877" tIns="47440" rIns="94877" bIns="47440" numCol="1" anchor="b" anchorCtr="0" compatLnSpc="1"/>
          <a:lstStyle>
            <a:lvl1pPr algn="r">
              <a:defRPr sz="1200"/>
            </a:lvl1pPr>
          </a:lstStyle>
          <a:p>
            <a:fld id="{A23F903E-2A44-428E-9158-C835135A8C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0999" y="0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/>
          <a:lstStyle>
            <a:lvl1pPr algn="r">
              <a:defRPr sz="1200"/>
            </a:lvl1pPr>
          </a:lstStyle>
          <a:p>
            <a:pPr>
              <a:defRPr/>
            </a:pPr>
            <a:fld id="{FD671BA3-49A5-4D9E-ADC2-5BEFC303AC03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6413"/>
            <a:ext cx="3367088" cy="2525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77" tIns="47440" rIns="94877" bIns="4744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</p:spPr>
        <p:txBody>
          <a:bodyPr vert="horz" lIns="94877" tIns="47440" rIns="94877" bIns="4744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397418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0999" y="6397418"/>
            <a:ext cx="4276778" cy="336788"/>
          </a:xfrm>
          <a:prstGeom prst="rect">
            <a:avLst/>
          </a:prstGeom>
        </p:spPr>
        <p:txBody>
          <a:bodyPr vert="horz" wrap="square" lIns="94877" tIns="47440" rIns="94877" bIns="47440" numCol="1" anchor="b" anchorCtr="0" compatLnSpc="1"/>
          <a:lstStyle>
            <a:lvl1pPr algn="r">
              <a:defRPr sz="1200"/>
            </a:lvl1pPr>
          </a:lstStyle>
          <a:p>
            <a:fld id="{6E11F4DD-B1EC-45CE-ACFE-1C72529531D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F4DD-B1EC-45CE-ACFE-1C72529531D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sz="4100" b="1"/>
              <a:t>V. H</a:t>
            </a:r>
            <a:r>
              <a:rPr lang="en-US" b="1" smtClean="0"/>
              <a:t>ướng dẫn học ở nhà.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875774D-9FBE-487C-98FE-7E94ADD4A14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FFB1-6576-4B16-956D-908253BC38F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EBE1-E74C-4894-ABB1-512390A54A82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74D-9FBE-487C-98FE-7E94ADD4A14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9528-8584-46D5-BCB9-D00A84EBD2D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D21F-CAF9-4025-90B3-B21A716123C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9528-8584-46D5-BCB9-D00A84EBD2D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A46A-9A8F-48E4-B482-E726CAB0796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30DD-C1F1-4903-A0BD-A0CD4CD8AC4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A3DBE-B606-43FD-8250-378A7E3A9BF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47A4-21DF-4E6E-9D5B-3CECCE02136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953F8-7B1D-4122-8CA1-0038D545C0E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13783-C55B-4B4D-97E9-C4CC794880D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FFB1-6576-4B16-956D-908253BC38F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EBE1-E74C-4894-ABB1-512390A54A82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27BAC-12BF-43C0-9091-97C852048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23DD21F-CAF9-4025-90B3-B21A716123C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49A46A-9A8F-48E4-B482-E726CAB0796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32E30DD-C1F1-4903-A0BD-A0CD4CD8AC4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A3DBE-B606-43FD-8250-378A7E3A9BF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47A4-21DF-4E6E-9D5B-3CECCE02136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953F8-7B1D-4122-8CA1-0038D545C0E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7A13783-C55B-4B4D-97E9-C4CC794880D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t.gsp" TargetMode="Externa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3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emf"/><Relationship Id="rId4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1752600" cy="10779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2514600" y="838200"/>
            <a:ext cx="3816350" cy="327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1636"/>
              </a:avLst>
            </a:prstTxWarp>
          </a:bodyPr>
          <a:lstStyle/>
          <a:p>
            <a:endParaRPr lang="en-US" sz="1400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30" name="WordArt 4"/>
          <p:cNvSpPr>
            <a:spLocks noChangeArrowheads="1" noChangeShapeType="1" noTextEdit="1"/>
          </p:cNvSpPr>
          <p:nvPr/>
        </p:nvSpPr>
        <p:spPr bwMode="auto">
          <a:xfrm>
            <a:off x="2286000" y="2514600"/>
            <a:ext cx="4267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58"/>
              </a:avLst>
            </a:prstTxWarp>
          </a:bodyPr>
          <a:lstStyle/>
          <a:p>
            <a:endParaRPr lang="en-US" sz="1000" kern="10">
              <a:ln w="9525">
                <a:solidFill>
                  <a:srgbClr val="0000CC"/>
                </a:solidFill>
                <a:prstDash val="lgDash"/>
                <a:round/>
              </a:ln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462213" y="22098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954338" y="22098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446463" y="22098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38588" y="22098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4430713" y="22098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994275" y="22098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5486400" y="22098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7" name="WordArt 13"/>
          <p:cNvSpPr>
            <a:spLocks noChangeArrowheads="1" noChangeShapeType="1" noTextEdit="1"/>
          </p:cNvSpPr>
          <p:nvPr/>
        </p:nvSpPr>
        <p:spPr bwMode="auto">
          <a:xfrm>
            <a:off x="-2931880" y="5257800"/>
            <a:ext cx="5275263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  <a:contourClr>
                <a:srgbClr val="FFFF00"/>
              </a:contourClr>
            </a:sp3d>
          </a:bodyPr>
          <a:lstStyle/>
          <a:p>
            <a:r>
              <a:rPr lang="en-US" sz="3600" kern="10" dirty="0" err="1">
                <a:ln w="9525"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.VnHelvetInsH" panose="020B7200000000000000" pitchFamily="34" charset="0"/>
              </a:rPr>
              <a:t>to¸n</a:t>
            </a:r>
            <a:r>
              <a:rPr lang="en-US" sz="3600" kern="10" dirty="0">
                <a:ln w="9525"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.VnHelvetInsH" panose="020B7200000000000000" pitchFamily="34" charset="0"/>
              </a:rPr>
              <a:t> </a:t>
            </a:r>
            <a:r>
              <a:rPr lang="en-US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.VnHelvetInsH" panose="020B7200000000000000" pitchFamily="34" charset="0"/>
              </a:rPr>
              <a:t>9</a:t>
            </a:r>
            <a:endParaRPr lang="en-US" sz="3600" kern="10" dirty="0">
              <a:ln w="9525">
                <a:rou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atin typeface=".VnHelvetInsH" panose="020B7200000000000000" pitchFamily="34" charset="0"/>
            </a:endParaRP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447800" y="2743200"/>
            <a:ext cx="5611813" cy="403187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sz="3200" b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3200" b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NHIỆT LIỆTCHÀO </a:t>
            </a:r>
            <a:r>
              <a:rPr lang="en-US" sz="32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MỪNG QUÝ THẦY CÔ ĐẾN </a:t>
            </a:r>
            <a:r>
              <a:rPr lang="en-US" sz="3200" b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DỰ GIỜ THĂM LỚP LỚP 9A.</a:t>
            </a:r>
          </a:p>
          <a:p>
            <a:pPr eaLnBrk="1" hangingPunct="1">
              <a:defRPr/>
            </a:pPr>
            <a:endParaRPr lang="en-US" sz="3200" b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400" b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GV:PHẠM THANH THỦY.</a:t>
            </a:r>
          </a:p>
          <a:p>
            <a:pPr eaLnBrk="1" hangingPunct="1">
              <a:defRPr/>
            </a:pPr>
            <a:r>
              <a:rPr lang="en-US" b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TRƯỜNG THCS TÂN CHÂU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040" name="Picture 16" descr="CRNRC47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929063"/>
            <a:ext cx="295116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7"/>
          <p:cNvGraphicFramePr>
            <a:graphicFrameLocks noChangeAspect="1"/>
          </p:cNvGraphicFramePr>
          <p:nvPr/>
        </p:nvGraphicFramePr>
        <p:xfrm>
          <a:off x="7162800" y="5029200"/>
          <a:ext cx="1911350" cy="1752600"/>
        </p:xfrm>
        <a:graphic>
          <a:graphicData uri="http://schemas.openxmlformats.org/presentationml/2006/ole">
            <p:oleObj spid="_x0000_s1025" name="Clip" r:id="rId7" imgW="20831175" imgH="19078575" progId="">
              <p:embed/>
            </p:oleObj>
          </a:graphicData>
        </a:graphic>
      </p:graphicFrame>
      <p:pic>
        <p:nvPicPr>
          <p:cNvPr id="1041" name="Picture 18" descr="BLUME0005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4792663"/>
            <a:ext cx="1547813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TPUT_Baihocdautien_Hien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9" grpId="0"/>
      <p:bldP spid="41990" grpId="0"/>
      <p:bldP spid="41991" grpId="0"/>
      <p:bldP spid="41992" grpId="0"/>
      <p:bldP spid="41993" grpId="0"/>
      <p:bldP spid="41994" grpId="0"/>
      <p:bldP spid="41995" grpId="0"/>
      <p:bldP spid="41997" grpId="0" animBg="1"/>
      <p:bldP spid="419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1. </a:t>
            </a:r>
            <a:r>
              <a:rPr lang="en-US" sz="2800" dirty="0" smtClean="0">
                <a:solidFill>
                  <a:srgbClr val="FF0000"/>
                </a:solidFill>
              </a:rPr>
              <a:t>Khái niệm góc tạo bởi tia tiếp tuyến và dây cung: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72" name="Text Box 278"/>
          <p:cNvSpPr txBox="1">
            <a:spLocks noChangeArrowheads="1"/>
          </p:cNvSpPr>
          <p:nvPr/>
        </p:nvSpPr>
        <p:spPr bwMode="auto">
          <a:xfrm>
            <a:off x="457199" y="1016876"/>
            <a:ext cx="88982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?1 Quan sát nội dung ?1 (SGK) </a:t>
            </a:r>
          </a:p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Hoạt </a:t>
            </a:r>
            <a:r>
              <a:rPr lang="en-US" sz="2800" smtClean="0">
                <a:solidFill>
                  <a:srgbClr val="FF0000"/>
                </a:solidFill>
              </a:rPr>
              <a:t>động cá nhân: (1 </a:t>
            </a:r>
            <a:r>
              <a:rPr lang="en-US" sz="2800" dirty="0" smtClean="0">
                <a:solidFill>
                  <a:srgbClr val="FF0000"/>
                </a:solidFill>
              </a:rPr>
              <a:t>phút)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" y="2157265"/>
            <a:ext cx="86370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vi-VN" dirty="0"/>
          </a:p>
        </p:txBody>
      </p:sp>
      <p:sp>
        <p:nvSpPr>
          <p:cNvPr id="45" name="Oval 44"/>
          <p:cNvSpPr/>
          <p:nvPr/>
        </p:nvSpPr>
        <p:spPr>
          <a:xfrm>
            <a:off x="4475065" y="2157095"/>
            <a:ext cx="86370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3244655" y="2157265"/>
            <a:ext cx="86370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vi-VN" dirty="0"/>
          </a:p>
        </p:txBody>
      </p:sp>
      <p:sp>
        <p:nvSpPr>
          <p:cNvPr id="47" name="Oval 46"/>
          <p:cNvSpPr/>
          <p:nvPr/>
        </p:nvSpPr>
        <p:spPr>
          <a:xfrm>
            <a:off x="2091080" y="2157265"/>
            <a:ext cx="86370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latin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" y="3733745"/>
            <a:ext cx="2002387" cy="2000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555" y="2846811"/>
            <a:ext cx="2448886" cy="29640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397" y="2942817"/>
            <a:ext cx="2334594" cy="27918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192" y="3089376"/>
            <a:ext cx="2002387" cy="2811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45" grpId="0" bldLvl="0" animBg="1"/>
      <p:bldP spid="46" grpId="0" bldLvl="0" animBg="1"/>
      <p:bldP spid="4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685801" y="457200"/>
            <a:ext cx="84582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u="sng" smtClean="0">
                <a:solidFill>
                  <a:srgbClr val="FF0066"/>
                </a:solidFill>
              </a:rPr>
              <a:t>HĐ nhóm (4 phút)</a:t>
            </a:r>
            <a:r>
              <a:rPr lang="en-US" sz="2400" smtClean="0">
                <a:solidFill>
                  <a:srgbClr val="0000FF"/>
                </a:solidFill>
              </a:rPr>
              <a:t>: a)Hãy </a:t>
            </a:r>
            <a:r>
              <a:rPr lang="en-US" sz="2400">
                <a:solidFill>
                  <a:srgbClr val="0000FF"/>
                </a:solidFill>
              </a:rPr>
              <a:t>vẽ góc BAx tạo bởi tia tiếp tuyến </a:t>
            </a:r>
          </a:p>
          <a:p>
            <a:r>
              <a:rPr lang="en-US" sz="2400">
                <a:solidFill>
                  <a:srgbClr val="0000FF"/>
                </a:solidFill>
              </a:rPr>
              <a:t>             và dâycung trong ba trường hợp sau:</a:t>
            </a:r>
          </a:p>
        </p:txBody>
      </p:sp>
      <p:sp>
        <p:nvSpPr>
          <p:cNvPr id="107542" name="Rectangle 22"/>
          <p:cNvSpPr>
            <a:spLocks noChangeArrowheads="1"/>
          </p:cNvSpPr>
          <p:nvPr/>
        </p:nvSpPr>
        <p:spPr bwMode="auto">
          <a:xfrm>
            <a:off x="3581400" y="1295400"/>
            <a:ext cx="46529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99"/>
                </a:solidFill>
              </a:rPr>
              <a:t>BAx = 30  ; BAx = 90  ;   BAx =120</a:t>
            </a:r>
            <a:endParaRPr lang="en-US" sz="2400"/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 flipV="1">
            <a:off x="36576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4" name="Line 24"/>
          <p:cNvSpPr>
            <a:spLocks noChangeShapeType="1"/>
          </p:cNvSpPr>
          <p:nvPr/>
        </p:nvSpPr>
        <p:spPr bwMode="auto">
          <a:xfrm>
            <a:off x="39624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5" name="Line 25"/>
          <p:cNvSpPr>
            <a:spLocks noChangeShapeType="1"/>
          </p:cNvSpPr>
          <p:nvPr/>
        </p:nvSpPr>
        <p:spPr bwMode="auto">
          <a:xfrm>
            <a:off x="54864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>
            <a:off x="71628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 flipV="1">
            <a:off x="51816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8" name="Line 28"/>
          <p:cNvSpPr>
            <a:spLocks noChangeShapeType="1"/>
          </p:cNvSpPr>
          <p:nvPr/>
        </p:nvSpPr>
        <p:spPr bwMode="auto">
          <a:xfrm flipV="1">
            <a:off x="68580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9" name="Text Box 29"/>
          <p:cNvSpPr txBox="1">
            <a:spLocks noChangeArrowheads="1"/>
          </p:cNvSpPr>
          <p:nvPr/>
        </p:nvSpPr>
        <p:spPr bwMode="auto">
          <a:xfrm>
            <a:off x="1752600" y="3886200"/>
            <a:ext cx="5951501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b)Hãy </a:t>
            </a:r>
            <a:r>
              <a:rPr lang="en-US" sz="2400">
                <a:solidFill>
                  <a:srgbClr val="0000FF"/>
                </a:solidFill>
              </a:rPr>
              <a:t>cho biết số đo của cung bị chắn trong</a:t>
            </a:r>
          </a:p>
          <a:p>
            <a:r>
              <a:rPr lang="en-US" sz="2400">
                <a:solidFill>
                  <a:srgbClr val="0000FF"/>
                </a:solidFill>
              </a:rPr>
              <a:t> mỗi trường hợp trên </a:t>
            </a:r>
          </a:p>
        </p:txBody>
      </p:sp>
      <p:sp>
        <p:nvSpPr>
          <p:cNvPr id="107550" name="Text Box 30"/>
          <p:cNvSpPr txBox="1">
            <a:spLocks noChangeArrowheads="1"/>
          </p:cNvSpPr>
          <p:nvPr/>
        </p:nvSpPr>
        <p:spPr bwMode="auto">
          <a:xfrm>
            <a:off x="4800600" y="1219200"/>
            <a:ext cx="285750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66"/>
                </a:solidFill>
              </a:rPr>
              <a:t>o</a:t>
            </a:r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>
            <a:off x="6324600" y="1219200"/>
            <a:ext cx="285750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66"/>
                </a:solidFill>
              </a:rPr>
              <a:t>o</a:t>
            </a:r>
          </a:p>
        </p:txBody>
      </p:sp>
      <p:sp>
        <p:nvSpPr>
          <p:cNvPr id="107552" name="Text Box 32"/>
          <p:cNvSpPr txBox="1">
            <a:spLocks noChangeArrowheads="1"/>
          </p:cNvSpPr>
          <p:nvPr/>
        </p:nvSpPr>
        <p:spPr bwMode="auto">
          <a:xfrm>
            <a:off x="8077200" y="1219200"/>
            <a:ext cx="285750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66"/>
                </a:solidFill>
              </a:rPr>
              <a:t>o</a:t>
            </a:r>
          </a:p>
        </p:txBody>
      </p:sp>
      <p:sp>
        <p:nvSpPr>
          <p:cNvPr id="8265" name="Oval 133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29600" y="6553200"/>
            <a:ext cx="914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7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1" grpId="0"/>
      <p:bldP spid="107542" grpId="0"/>
      <p:bldP spid="107543" grpId="0" animBg="1"/>
      <p:bldP spid="107544" grpId="0" animBg="1"/>
      <p:bldP spid="107545" grpId="0" animBg="1"/>
      <p:bldP spid="107546" grpId="0" animBg="1"/>
      <p:bldP spid="107547" grpId="0" animBg="1"/>
      <p:bldP spid="107548" grpId="0" animBg="1"/>
      <p:bldP spid="107549" grpId="0"/>
      <p:bldP spid="107550" grpId="0"/>
      <p:bldP spid="107551" grpId="0"/>
      <p:bldP spid="1075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2. Định lí: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8" y="1765590"/>
            <a:ext cx="2646029" cy="2328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93" y="1765589"/>
            <a:ext cx="2664757" cy="2187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070" y="1738173"/>
            <a:ext cx="2736683" cy="2062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8517" y="2906340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5011717" y="3245088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8059717" y="2619770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7" name="TextBox 6"/>
          <p:cNvSpPr txBox="1"/>
          <p:nvPr/>
        </p:nvSpPr>
        <p:spPr>
          <a:xfrm>
            <a:off x="6926155" y="2828984"/>
            <a:ext cx="15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 smtClean="0"/>
              <a:t>O</a:t>
            </a:r>
            <a:endParaRPr lang="vi-VN" sz="1600" b="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6700" y="2530016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3449184" y="2033079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sp>
        <p:nvSpPr>
          <p:cNvPr id="22" name="TextBox 21"/>
          <p:cNvSpPr txBox="1"/>
          <p:nvPr/>
        </p:nvSpPr>
        <p:spPr>
          <a:xfrm>
            <a:off x="6095460" y="2989102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127737" y="1969245"/>
            <a:ext cx="0" cy="2422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08242" y="1969245"/>
            <a:ext cx="0" cy="2422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 Box 278"/>
          <p:cNvSpPr txBox="1">
            <a:spLocks noChangeArrowheads="1"/>
          </p:cNvSpPr>
          <p:nvPr/>
        </p:nvSpPr>
        <p:spPr bwMode="auto">
          <a:xfrm>
            <a:off x="1958106" y="3437910"/>
            <a:ext cx="1159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TH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7" name="Text Box 278"/>
          <p:cNvSpPr txBox="1">
            <a:spLocks noChangeArrowheads="1"/>
          </p:cNvSpPr>
          <p:nvPr/>
        </p:nvSpPr>
        <p:spPr bwMode="auto">
          <a:xfrm>
            <a:off x="4908175" y="3501002"/>
            <a:ext cx="1264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>TH 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8" name="Text Box 278"/>
          <p:cNvSpPr txBox="1">
            <a:spLocks noChangeArrowheads="1"/>
          </p:cNvSpPr>
          <p:nvPr/>
        </p:nvSpPr>
        <p:spPr bwMode="auto">
          <a:xfrm>
            <a:off x="7902732" y="3358434"/>
            <a:ext cx="1233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>TH 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6" name="Text Box 71"/>
          <p:cNvSpPr txBox="1">
            <a:spLocks noChangeArrowheads="1"/>
          </p:cNvSpPr>
          <p:nvPr/>
        </p:nvSpPr>
        <p:spPr bwMode="auto">
          <a:xfrm>
            <a:off x="533400" y="626698"/>
            <a:ext cx="850349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               Số đo của góc tạo bởi tia tiếp tuyến và dây cung bằng nửa số đo của cung bị chắn.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867" y="4254957"/>
            <a:ext cx="45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7" grpId="0"/>
      <p:bldP spid="20" grpId="0"/>
      <p:bldP spid="21" grpId="0"/>
      <p:bldP spid="22" grpId="0"/>
      <p:bldP spid="46" grpId="0"/>
      <p:bldP spid="47" grpId="0"/>
      <p:bldP spid="48" grpId="0"/>
      <p:bldP spid="5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2. Định lí: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5" name="Text Box 278"/>
              <p:cNvSpPr txBox="1">
                <a:spLocks noChangeArrowheads="1"/>
              </p:cNvSpPr>
              <p:nvPr/>
            </p:nvSpPr>
            <p:spPr bwMode="auto">
              <a:xfrm>
                <a:off x="105808" y="1865925"/>
                <a:ext cx="5607265" cy="1581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Gọi C là giao điểm của tia AO và (O).</a:t>
                </a:r>
              </a:p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Ta có O là điểm nằm bên trong góc </a:t>
                </a:r>
                <a:r>
                  <a:rPr lang="en-US" sz="2400" b="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BAx</a:t>
                </a:r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</a:p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tia AC nằm giữa 2 tia AB và Ax</a:t>
                </a:r>
              </a:p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BAx</m:t>
                        </m:r>
                      </m:e>
                    </m:acc>
                  </m:oMath>
                </a14:m>
                <a:r>
                  <a:rPr lang="en-US" sz="24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r>
                  <a:rPr lang="en-US" sz="2400" b="0" i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Ax</m:t>
                        </m:r>
                      </m:e>
                    </m:acc>
                  </m:oMath>
                </a14:m>
                <a:r>
                  <a:rPr lang="en-US" sz="24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endParaRPr lang="en-US" sz="2400" b="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5" name="Text Box 2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808" y="1865925"/>
                <a:ext cx="5607265" cy="1581972"/>
              </a:xfrm>
              <a:prstGeom prst="rect">
                <a:avLst/>
              </a:prstGeom>
              <a:blipFill rotWithShape="1">
                <a:blip r:embed="rId2"/>
                <a:stretch>
                  <a:fillRect l="-1630" t="-3077" b="-769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 Box 71"/>
          <p:cNvSpPr txBox="1">
            <a:spLocks noChangeArrowheads="1"/>
          </p:cNvSpPr>
          <p:nvPr/>
        </p:nvSpPr>
        <p:spPr bwMode="auto">
          <a:xfrm>
            <a:off x="430314" y="597850"/>
            <a:ext cx="85034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28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               Số đo của góc tạo bởi tia tiếp tuyến và dây cung bằng nửa số đo của cung bị chắn.</a:t>
            </a:r>
            <a:endParaRPr lang="en-US" sz="28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Text Box 71"/>
          <p:cNvSpPr txBox="1">
            <a:spLocks noChangeArrowheads="1"/>
          </p:cNvSpPr>
          <p:nvPr/>
        </p:nvSpPr>
        <p:spPr bwMode="auto">
          <a:xfrm>
            <a:off x="392936" y="1415170"/>
            <a:ext cx="21726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b="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Chứng minh:</a:t>
            </a:r>
            <a:endParaRPr lang="en-US" sz="2400" b="0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68250" y="1759442"/>
            <a:ext cx="3591801" cy="3139452"/>
            <a:chOff x="5447101" y="1134700"/>
            <a:chExt cx="3591801" cy="3139452"/>
          </a:xfrm>
        </p:grpSpPr>
        <p:sp>
          <p:nvSpPr>
            <p:cNvPr id="14" name="TextBox 13"/>
            <p:cNvSpPr txBox="1"/>
            <p:nvPr/>
          </p:nvSpPr>
          <p:spPr>
            <a:xfrm>
              <a:off x="7772400" y="3090678"/>
              <a:ext cx="252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/>
                <a:t>n</a:t>
              </a:r>
              <a:endParaRPr lang="vi-VN" b="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36748" y="1525601"/>
              <a:ext cx="252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/>
                <a:t>m</a:t>
              </a:r>
              <a:endParaRPr lang="vi-VN" b="0" dirty="0"/>
            </a:p>
          </p:txBody>
        </p:sp>
        <p:sp>
          <p:nvSpPr>
            <p:cNvPr id="47" name="Text Box 278"/>
            <p:cNvSpPr txBox="1">
              <a:spLocks noChangeArrowheads="1"/>
            </p:cNvSpPr>
            <p:nvPr/>
          </p:nvSpPr>
          <p:spPr bwMode="auto">
            <a:xfrm>
              <a:off x="6722264" y="3750932"/>
              <a:ext cx="146683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800" dirty="0" smtClean="0">
                  <a:solidFill>
                    <a:srgbClr val="FF0000"/>
                  </a:solidFill>
                </a:rPr>
                <a:t> </a:t>
              </a:r>
              <a:r>
                <a:rPr lang="en-US" sz="2800" smtClean="0">
                  <a:solidFill>
                    <a:srgbClr val="FF0000"/>
                  </a:solidFill>
                </a:rPr>
                <a:t>TH 3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7101" y="1134700"/>
              <a:ext cx="3591801" cy="270652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131" y="3164635"/>
            <a:ext cx="563838" cy="159252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028" y="3339146"/>
            <a:ext cx="5607265" cy="1488228"/>
            <a:chOff x="78028" y="3339146"/>
            <a:chExt cx="5607265" cy="1488228"/>
          </a:xfrm>
        </p:grpSpPr>
        <p:grpSp>
          <p:nvGrpSpPr>
            <p:cNvPr id="18" name="Group 17"/>
            <p:cNvGrpSpPr/>
            <p:nvPr/>
          </p:nvGrpSpPr>
          <p:grpSpPr>
            <a:xfrm>
              <a:off x="78028" y="3339146"/>
              <a:ext cx="5607265" cy="1040231"/>
              <a:chOff x="78028" y="3339146"/>
              <a:chExt cx="5607265" cy="1040231"/>
            </a:xfrm>
          </p:grpSpPr>
          <mc:AlternateContent xmlns:mc="http://schemas.openxmlformats.org/markup-compatibility/2006">
            <mc:Choice xmlns="" xmlns:a14="http://schemas.microsoft.com/office/drawing/2010/main" Requires="a14">
              <p:sp>
                <p:nvSpPr>
                  <p:cNvPr id="58" name="Text Box 2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028" y="3339146"/>
                    <a:ext cx="5607265" cy="1029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l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2400" b="0" dirty="0" smtClean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>Do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BAC</m:t>
                            </m:r>
                          </m:e>
                        </m:acc>
                      </m:oMath>
                    </a14:m>
                    <a:r>
                      <a:rPr lang="en-US" sz="2400" b="0" dirty="0" smtClean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> là góc nội tiếp chắn BC</a:t>
                    </a:r>
                  </a:p>
                  <a:p>
                    <a:pPr algn="l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⟹</m:t>
                        </m:r>
                      </m:oMath>
                    </a14:m>
                    <a:r>
                      <a:rPr lang="en-US" sz="2400" b="0" dirty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/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BA</m:t>
                            </m:r>
                            <m:r>
                              <a:rPr lang="en-US" sz="24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a14:m>
                    <a:r>
                      <a:rPr lang="en-US" sz="2400" b="0" dirty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/>
                    </a:r>
                    <a:r>
                      <a:rPr lang="en-US" sz="2400" b="0" dirty="0" smtClean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>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r>
                      <a:rPr lang="en-US" sz="2400" b="0" dirty="0" smtClean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>SđBC</a:t>
                    </a:r>
                    <a:endPara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8" name="Text Box 27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8028" y="3339146"/>
                    <a:ext cx="5607265" cy="1029000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1739" t="-3550" b="-1775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Arc 69"/>
              <p:cNvSpPr/>
              <p:nvPr/>
            </p:nvSpPr>
            <p:spPr>
              <a:xfrm rot="13087396">
                <a:off x="3499147" y="3417928"/>
                <a:ext cx="1096183" cy="961449"/>
              </a:xfrm>
              <a:prstGeom prst="arc">
                <a:avLst>
                  <a:gd name="adj1" fmla="val 1326763"/>
                  <a:gd name="adj2" fmla="val 4095278"/>
                </a:avLst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Arc 70"/>
            <p:cNvSpPr/>
            <p:nvPr/>
          </p:nvSpPr>
          <p:spPr>
            <a:xfrm rot="13087396">
              <a:off x="1755618" y="3865925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1419" y="4245652"/>
            <a:ext cx="4589181" cy="1117755"/>
            <a:chOff x="211419" y="4245652"/>
            <a:chExt cx="4589181" cy="1117755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60" name="Text Box 278"/>
                <p:cNvSpPr txBox="1">
                  <a:spLocks noChangeArrowheads="1"/>
                </p:cNvSpPr>
                <p:nvPr/>
              </p:nvSpPr>
              <p:spPr bwMode="auto">
                <a:xfrm>
                  <a:off x="211419" y="4245652"/>
                  <a:ext cx="4589181" cy="613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Ax</m:t>
                          </m:r>
                        </m:e>
                      </m:acc>
                    </m:oMath>
                  </a14:m>
                  <a:r>
                    <a:rPr lang="en-US" sz="2400" b="0" i="1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:r>
                    <a: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SđAC     (theo TH1)</a:t>
                  </a:r>
                  <a:endParaRPr lang="en-US" sz="2400" b="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0" name="Text Box 2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1419" y="4245652"/>
                  <a:ext cx="4589181" cy="61388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2125" b="-891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Arc 72"/>
            <p:cNvSpPr/>
            <p:nvPr/>
          </p:nvSpPr>
          <p:spPr>
            <a:xfrm rot="13087396">
              <a:off x="1765668" y="4401958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553" y="4755888"/>
            <a:ext cx="5607265" cy="1094610"/>
            <a:chOff x="199860" y="5007865"/>
            <a:chExt cx="5607265" cy="1094610"/>
          </a:xfrm>
        </p:grpSpPr>
        <p:sp>
          <p:nvSpPr>
            <p:cNvPr id="72" name="Arc 71"/>
            <p:cNvSpPr/>
            <p:nvPr/>
          </p:nvSpPr>
          <p:spPr>
            <a:xfrm rot="13087396">
              <a:off x="1839643" y="5133294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59" name="Text Box 278"/>
                <p:cNvSpPr txBox="1">
                  <a:spLocks noChangeArrowheads="1"/>
                </p:cNvSpPr>
                <p:nvPr/>
              </p:nvSpPr>
              <p:spPr bwMode="auto">
                <a:xfrm>
                  <a:off x="199860" y="5007865"/>
                  <a:ext cx="5607265" cy="613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2400" b="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</m:oMath>
                  </a14:m>
                  <a:r>
                    <a: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400" b="0" i="1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SđBC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SđAC</a:t>
                  </a:r>
                  <a:endParaRPr lang="en-US" sz="2400" b="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9" name="Text Box 2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9860" y="5007865"/>
                  <a:ext cx="5607265" cy="61388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891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Arc 73"/>
            <p:cNvSpPr/>
            <p:nvPr/>
          </p:nvSpPr>
          <p:spPr>
            <a:xfrm rot="13087396">
              <a:off x="3058943" y="5141026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553" y="5331457"/>
            <a:ext cx="8222694" cy="1108853"/>
            <a:chOff x="87553" y="5331457"/>
            <a:chExt cx="8222694" cy="1108853"/>
          </a:xfrm>
        </p:grpSpPr>
        <p:sp>
          <p:nvSpPr>
            <p:cNvPr id="49" name="Arc 48"/>
            <p:cNvSpPr/>
            <p:nvPr/>
          </p:nvSpPr>
          <p:spPr>
            <a:xfrm rot="12370170">
              <a:off x="6262865" y="5470655"/>
              <a:ext cx="1301031" cy="961449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61" name="Text Box 278"/>
                <p:cNvSpPr txBox="1">
                  <a:spLocks noChangeArrowheads="1"/>
                </p:cNvSpPr>
                <p:nvPr/>
              </p:nvSpPr>
              <p:spPr bwMode="auto">
                <a:xfrm>
                  <a:off x="87553" y="5331457"/>
                  <a:ext cx="8222694" cy="613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2400" b="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</m:oMath>
                  </a14:m>
                  <a:r>
                    <a: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400" b="0" i="1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(SđBC + </a:t>
                  </a:r>
                  <a:r>
                    <a:rPr lang="en-US" sz="2400" b="0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SđAC</a:t>
                  </a:r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) vì C là điểm nằm trên </a:t>
                  </a:r>
                  <a:r>
                    <a:rPr lang="en-US" sz="2400" b="0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AnB</a:t>
                  </a:r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:endParaRPr lang="en-US" sz="2400" b="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1" name="Text Box 2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53" y="5331457"/>
                  <a:ext cx="8222694" cy="61388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000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Arc 68"/>
            <p:cNvSpPr/>
            <p:nvPr/>
          </p:nvSpPr>
          <p:spPr>
            <a:xfrm rot="13087396">
              <a:off x="2944183" y="5478861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13087396">
              <a:off x="1854627" y="5468859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7078" y="5827111"/>
            <a:ext cx="2776744" cy="1135948"/>
            <a:chOff x="97078" y="5827111"/>
            <a:chExt cx="2776744" cy="1135948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62" name="Text Box 278"/>
                <p:cNvSpPr txBox="1">
                  <a:spLocks noChangeArrowheads="1"/>
                </p:cNvSpPr>
                <p:nvPr/>
              </p:nvSpPr>
              <p:spPr bwMode="auto">
                <a:xfrm>
                  <a:off x="97078" y="5827111"/>
                  <a:ext cx="2569922" cy="613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2400" b="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</m:oMath>
                  </a14:m>
                  <a:r>
                    <a: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400" b="0" i="1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SđAB</a:t>
                  </a:r>
                  <a:endParaRPr lang="en-US" sz="2400" b="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2" name="Text Box 2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7078" y="5827111"/>
                  <a:ext cx="2569922" cy="613886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891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Arc 75"/>
            <p:cNvSpPr/>
            <p:nvPr/>
          </p:nvSpPr>
          <p:spPr>
            <a:xfrm rot="13087396">
              <a:off x="1777639" y="6001610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31" name="Text Box 278"/>
          <p:cNvSpPr txBox="1">
            <a:spLocks noChangeArrowheads="1"/>
          </p:cNvSpPr>
          <p:nvPr/>
        </p:nvSpPr>
        <p:spPr bwMode="auto">
          <a:xfrm>
            <a:off x="390522" y="1460439"/>
            <a:ext cx="53244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600" b="0" dirty="0" smtClean="0">
                <a:solidFill>
                  <a:srgbClr val="FF0000"/>
                </a:solidFill>
              </a:rPr>
              <a:t>Hoạt </a:t>
            </a:r>
            <a:r>
              <a:rPr lang="en-US" sz="2600" b="0" smtClean="0">
                <a:solidFill>
                  <a:srgbClr val="FF0000"/>
                </a:solidFill>
              </a:rPr>
              <a:t>động cặp đôi: (1 phút) :Bài toán:</a:t>
            </a:r>
            <a:endParaRPr lang="en-US" sz="2600" b="0" dirty="0" smtClean="0">
              <a:solidFill>
                <a:srgbClr val="FF0000"/>
              </a:solidFill>
            </a:endParaRPr>
          </a:p>
        </p:txBody>
      </p:sp>
      <p:sp>
        <p:nvSpPr>
          <p:cNvPr id="33" name="Text Box 27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04800" y="1921252"/>
            <a:ext cx="5257801" cy="2119683"/>
          </a:xfrm>
          <a:prstGeom prst="rect">
            <a:avLst/>
          </a:prstGeom>
          <a:blipFill rotWithShape="1">
            <a:blip r:embed="rId2"/>
            <a:stretch>
              <a:fillRect l="-2086" t="-2586" r="-1738" b="-6609"/>
            </a:stretch>
          </a:blipFill>
          <a:ln>
            <a:noFill/>
          </a:ln>
          <a:extLst>
            <a:ext uri="{909E8E84-426E-40DD-AFC4-6F175D3DCCD1}">
              <a14:hiddenFill xmlns="" xmlns:mc="http://schemas.openxmlformats.org/markup-compatibility/2006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 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548163" y="2438400"/>
            <a:ext cx="3595837" cy="2791868"/>
            <a:chOff x="5548163" y="2438400"/>
            <a:chExt cx="3639041" cy="279186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8163" y="2438400"/>
              <a:ext cx="3639041" cy="279186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8153400" y="3649668"/>
              <a:ext cx="252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/>
                <a:t>m</a:t>
              </a:r>
              <a:endParaRPr lang="vi-VN" b="0" dirty="0"/>
            </a:p>
          </p:txBody>
        </p:sp>
      </p:grpSp>
      <p:sp>
        <p:nvSpPr>
          <p:cNvPr id="35" name="Text Box 278"/>
          <p:cNvSpPr txBox="1">
            <a:spLocks noChangeArrowheads="1"/>
          </p:cNvSpPr>
          <p:nvPr/>
        </p:nvSpPr>
        <p:spPr bwMode="auto">
          <a:xfrm>
            <a:off x="328846" y="4019000"/>
            <a:ext cx="1880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3. Hệ quả: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Text Box 71"/>
          <p:cNvSpPr txBox="1">
            <a:spLocks noChangeArrowheads="1"/>
          </p:cNvSpPr>
          <p:nvPr/>
        </p:nvSpPr>
        <p:spPr bwMode="auto">
          <a:xfrm>
            <a:off x="520566" y="4648200"/>
            <a:ext cx="549923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  Trong một đường tròn, </a:t>
            </a:r>
            <a:r>
              <a:rPr lang="en-US" sz="2600" b="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góc tạo bởi tia tiếp tuyến và dây cung</a:t>
            </a: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và </a:t>
            </a:r>
            <a:r>
              <a:rPr lang="en-US" sz="2600" b="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góc nội tiếp</a:t>
            </a: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chắn cùng một cung thì bằng nhau.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hlinkClick r:id="rId2" action="ppaction://hlinksldjump"/>
          </p:cNvPr>
          <p:cNvSpPr txBox="1"/>
          <p:nvPr/>
        </p:nvSpPr>
        <p:spPr>
          <a:xfrm>
            <a:off x="-2458" y="-81534"/>
            <a:ext cx="4569542" cy="34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0" dirty="0" smtClean="0"/>
              <a:t>1</a:t>
            </a:r>
            <a:endParaRPr lang="en-US" sz="22000" dirty="0"/>
          </a:p>
        </p:txBody>
      </p:sp>
      <p:sp>
        <p:nvSpPr>
          <p:cNvPr id="49" name="TextBox 48">
            <a:hlinkClick r:id="rId3" action="ppaction://hlinksldjump"/>
          </p:cNvPr>
          <p:cNvSpPr txBox="1"/>
          <p:nvPr/>
        </p:nvSpPr>
        <p:spPr>
          <a:xfrm>
            <a:off x="4567084" y="3380124"/>
            <a:ext cx="4574458" cy="34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0" dirty="0" smtClean="0"/>
              <a:t>4</a:t>
            </a:r>
            <a:endParaRPr lang="en-US" sz="22000" dirty="0"/>
          </a:p>
        </p:txBody>
      </p:sp>
      <p:sp>
        <p:nvSpPr>
          <p:cNvPr id="51" name="TextBox 50">
            <a:hlinkClick r:id="rId4" action="ppaction://hlinksldjump"/>
          </p:cNvPr>
          <p:cNvSpPr txBox="1"/>
          <p:nvPr/>
        </p:nvSpPr>
        <p:spPr>
          <a:xfrm>
            <a:off x="4569542" y="-48876"/>
            <a:ext cx="4569542" cy="34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0" dirty="0" smtClean="0"/>
              <a:t>2</a:t>
            </a:r>
            <a:endParaRPr lang="en-US" sz="22000" dirty="0"/>
          </a:p>
        </p:txBody>
      </p:sp>
      <p:sp>
        <p:nvSpPr>
          <p:cNvPr id="56" name="TextBox 55">
            <a:hlinkClick r:id="rId5" action="ppaction://hlinksldjump"/>
          </p:cNvPr>
          <p:cNvSpPr txBox="1"/>
          <p:nvPr/>
        </p:nvSpPr>
        <p:spPr>
          <a:xfrm>
            <a:off x="2458" y="3380125"/>
            <a:ext cx="4564626" cy="34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0" dirty="0" smtClean="0"/>
              <a:t>3</a:t>
            </a:r>
            <a:endParaRPr lang="en-US" sz="22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1" grpId="0" animBg="1"/>
      <p:bldP spid="49" grpId="0" animBg="1"/>
      <p:bldP spid="51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438400" y="365125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err="1">
                <a:solidFill>
                  <a:srgbClr val="0000FF"/>
                </a:solidFill>
              </a:rPr>
              <a:t>Hướng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dẫn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về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nhà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30723" name="Picture 4" descr="Book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1981200"/>
            <a:ext cx="7848600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l">
              <a:lnSpc>
                <a:spcPct val="130000"/>
              </a:lnSpc>
              <a:buFontTx/>
              <a:buAutoNum type="arabicPeriod"/>
            </a:pPr>
            <a:r>
              <a:rPr lang="en-US" sz="2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Nắm vững định nghĩa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, định lí, hệ quả của góc tạo bởi tia tiếp tuyến và dây cung.</a:t>
            </a:r>
          </a:p>
          <a:p>
            <a:pPr marL="457200" indent="-457200" algn="l">
              <a:lnSpc>
                <a:spcPct val="130000"/>
              </a:lnSpc>
              <a:buFontTx/>
              <a:buAutoNum type="arabicPeriod"/>
            </a:pP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Làm các bài tập 27, 28, 29, 31, 32, 33,34 SGK trang 79 và 80.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/>
          <p:nvPr/>
        </p:nvGrpSpPr>
        <p:grpSpPr bwMode="auto">
          <a:xfrm>
            <a:off x="7046913" y="188913"/>
            <a:ext cx="1909762" cy="1766887"/>
            <a:chOff x="4332" y="119"/>
            <a:chExt cx="1203" cy="1113"/>
          </a:xfrm>
        </p:grpSpPr>
        <p:sp>
          <p:nvSpPr>
            <p:cNvPr id="26667" name="AutoShape 3"/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AutoShape 4"/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AutoShape 5"/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AutoShape 6"/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AutoShape 7"/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Oval 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sz="2400" dirty="0"/>
            </a:p>
          </p:txBody>
        </p:sp>
      </p:grpSp>
      <p:pic>
        <p:nvPicPr>
          <p:cNvPr id="26627" name="Picture 10" descr="to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11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1"/>
          <p:cNvSpPr txBox="1">
            <a:spLocks noChangeArrowheads="1"/>
          </p:cNvSpPr>
          <p:nvPr/>
        </p:nvSpPr>
        <p:spPr bwMode="auto">
          <a:xfrm>
            <a:off x="914400" y="1419682"/>
            <a:ext cx="5795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</a:rPr>
              <a:t>Góc tạo bởi tia tiếp tuyến và dây </a:t>
            </a:r>
            <a:r>
              <a:rPr lang="en-US" sz="3200" smtClean="0">
                <a:solidFill>
                  <a:srgbClr val="0000FF"/>
                </a:solidFill>
              </a:rPr>
              <a:t>cung là góc như thế nào?</a:t>
            </a:r>
            <a:endParaRPr lang="en-US" sz="320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 Box 71"/>
          <p:cNvSpPr txBox="1">
            <a:spLocks noChangeArrowheads="1"/>
          </p:cNvSpPr>
          <p:nvPr/>
        </p:nvSpPr>
        <p:spPr bwMode="auto">
          <a:xfrm>
            <a:off x="381000" y="3048000"/>
            <a:ext cx="1219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Trả lời: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6943725" y="593090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46</a:t>
            </a:r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Oval 14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Oval 17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Oval 18"/>
          <p:cNvSpPr>
            <a:spLocks noChangeArrowheads="1"/>
          </p:cNvSpPr>
          <p:nvPr/>
        </p:nvSpPr>
        <p:spPr bwMode="auto">
          <a:xfrm>
            <a:off x="694372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Text Box 71"/>
          <p:cNvSpPr txBox="1">
            <a:spLocks noChangeArrowheads="1"/>
          </p:cNvSpPr>
          <p:nvPr/>
        </p:nvSpPr>
        <p:spPr bwMode="auto">
          <a:xfrm>
            <a:off x="381000" y="3599100"/>
            <a:ext cx="850349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Góc tạo bởi tia tiếp tuyến và dây cung là góc có đỉnh nằm trên đường tròn, có một cạnh là tia tiếp tuyến và cạnh còn lại </a:t>
            </a:r>
            <a:r>
              <a:rPr lang="en-US" sz="26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chứa dây cung của đường tròn đó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0" grpId="0" animBg="1"/>
      <p:bldP spid="31" grpId="0" animBg="1"/>
      <p:bldP spid="32" grpId="0" animBg="1"/>
      <p:bldP spid="33" grpId="0" animBg="1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/>
          <p:nvPr/>
        </p:nvGrpSpPr>
        <p:grpSpPr bwMode="auto">
          <a:xfrm>
            <a:off x="7046913" y="188913"/>
            <a:ext cx="1909762" cy="1766887"/>
            <a:chOff x="4332" y="119"/>
            <a:chExt cx="1203" cy="1113"/>
          </a:xfrm>
        </p:grpSpPr>
        <p:sp>
          <p:nvSpPr>
            <p:cNvPr id="26667" name="AutoShape 3"/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AutoShape 4"/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AutoShape 5"/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AutoShape 6"/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AutoShape 7"/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Oval 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sz="2400" dirty="0"/>
            </a:p>
          </p:txBody>
        </p:sp>
      </p:grpSp>
      <p:pic>
        <p:nvPicPr>
          <p:cNvPr id="26627" name="Picture 10" descr="to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11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2"/>
          <p:cNvSpPr>
            <a:spLocks noChangeArrowheads="1"/>
          </p:cNvSpPr>
          <p:nvPr/>
        </p:nvSpPr>
        <p:spPr bwMode="auto">
          <a:xfrm>
            <a:off x="6943725" y="593090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46</a:t>
            </a: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94372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058640"/>
            <a:ext cx="3591801" cy="2993029"/>
          </a:xfrm>
          <a:prstGeom prst="rect">
            <a:avLst/>
          </a:prstGeom>
        </p:spPr>
      </p:pic>
      <p:sp>
        <p:nvSpPr>
          <p:cNvPr id="26" name="Text Box 71"/>
          <p:cNvSpPr txBox="1">
            <a:spLocks noChangeArrowheads="1"/>
          </p:cNvSpPr>
          <p:nvPr/>
        </p:nvSpPr>
        <p:spPr bwMode="auto">
          <a:xfrm>
            <a:off x="762000" y="3899970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Tính số đo góc </a:t>
            </a:r>
            <a:r>
              <a:rPr lang="en-US" sz="2600" b="0" i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BAx</a:t>
            </a: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?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 Box 278"/>
          <p:cNvSpPr txBox="1">
            <a:spLocks noChangeArrowheads="1"/>
          </p:cNvSpPr>
          <p:nvPr/>
        </p:nvSpPr>
        <p:spPr bwMode="auto">
          <a:xfrm>
            <a:off x="609600" y="4531947"/>
            <a:ext cx="3505200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2400" b="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Trả lời:</a:t>
            </a:r>
            <a:endParaRPr lang="en-US" sz="2400" b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2" name="Text Box 278"/>
              <p:cNvSpPr txBox="1">
                <a:spLocks noChangeArrowheads="1"/>
              </p:cNvSpPr>
              <p:nvPr/>
            </p:nvSpPr>
            <p:spPr bwMode="auto">
              <a:xfrm>
                <a:off x="1752600" y="4509491"/>
                <a:ext cx="3505200" cy="47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BAx</m:t>
                        </m:r>
                      </m:e>
                    </m:acc>
                  </m:oMath>
                </a14:m>
                <a:r>
                  <a:rPr lang="en-US" sz="24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r>
                  <a:rPr lang="en-US" sz="2400" b="0" i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= 120</a:t>
                </a:r>
                <a:r>
                  <a:rPr lang="en-US" sz="2400" b="0" i="1" baseline="300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0</a:t>
                </a:r>
                <a:endParaRPr lang="en-US" sz="2400" b="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Text Box 2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4509491"/>
                <a:ext cx="3505200" cy="473976"/>
              </a:xfrm>
              <a:prstGeom prst="rect">
                <a:avLst/>
              </a:prstGeom>
              <a:blipFill rotWithShape="1">
                <a:blip r:embed="rId6"/>
                <a:stretch>
                  <a:fillRect t="-7792" b="-2987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30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/>
          <p:nvPr/>
        </p:nvGrpSpPr>
        <p:grpSpPr bwMode="auto">
          <a:xfrm>
            <a:off x="7046913" y="188913"/>
            <a:ext cx="1909762" cy="1766887"/>
            <a:chOff x="4332" y="119"/>
            <a:chExt cx="1203" cy="1113"/>
          </a:xfrm>
        </p:grpSpPr>
        <p:sp>
          <p:nvSpPr>
            <p:cNvPr id="26667" name="AutoShape 3"/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AutoShape 4"/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AutoShape 5"/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AutoShape 6"/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AutoShape 7"/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Oval 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sz="2400" dirty="0"/>
            </a:p>
          </p:txBody>
        </p:sp>
      </p:grpSp>
      <p:pic>
        <p:nvPicPr>
          <p:cNvPr id="26627" name="Picture 10" descr="to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11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2"/>
          <p:cNvSpPr>
            <a:spLocks noChangeArrowheads="1"/>
          </p:cNvSpPr>
          <p:nvPr/>
        </p:nvSpPr>
        <p:spPr bwMode="auto">
          <a:xfrm>
            <a:off x="6943725" y="593090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46</a:t>
            </a: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94372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 Box 71"/>
          <p:cNvSpPr txBox="1">
            <a:spLocks noChangeArrowheads="1"/>
          </p:cNvSpPr>
          <p:nvPr/>
        </p:nvSpPr>
        <p:spPr bwMode="auto">
          <a:xfrm>
            <a:off x="4261350" y="226314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>
                <a:solidFill>
                  <a:srgbClr val="0000FF"/>
                </a:solidFill>
                <a:cs typeface="Times New Roman" panose="02020603050405020304" pitchFamily="18" charset="0"/>
              </a:rPr>
              <a:t>S</a:t>
            </a: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ố đo góc </a:t>
            </a:r>
            <a:r>
              <a:rPr lang="en-US" sz="2600" b="0" i="1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BAx</a:t>
            </a:r>
            <a:r>
              <a:rPr lang="en-US" sz="26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 bằng: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79" y="975518"/>
            <a:ext cx="4297360" cy="3067702"/>
          </a:xfrm>
          <a:prstGeom prst="rect">
            <a:avLst/>
          </a:prstGeom>
        </p:spPr>
      </p:pic>
      <p:sp>
        <p:nvSpPr>
          <p:cNvPr id="27" name="Text Box 71"/>
          <p:cNvSpPr txBox="1">
            <a:spLocks noChangeArrowheads="1"/>
          </p:cNvSpPr>
          <p:nvPr/>
        </p:nvSpPr>
        <p:spPr bwMode="auto">
          <a:xfrm>
            <a:off x="5094094" y="3678635"/>
            <a:ext cx="4430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60</a:t>
            </a:r>
            <a:r>
              <a:rPr lang="en-US" sz="3200" baseline="300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 Box 17" descr="Oak"/>
          <p:cNvSpPr txBox="1">
            <a:spLocks noChangeArrowheads="1"/>
          </p:cNvSpPr>
          <p:nvPr/>
        </p:nvSpPr>
        <p:spPr bwMode="auto">
          <a:xfrm>
            <a:off x="4269371" y="2872613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A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29" name="Text Box 17" descr="Oak"/>
          <p:cNvSpPr txBox="1">
            <a:spLocks noChangeArrowheads="1"/>
          </p:cNvSpPr>
          <p:nvPr/>
        </p:nvSpPr>
        <p:spPr bwMode="auto">
          <a:xfrm>
            <a:off x="4285109" y="4452918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C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30" name="Text Box 17" descr="Oak"/>
          <p:cNvSpPr txBox="1">
            <a:spLocks noChangeArrowheads="1"/>
          </p:cNvSpPr>
          <p:nvPr/>
        </p:nvSpPr>
        <p:spPr bwMode="auto">
          <a:xfrm>
            <a:off x="4285109" y="3679210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B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31" name="Text Box 17" descr="Oak"/>
          <p:cNvSpPr txBox="1">
            <a:spLocks noChangeArrowheads="1"/>
          </p:cNvSpPr>
          <p:nvPr/>
        </p:nvSpPr>
        <p:spPr bwMode="auto">
          <a:xfrm>
            <a:off x="4285109" y="3669284"/>
            <a:ext cx="460022" cy="5842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B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32" name="Text Box 71"/>
          <p:cNvSpPr txBox="1">
            <a:spLocks noChangeArrowheads="1"/>
          </p:cNvSpPr>
          <p:nvPr/>
        </p:nvSpPr>
        <p:spPr bwMode="auto">
          <a:xfrm>
            <a:off x="5129444" y="3671736"/>
            <a:ext cx="770132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60</a:t>
            </a:r>
            <a:r>
              <a:rPr lang="en-US" sz="3200" baseline="30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Text Box 71"/>
          <p:cNvSpPr txBox="1">
            <a:spLocks noChangeArrowheads="1"/>
          </p:cNvSpPr>
          <p:nvPr/>
        </p:nvSpPr>
        <p:spPr bwMode="auto">
          <a:xfrm>
            <a:off x="5129444" y="2872613"/>
            <a:ext cx="2114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50</a:t>
            </a:r>
            <a:r>
              <a:rPr lang="en-US" sz="3200" baseline="300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Text Box 71"/>
          <p:cNvSpPr txBox="1">
            <a:spLocks noChangeArrowheads="1"/>
          </p:cNvSpPr>
          <p:nvPr/>
        </p:nvSpPr>
        <p:spPr bwMode="auto">
          <a:xfrm>
            <a:off x="5137766" y="4452918"/>
            <a:ext cx="26479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70</a:t>
            </a:r>
            <a:r>
              <a:rPr lang="en-US" sz="3200" baseline="300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31" grpId="0" animBg="1"/>
      <p:bldP spid="32" grpId="0" animBg="1"/>
      <p:bldP spid="3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/>
          <p:nvPr/>
        </p:nvGrpSpPr>
        <p:grpSpPr bwMode="auto">
          <a:xfrm>
            <a:off x="7046913" y="188913"/>
            <a:ext cx="1909762" cy="1766887"/>
            <a:chOff x="4332" y="119"/>
            <a:chExt cx="1203" cy="1113"/>
          </a:xfrm>
        </p:grpSpPr>
        <p:sp>
          <p:nvSpPr>
            <p:cNvPr id="26667" name="AutoShape 3"/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AutoShape 4"/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AutoShape 5"/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AutoShape 6"/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AutoShape 7"/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Oval 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sz="2400" dirty="0"/>
            </a:p>
          </p:txBody>
        </p:sp>
      </p:grpSp>
      <p:pic>
        <p:nvPicPr>
          <p:cNvPr id="26627" name="Picture 10" descr="to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11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2"/>
          <p:cNvSpPr>
            <a:spLocks noChangeArrowheads="1"/>
          </p:cNvSpPr>
          <p:nvPr/>
        </p:nvSpPr>
        <p:spPr bwMode="auto">
          <a:xfrm>
            <a:off x="6943725" y="593090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46</a:t>
            </a: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94372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 Box 71"/>
          <p:cNvSpPr txBox="1">
            <a:spLocks noChangeArrowheads="1"/>
          </p:cNvSpPr>
          <p:nvPr/>
        </p:nvSpPr>
        <p:spPr bwMode="auto">
          <a:xfrm>
            <a:off x="457200" y="2301342"/>
            <a:ext cx="8503490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Điền cụm từ hợp lí vào …...               </a:t>
            </a:r>
          </a:p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Số đo của góc tạo bởi tia tiếp tuyến và dây cung bằng …….. cung bị chắn.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 Box 71"/>
          <p:cNvSpPr txBox="1">
            <a:spLocks noChangeArrowheads="1"/>
          </p:cNvSpPr>
          <p:nvPr/>
        </p:nvSpPr>
        <p:spPr bwMode="auto">
          <a:xfrm>
            <a:off x="457200" y="4230974"/>
            <a:ext cx="12737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Trả lời:</a:t>
            </a:r>
          </a:p>
        </p:txBody>
      </p:sp>
      <p:sp>
        <p:nvSpPr>
          <p:cNvPr id="27" name="Text Box 71"/>
          <p:cNvSpPr txBox="1">
            <a:spLocks noChangeArrowheads="1"/>
          </p:cNvSpPr>
          <p:nvPr/>
        </p:nvSpPr>
        <p:spPr bwMode="auto">
          <a:xfrm>
            <a:off x="1654743" y="4220241"/>
            <a:ext cx="85034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nửa số đo của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 descr="Oak"/>
          <p:cNvSpPr txBox="1">
            <a:spLocks noChangeArrowheads="1"/>
          </p:cNvSpPr>
          <p:nvPr/>
        </p:nvSpPr>
        <p:spPr bwMode="auto">
          <a:xfrm>
            <a:off x="889734" y="2938585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A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693535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ext Box 17" descr="Oak"/>
          <p:cNvSpPr txBox="1">
            <a:spLocks noChangeArrowheads="1"/>
          </p:cNvSpPr>
          <p:nvPr/>
        </p:nvSpPr>
        <p:spPr bwMode="auto">
          <a:xfrm>
            <a:off x="886827" y="4301871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B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27" name="Text Box 17" descr="Oak"/>
          <p:cNvSpPr txBox="1">
            <a:spLocks noChangeArrowheads="1"/>
          </p:cNvSpPr>
          <p:nvPr/>
        </p:nvSpPr>
        <p:spPr bwMode="auto">
          <a:xfrm>
            <a:off x="886827" y="5665157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C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9" name="Text Box 71"/>
              <p:cNvSpPr txBox="1">
                <a:spLocks noChangeArrowheads="1"/>
              </p:cNvSpPr>
              <p:nvPr/>
            </p:nvSpPr>
            <p:spPr bwMode="auto">
              <a:xfrm>
                <a:off x="642172" y="3061955"/>
                <a:ext cx="4938711" cy="601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BAC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CmB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 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72" y="3061955"/>
                <a:ext cx="4938711" cy="6013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1754965" y="5807998"/>
            <a:ext cx="4938711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kết</a:t>
            </a:r>
            <a:r>
              <a:rPr lang="en-US" sz="32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quả</a:t>
            </a:r>
            <a:r>
              <a:rPr lang="en-US" sz="32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khác</a:t>
            </a:r>
            <a:endParaRPr lang="en-US" sz="3200" b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4" action="ppaction://hlinksldjump"/>
          </p:cNvPr>
          <p:cNvSpPr/>
          <p:nvPr/>
        </p:nvSpPr>
        <p:spPr>
          <a:xfrm flipH="1">
            <a:off x="136236" y="152400"/>
            <a:ext cx="742586" cy="501431"/>
          </a:xfrm>
          <a:prstGeom prst="right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perspectiveContrastingRightFacing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91200" y="304800"/>
            <a:ext cx="2603356" cy="2130349"/>
            <a:chOff x="3489263" y="350152"/>
            <a:chExt cx="2603356" cy="213034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996202">
              <a:off x="3867160" y="497054"/>
              <a:ext cx="1937324" cy="19834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40" name="Straight Arrow Connector 39"/>
            <p:cNvCxnSpPr/>
            <p:nvPr/>
          </p:nvCxnSpPr>
          <p:spPr>
            <a:xfrm flipH="1" flipV="1">
              <a:off x="4300638" y="796546"/>
              <a:ext cx="1410313" cy="903590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403663" y="1314928"/>
              <a:ext cx="510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O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66404" y="350152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B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80883" y="1488777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A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7" name="Arc 36"/>
            <p:cNvSpPr/>
            <p:nvPr/>
          </p:nvSpPr>
          <p:spPr>
            <a:xfrm rot="12562487">
              <a:off x="5285522" y="1346208"/>
              <a:ext cx="632539" cy="622242"/>
            </a:xfrm>
            <a:prstGeom prst="arc">
              <a:avLst>
                <a:gd name="adj1" fmla="val 19411495"/>
                <a:gd name="adj2" fmla="val 247626"/>
              </a:avLst>
            </a:prstGeom>
            <a:noFill/>
            <a:ln w="2857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89263" y="1543385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C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3966404" y="1697853"/>
              <a:ext cx="1755009" cy="975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608303" y="875470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m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6" name="Text Box 71"/>
              <p:cNvSpPr txBox="1">
                <a:spLocks noChangeArrowheads="1"/>
              </p:cNvSpPr>
              <p:nvPr/>
            </p:nvSpPr>
            <p:spPr bwMode="auto">
              <a:xfrm>
                <a:off x="914400" y="1419682"/>
                <a:ext cx="4114800" cy="601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vẽ</a:t>
                </a: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en-US" sz="32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?</a:t>
                </a:r>
                <a:endParaRPr lang="en-US" sz="320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6" name="Text 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1419682"/>
                <a:ext cx="4114800" cy="601383"/>
              </a:xfrm>
              <a:prstGeom prst="rect">
                <a:avLst/>
              </a:prstGeom>
              <a:blipFill rotWithShape="0">
                <a:blip r:embed="rId6"/>
                <a:stretch>
                  <a:fillRect l="-3704" t="-11111" b="-3131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Arc 56"/>
          <p:cNvSpPr/>
          <p:nvPr/>
        </p:nvSpPr>
        <p:spPr>
          <a:xfrm rot="13279510">
            <a:off x="3271551" y="3079125"/>
            <a:ext cx="1391072" cy="1437481"/>
          </a:xfrm>
          <a:prstGeom prst="arc">
            <a:avLst>
              <a:gd name="adj1" fmla="val 1326763"/>
              <a:gd name="adj2" fmla="val 4692716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62100" y="4228465"/>
            <a:ext cx="3401060" cy="1619250"/>
            <a:chOff x="2460" y="6659"/>
            <a:chExt cx="5356" cy="2550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30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1543050" y="4212821"/>
                  <a:ext cx="3401924" cy="1014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BAC</m:t>
                            </m:r>
                          </m:e>
                        </m:acc>
                        <m:r>
                          <a:rPr lang="en-US" sz="32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m:rPr>
                            <m:sty m:val="p"/>
                          </m:rP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CmB</m:t>
                        </m:r>
                      </m:oMath>
                    </m:oMathPara>
                  </a14:m>
                  <a:endParaRPr lang="en-US" sz="320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0" name="Text 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60" y="6659"/>
                  <a:ext cx="5357" cy="159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Arc 57"/>
            <p:cNvSpPr/>
            <p:nvPr/>
          </p:nvSpPr>
          <p:spPr>
            <a:xfrm rot="13279510">
              <a:off x="5557" y="6945"/>
              <a:ext cx="2191" cy="2264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6324600" y="682625"/>
            <a:ext cx="2782888" cy="2593975"/>
            <a:chOff x="3767" y="1592"/>
            <a:chExt cx="1753" cy="1634"/>
          </a:xfrm>
        </p:grpSpPr>
        <p:sp>
          <p:nvSpPr>
            <p:cNvPr id="80949" name="Oval 53"/>
            <p:cNvSpPr>
              <a:spLocks noChangeArrowheads="1"/>
            </p:cNvSpPr>
            <p:nvPr/>
          </p:nvSpPr>
          <p:spPr bwMode="auto">
            <a:xfrm>
              <a:off x="3990" y="1985"/>
              <a:ext cx="1270" cy="1241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0" name="Text Box 54"/>
            <p:cNvSpPr txBox="1">
              <a:spLocks noChangeArrowheads="1"/>
            </p:cNvSpPr>
            <p:nvPr/>
          </p:nvSpPr>
          <p:spPr bwMode="auto">
            <a:xfrm>
              <a:off x="4354" y="2534"/>
              <a:ext cx="462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80951" name="Line 55"/>
            <p:cNvSpPr>
              <a:spLocks noChangeShapeType="1"/>
            </p:cNvSpPr>
            <p:nvPr/>
          </p:nvSpPr>
          <p:spPr bwMode="auto">
            <a:xfrm flipH="1">
              <a:off x="3989" y="1906"/>
              <a:ext cx="1267" cy="68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2" name="Text Box 56"/>
            <p:cNvSpPr txBox="1">
              <a:spLocks noChangeArrowheads="1"/>
            </p:cNvSpPr>
            <p:nvPr/>
          </p:nvSpPr>
          <p:spPr bwMode="auto">
            <a:xfrm>
              <a:off x="5250" y="2475"/>
              <a:ext cx="270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B</a:t>
              </a:r>
            </a:p>
          </p:txBody>
        </p:sp>
        <p:sp>
          <p:nvSpPr>
            <p:cNvPr id="80953" name="Text Box 57"/>
            <p:cNvSpPr txBox="1">
              <a:spLocks noChangeArrowheads="1"/>
            </p:cNvSpPr>
            <p:nvPr/>
          </p:nvSpPr>
          <p:spPr bwMode="auto">
            <a:xfrm>
              <a:off x="3767" y="2442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A</a:t>
              </a:r>
            </a:p>
          </p:txBody>
        </p:sp>
        <p:sp>
          <p:nvSpPr>
            <p:cNvPr id="80954" name="Rectangle 58"/>
            <p:cNvSpPr>
              <a:spLocks noChangeArrowheads="1"/>
            </p:cNvSpPr>
            <p:nvPr/>
          </p:nvSpPr>
          <p:spPr bwMode="auto">
            <a:xfrm rot="5400000">
              <a:off x="5193" y="2523"/>
              <a:ext cx="62" cy="6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5" name="Line 59"/>
            <p:cNvSpPr>
              <a:spLocks noChangeShapeType="1"/>
            </p:cNvSpPr>
            <p:nvPr/>
          </p:nvSpPr>
          <p:spPr bwMode="auto">
            <a:xfrm>
              <a:off x="4944" y="2064"/>
              <a:ext cx="318" cy="51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956" name="Text Box 60"/>
            <p:cNvSpPr txBox="1">
              <a:spLocks noChangeArrowheads="1"/>
            </p:cNvSpPr>
            <p:nvPr/>
          </p:nvSpPr>
          <p:spPr bwMode="auto">
            <a:xfrm>
              <a:off x="5235" y="1737"/>
              <a:ext cx="1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T</a:t>
              </a:r>
            </a:p>
          </p:txBody>
        </p:sp>
        <p:sp>
          <p:nvSpPr>
            <p:cNvPr id="80957" name="Arc 61"/>
            <p:cNvSpPr>
              <a:spLocks/>
            </p:cNvSpPr>
            <p:nvPr/>
          </p:nvSpPr>
          <p:spPr bwMode="auto">
            <a:xfrm rot="8681005" flipH="1">
              <a:off x="4128" y="2505"/>
              <a:ext cx="78" cy="68"/>
            </a:xfrm>
            <a:custGeom>
              <a:avLst/>
              <a:gdLst>
                <a:gd name="G0" fmla="+- 1815 0 0"/>
                <a:gd name="G1" fmla="+- 21600 0 0"/>
                <a:gd name="G2" fmla="+- 21600 0 0"/>
                <a:gd name="T0" fmla="*/ 0 w 23415"/>
                <a:gd name="T1" fmla="*/ 76 h 35348"/>
                <a:gd name="T2" fmla="*/ 18475 w 23415"/>
                <a:gd name="T3" fmla="*/ 35348 h 35348"/>
                <a:gd name="T4" fmla="*/ 1815 w 23415"/>
                <a:gd name="T5" fmla="*/ 21600 h 35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15" h="35348" fill="none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</a:path>
                <a:path w="23415" h="35348" stroke="0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  <a:lnTo>
                    <a:pt x="1815" y="21600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8" name="Text Box 62"/>
            <p:cNvSpPr txBox="1">
              <a:spLocks noChangeArrowheads="1"/>
            </p:cNvSpPr>
            <p:nvPr/>
          </p:nvSpPr>
          <p:spPr bwMode="auto">
            <a:xfrm flipH="1">
              <a:off x="4877" y="1832"/>
              <a:ext cx="24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P</a:t>
              </a:r>
            </a:p>
          </p:txBody>
        </p:sp>
        <p:sp>
          <p:nvSpPr>
            <p:cNvPr id="80959" name="Line 63"/>
            <p:cNvSpPr>
              <a:spLocks noChangeShapeType="1"/>
            </p:cNvSpPr>
            <p:nvPr/>
          </p:nvSpPr>
          <p:spPr bwMode="auto">
            <a:xfrm flipH="1">
              <a:off x="4610" y="2080"/>
              <a:ext cx="353" cy="49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960" name="Arc 64"/>
            <p:cNvSpPr>
              <a:spLocks/>
            </p:cNvSpPr>
            <p:nvPr/>
          </p:nvSpPr>
          <p:spPr bwMode="auto">
            <a:xfrm rot="2601584" flipH="1">
              <a:off x="5184" y="2412"/>
              <a:ext cx="78" cy="68"/>
            </a:xfrm>
            <a:custGeom>
              <a:avLst/>
              <a:gdLst>
                <a:gd name="G0" fmla="+- 1815 0 0"/>
                <a:gd name="G1" fmla="+- 21600 0 0"/>
                <a:gd name="G2" fmla="+- 21600 0 0"/>
                <a:gd name="T0" fmla="*/ 0 w 23415"/>
                <a:gd name="T1" fmla="*/ 76 h 35348"/>
                <a:gd name="T2" fmla="*/ 18475 w 23415"/>
                <a:gd name="T3" fmla="*/ 35348 h 35348"/>
                <a:gd name="T4" fmla="*/ 1815 w 23415"/>
                <a:gd name="T5" fmla="*/ 21600 h 35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15" h="35348" fill="none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</a:path>
                <a:path w="23415" h="35348" stroke="0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  <a:lnTo>
                    <a:pt x="1815" y="21600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61" name="Arc 65"/>
            <p:cNvSpPr>
              <a:spLocks/>
            </p:cNvSpPr>
            <p:nvPr/>
          </p:nvSpPr>
          <p:spPr bwMode="auto">
            <a:xfrm rot="14131729" flipH="1">
              <a:off x="4789" y="2159"/>
              <a:ext cx="78" cy="68"/>
            </a:xfrm>
            <a:custGeom>
              <a:avLst/>
              <a:gdLst>
                <a:gd name="G0" fmla="+- 1815 0 0"/>
                <a:gd name="G1" fmla="+- 21600 0 0"/>
                <a:gd name="G2" fmla="+- 21600 0 0"/>
                <a:gd name="T0" fmla="*/ 0 w 23415"/>
                <a:gd name="T1" fmla="*/ 76 h 35348"/>
                <a:gd name="T2" fmla="*/ 18475 w 23415"/>
                <a:gd name="T3" fmla="*/ 35348 h 35348"/>
                <a:gd name="T4" fmla="*/ 1815 w 23415"/>
                <a:gd name="T5" fmla="*/ 21600 h 35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15" h="35348" fill="none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</a:path>
                <a:path w="23415" h="35348" stroke="0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  <a:lnTo>
                    <a:pt x="1815" y="21600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62" name="Oval 66"/>
            <p:cNvSpPr>
              <a:spLocks noChangeArrowheads="1"/>
            </p:cNvSpPr>
            <p:nvPr/>
          </p:nvSpPr>
          <p:spPr bwMode="auto">
            <a:xfrm>
              <a:off x="4616" y="2568"/>
              <a:ext cx="29" cy="2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63" name="Line 67"/>
            <p:cNvSpPr>
              <a:spLocks noChangeShapeType="1"/>
            </p:cNvSpPr>
            <p:nvPr/>
          </p:nvSpPr>
          <p:spPr bwMode="auto">
            <a:xfrm>
              <a:off x="4000" y="2584"/>
              <a:ext cx="124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64" name="Line 68"/>
            <p:cNvSpPr>
              <a:spLocks noChangeShapeType="1"/>
            </p:cNvSpPr>
            <p:nvPr/>
          </p:nvSpPr>
          <p:spPr bwMode="auto">
            <a:xfrm flipV="1">
              <a:off x="5264" y="1592"/>
              <a:ext cx="0" cy="14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65" name="Text Box 69"/>
          <p:cNvSpPr txBox="1">
            <a:spLocks noChangeArrowheads="1"/>
          </p:cNvSpPr>
          <p:nvPr/>
        </p:nvSpPr>
        <p:spPr bwMode="auto">
          <a:xfrm>
            <a:off x="1828801" y="838200"/>
            <a:ext cx="492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Bài tập 27/sgk trang 79</a:t>
            </a:r>
          </a:p>
          <a:p>
            <a:r>
              <a:rPr lang="en-US" sz="2400" b="1">
                <a:solidFill>
                  <a:srgbClr val="000099"/>
                </a:solidFill>
              </a:rPr>
              <a:t>Theo nhóm vào bảng phụ</a:t>
            </a:r>
          </a:p>
        </p:txBody>
      </p:sp>
      <p:sp>
        <p:nvSpPr>
          <p:cNvPr id="80967" name="Text Box 71"/>
          <p:cNvSpPr txBox="1">
            <a:spLocks noChangeArrowheads="1"/>
          </p:cNvSpPr>
          <p:nvPr/>
        </p:nvSpPr>
        <p:spPr bwMode="auto">
          <a:xfrm>
            <a:off x="3276600" y="3413125"/>
            <a:ext cx="491871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>
                <a:solidFill>
                  <a:srgbClr val="0000FF"/>
                </a:solidFill>
              </a:rPr>
              <a:t>Chứng minh</a:t>
            </a:r>
            <a:r>
              <a:rPr lang="en-US" sz="2000">
                <a:solidFill>
                  <a:srgbClr val="0000FF"/>
                </a:solidFill>
              </a:rPr>
              <a:t>:</a:t>
            </a:r>
          </a:p>
          <a:p>
            <a:endParaRPr lang="en-US" sz="2000">
              <a:solidFill>
                <a:srgbClr val="0000FF"/>
              </a:solidFill>
            </a:endParaRPr>
          </a:p>
          <a:p>
            <a:r>
              <a:rPr lang="en-US" sz="2000">
                <a:solidFill>
                  <a:srgbClr val="0000FF"/>
                </a:solidFill>
              </a:rPr>
              <a:t>Ta có: APO = PAO</a:t>
            </a:r>
            <a:r>
              <a:rPr lang="en-US" sz="2000">
                <a:solidFill>
                  <a:srgbClr val="0000FF"/>
                </a:solidFill>
              </a:rPr>
              <a:t>(       </a:t>
            </a:r>
            <a:r>
              <a:rPr lang="en-US" sz="2000" smtClean="0">
                <a:solidFill>
                  <a:srgbClr val="0000FF"/>
                </a:solidFill>
              </a:rPr>
              <a:t>OAP </a:t>
            </a:r>
            <a:r>
              <a:rPr lang="en-US" sz="2000">
                <a:solidFill>
                  <a:srgbClr val="0000FF"/>
                </a:solidFill>
              </a:rPr>
              <a:t>cân tai O) (1).</a:t>
            </a:r>
          </a:p>
          <a:p>
            <a:endParaRPr lang="en-US" sz="2000">
              <a:solidFill>
                <a:srgbClr val="0000FF"/>
              </a:solidFill>
            </a:endParaRPr>
          </a:p>
          <a:p>
            <a:r>
              <a:rPr lang="en-US" sz="2000">
                <a:solidFill>
                  <a:srgbClr val="0000FF"/>
                </a:solidFill>
              </a:rPr>
              <a:t>            PAB = PBT (cùng chắn cung PB</a:t>
            </a:r>
            <a:r>
              <a:rPr lang="en-US" sz="2000">
                <a:solidFill>
                  <a:srgbClr val="0000FF"/>
                </a:solidFill>
              </a:rPr>
              <a:t>).(</a:t>
            </a:r>
            <a:r>
              <a:rPr lang="en-US" sz="2000" smtClean="0">
                <a:solidFill>
                  <a:srgbClr val="0000FF"/>
                </a:solidFill>
              </a:rPr>
              <a:t>2)</a:t>
            </a:r>
          </a:p>
          <a:p>
            <a:endParaRPr lang="en-US" sz="2000" smtClean="0">
              <a:solidFill>
                <a:srgbClr val="0000FF"/>
              </a:solidFill>
            </a:endParaRPr>
          </a:p>
          <a:p>
            <a:r>
              <a:rPr lang="en-US" sz="2000" smtClean="0">
                <a:solidFill>
                  <a:srgbClr val="0000FF"/>
                </a:solidFill>
              </a:rPr>
              <a:t>           Vậy APO= PBT	(đpcm)			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80968" name="Line 72"/>
          <p:cNvSpPr>
            <a:spLocks noChangeShapeType="1"/>
          </p:cNvSpPr>
          <p:nvPr/>
        </p:nvSpPr>
        <p:spPr bwMode="auto">
          <a:xfrm flipV="1">
            <a:off x="4114800" y="39624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69" name="Line 73"/>
          <p:cNvSpPr>
            <a:spLocks noChangeShapeType="1"/>
          </p:cNvSpPr>
          <p:nvPr/>
        </p:nvSpPr>
        <p:spPr bwMode="auto">
          <a:xfrm>
            <a:off x="4343400" y="39624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0" name="Line 74"/>
          <p:cNvSpPr>
            <a:spLocks noChangeShapeType="1"/>
          </p:cNvSpPr>
          <p:nvPr/>
        </p:nvSpPr>
        <p:spPr bwMode="auto">
          <a:xfrm flipV="1">
            <a:off x="4114800" y="46482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1" name="Line 75"/>
          <p:cNvSpPr>
            <a:spLocks noChangeShapeType="1"/>
          </p:cNvSpPr>
          <p:nvPr/>
        </p:nvSpPr>
        <p:spPr bwMode="auto">
          <a:xfrm flipV="1">
            <a:off x="4572000" y="52578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2" name="Line 76"/>
          <p:cNvSpPr>
            <a:spLocks noChangeShapeType="1"/>
          </p:cNvSpPr>
          <p:nvPr/>
        </p:nvSpPr>
        <p:spPr bwMode="auto">
          <a:xfrm flipV="1">
            <a:off x="4876800" y="40386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3" name="Line 77"/>
          <p:cNvSpPr>
            <a:spLocks noChangeShapeType="1"/>
          </p:cNvSpPr>
          <p:nvPr/>
        </p:nvSpPr>
        <p:spPr bwMode="auto">
          <a:xfrm flipV="1">
            <a:off x="4876800" y="46482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4" name="Line 78"/>
          <p:cNvSpPr>
            <a:spLocks noChangeShapeType="1"/>
          </p:cNvSpPr>
          <p:nvPr/>
        </p:nvSpPr>
        <p:spPr bwMode="auto">
          <a:xfrm flipV="1">
            <a:off x="5257800" y="52578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5" name="Line 79"/>
          <p:cNvSpPr>
            <a:spLocks noChangeShapeType="1"/>
          </p:cNvSpPr>
          <p:nvPr/>
        </p:nvSpPr>
        <p:spPr bwMode="auto">
          <a:xfrm>
            <a:off x="5105400" y="40386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6" name="Line 80"/>
          <p:cNvSpPr>
            <a:spLocks noChangeShapeType="1"/>
          </p:cNvSpPr>
          <p:nvPr/>
        </p:nvSpPr>
        <p:spPr bwMode="auto">
          <a:xfrm>
            <a:off x="4343400" y="46482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7" name="Line 81"/>
          <p:cNvSpPr>
            <a:spLocks noChangeShapeType="1"/>
          </p:cNvSpPr>
          <p:nvPr/>
        </p:nvSpPr>
        <p:spPr bwMode="auto">
          <a:xfrm>
            <a:off x="5105400" y="46482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8" name="Line 82"/>
          <p:cNvSpPr>
            <a:spLocks noChangeShapeType="1"/>
          </p:cNvSpPr>
          <p:nvPr/>
        </p:nvSpPr>
        <p:spPr bwMode="auto">
          <a:xfrm>
            <a:off x="4800600" y="52578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9" name="Line 83"/>
          <p:cNvSpPr>
            <a:spLocks noChangeShapeType="1"/>
          </p:cNvSpPr>
          <p:nvPr/>
        </p:nvSpPr>
        <p:spPr bwMode="auto">
          <a:xfrm>
            <a:off x="5486400" y="52578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80" name="AutoShape 84"/>
          <p:cNvSpPr>
            <a:spLocks noChangeArrowheads="1"/>
          </p:cNvSpPr>
          <p:nvPr/>
        </p:nvSpPr>
        <p:spPr bwMode="auto">
          <a:xfrm>
            <a:off x="5486400" y="4114800"/>
            <a:ext cx="381000" cy="228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0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809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8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8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65" grpId="0"/>
      <p:bldP spid="80968" grpId="0" animBg="1"/>
      <p:bldP spid="80969" grpId="0" animBg="1"/>
      <p:bldP spid="80970" grpId="0" animBg="1"/>
      <p:bldP spid="80971" grpId="0" animBg="1"/>
      <p:bldP spid="80972" grpId="0" animBg="1"/>
      <p:bldP spid="80973" grpId="0" animBg="1"/>
      <p:bldP spid="80974" grpId="0" animBg="1"/>
      <p:bldP spid="80975" grpId="0" animBg="1"/>
      <p:bldP spid="80976" grpId="0" animBg="1"/>
      <p:bldP spid="80977" grpId="0" animBg="1"/>
      <p:bldP spid="80978" grpId="0" animBg="1"/>
      <p:bldP spid="80979" grpId="0" animBg="1"/>
      <p:bldP spid="809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 descr="Oak"/>
          <p:cNvSpPr txBox="1">
            <a:spLocks noChangeArrowheads="1"/>
          </p:cNvSpPr>
          <p:nvPr/>
        </p:nvSpPr>
        <p:spPr bwMode="auto">
          <a:xfrm>
            <a:off x="889734" y="2938585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A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27" name="Text Box 17" descr="Oak"/>
          <p:cNvSpPr txBox="1">
            <a:spLocks noChangeArrowheads="1"/>
          </p:cNvSpPr>
          <p:nvPr/>
        </p:nvSpPr>
        <p:spPr bwMode="auto">
          <a:xfrm>
            <a:off x="886827" y="5665157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C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28" name="Text Box 17" descr="Oak"/>
          <p:cNvSpPr txBox="1">
            <a:spLocks noChangeArrowheads="1"/>
          </p:cNvSpPr>
          <p:nvPr/>
        </p:nvSpPr>
        <p:spPr bwMode="auto">
          <a:xfrm>
            <a:off x="914499" y="4301871"/>
            <a:ext cx="460022" cy="5842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B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9" name="Text Box 71"/>
              <p:cNvSpPr txBox="1">
                <a:spLocks noChangeArrowheads="1"/>
              </p:cNvSpPr>
              <p:nvPr/>
            </p:nvSpPr>
            <p:spPr bwMode="auto">
              <a:xfrm>
                <a:off x="642172" y="3061955"/>
                <a:ext cx="4938711" cy="601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BAC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CmB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 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72" y="3061955"/>
                <a:ext cx="4938711" cy="6013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1754965" y="5807998"/>
            <a:ext cx="49387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khác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 flipH="1">
            <a:off x="136236" y="152400"/>
            <a:ext cx="742586" cy="501431"/>
          </a:xfrm>
          <a:prstGeom prst="right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perspectiveContrastingRightFacing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91200" y="304800"/>
            <a:ext cx="2603356" cy="2130349"/>
            <a:chOff x="3489263" y="350152"/>
            <a:chExt cx="2603356" cy="213034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996202">
              <a:off x="3867160" y="497054"/>
              <a:ext cx="1937324" cy="19834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40" name="Straight Arrow Connector 39"/>
            <p:cNvCxnSpPr/>
            <p:nvPr/>
          </p:nvCxnSpPr>
          <p:spPr>
            <a:xfrm flipH="1" flipV="1">
              <a:off x="4300638" y="796546"/>
              <a:ext cx="1410313" cy="903590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403663" y="1314928"/>
              <a:ext cx="510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O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66404" y="350152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B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80883" y="1488777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A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7" name="Arc 36"/>
            <p:cNvSpPr/>
            <p:nvPr/>
          </p:nvSpPr>
          <p:spPr>
            <a:xfrm rot="12562487">
              <a:off x="5285522" y="1346208"/>
              <a:ext cx="632539" cy="622242"/>
            </a:xfrm>
            <a:prstGeom prst="arc">
              <a:avLst>
                <a:gd name="adj1" fmla="val 19411495"/>
                <a:gd name="adj2" fmla="val 247626"/>
              </a:avLst>
            </a:prstGeom>
            <a:noFill/>
            <a:ln w="2857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89263" y="1543385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C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3966404" y="1697853"/>
              <a:ext cx="1755009" cy="975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608303" y="875470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m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6" name="Text Box 71"/>
              <p:cNvSpPr txBox="1">
                <a:spLocks noChangeArrowheads="1"/>
              </p:cNvSpPr>
              <p:nvPr/>
            </p:nvSpPr>
            <p:spPr bwMode="auto">
              <a:xfrm>
                <a:off x="914400" y="1419682"/>
                <a:ext cx="4114800" cy="601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vẽ</a:t>
                </a: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en-US" sz="32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?</a:t>
                </a:r>
                <a:endParaRPr lang="en-US" sz="320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6" name="Text 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1419682"/>
                <a:ext cx="4114800" cy="601383"/>
              </a:xfrm>
              <a:prstGeom prst="rect">
                <a:avLst/>
              </a:prstGeom>
              <a:blipFill rotWithShape="0">
                <a:blip r:embed="rId5"/>
                <a:stretch>
                  <a:fillRect l="-3704" t="-11111" b="-3131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Arc 56"/>
          <p:cNvSpPr/>
          <p:nvPr/>
        </p:nvSpPr>
        <p:spPr>
          <a:xfrm rot="13279510">
            <a:off x="3271551" y="3079125"/>
            <a:ext cx="1391072" cy="1437481"/>
          </a:xfrm>
          <a:prstGeom prst="arc">
            <a:avLst>
              <a:gd name="adj1" fmla="val 1326763"/>
              <a:gd name="adj2" fmla="val 4692716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55140" y="4087495"/>
            <a:ext cx="3402330" cy="1717675"/>
            <a:chOff x="8562" y="5342"/>
            <a:chExt cx="5358" cy="2705"/>
          </a:xfrm>
        </p:grpSpPr>
        <p:sp>
          <p:nvSpPr>
            <p:cNvPr id="4" name="Text Box 7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8562" y="5342"/>
              <a:ext cx="5358" cy="1597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6" name="Arc 5"/>
            <p:cNvSpPr/>
            <p:nvPr/>
          </p:nvSpPr>
          <p:spPr>
            <a:xfrm rot="13279510">
              <a:off x="11673" y="5783"/>
              <a:ext cx="2191" cy="2264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/>
          <p:cNvSpPr/>
          <p:nvPr/>
        </p:nvSpPr>
        <p:spPr>
          <a:xfrm>
            <a:off x="4968033" y="3581829"/>
            <a:ext cx="855180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1" name="Oval 110"/>
          <p:cNvSpPr/>
          <p:nvPr/>
        </p:nvSpPr>
        <p:spPr>
          <a:xfrm>
            <a:off x="504841" y="6074251"/>
            <a:ext cx="855180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428232" y="3593206"/>
            <a:ext cx="855180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1. </a:t>
            </a:r>
            <a:r>
              <a:rPr lang="en-US" sz="2800" dirty="0" smtClean="0">
                <a:solidFill>
                  <a:srgbClr val="FF0000"/>
                </a:solidFill>
              </a:rPr>
              <a:t>Khái niệm góc tạo bởi tia tiếp tuyến và dây cung: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72" name="Text Box 278"/>
          <p:cNvSpPr txBox="1">
            <a:spLocks noChangeArrowheads="1"/>
          </p:cNvSpPr>
          <p:nvPr/>
        </p:nvSpPr>
        <p:spPr bwMode="auto">
          <a:xfrm>
            <a:off x="457200" y="1016876"/>
            <a:ext cx="464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Hoạt </a:t>
            </a:r>
            <a:r>
              <a:rPr lang="en-US" sz="2800" smtClean="0">
                <a:solidFill>
                  <a:srgbClr val="FF0000"/>
                </a:solidFill>
              </a:rPr>
              <a:t>động cặp đôi: </a:t>
            </a:r>
            <a:r>
              <a:rPr lang="en-US" sz="2800" dirty="0" smtClean="0">
                <a:solidFill>
                  <a:srgbClr val="FF0000"/>
                </a:solidFill>
              </a:rPr>
              <a:t>(2 phút)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50" y="1462650"/>
            <a:ext cx="2362200" cy="2078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600201"/>
            <a:ext cx="1652023" cy="19460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87" y="1775962"/>
            <a:ext cx="1592040" cy="17985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970" y="4267200"/>
            <a:ext cx="1638963" cy="1761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19" y="4282966"/>
            <a:ext cx="2182312" cy="1791285"/>
          </a:xfrm>
          <a:prstGeom prst="rect">
            <a:avLst/>
          </a:prstGeom>
        </p:spPr>
      </p:pic>
      <p:sp>
        <p:nvSpPr>
          <p:cNvPr id="86" name="Text Box 278"/>
          <p:cNvSpPr txBox="1">
            <a:spLocks noChangeArrowheads="1"/>
          </p:cNvSpPr>
          <p:nvPr/>
        </p:nvSpPr>
        <p:spPr bwMode="auto">
          <a:xfrm>
            <a:off x="465566" y="3590342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5" name="Text Box 278"/>
          <p:cNvSpPr txBox="1">
            <a:spLocks noChangeArrowheads="1"/>
          </p:cNvSpPr>
          <p:nvPr/>
        </p:nvSpPr>
        <p:spPr bwMode="auto">
          <a:xfrm>
            <a:off x="2857448" y="3645092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1" name="Text Box 278"/>
          <p:cNvSpPr txBox="1">
            <a:spLocks noChangeArrowheads="1"/>
          </p:cNvSpPr>
          <p:nvPr/>
        </p:nvSpPr>
        <p:spPr bwMode="auto">
          <a:xfrm>
            <a:off x="4989054" y="3581829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" name="Text Box 278"/>
          <p:cNvSpPr txBox="1">
            <a:spLocks noChangeArrowheads="1"/>
          </p:cNvSpPr>
          <p:nvPr/>
        </p:nvSpPr>
        <p:spPr bwMode="auto">
          <a:xfrm>
            <a:off x="7477704" y="3539567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5" name="Text Box 278"/>
          <p:cNvSpPr txBox="1">
            <a:spLocks noChangeArrowheads="1"/>
          </p:cNvSpPr>
          <p:nvPr/>
        </p:nvSpPr>
        <p:spPr bwMode="auto">
          <a:xfrm>
            <a:off x="496619" y="6074251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6" name="Text Box 278"/>
          <p:cNvSpPr txBox="1">
            <a:spLocks noChangeArrowheads="1"/>
          </p:cNvSpPr>
          <p:nvPr/>
        </p:nvSpPr>
        <p:spPr bwMode="auto">
          <a:xfrm>
            <a:off x="2857448" y="6028849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7" name="Text Box 71"/>
          <p:cNvSpPr txBox="1">
            <a:spLocks noChangeArrowheads="1"/>
          </p:cNvSpPr>
          <p:nvPr/>
        </p:nvSpPr>
        <p:spPr bwMode="auto">
          <a:xfrm>
            <a:off x="4267200" y="4282966"/>
            <a:ext cx="46845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Hãy </a:t>
            </a:r>
            <a:r>
              <a:rPr lang="en-US" sz="32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chọn ra </a:t>
            </a:r>
            <a:r>
              <a:rPr lang="en-US" sz="32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hình có góc tạo bởi tia tiếp tuyến và dây cung</a:t>
            </a:r>
            <a:r>
              <a:rPr lang="en-US" sz="26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  <a:endParaRPr lang="en-US" sz="2600" b="0" i="1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772228"/>
            <a:ext cx="2222093" cy="1674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1816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20" grpId="0" animBg="1"/>
      <p:bldP spid="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1. </a:t>
            </a:r>
            <a:r>
              <a:rPr lang="en-US" sz="2800" dirty="0" smtClean="0">
                <a:solidFill>
                  <a:srgbClr val="FF0000"/>
                </a:solidFill>
              </a:rPr>
              <a:t>Khái niệm góc tạo bởi tia tiếp tuyến và dây cung: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1" y="1633994"/>
            <a:ext cx="2646029" cy="2328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076" y="1633993"/>
            <a:ext cx="2664757" cy="2187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353" y="1606577"/>
            <a:ext cx="2736683" cy="2062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774744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3113492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8001000" y="2488174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24" y="1362269"/>
            <a:ext cx="1419807" cy="661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7438" y="2697388"/>
            <a:ext cx="15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 smtClean="0"/>
              <a:t>O</a:t>
            </a:r>
            <a:endParaRPr lang="vi-VN" sz="1600" b="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7983" y="2398420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3390467" y="1901483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sp>
        <p:nvSpPr>
          <p:cNvPr id="22" name="TextBox 21"/>
          <p:cNvSpPr txBox="1"/>
          <p:nvPr/>
        </p:nvSpPr>
        <p:spPr>
          <a:xfrm>
            <a:off x="6036743" y="2857506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69020" y="1540096"/>
            <a:ext cx="0" cy="2422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49525" y="1540096"/>
            <a:ext cx="0" cy="2422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050" y="1332271"/>
            <a:ext cx="1419807" cy="6618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593" y="1364060"/>
            <a:ext cx="1419807" cy="661810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3212578">
            <a:off x="6304519" y="1957370"/>
            <a:ext cx="1692000" cy="1692000"/>
          </a:xfrm>
          <a:prstGeom prst="arc">
            <a:avLst>
              <a:gd name="adj1" fmla="val 13729282"/>
              <a:gd name="adj2" fmla="val 4403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9" name="Arc 28"/>
          <p:cNvSpPr/>
          <p:nvPr/>
        </p:nvSpPr>
        <p:spPr>
          <a:xfrm rot="4425138">
            <a:off x="3467254" y="1908612"/>
            <a:ext cx="1656000" cy="1656000"/>
          </a:xfrm>
          <a:prstGeom prst="arc">
            <a:avLst>
              <a:gd name="adj1" fmla="val 12570200"/>
              <a:gd name="adj2" fmla="val 5416545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6128102">
            <a:off x="528913" y="1950814"/>
            <a:ext cx="1692000" cy="1692000"/>
          </a:xfrm>
          <a:prstGeom prst="arc">
            <a:avLst>
              <a:gd name="adj1" fmla="val 10881997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1" name="Arc 30"/>
          <p:cNvSpPr/>
          <p:nvPr/>
        </p:nvSpPr>
        <p:spPr>
          <a:xfrm rot="17002007">
            <a:off x="499422" y="1950789"/>
            <a:ext cx="1692000" cy="1692000"/>
          </a:xfrm>
          <a:prstGeom prst="arc">
            <a:avLst>
              <a:gd name="adj1" fmla="val 10881997"/>
              <a:gd name="adj2" fmla="val 0"/>
            </a:avLst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2" name="Arc 31"/>
          <p:cNvSpPr/>
          <p:nvPr/>
        </p:nvSpPr>
        <p:spPr>
          <a:xfrm rot="17002007">
            <a:off x="3460949" y="1908029"/>
            <a:ext cx="1656000" cy="1656000"/>
          </a:xfrm>
          <a:prstGeom prst="arc">
            <a:avLst>
              <a:gd name="adj1" fmla="val 14499465"/>
              <a:gd name="adj2" fmla="val 0"/>
            </a:avLst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3" name="Arc 32"/>
          <p:cNvSpPr/>
          <p:nvPr/>
        </p:nvSpPr>
        <p:spPr>
          <a:xfrm rot="14082865">
            <a:off x="6259171" y="1960682"/>
            <a:ext cx="1692000" cy="1692000"/>
          </a:xfrm>
          <a:prstGeom prst="arc">
            <a:avLst>
              <a:gd name="adj1" fmla="val 10704272"/>
              <a:gd name="adj2" fmla="val 2940285"/>
            </a:avLst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807" y="3954498"/>
            <a:ext cx="2507757" cy="1055247"/>
            <a:chOff x="-18807" y="3954498"/>
            <a:chExt cx="2507757" cy="1055247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3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600" b="0" i="1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chắn </a:t>
                  </a:r>
                  <a:r>
                    <a:rPr lang="en-US" sz="2600" b="0" i="1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AnB</a:t>
                  </a:r>
                  <a:endParaRPr lang="en-US" sz="26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6" name="Text 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3409" b="-2727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Arc 36"/>
            <p:cNvSpPr/>
            <p:nvPr/>
          </p:nvSpPr>
          <p:spPr>
            <a:xfrm rot="12884836">
              <a:off x="1392767" y="4048296"/>
              <a:ext cx="1096183" cy="961449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79115" y="3934472"/>
            <a:ext cx="2507757" cy="1055247"/>
            <a:chOff x="-18807" y="3954498"/>
            <a:chExt cx="2507757" cy="1055247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0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600" b="0" i="1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chắn </a:t>
                  </a:r>
                  <a:r>
                    <a:rPr lang="en-US" sz="2600" b="0" i="1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AnB</a:t>
                  </a:r>
                  <a:endParaRPr lang="en-US" sz="26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0" name="Text 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247" b="-2696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Arc 40"/>
            <p:cNvSpPr/>
            <p:nvPr/>
          </p:nvSpPr>
          <p:spPr>
            <a:xfrm rot="12884836">
              <a:off x="1392767" y="4048296"/>
              <a:ext cx="1096183" cy="961449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49793" y="3890691"/>
            <a:ext cx="2507757" cy="1055247"/>
            <a:chOff x="-18807" y="3954498"/>
            <a:chExt cx="2507757" cy="1055247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3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600" b="0" i="1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chắn </a:t>
                  </a:r>
                  <a:r>
                    <a:rPr lang="en-US" sz="2600" b="0" i="1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AnB</a:t>
                  </a:r>
                  <a:endParaRPr lang="en-US" sz="26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3" name="Text 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2273" b="-2840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Arc 43"/>
            <p:cNvSpPr/>
            <p:nvPr/>
          </p:nvSpPr>
          <p:spPr>
            <a:xfrm rot="12884836">
              <a:off x="1392767" y="4048296"/>
              <a:ext cx="1096183" cy="961449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603</Words>
  <Application>WPS Presentation</Application>
  <PresentationFormat>On-screen Show (4:3)</PresentationFormat>
  <Paragraphs>179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Times New Roman</vt:lpstr>
      <vt:lpstr>Tahoma</vt:lpstr>
      <vt:lpstr>Webdings</vt:lpstr>
      <vt:lpstr>.VnHelvetInsH</vt:lpstr>
      <vt:lpstr>VNI-Times</vt:lpstr>
      <vt:lpstr>Calibri</vt:lpstr>
      <vt:lpstr>Century Gothic</vt:lpstr>
      <vt:lpstr>Wingdings 3</vt:lpstr>
      <vt:lpstr>Cambria Math</vt:lpstr>
      <vt:lpstr>Calibri Light</vt:lpstr>
      <vt:lpstr>Wisp</vt:lpstr>
      <vt:lpstr>Office Theme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Bai giang</dc:subject>
  <dc:creator>vo quoc trung</dc:creator>
  <cp:lastModifiedBy>Admin</cp:lastModifiedBy>
  <cp:revision>920</cp:revision>
  <dcterms:created xsi:type="dcterms:W3CDTF">2007-10-15T22:02:00Z</dcterms:created>
  <dcterms:modified xsi:type="dcterms:W3CDTF">2018-01-24T21:49:26Z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huong trinh duong tron">
    <vt:lpwstr>***</vt:lpwstr>
  </property>
  <property fmtid="{D5CDD505-2E9C-101B-9397-08002B2CF9AE}" pid="3" name="KSOProductBuildVer">
    <vt:lpwstr>1033-10.2.0.5965</vt:lpwstr>
  </property>
</Properties>
</file>