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639" r:id="rId3"/>
    <p:sldId id="645" r:id="rId4"/>
    <p:sldId id="642" r:id="rId5"/>
    <p:sldId id="643" r:id="rId6"/>
    <p:sldId id="647" r:id="rId7"/>
    <p:sldId id="650" r:id="rId8"/>
    <p:sldId id="651" r:id="rId9"/>
    <p:sldId id="652" r:id="rId10"/>
    <p:sldId id="653" r:id="rId11"/>
    <p:sldId id="655" r:id="rId12"/>
    <p:sldId id="656" r:id="rId13"/>
    <p:sldId id="661" r:id="rId14"/>
    <p:sldId id="662" r:id="rId15"/>
    <p:sldId id="663" r:id="rId16"/>
    <p:sldId id="667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2EC"/>
    <a:srgbClr val="DDDDDD"/>
    <a:srgbClr val="242452"/>
    <a:srgbClr val="3333FF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8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2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1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png"/><Relationship Id="rId4" Type="http://schemas.openxmlformats.org/officeDocument/2006/relationships/image" Target="../media/image8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png"/><Relationship Id="rId4" Type="http://schemas.openxmlformats.org/officeDocument/2006/relationships/image" Target="../media/image8.w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51973" y="1845822"/>
            <a:ext cx="22680054" cy="11376034"/>
            <a:chOff x="1575873" y="1734633"/>
            <a:chExt cx="22680054" cy="113760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575873" y="1734633"/>
              <a:ext cx="22680054" cy="11376034"/>
              <a:chOff x="1575873" y="1734633"/>
              <a:chExt cx="22680054" cy="1137603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2781300" y="1734633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2974676" y="1793811"/>
                <a:ext cx="20075823" cy="99111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165289" y="1953929"/>
                <a:ext cx="195423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IX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TÍNH XÁC SUẤT THEO ĐỊNH NGHĨA CỔ ĐIIỂN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31" y="598171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8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6767890" y="4014618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922265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  <a:endParaRPr lang="en-US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27291" y="4115359"/>
            <a:ext cx="10156064" cy="240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THỰC HÀNH TÍNH XÁC SUẤT 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kern="1200" dirty="0">
                <a:solidFill>
                  <a:srgbClr val="FCFFEF"/>
                </a:solidFill>
                <a:effectLst/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THEO ĐỊNH NGHĨA CỔ ĐIỂN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(3 </a:t>
            </a:r>
            <a:r>
              <a:rPr lang="en-US" sz="44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98592-E2AA-5686-3BAC-0683BF89ACA8}"/>
              </a:ext>
            </a:extLst>
          </p:cNvPr>
          <p:cNvSpPr/>
          <p:nvPr/>
        </p:nvSpPr>
        <p:spPr>
          <a:xfrm>
            <a:off x="5638800" y="7583365"/>
            <a:ext cx="1023068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spc="-1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 2:</a:t>
            </a:r>
            <a:r>
              <a: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SỬ DỤNG SƠ ĐỒ HÌNH CÂY</a:t>
            </a:r>
            <a:endParaRPr kumimoji="0" lang="en-US" sz="4700" b="1" i="0" u="none" strike="noStrike" kern="1200" cap="none" spc="-150" normalizeH="0" baseline="0" noProof="0" dirty="0">
              <a:ln>
                <a:noFill/>
              </a:ln>
              <a:solidFill>
                <a:srgbClr val="24245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536745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61776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A, B, C.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nhiên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Vẽ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cây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mô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“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ít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1”.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nào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c) </a:t>
                          </a:r>
                          <a:r>
                            <a:rPr lang="en-US" sz="4400" b="1" kern="1200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kern="1200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</m:bar>
                                </m:e>
                              </m:d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/>
                          <a:endParaRPr lang="en-US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536745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5658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" t="-2153" r="-102" b="-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20782" y="6918046"/>
            <a:ext cx="23936802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B150E8-577B-3F2D-6471-97501A1EBC14}"/>
                  </a:ext>
                </a:extLst>
              </p:cNvPr>
              <p:cNvSpPr txBox="1"/>
              <p:nvPr/>
            </p:nvSpPr>
            <p:spPr>
              <a:xfrm>
                <a:off x="0" y="7731454"/>
                <a:ext cx="22224085" cy="1734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a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1”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B150E8-577B-3F2D-6471-97501A1E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31454"/>
                <a:ext cx="22224085" cy="1734706"/>
              </a:xfrm>
              <a:prstGeom prst="rect">
                <a:avLst/>
              </a:prstGeom>
              <a:blipFill>
                <a:blip r:embed="rId8"/>
                <a:stretch>
                  <a:fillRect l="-1097" t="-4561" b="-1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927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400046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61776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A, B, C.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nhiên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Vẽ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cây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mô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“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ít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1”.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nào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c) Tính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𝑴</m:t>
                                      </m:r>
                                    </m:e>
                                  </m:bar>
                                </m:e>
                              </m:d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/>
                          <a:endParaRPr lang="en-US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9400046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5658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" t="-2153" r="-102" b="-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20782" y="6918046"/>
            <a:ext cx="23936802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CF21A7-51C9-58C7-7047-DF4951596EDF}"/>
                  </a:ext>
                </a:extLst>
              </p:cNvPr>
              <p:cNvSpPr txBox="1"/>
              <p:nvPr/>
            </p:nvSpPr>
            <p:spPr>
              <a:xfrm>
                <a:off x="2649959" y="6957746"/>
                <a:ext cx="21336000" cy="5714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CF21A7-51C9-58C7-7047-DF495159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959" y="6957746"/>
                <a:ext cx="21336000" cy="5714385"/>
              </a:xfrm>
              <a:prstGeom prst="rect">
                <a:avLst/>
              </a:prstGeom>
              <a:blipFill>
                <a:blip r:embed="rId8"/>
                <a:stretch>
                  <a:fillRect l="-1171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6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275484" y="1142995"/>
            <a:ext cx="23876419" cy="5334004"/>
            <a:chOff x="609601" y="3021137"/>
            <a:chExt cx="24002999" cy="143320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609601" y="3021137"/>
              <a:ext cx="2971432" cy="197974"/>
              <a:chOff x="120717" y="51877"/>
              <a:chExt cx="958079" cy="55268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120717" y="51878"/>
                <a:ext cx="958079" cy="55267"/>
                <a:chOff x="169849" y="51107"/>
                <a:chExt cx="1348035" cy="68396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51107"/>
                  <a:ext cx="1348035" cy="68396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 flipH="1">
                  <a:off x="194202" y="60342"/>
                  <a:ext cx="35003" cy="30756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69849" y="60276"/>
                  <a:ext cx="109028" cy="3949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1877"/>
                <a:ext cx="807002" cy="5517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9.9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876687" y="931657"/>
            <a:ext cx="22368635" cy="544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F: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”;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sấp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1130-F462-98A3-6E5E-B153FC50D298}"/>
              </a:ext>
            </a:extLst>
          </p:cNvPr>
          <p:cNvSpPr txBox="1"/>
          <p:nvPr/>
        </p:nvSpPr>
        <p:spPr>
          <a:xfrm>
            <a:off x="287148" y="6402331"/>
            <a:ext cx="23670424" cy="159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E423F-8A97-6506-5BB6-BC0189FE69AF}"/>
              </a:ext>
            </a:extLst>
          </p:cNvPr>
          <p:cNvSpPr txBox="1"/>
          <p:nvPr/>
        </p:nvSpPr>
        <p:spPr>
          <a:xfrm>
            <a:off x="11242431" y="7349459"/>
            <a:ext cx="18991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endParaRPr lang="en-US" sz="3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2AA301-549A-E4B5-FE44-4B6E79B5D9DB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9226061" y="8026567"/>
            <a:ext cx="2965939" cy="73285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07139B-E507-6AC9-7CE5-99798103E8EB}"/>
              </a:ext>
            </a:extLst>
          </p:cNvPr>
          <p:cNvSpPr txBox="1"/>
          <p:nvPr/>
        </p:nvSpPr>
        <p:spPr>
          <a:xfrm>
            <a:off x="9011457" y="875941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A0288E-C51E-73E7-8319-32D393446D63}"/>
              </a:ext>
            </a:extLst>
          </p:cNvPr>
          <p:cNvCxnSpPr>
            <a:cxnSpLocks/>
          </p:cNvCxnSpPr>
          <p:nvPr/>
        </p:nvCxnSpPr>
        <p:spPr>
          <a:xfrm flipH="1">
            <a:off x="8722208" y="9368410"/>
            <a:ext cx="457200" cy="9762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AA1C-BF72-2FD7-6AE9-2099B7D40C8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26061" y="9436526"/>
            <a:ext cx="214604" cy="87914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FE3E66-9809-5F0A-F4FE-548E466FF1C6}"/>
              </a:ext>
            </a:extLst>
          </p:cNvPr>
          <p:cNvSpPr txBox="1"/>
          <p:nvPr/>
        </p:nvSpPr>
        <p:spPr>
          <a:xfrm>
            <a:off x="8563588" y="1031566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33315-5181-225D-39BF-4D6554DF4E07}"/>
              </a:ext>
            </a:extLst>
          </p:cNvPr>
          <p:cNvSpPr txBox="1"/>
          <p:nvPr/>
        </p:nvSpPr>
        <p:spPr>
          <a:xfrm>
            <a:off x="9235392" y="10342887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FCE05-30D9-88B4-4BDF-3E92F67BDEA6}"/>
              </a:ext>
            </a:extLst>
          </p:cNvPr>
          <p:cNvSpPr txBox="1"/>
          <p:nvPr/>
        </p:nvSpPr>
        <p:spPr>
          <a:xfrm>
            <a:off x="6550209" y="8728640"/>
            <a:ext cx="2629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endParaRPr lang="en-US" sz="3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D600DE-B6AC-6D16-DF41-FEA8C461B946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0998757" y="8026567"/>
            <a:ext cx="1193243" cy="78907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EFD092-964A-5F53-8726-7F97B466388B}"/>
              </a:ext>
            </a:extLst>
          </p:cNvPr>
          <p:cNvSpPr txBox="1"/>
          <p:nvPr/>
        </p:nvSpPr>
        <p:spPr>
          <a:xfrm>
            <a:off x="10560218" y="875941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8C22E0-DE05-D864-FE6F-9DC68CEDD45C}"/>
              </a:ext>
            </a:extLst>
          </p:cNvPr>
          <p:cNvCxnSpPr>
            <a:cxnSpLocks/>
          </p:cNvCxnSpPr>
          <p:nvPr/>
        </p:nvCxnSpPr>
        <p:spPr>
          <a:xfrm flipH="1">
            <a:off x="10270969" y="9368410"/>
            <a:ext cx="457200" cy="9762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547732-3B0A-228E-0B8D-BE4D24D8FED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774822" y="9436526"/>
            <a:ext cx="214604" cy="87914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ABE310-EC1A-0FFB-EC59-4EA622566C88}"/>
              </a:ext>
            </a:extLst>
          </p:cNvPr>
          <p:cNvSpPr txBox="1"/>
          <p:nvPr/>
        </p:nvSpPr>
        <p:spPr>
          <a:xfrm>
            <a:off x="9982200" y="1031566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495E0-F02E-03F6-6A59-17B9DE206999}"/>
              </a:ext>
            </a:extLst>
          </p:cNvPr>
          <p:cNvSpPr txBox="1"/>
          <p:nvPr/>
        </p:nvSpPr>
        <p:spPr>
          <a:xfrm>
            <a:off x="10784153" y="10342887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D0DE72-94B1-4DFC-3907-2775FB78ED2A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flipH="1">
            <a:off x="12095104" y="8026567"/>
            <a:ext cx="96896" cy="76185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852F67D-758B-7419-09BB-15DB2EC73F75}"/>
              </a:ext>
            </a:extLst>
          </p:cNvPr>
          <p:cNvSpPr txBox="1"/>
          <p:nvPr/>
        </p:nvSpPr>
        <p:spPr>
          <a:xfrm>
            <a:off x="11880500" y="8788423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0F1699-6429-A9B8-95E8-562CB4C14705}"/>
              </a:ext>
            </a:extLst>
          </p:cNvPr>
          <p:cNvCxnSpPr>
            <a:cxnSpLocks/>
          </p:cNvCxnSpPr>
          <p:nvPr/>
        </p:nvCxnSpPr>
        <p:spPr>
          <a:xfrm flipH="1">
            <a:off x="11591251" y="9397415"/>
            <a:ext cx="457200" cy="9762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3A6E5F-1C30-F187-49FB-6A533527FC0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2095104" y="9465531"/>
            <a:ext cx="214604" cy="87914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48C5B12-D9A1-4CDE-14DC-471579384FC3}"/>
              </a:ext>
            </a:extLst>
          </p:cNvPr>
          <p:cNvSpPr txBox="1"/>
          <p:nvPr/>
        </p:nvSpPr>
        <p:spPr>
          <a:xfrm>
            <a:off x="11353800" y="10344673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8375B4-29A5-6772-32BA-46AAAB94B4FC}"/>
              </a:ext>
            </a:extLst>
          </p:cNvPr>
          <p:cNvSpPr txBox="1"/>
          <p:nvPr/>
        </p:nvSpPr>
        <p:spPr>
          <a:xfrm>
            <a:off x="12104435" y="10371892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F93A49-626D-7FFC-6EE4-4AFCDB450C30}"/>
              </a:ext>
            </a:extLst>
          </p:cNvPr>
          <p:cNvCxnSpPr>
            <a:cxnSpLocks/>
            <a:stCxn id="2" idx="2"/>
            <a:endCxn id="27" idx="0"/>
          </p:cNvCxnSpPr>
          <p:nvPr/>
        </p:nvCxnSpPr>
        <p:spPr>
          <a:xfrm>
            <a:off x="12192000" y="8026567"/>
            <a:ext cx="1302217" cy="73285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801DB0-0BF7-3843-FAC7-F7389D93A2C5}"/>
              </a:ext>
            </a:extLst>
          </p:cNvPr>
          <p:cNvSpPr txBox="1"/>
          <p:nvPr/>
        </p:nvSpPr>
        <p:spPr>
          <a:xfrm>
            <a:off x="13279613" y="875941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38CBC3-E5A0-8BBC-5A03-0208AA74A6B0}"/>
              </a:ext>
            </a:extLst>
          </p:cNvPr>
          <p:cNvCxnSpPr>
            <a:cxnSpLocks/>
          </p:cNvCxnSpPr>
          <p:nvPr/>
        </p:nvCxnSpPr>
        <p:spPr>
          <a:xfrm flipH="1">
            <a:off x="12990364" y="9368410"/>
            <a:ext cx="457200" cy="9762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A38EB4-290D-479D-3107-7F4BEFD152EE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3494217" y="9436526"/>
            <a:ext cx="214604" cy="87914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E8C5D0-078C-2AE1-6EE5-F0BB7041561F}"/>
              </a:ext>
            </a:extLst>
          </p:cNvPr>
          <p:cNvSpPr txBox="1"/>
          <p:nvPr/>
        </p:nvSpPr>
        <p:spPr>
          <a:xfrm>
            <a:off x="12725400" y="10315668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397C6F-19BE-4E41-CB5D-009E5C129E4E}"/>
              </a:ext>
            </a:extLst>
          </p:cNvPr>
          <p:cNvSpPr txBox="1"/>
          <p:nvPr/>
        </p:nvSpPr>
        <p:spPr>
          <a:xfrm>
            <a:off x="13503548" y="10342887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10AE94-667E-B978-69D4-EEAD70C41513}"/>
              </a:ext>
            </a:extLst>
          </p:cNvPr>
          <p:cNvCxnSpPr>
            <a:cxnSpLocks/>
            <a:stCxn id="2" idx="2"/>
            <a:endCxn id="33" idx="0"/>
          </p:cNvCxnSpPr>
          <p:nvPr/>
        </p:nvCxnSpPr>
        <p:spPr>
          <a:xfrm>
            <a:off x="12192000" y="8026567"/>
            <a:ext cx="2737577" cy="70207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E57AF8-82C6-20B4-FF91-C8F12A845825}"/>
              </a:ext>
            </a:extLst>
          </p:cNvPr>
          <p:cNvSpPr txBox="1"/>
          <p:nvPr/>
        </p:nvSpPr>
        <p:spPr>
          <a:xfrm>
            <a:off x="14714973" y="8728640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6A290A-880F-7B39-AFA6-B5A2A73E582D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14481708" y="9405748"/>
            <a:ext cx="447869" cy="84259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BC2E17-69F8-463C-8C12-2B6A61A72012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14929577" y="9405748"/>
            <a:ext cx="214604" cy="87914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C10B429-5DE0-8287-BFBB-649B52639C1D}"/>
              </a:ext>
            </a:extLst>
          </p:cNvPr>
          <p:cNvSpPr txBox="1"/>
          <p:nvPr/>
        </p:nvSpPr>
        <p:spPr>
          <a:xfrm>
            <a:off x="14173200" y="10284890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42D8F1-D86A-FAF5-7716-707B0CFC938B}"/>
              </a:ext>
            </a:extLst>
          </p:cNvPr>
          <p:cNvSpPr txBox="1"/>
          <p:nvPr/>
        </p:nvSpPr>
        <p:spPr>
          <a:xfrm>
            <a:off x="14938908" y="10312109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E5577C-A32F-3A8E-C157-C615BA121FB8}"/>
              </a:ext>
            </a:extLst>
          </p:cNvPr>
          <p:cNvCxnSpPr>
            <a:cxnSpLocks/>
            <a:stCxn id="2" idx="2"/>
            <a:endCxn id="39" idx="0"/>
          </p:cNvCxnSpPr>
          <p:nvPr/>
        </p:nvCxnSpPr>
        <p:spPr>
          <a:xfrm>
            <a:off x="12192000" y="8026567"/>
            <a:ext cx="3904861" cy="66552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0EA761F-3213-A6AF-68A9-12D61CA88FB8}"/>
              </a:ext>
            </a:extLst>
          </p:cNvPr>
          <p:cNvSpPr txBox="1"/>
          <p:nvPr/>
        </p:nvSpPr>
        <p:spPr>
          <a:xfrm>
            <a:off x="15882257" y="8692090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6CA275D-4517-5510-E6E2-9D64400E1B23}"/>
              </a:ext>
            </a:extLst>
          </p:cNvPr>
          <p:cNvCxnSpPr>
            <a:cxnSpLocks/>
          </p:cNvCxnSpPr>
          <p:nvPr/>
        </p:nvCxnSpPr>
        <p:spPr>
          <a:xfrm flipH="1">
            <a:off x="15693133" y="9297506"/>
            <a:ext cx="457200" cy="9762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F7646F-CE82-58C3-6F84-BE67A2B149A6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6188135" y="9357613"/>
            <a:ext cx="361261" cy="91794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156E6B-74D4-F2C8-E9D3-012F6FA20783}"/>
              </a:ext>
            </a:extLst>
          </p:cNvPr>
          <p:cNvSpPr txBox="1"/>
          <p:nvPr/>
        </p:nvSpPr>
        <p:spPr>
          <a:xfrm>
            <a:off x="15496592" y="10248340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3D1810-6B07-13F7-5F83-FC1F65EDAFA3}"/>
              </a:ext>
            </a:extLst>
          </p:cNvPr>
          <p:cNvSpPr txBox="1"/>
          <p:nvPr/>
        </p:nvSpPr>
        <p:spPr>
          <a:xfrm>
            <a:off x="16334792" y="10275559"/>
            <a:ext cx="429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817B9C-7AD8-6DAE-94B2-CA1CF5059027}"/>
              </a:ext>
            </a:extLst>
          </p:cNvPr>
          <p:cNvSpPr txBox="1"/>
          <p:nvPr/>
        </p:nvSpPr>
        <p:spPr>
          <a:xfrm>
            <a:off x="5667272" y="9880758"/>
            <a:ext cx="2629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</a:t>
            </a:r>
          </a:p>
        </p:txBody>
      </p:sp>
    </p:spTree>
    <p:extLst>
      <p:ext uri="{BB962C8B-B14F-4D97-AF65-F5344CB8AC3E}">
        <p14:creationId xmlns:p14="http://schemas.microsoft.com/office/powerpoint/2010/main" val="303152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8" grpId="0"/>
      <p:bldP spid="9" grpId="0"/>
      <p:bldP spid="10" grpId="0"/>
      <p:bldP spid="12" grpId="0"/>
      <p:bldP spid="15" grpId="0"/>
      <p:bldP spid="16" grpId="0"/>
      <p:bldP spid="18" grpId="0"/>
      <p:bldP spid="24" grpId="0"/>
      <p:bldP spid="25" grpId="0"/>
      <p:bldP spid="27" grpId="0"/>
      <p:bldP spid="30" grpId="0"/>
      <p:bldP spid="31" grpId="0"/>
      <p:bldP spid="33" grpId="0"/>
      <p:bldP spid="36" grpId="0"/>
      <p:bldP spid="37" grpId="0"/>
      <p:bldP spid="3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27709" y="959366"/>
            <a:ext cx="24179612" cy="5517634"/>
            <a:chOff x="304800" y="2971797"/>
            <a:chExt cx="24307800" cy="148254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9.9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623454" y="931657"/>
            <a:ext cx="22621868" cy="544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F: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”;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G: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sấp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5”.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/>
              <p:nvPr/>
            </p:nvSpPr>
            <p:spPr>
              <a:xfrm>
                <a:off x="287148" y="6402331"/>
                <a:ext cx="23670424" cy="6462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a)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8" y="6402331"/>
                <a:ext cx="23670424" cy="6462090"/>
              </a:xfrm>
              <a:prstGeom prst="rect">
                <a:avLst/>
              </a:prstGeom>
              <a:blipFill>
                <a:blip r:embed="rId3"/>
                <a:stretch>
                  <a:fillRect l="-1030"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072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27709" y="959366"/>
            <a:ext cx="24179612" cy="4603234"/>
            <a:chOff x="304800" y="2971797"/>
            <a:chExt cx="24307800" cy="148254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9.10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811426" y="1120939"/>
            <a:ext cx="22621868" cy="423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Y.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“Hai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Y'.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1130-F462-98A3-6E5E-B153FC50D298}"/>
              </a:ext>
            </a:extLst>
          </p:cNvPr>
          <p:cNvSpPr txBox="1"/>
          <p:nvPr/>
        </p:nvSpPr>
        <p:spPr>
          <a:xfrm>
            <a:off x="384313" y="5665342"/>
            <a:ext cx="23670424" cy="159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A5AD9-ACA2-943F-2D82-B0F5DC29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218" y="7064339"/>
            <a:ext cx="19199088" cy="54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27709" y="959366"/>
            <a:ext cx="24179612" cy="4603234"/>
            <a:chOff x="304800" y="2971797"/>
            <a:chExt cx="24307800" cy="1482549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580289"/>
              <a:chOff x="22440" y="38103"/>
              <a:chExt cx="1056356" cy="161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161999"/>
                <a:chOff x="31572" y="34060"/>
                <a:chExt cx="1486312" cy="200483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00483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9.10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811426" y="1120939"/>
            <a:ext cx="22621868" cy="423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Y.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“Hai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Y'.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81130-F462-98A3-6E5E-B153FC50D298}"/>
              </a:ext>
            </a:extLst>
          </p:cNvPr>
          <p:cNvSpPr txBox="1"/>
          <p:nvPr/>
        </p:nvSpPr>
        <p:spPr>
          <a:xfrm>
            <a:off x="384313" y="5665342"/>
            <a:ext cx="2367042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331C63-40F2-1B36-CFAB-1E34242F92E4}"/>
                  </a:ext>
                </a:extLst>
              </p:cNvPr>
              <p:cNvSpPr txBox="1"/>
              <p:nvPr/>
            </p:nvSpPr>
            <p:spPr>
              <a:xfrm>
                <a:off x="748213" y="6346518"/>
                <a:ext cx="23670423" cy="7204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𝑿𝑿𝑿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𝑿𝑿𝒀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YX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𝑿𝒀𝒀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YX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𝑿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𝒀𝑿𝒀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𝒀𝒀𝑿</m:t>
                        </m:r>
                        <m:r>
                          <a:rPr lang="en-US" sz="4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𝒀𝒀𝒀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“2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Y”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331C63-40F2-1B36-CFAB-1E34242F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13" y="6346518"/>
                <a:ext cx="23670423" cy="7204921"/>
              </a:xfrm>
              <a:prstGeom prst="rect">
                <a:avLst/>
              </a:prstGeom>
              <a:blipFill>
                <a:blip r:embed="rId3"/>
                <a:stretch>
                  <a:fillRect l="-1056" r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95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-35887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0" y="995967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26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0" i="0" u="none" strike="noStrike" cap="none" normalizeH="0" baseline="0">
                  <a:ln>
                    <a:noFill/>
                  </a:ln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819899-AF96-E657-AD34-7934CE1F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319" y="1531086"/>
            <a:ext cx="10230071" cy="5420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B29EB-A930-14EC-08D5-7F9499B1F038}"/>
              </a:ext>
            </a:extLst>
          </p:cNvPr>
          <p:cNvSpPr txBox="1"/>
          <p:nvPr/>
        </p:nvSpPr>
        <p:spPr>
          <a:xfrm>
            <a:off x="368620" y="1818782"/>
            <a:ext cx="12288982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may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bảnh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bánh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cc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110 cc.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bánh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dừng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trí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cùa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kern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800" b="1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là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bánh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fr-FR" sz="3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fr-FR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3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FE61F-72F5-FE4E-9F96-6DEAB31DEA42}"/>
              </a:ext>
            </a:extLst>
          </p:cNvPr>
          <p:cNvSpPr txBox="1"/>
          <p:nvPr/>
        </p:nvSpPr>
        <p:spPr>
          <a:xfrm>
            <a:off x="580172" y="7651520"/>
            <a:ext cx="12316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Hình ảnh 148" descr="Ảnh có chứa văn bản, kẻng ba góc, máy cắt cỏ&#10;&#10;Mô tả được tạo tự động">
            <a:extLst>
              <a:ext uri="{FF2B5EF4-FFF2-40B4-BE49-F238E27FC236}">
                <a16:creationId xmlns:a16="http://schemas.microsoft.com/office/drawing/2014/main" id="{EB83A74D-B514-C431-AC47-B0BF45860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9753" y="6753308"/>
            <a:ext cx="8888637" cy="483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40123-19FB-B6D8-B251-17E831844E9C}"/>
                  </a:ext>
                </a:extLst>
              </p:cNvPr>
              <p:cNvSpPr txBox="1"/>
              <p:nvPr/>
            </p:nvSpPr>
            <p:spPr>
              <a:xfrm>
                <a:off x="-258907" y="8560796"/>
                <a:ext cx="14938744" cy="2931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𝐂𝐂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𝐞𝐧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𝟓𝟎𝐂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𝐂𝐓𝐫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ă</m:t>
                                  </m:r>
                                </m:e>
                              </m:acc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𝐧𝐠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𝟓𝟎𝐂𝐂</m:t>
                              </m:r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 Đ</m:t>
                              </m:r>
                              <m:acc>
                                <m:accPr>
                                  <m:chr m:val="̉"/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0" smtClean="0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</m:e>
                              </m:ac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𝟓𝟎𝐂𝐂𝐗𝐚𝐧𝐡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𝟏𝟏𝟎𝐂𝐂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𝐞𝐧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𝟏𝟏𝟎𝐂𝐂𝐓𝐫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ă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𝐧𝐠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𝟏𝟏𝟎𝐂𝐂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 ̉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𝟏𝟏𝟎𝐂𝐂𝐗𝐚𝐧𝐡</m:t>
                              </m:r>
                            </m:e>
                          </m:eqAr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640123-19FB-B6D8-B251-17E83184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907" y="8560796"/>
                <a:ext cx="14938744" cy="2931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BAB8695-1ECE-65D8-F8EF-A51A556DBE47}"/>
              </a:ext>
            </a:extLst>
          </p:cNvPr>
          <p:cNvSpPr txBox="1"/>
          <p:nvPr/>
        </p:nvSpPr>
        <p:spPr>
          <a:xfrm>
            <a:off x="180498" y="11676136"/>
            <a:ext cx="23060924" cy="191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Nhận</a:t>
            </a:r>
            <a:r>
              <a:rPr lang="en-US" sz="38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xét</a:t>
            </a:r>
            <a:r>
              <a:rPr lang="en-US" sz="3800" b="1" u="sng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i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bi,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;... Khi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đầy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38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3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84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861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715"/>
            <a:ext cx="344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94381" cy="970350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40716"/>
              </p:ext>
            </p:extLst>
          </p:nvPr>
        </p:nvGraphicFramePr>
        <p:xfrm>
          <a:off x="9317038" y="7531100"/>
          <a:ext cx="142602" cy="17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2602" cy="17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94921"/>
              </p:ext>
            </p:extLst>
          </p:nvPr>
        </p:nvGraphicFramePr>
        <p:xfrm>
          <a:off x="9317038" y="7531099"/>
          <a:ext cx="172624" cy="1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099"/>
                        <a:ext cx="172624" cy="187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67ACEDC-B149-3E8A-EEAA-0D6D98E4FA24}"/>
              </a:ext>
            </a:extLst>
          </p:cNvPr>
          <p:cNvSpPr txBox="1"/>
          <p:nvPr/>
        </p:nvSpPr>
        <p:spPr>
          <a:xfrm>
            <a:off x="402540" y="1382328"/>
            <a:ext cx="23764922" cy="542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315882" y="6175474"/>
            <a:ext cx="24068117" cy="6863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959FE-8DA6-0887-38F3-771675E7B043}"/>
              </a:ext>
            </a:extLst>
          </p:cNvPr>
          <p:cNvSpPr txBox="1"/>
          <p:nvPr/>
        </p:nvSpPr>
        <p:spPr>
          <a:xfrm>
            <a:off x="2667000" y="6210763"/>
            <a:ext cx="22132909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Đ, X, V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B12D3A0-1607-7E88-D5DD-BF68C044E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7075" y="7019905"/>
            <a:ext cx="7360405" cy="59062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508F7FC-DA3B-2A30-E31D-0193168D0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20337" y="7009147"/>
            <a:ext cx="5599417" cy="590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8EA6C3-B60A-4E4F-DFB7-DE88287B10FC}"/>
                  </a:ext>
                </a:extLst>
              </p:cNvPr>
              <p:cNvSpPr txBox="1"/>
              <p:nvPr/>
            </p:nvSpPr>
            <p:spPr>
              <a:xfrm>
                <a:off x="567184" y="7353083"/>
                <a:ext cx="10366743" cy="5311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ĐXĐ, ĐXX, ĐVĐ, ĐVX, XXĐ, XXX, XVĐ, XVX, VXD, VXX, VVĐ, VVX 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{ĐXĐ; ĐXX; DVD; ĐVX; XXĐ; XXX; XVĐ; XVX; VXD; VXX; VVĐ; VVX}.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8EA6C3-B60A-4E4F-DFB7-DE88287B1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4" y="7353083"/>
                <a:ext cx="10366743" cy="5311519"/>
              </a:xfrm>
              <a:prstGeom prst="rect">
                <a:avLst/>
              </a:prstGeom>
              <a:blipFill>
                <a:blip r:embed="rId9"/>
                <a:stretch>
                  <a:fillRect l="-2352" t="-2638" b="-4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293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 animBg="1"/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861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715"/>
            <a:ext cx="344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94381" cy="970350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83842"/>
              </p:ext>
            </p:extLst>
          </p:nvPr>
        </p:nvGraphicFramePr>
        <p:xfrm>
          <a:off x="9317038" y="7531100"/>
          <a:ext cx="142602" cy="17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2602" cy="17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32669"/>
              </p:ext>
            </p:extLst>
          </p:nvPr>
        </p:nvGraphicFramePr>
        <p:xfrm>
          <a:off x="9317038" y="7531099"/>
          <a:ext cx="172624" cy="1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099"/>
                        <a:ext cx="172624" cy="187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67ACEDC-B149-3E8A-EEAA-0D6D98E4FA24}"/>
              </a:ext>
            </a:extLst>
          </p:cNvPr>
          <p:cNvSpPr txBox="1"/>
          <p:nvPr/>
        </p:nvSpPr>
        <p:spPr>
          <a:xfrm>
            <a:off x="402540" y="1382328"/>
            <a:ext cx="23764922" cy="542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bi: 1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fr-FR" sz="4400" b="1" dirty="0" err="1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fr-FR" sz="4400" b="1" dirty="0">
                <a:solidFill>
                  <a:srgbClr val="3532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fr-FR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315883" y="6316274"/>
            <a:ext cx="24068117" cy="6863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C4616-740D-BD0F-FAF1-93D30557218D}"/>
              </a:ext>
            </a:extLst>
          </p:cNvPr>
          <p:cNvSpPr txBox="1"/>
          <p:nvPr/>
        </p:nvSpPr>
        <p:spPr>
          <a:xfrm>
            <a:off x="2715684" y="6316274"/>
            <a:ext cx="213524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4DB07-15C6-8B8B-86D0-904438448AB0}"/>
              </a:ext>
            </a:extLst>
          </p:cNvPr>
          <p:cNvSpPr txBox="1"/>
          <p:nvPr/>
        </p:nvSpPr>
        <p:spPr>
          <a:xfrm>
            <a:off x="2715685" y="7764959"/>
            <a:ext cx="123721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có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{ĐXĐ; ĐVX; XVĐ; VXD; VVX}.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24151-A825-8D80-42F6-E02C1B2B845B}"/>
                  </a:ext>
                </a:extLst>
              </p:cNvPr>
              <p:cNvSpPr txBox="1"/>
              <p:nvPr/>
            </p:nvSpPr>
            <p:spPr>
              <a:xfrm>
                <a:off x="2715685" y="8454177"/>
                <a:ext cx="12372108" cy="1246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n(K) =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r>
                      <a:rPr lang="en-US" sz="4400" b="1" i="1" kern="120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 kern="12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kern="12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num>
                      <m:den>
                        <m: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 kern="12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kern="12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 kern="1200">
                        <a:solidFill>
                          <a:srgbClr val="00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kern="12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kern="1200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24151-A825-8D80-42F6-E02C1B2B8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85" y="8454177"/>
                <a:ext cx="12372108" cy="1246367"/>
              </a:xfrm>
              <a:prstGeom prst="rect">
                <a:avLst/>
              </a:prstGeom>
              <a:blipFill>
                <a:blip r:embed="rId8"/>
                <a:stretch>
                  <a:fillRect l="-197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596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6431" y="256882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846001"/>
              </p:ext>
            </p:extLst>
          </p:nvPr>
        </p:nvGraphicFramePr>
        <p:xfrm>
          <a:off x="9144634" y="3394326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634" y="3394326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58824"/>
              </p:ext>
            </p:extLst>
          </p:nvPr>
        </p:nvGraphicFramePr>
        <p:xfrm>
          <a:off x="9144634" y="3394326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634" y="3394326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D5A425C-F5E8-AADD-A6E4-CC2E0498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19781"/>
              </p:ext>
            </p:extLst>
          </p:nvPr>
        </p:nvGraphicFramePr>
        <p:xfrm>
          <a:off x="301701" y="1250559"/>
          <a:ext cx="23850600" cy="161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617768"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Trở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trò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chơi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“</a:t>
                      </a:r>
                      <a:r>
                        <a:rPr lang="en-US" sz="4400" b="1" kern="1200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en-US" sz="4400" b="1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quay may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mắn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 ở HĐ2.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xe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110 cc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màu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trắng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màu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xanh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27208" y="1002974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359577" y="2737718"/>
            <a:ext cx="23813919" cy="10495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/>
              <p:nvPr/>
            </p:nvSpPr>
            <p:spPr>
              <a:xfrm>
                <a:off x="718075" y="2728441"/>
                <a:ext cx="23096921" cy="390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vi-VN" sz="3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 1:</a:t>
                </a:r>
                <a:endParaRPr lang="en-US" sz="3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sơ đồ hình cây ta có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3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 cố A:” người chơi nhận được loại xe 110 cc có màu trắng hoặc màu xanh”</a:t>
                </a:r>
                <a:endParaRPr lang="en-US" sz="3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vi-VN" sz="38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{100cc-trắng; 100cc-xanh}. </a:t>
                </a:r>
                <a:r>
                  <a:rPr lang="en-US" sz="3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75" y="2728441"/>
                <a:ext cx="23096921" cy="3909340"/>
              </a:xfrm>
              <a:prstGeom prst="rect">
                <a:avLst/>
              </a:prstGeom>
              <a:blipFill>
                <a:blip r:embed="rId7"/>
                <a:stretch>
                  <a:fillRect l="-871" t="-3120" b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C74A2-B4D5-FBD4-56AB-318727C95146}"/>
                  </a:ext>
                </a:extLst>
              </p:cNvPr>
              <p:cNvSpPr txBox="1"/>
              <p:nvPr/>
            </p:nvSpPr>
            <p:spPr>
              <a:xfrm>
                <a:off x="496295" y="6463713"/>
                <a:ext cx="23936802" cy="6928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3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Cách </a:t>
                </a:r>
                <a:r>
                  <a:rPr lang="en-US" sz="3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3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8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phần tử của không gian mẫu được hình thành từ hai công đoạn.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đoạn 1.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bánh xe 1, có 2 (khả năng).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đoạn 2.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bánh xe 2, có 4 (khả năng). 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quy tắc nhân,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 cố A:” người chơi nhận được loại xe 110 cc có màu trắng hoặc màu xanh”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38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 bánh xe 1, người chơi nhận được loại xe 110 cc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(khả năng).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38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i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Quay bánh xe 2, người chơi nhận được màu trắng hoặc màu xanh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vi-VN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(khả năng).</a:t>
                </a: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DC74A2-B4D5-FBD4-56AB-318727C9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5" y="6463713"/>
                <a:ext cx="23936802" cy="6928372"/>
              </a:xfrm>
              <a:prstGeom prst="rect">
                <a:avLst/>
              </a:prstGeom>
              <a:blipFill>
                <a:blip r:embed="rId8"/>
                <a:stretch>
                  <a:fillRect l="-840" t="-1671" b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18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D5A425C-F5E8-AADD-A6E4-CC2E0498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53435"/>
              </p:ext>
            </p:extLst>
          </p:nvPr>
        </p:nvGraphicFramePr>
        <p:xfrm>
          <a:off x="0" y="1905001"/>
          <a:ext cx="23850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617768">
                <a:tc>
                  <a:txBody>
                    <a:bodyPr/>
                    <a:lstStyle/>
                    <a:p>
                      <a:pPr algn="just"/>
                      <a:r>
                        <a:rPr lang="en-US" sz="48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tồng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dân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ngẫu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giới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này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Vẽ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sơ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thiết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rằng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4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-34636" y="5867400"/>
            <a:ext cx="23936802" cy="821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CD50D-04A2-723A-3E11-8BE628FB1868}"/>
              </a:ext>
            </a:extLst>
          </p:cNvPr>
          <p:cNvSpPr txBox="1"/>
          <p:nvPr/>
        </p:nvSpPr>
        <p:spPr>
          <a:xfrm>
            <a:off x="0" y="6903625"/>
            <a:ext cx="9720786" cy="401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 sơ đồ hình cây để mô tả 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tử của không gian mẫu.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Ký hiệu: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T: Con trai,    G: Con gái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Hình ảnh 149">
            <a:extLst>
              <a:ext uri="{FF2B5EF4-FFF2-40B4-BE49-F238E27FC236}">
                <a16:creationId xmlns:a16="http://schemas.microsoft.com/office/drawing/2014/main" id="{9C7BAAAC-C2BC-C501-44DC-AF61FA059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6463414"/>
            <a:ext cx="12954000" cy="59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D5A425C-F5E8-AADD-A6E4-CC2E0498FD14}"/>
              </a:ext>
            </a:extLst>
          </p:cNvPr>
          <p:cNvGraphicFramePr>
            <a:graphicFrameLocks noGrp="1"/>
          </p:cNvGraphicFramePr>
          <p:nvPr/>
        </p:nvGraphicFramePr>
        <p:xfrm>
          <a:off x="0" y="1905001"/>
          <a:ext cx="23850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1617768">
                <a:tc>
                  <a:txBody>
                    <a:bodyPr/>
                    <a:lstStyle/>
                    <a:p>
                      <a:pPr algn="just"/>
                      <a:r>
                        <a:rPr lang="en-US" sz="48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tồng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dân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ngẫu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tâm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giới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này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a)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Vẽ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sơ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mô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phần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mẫu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thiết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rằng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khả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như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nhau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đình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gái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algn="just"/>
                      <a:endParaRPr lang="en-US" sz="4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-34636" y="5867400"/>
            <a:ext cx="23936802" cy="821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/>
              <p:nvPr/>
            </p:nvSpPr>
            <p:spPr>
              <a:xfrm>
                <a:off x="0" y="6508474"/>
                <a:ext cx="24155400" cy="6855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𝜴</m:t>
                        </m:r>
                      </m:e>
                    </m:d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Biến cố A:”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chọn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gái</a:t>
                </a:r>
                <a:r>
                  <a:rPr lang="vi-VN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vi-VN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{TGG, GTG, GGT}.</a:t>
                </a:r>
                <a:r>
                  <a:rPr lang="vi-VN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08474"/>
                <a:ext cx="24155400" cy="6855851"/>
              </a:xfrm>
              <a:prstGeom prst="rect">
                <a:avLst/>
              </a:prstGeom>
              <a:blipFill>
                <a:blip r:embed="rId7"/>
                <a:stretch>
                  <a:fillRect l="-1009" r="-1640" b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481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861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715"/>
            <a:ext cx="344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94381" cy="970350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6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14719"/>
            <a:ext cx="186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42602" cy="17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2602" cy="17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099"/>
          <a:ext cx="172624" cy="18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099"/>
                        <a:ext cx="172624" cy="187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/>
              <p:nvPr/>
            </p:nvSpPr>
            <p:spPr>
              <a:xfrm>
                <a:off x="267524" y="1350195"/>
                <a:ext cx="22546670" cy="5021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7343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37343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;.....;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ba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just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4" y="1350195"/>
                <a:ext cx="22546670" cy="5021311"/>
              </a:xfrm>
              <a:prstGeom prst="rect">
                <a:avLst/>
              </a:prstGeom>
              <a:blipFill>
                <a:blip r:embed="rId8"/>
                <a:stretch>
                  <a:fillRect l="-1109" t="-2791" r="-1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284297" y="5791200"/>
            <a:ext cx="24068117" cy="7540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DA310-61A8-8BD0-D976-4EF1393A5FC2}"/>
                  </a:ext>
                </a:extLst>
              </p:cNvPr>
              <p:cNvSpPr txBox="1"/>
              <p:nvPr/>
            </p:nvSpPr>
            <p:spPr>
              <a:xfrm>
                <a:off x="337529" y="6602561"/>
                <a:ext cx="17498774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;.....;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ADA310-61A8-8BD0-D976-4EF1393A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9" y="6602561"/>
                <a:ext cx="17498774" cy="1483868"/>
              </a:xfrm>
              <a:prstGeom prst="rect">
                <a:avLst/>
              </a:prstGeom>
              <a:blipFill>
                <a:blip r:embed="rId9"/>
                <a:stretch>
                  <a:fillRect l="-1393" t="-9426" r="-229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54403F-326C-E9E2-437B-F1EF7445C1B4}"/>
                  </a:ext>
                </a:extLst>
              </p:cNvPr>
              <p:cNvSpPr txBox="1"/>
              <p:nvPr/>
            </p:nvSpPr>
            <p:spPr>
              <a:xfrm>
                <a:off x="284297" y="8270775"/>
                <a:ext cx="19900244" cy="1572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"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ba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54403F-326C-E9E2-437B-F1EF7445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7" y="8270775"/>
                <a:ext cx="19900244" cy="1572995"/>
              </a:xfrm>
              <a:prstGeom prst="rect">
                <a:avLst/>
              </a:prstGeom>
              <a:blipFill>
                <a:blip r:embed="rId10"/>
                <a:stretch>
                  <a:fillRect l="-1256" t="-5426" r="-202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9ABDA-3CC9-F2EF-D2E0-17EB7E31830E}"/>
                  </a:ext>
                </a:extLst>
              </p:cNvPr>
              <p:cNvSpPr txBox="1"/>
              <p:nvPr/>
            </p:nvSpPr>
            <p:spPr>
              <a:xfrm>
                <a:off x="186188" y="9519186"/>
                <a:ext cx="20737200" cy="2309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72727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72727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rgbClr val="727272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rgbClr val="72727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solidFill>
                          <a:srgbClr val="72727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2727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9ABDA-3CC9-F2EF-D2E0-17EB7E318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8" y="9519186"/>
                <a:ext cx="20737200" cy="2309863"/>
              </a:xfrm>
              <a:prstGeom prst="rect">
                <a:avLst/>
              </a:prstGeom>
              <a:blipFill>
                <a:blip r:embed="rId11"/>
                <a:stretch>
                  <a:fillRect l="-120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5EA84C5-DA58-7D50-B3A5-4F248E9A09B0}"/>
              </a:ext>
            </a:extLst>
          </p:cNvPr>
          <p:cNvSpPr txBox="1"/>
          <p:nvPr/>
        </p:nvSpPr>
        <p:spPr>
          <a:xfrm>
            <a:off x="267524" y="11829049"/>
            <a:ext cx="23614007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có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13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" grpId="0" animBg="1"/>
      <p:bldP spid="9" grpId="0"/>
      <p:bldP spid="15" grpId="0"/>
      <p:bldP spid="21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787276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61776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A, B, C.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cỏ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B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3.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mang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Từ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hộp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nhiên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Vẽ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sơ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hình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cây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để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mô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tả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: “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rút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ít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thẻ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1”.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Biến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nào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gian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mẫu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 </a:t>
                          </a:r>
                        </a:p>
                        <a:p>
                          <a:pPr algn="just"/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c)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44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𝑀</m:t>
                                      </m:r>
                                    </m:e>
                                  </m:bar>
                                </m:e>
                              </m:d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algn="just"/>
                          <a:endParaRPr lang="en-US" sz="44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3787276"/>
                  </p:ext>
                </p:extLst>
              </p:nvPr>
            </p:nvGraphicFramePr>
            <p:xfrm>
              <a:off x="0" y="1905001"/>
              <a:ext cx="23850600" cy="5658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5060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5658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1" t="-2153" r="-102" b="-4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20782" y="6918046"/>
            <a:ext cx="23936802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/>
              <p:nvPr/>
            </p:nvSpPr>
            <p:spPr>
              <a:xfrm>
                <a:off x="203218" y="7920651"/>
                <a:ext cx="9623135" cy="3705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𝟐𝟐𝟏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𝟐𝟐𝟐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𝟐𝟑𝟏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𝟐𝟑𝟐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𝟑𝟐𝟏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𝟑𝟐𝟐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𝟑𝟑𝟏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𝟑𝟑𝟐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CD50D-04A2-723A-3E11-8BE628FB1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18" y="7920651"/>
                <a:ext cx="9623135" cy="3705373"/>
              </a:xfrm>
              <a:prstGeom prst="rect">
                <a:avLst/>
              </a:prstGeom>
              <a:blipFill>
                <a:blip r:embed="rId9"/>
                <a:stretch>
                  <a:fillRect l="-2533" t="-3783" b="-6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64D8A1-C4E7-AED0-69A2-47B24E700E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475" y="7166151"/>
            <a:ext cx="13411200" cy="52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3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6140</TotalTime>
  <Words>2503</Words>
  <PresentationFormat>Custom</PresentationFormat>
  <Paragraphs>294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2022-10-17T15:25:22Z</dcterms:modified>
</cp:coreProperties>
</file>