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4516C6-39BC-4D9A-B3D3-B29463752B32}"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3035333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516C6-39BC-4D9A-B3D3-B29463752B32}"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3315509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516C6-39BC-4D9A-B3D3-B29463752B32}"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1897116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4516C6-39BC-4D9A-B3D3-B29463752B32}"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3602589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4516C6-39BC-4D9A-B3D3-B29463752B32}" type="datetimeFigureOut">
              <a:rPr lang="en-US" smtClean="0"/>
              <a:t>4/3/2021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3313073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4516C6-39BC-4D9A-B3D3-B29463752B32}"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1926263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4516C6-39BC-4D9A-B3D3-B29463752B32}" type="datetimeFigureOut">
              <a:rPr lang="en-US" smtClean="0"/>
              <a:t>4/3/2021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326256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4516C6-39BC-4D9A-B3D3-B29463752B32}" type="datetimeFigureOut">
              <a:rPr lang="en-US" smtClean="0"/>
              <a:t>4/3/2021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82464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516C6-39BC-4D9A-B3D3-B29463752B32}" type="datetimeFigureOut">
              <a:rPr lang="en-US" smtClean="0"/>
              <a:t>4/3/2021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1458730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4516C6-39BC-4D9A-B3D3-B29463752B32}"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83271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4516C6-39BC-4D9A-B3D3-B29463752B32}" type="datetimeFigureOut">
              <a:rPr lang="en-US" smtClean="0"/>
              <a:t>4/3/2021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E3732-4171-43C9-BE84-1578E0D377F5}" type="slidenum">
              <a:rPr lang="en-US" smtClean="0"/>
              <a:t>‹#›</a:t>
            </a:fld>
            <a:endParaRPr lang="en-US"/>
          </a:p>
        </p:txBody>
      </p:sp>
    </p:spTree>
    <p:extLst>
      <p:ext uri="{BB962C8B-B14F-4D97-AF65-F5344CB8AC3E}">
        <p14:creationId xmlns:p14="http://schemas.microsoft.com/office/powerpoint/2010/main" val="516986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4516C6-39BC-4D9A-B3D3-B29463752B32}" type="datetimeFigureOut">
              <a:rPr lang="en-US" smtClean="0"/>
              <a:t>4/3/2021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E3732-4171-43C9-BE84-1578E0D377F5}" type="slidenum">
              <a:rPr lang="en-US" smtClean="0"/>
              <a:t>‹#›</a:t>
            </a:fld>
            <a:endParaRPr lang="en-US"/>
          </a:p>
        </p:txBody>
      </p:sp>
    </p:spTree>
    <p:extLst>
      <p:ext uri="{BB962C8B-B14F-4D97-AF65-F5344CB8AC3E}">
        <p14:creationId xmlns:p14="http://schemas.microsoft.com/office/powerpoint/2010/main" val="2712050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image" Target="../media/image8.jpeg"/><Relationship Id="rId7"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slide" Target="slide20.xml"/><Relationship Id="rId5" Type="http://schemas.openxmlformats.org/officeDocument/2006/relationships/slide" Target="slide21.xml"/><Relationship Id="rId4" Type="http://schemas.openxmlformats.org/officeDocument/2006/relationships/slide" Target="slide19.xml"/><Relationship Id="rId9" Type="http://schemas.openxmlformats.org/officeDocument/2006/relationships/slide" Target="slide6.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2.bin"/><Relationship Id="rId4" Type="http://schemas.openxmlformats.org/officeDocument/2006/relationships/slide" Target="slide16.xml"/></Relationships>
</file>

<file path=ppt/slides/_rels/slide17.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3.bin"/><Relationship Id="rId4" Type="http://schemas.openxmlformats.org/officeDocument/2006/relationships/slide" Target="slide16.xml"/></Relationships>
</file>

<file path=ppt/slides/_rels/slide19.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5.bin"/><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8.bin"/><Relationship Id="rId4" Type="http://schemas.openxmlformats.org/officeDocument/2006/relationships/image" Target="../media/image12.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image" Target="../media/image15.wmf"/><Relationship Id="rId5" Type="http://schemas.openxmlformats.org/officeDocument/2006/relationships/oleObject" Target="../embeddings/oleObject11.bin"/><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779463" y="4243388"/>
            <a:ext cx="7637462" cy="89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ctr" eaLnBrk="0" hangingPunct="0">
              <a:spcBef>
                <a:spcPct val="50000"/>
              </a:spcBef>
              <a:defRPr/>
            </a:pPr>
            <a:r>
              <a:rPr lang="en-US" sz="2200" b="1" dirty="0">
                <a:solidFill>
                  <a:srgbClr val="FF0000"/>
                </a:solidFill>
                <a:latin typeface="Times New Roman" pitchFamily="18" charset="0"/>
              </a:rPr>
              <a:t>GIÁO VIÊN : NGUYỄN THỊ THƯƠNG</a:t>
            </a:r>
            <a:r>
              <a:rPr lang="en-US" sz="2000" b="1" dirty="0">
                <a:solidFill>
                  <a:srgbClr val="FF0000"/>
                </a:solidFill>
                <a:effectLst>
                  <a:outerShdw blurRad="38100" dist="38100" dir="2700000" algn="tl">
                    <a:srgbClr val="000000"/>
                  </a:outerShdw>
                </a:effectLst>
                <a:latin typeface="Times New Roman" pitchFamily="18" charset="0"/>
              </a:rPr>
              <a:t>    </a:t>
            </a:r>
          </a:p>
          <a:p>
            <a:pPr algn="ctr" eaLnBrk="0" hangingPunct="0">
              <a:spcBef>
                <a:spcPct val="50000"/>
              </a:spcBef>
              <a:defRPr/>
            </a:pPr>
            <a:r>
              <a:rPr lang="en-US" sz="2000" b="1" dirty="0">
                <a:solidFill>
                  <a:srgbClr val="FF0000"/>
                </a:solidFill>
                <a:effectLst>
                  <a:outerShdw blurRad="38100" dist="38100" dir="2700000" algn="tl">
                    <a:srgbClr val="000000"/>
                  </a:outerShdw>
                </a:effectLst>
                <a:latin typeface="Times New Roman" pitchFamily="18" charset="0"/>
              </a:rPr>
              <a:t>TRƯỜNG THCS TRẠI CAU                                                                          </a:t>
            </a:r>
            <a:endParaRPr lang="en-US" sz="2000" dirty="0">
              <a:solidFill>
                <a:srgbClr val="FF0000"/>
              </a:solidFill>
              <a:effectLst>
                <a:outerShdw blurRad="38100" dist="38100" dir="2700000" algn="tl">
                  <a:srgbClr val="000000"/>
                </a:outerShdw>
              </a:effectLst>
              <a:latin typeface="Times New Roman" pitchFamily="18" charset="0"/>
            </a:endParaRPr>
          </a:p>
        </p:txBody>
      </p:sp>
      <p:pic>
        <p:nvPicPr>
          <p:cNvPr id="2051" name="Picture 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518358">
            <a:off x="226219" y="5564981"/>
            <a:ext cx="11049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901868">
            <a:off x="7848600" y="5562600"/>
            <a:ext cx="11049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911360">
            <a:off x="227013" y="153988"/>
            <a:ext cx="1104900"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110874">
            <a:off x="7846219" y="154781"/>
            <a:ext cx="1104900" cy="110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WordArt 8"/>
          <p:cNvSpPr>
            <a:spLocks noChangeArrowheads="1" noChangeShapeType="1" noTextEdit="1"/>
          </p:cNvSpPr>
          <p:nvPr/>
        </p:nvSpPr>
        <p:spPr bwMode="auto">
          <a:xfrm>
            <a:off x="304800" y="1143000"/>
            <a:ext cx="8688388" cy="2209800"/>
          </a:xfrm>
          <a:prstGeom prst="rect">
            <a:avLst/>
          </a:prstGeom>
        </p:spPr>
        <p:txBody>
          <a:bodyPr wrap="none" fromWordArt="1">
            <a:prstTxWarp prst="textPlain">
              <a:avLst>
                <a:gd name="adj" fmla="val 50000"/>
              </a:avLst>
            </a:prstTxWarp>
          </a:bodyPr>
          <a:lstStyle/>
          <a:p>
            <a:pPr algn="ctr">
              <a:defRPr/>
            </a:pPr>
            <a:r>
              <a:rPr lang="en-US" sz="2400" b="1" kern="10" dirty="0">
                <a:ln w="9525" cap="sq">
                  <a:solidFill>
                    <a:srgbClr val="FF0000"/>
                  </a:solidFill>
                  <a:round/>
                  <a:headEnd type="none" w="sm" len="sm"/>
                  <a:tailEnd type="none" w="sm" len="sm"/>
                </a:ln>
                <a:solidFill>
                  <a:srgbClr val="FF00FF"/>
                </a:solidFill>
                <a:effectLst>
                  <a:outerShdw dist="107763" dir="18900000" algn="ctr" rotWithShape="0">
                    <a:srgbClr val="C0C0C0">
                      <a:alpha val="50000"/>
                    </a:srgbClr>
                  </a:outerShdw>
                </a:effectLst>
                <a:latin typeface=".VnTimeH"/>
              </a:rPr>
              <a:t>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chµo</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mõng</a:t>
            </a:r>
            <a:endPar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endParaRPr>
          </a:p>
          <a:p>
            <a:pPr algn="ctr">
              <a:defRPr/>
            </a:pP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QUÝ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ThÇy</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Gi¸o</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C«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Gi¸o</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a:t>
            </a:r>
          </a:p>
          <a:p>
            <a:pPr algn="ctr">
              <a:defRPr/>
            </a:pP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vÒ</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a:t>
            </a:r>
            <a:r>
              <a:rPr lang="en-US" sz="2400" b="1" kern="10" dirty="0" err="1">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dù</a:t>
            </a:r>
            <a:r>
              <a:rPr lang="en-US" sz="2400" b="1" kern="10" dirty="0">
                <a:ln w="9525" cap="sq">
                  <a:solidFill>
                    <a:srgbClr val="FF0000"/>
                  </a:solidFill>
                  <a:round/>
                  <a:headEnd type="none" w="sm" len="sm"/>
                  <a:tailEnd type="none" w="sm" len="sm"/>
                </a:ln>
                <a:solidFill>
                  <a:srgbClr val="92D050"/>
                </a:solidFill>
                <a:effectLst>
                  <a:outerShdw dist="107763" dir="18900000" algn="ctr" rotWithShape="0">
                    <a:srgbClr val="C0C0C0">
                      <a:alpha val="50000"/>
                    </a:srgbClr>
                  </a:outerShdw>
                </a:effectLst>
                <a:latin typeface=".VnTimeH"/>
              </a:rPr>
              <a:t> GIỜ</a:t>
            </a:r>
          </a:p>
        </p:txBody>
      </p:sp>
      <p:pic>
        <p:nvPicPr>
          <p:cNvPr id="2056" name="Picture 10"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971800"/>
            <a:ext cx="11811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1" descr="DSTARS-P"/>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467600" y="3581400"/>
            <a:ext cx="11811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2" descr="th_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733800"/>
            <a:ext cx="2227263"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3" descr="th_54"/>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114800"/>
            <a:ext cx="2227263"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0359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696200" cy="3429000"/>
          </a:xfrm>
        </p:spPr>
        <p:txBody>
          <a:bodyPr/>
          <a:lstStyle/>
          <a:p>
            <a:pPr eaLnBrk="1" hangingPunct="1">
              <a:buFontTx/>
              <a:buNone/>
            </a:pPr>
            <a:r>
              <a:rPr lang="en-US" smtClean="0">
                <a:latin typeface="Times New Roman" pitchFamily="18" charset="0"/>
                <a:cs typeface="Times New Roman" pitchFamily="18" charset="0"/>
              </a:rPr>
              <a:t>Cho các số thực a, b, c thỏa mãn: a &lt; b; b &lt; c</a:t>
            </a:r>
          </a:p>
          <a:p>
            <a:pPr eaLnBrk="1" hangingPunct="1">
              <a:buFontTx/>
              <a:buNone/>
            </a:pPr>
            <a:r>
              <a:rPr lang="en-US" smtClean="0">
                <a:latin typeface="Times New Roman" pitchFamily="18" charset="0"/>
                <a:cs typeface="Times New Roman" pitchFamily="18" charset="0"/>
              </a:rPr>
              <a:t> thì a &lt; c. </a:t>
            </a:r>
          </a:p>
        </p:txBody>
      </p:sp>
      <p:sp>
        <p:nvSpPr>
          <p:cNvPr id="4" name="Text Box 10"/>
          <p:cNvSpPr txBox="1">
            <a:spLocks noGrp="1" noChangeArrowheads="1"/>
          </p:cNvSpPr>
          <p:nvPr>
            <p:ph type="title"/>
          </p:nvPr>
        </p:nvSpPr>
        <p:spPr>
          <a:xfrm>
            <a:off x="457200" y="274638"/>
            <a:ext cx="8229600" cy="523875"/>
          </a:xfrm>
        </p:spPr>
        <p:txBody>
          <a:bodyPr anchor="t">
            <a:spAutoFit/>
          </a:bodyPr>
          <a:lstStyle/>
          <a:p>
            <a:pPr marL="342900" indent="-342900" algn="l" eaLnBrk="1" hangingPunct="1">
              <a:spcBef>
                <a:spcPct val="50000"/>
              </a:spcBef>
              <a:buFont typeface="Arial" charset="0"/>
              <a:buNone/>
              <a:defRPr/>
            </a:pPr>
            <a:r>
              <a:rPr lang="en-US" sz="2800" b="1" u="sng" dirty="0" smtClean="0">
                <a:solidFill>
                  <a:srgbClr val="0000CC"/>
                </a:solidFill>
                <a:latin typeface="Times New Roman" pitchFamily="18" charset="0"/>
                <a:ea typeface="+mn-ea"/>
                <a:cs typeface="+mn-cs"/>
              </a:rPr>
              <a:t>3. </a:t>
            </a:r>
            <a:r>
              <a:rPr lang="en-US" sz="2800" b="1" u="sng" dirty="0" err="1" smtClean="0">
                <a:solidFill>
                  <a:srgbClr val="0000CC"/>
                </a:solidFill>
                <a:latin typeface="Times New Roman" pitchFamily="18" charset="0"/>
                <a:ea typeface="+mn-ea"/>
                <a:cs typeface="+mn-cs"/>
              </a:rPr>
              <a:t>Tính</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chất</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bắc</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cầu</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của</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thứ</a:t>
            </a:r>
            <a:r>
              <a:rPr lang="en-US" sz="2800" b="1" u="sng" dirty="0" smtClean="0">
                <a:solidFill>
                  <a:srgbClr val="0000CC"/>
                </a:solidFill>
                <a:latin typeface="Times New Roman" pitchFamily="18" charset="0"/>
                <a:ea typeface="+mn-ea"/>
                <a:cs typeface="+mn-cs"/>
              </a:rPr>
              <a:t> </a:t>
            </a:r>
            <a:r>
              <a:rPr lang="en-US" sz="2800" b="1" u="sng" dirty="0" err="1" smtClean="0">
                <a:solidFill>
                  <a:srgbClr val="0000CC"/>
                </a:solidFill>
                <a:latin typeface="Times New Roman" pitchFamily="18" charset="0"/>
                <a:ea typeface="+mn-ea"/>
                <a:cs typeface="+mn-cs"/>
              </a:rPr>
              <a:t>tự</a:t>
            </a:r>
            <a:endParaRPr lang="en-US" sz="2800" b="1" u="sng" dirty="0">
              <a:solidFill>
                <a:srgbClr val="0000CC"/>
              </a:solidFill>
              <a:latin typeface="Times New Roman" pitchFamily="18" charset="0"/>
              <a:ea typeface="+mn-ea"/>
              <a:cs typeface="+mn-cs"/>
            </a:endParaRPr>
          </a:p>
        </p:txBody>
      </p:sp>
      <p:pic>
        <p:nvPicPr>
          <p:cNvPr id="5"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5700" y="2667000"/>
            <a:ext cx="6858000" cy="128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45974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2"/>
          <p:cNvSpPr txBox="1">
            <a:spLocks noChangeArrowheads="1"/>
          </p:cNvSpPr>
          <p:nvPr/>
        </p:nvSpPr>
        <p:spPr bwMode="auto">
          <a:xfrm>
            <a:off x="457200" y="304800"/>
            <a:ext cx="838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vi-VN" sz="2800" b="1" i="1">
                <a:solidFill>
                  <a:srgbClr val="FF3300"/>
                </a:solidFill>
                <a:latin typeface="Times New Roman" pitchFamily="18" charset="0"/>
                <a:cs typeface="Times New Roman" pitchFamily="18" charset="0"/>
              </a:rPr>
              <a:t>V</a:t>
            </a:r>
            <a:r>
              <a:rPr lang="en-US" sz="2800" b="1" i="1">
                <a:solidFill>
                  <a:srgbClr val="FF3300"/>
                </a:solidFill>
                <a:latin typeface="Times New Roman" pitchFamily="18" charset="0"/>
                <a:cs typeface="Times New Roman" pitchFamily="18" charset="0"/>
              </a:rPr>
              <a:t>í </a:t>
            </a:r>
            <a:r>
              <a:rPr lang="vi-VN" sz="2800" b="1" i="1">
                <a:solidFill>
                  <a:srgbClr val="FF3300"/>
                </a:solidFill>
                <a:latin typeface="Times New Roman" pitchFamily="18" charset="0"/>
                <a:cs typeface="Times New Roman" pitchFamily="18" charset="0"/>
              </a:rPr>
              <a:t>D</a:t>
            </a:r>
            <a:r>
              <a:rPr lang="en-US" sz="2800" b="1" i="1">
                <a:solidFill>
                  <a:srgbClr val="FF3300"/>
                </a:solidFill>
                <a:latin typeface="Times New Roman" pitchFamily="18" charset="0"/>
                <a:cs typeface="Times New Roman" pitchFamily="18" charset="0"/>
              </a:rPr>
              <a:t>ụ</a:t>
            </a:r>
            <a:r>
              <a:rPr lang="vi-VN" sz="2800" b="1" i="1">
                <a:solidFill>
                  <a:srgbClr val="FF3300"/>
                </a:solidFill>
                <a:latin typeface="Times New Roman" pitchFamily="18" charset="0"/>
                <a:cs typeface="Times New Roman" pitchFamily="18" charset="0"/>
              </a:rPr>
              <a:t>:</a:t>
            </a:r>
            <a:r>
              <a:rPr lang="vi-VN" sz="2800" b="1">
                <a:latin typeface="Times New Roman" pitchFamily="18" charset="0"/>
                <a:cs typeface="Times New Roman" pitchFamily="18" charset="0"/>
              </a:rPr>
              <a:t> Cho a &gt; b. </a:t>
            </a:r>
            <a:r>
              <a:rPr lang="en-US" sz="2800" b="1">
                <a:latin typeface="Times New Roman" pitchFamily="18" charset="0"/>
                <a:cs typeface="Times New Roman" pitchFamily="18" charset="0"/>
              </a:rPr>
              <a:t> </a:t>
            </a:r>
            <a:r>
              <a:rPr lang="vi-VN" sz="2800" b="1">
                <a:latin typeface="Times New Roman" pitchFamily="18" charset="0"/>
                <a:cs typeface="Times New Roman" pitchFamily="18" charset="0"/>
              </a:rPr>
              <a:t>Chứng minh rằng: a</a:t>
            </a:r>
            <a:r>
              <a:rPr lang="en-US" sz="2800" b="1">
                <a:latin typeface="Times New Roman" pitchFamily="18" charset="0"/>
                <a:cs typeface="Times New Roman" pitchFamily="18" charset="0"/>
              </a:rPr>
              <a:t> </a:t>
            </a:r>
            <a:r>
              <a:rPr lang="vi-VN" sz="2800" b="1">
                <a:latin typeface="Times New Roman" pitchFamily="18" charset="0"/>
                <a:cs typeface="Times New Roman" pitchFamily="18" charset="0"/>
              </a:rPr>
              <a:t>+ </a:t>
            </a:r>
            <a:r>
              <a:rPr lang="en-US" sz="2800" b="1">
                <a:latin typeface="Times New Roman" pitchFamily="18" charset="0"/>
                <a:cs typeface="Times New Roman" pitchFamily="18" charset="0"/>
              </a:rPr>
              <a:t>3</a:t>
            </a:r>
            <a:r>
              <a:rPr lang="vi-VN" sz="2800" b="1">
                <a:latin typeface="Times New Roman" pitchFamily="18" charset="0"/>
                <a:cs typeface="Times New Roman" pitchFamily="18" charset="0"/>
              </a:rPr>
              <a:t> &gt; b - </a:t>
            </a:r>
            <a:r>
              <a:rPr lang="en-US" sz="2800" b="1">
                <a:latin typeface="Times New Roman" pitchFamily="18" charset="0"/>
                <a:cs typeface="Times New Roman" pitchFamily="18" charset="0"/>
              </a:rPr>
              <a:t>2</a:t>
            </a:r>
            <a:endParaRPr lang="vi-VN" sz="2800" b="1">
              <a:latin typeface="Times New Roman" pitchFamily="18" charset="0"/>
              <a:cs typeface="Times New Roman" pitchFamily="18" charset="0"/>
            </a:endParaRPr>
          </a:p>
        </p:txBody>
      </p:sp>
      <p:sp>
        <p:nvSpPr>
          <p:cNvPr id="5" name="Text Box 14"/>
          <p:cNvSpPr>
            <a:spLocks noGrp="1" noChangeArrowheads="1"/>
          </p:cNvSpPr>
          <p:nvPr>
            <p:ph idx="1"/>
          </p:nvPr>
        </p:nvSpPr>
        <p:spPr>
          <a:xfrm>
            <a:off x="457200" y="1676400"/>
            <a:ext cx="8382000" cy="523875"/>
          </a:xfrm>
        </p:spPr>
        <p:txBody>
          <a:bodyPr>
            <a:spAutoFit/>
          </a:bodyPr>
          <a:lstStyle/>
          <a:p>
            <a:pPr eaLnBrk="1" hangingPunct="1">
              <a:spcBef>
                <a:spcPct val="50000"/>
              </a:spcBef>
              <a:buFontTx/>
              <a:buNone/>
            </a:pPr>
            <a:r>
              <a:rPr lang="vi-VN" sz="2800" smtClean="0">
                <a:latin typeface="Times New Roman" pitchFamily="18" charset="0"/>
                <a:cs typeface="Times New Roman" pitchFamily="18" charset="0"/>
              </a:rPr>
              <a:t>Vì:   a &gt; b =&gt; a +</a:t>
            </a:r>
            <a:r>
              <a:rPr lang="en-US" sz="2800" smtClean="0">
                <a:latin typeface="Times New Roman" pitchFamily="18" charset="0"/>
                <a:cs typeface="Times New Roman" pitchFamily="18" charset="0"/>
              </a:rPr>
              <a:t> 3</a:t>
            </a:r>
            <a:r>
              <a:rPr lang="vi-VN" sz="2800" smtClean="0">
                <a:latin typeface="Times New Roman" pitchFamily="18" charset="0"/>
                <a:cs typeface="Times New Roman" pitchFamily="18" charset="0"/>
              </a:rPr>
              <a:t> &gt; b</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3</a:t>
            </a:r>
            <a:r>
              <a:rPr lang="vi-VN"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 (</a:t>
            </a:r>
            <a:r>
              <a:rPr lang="vi-VN" sz="2800" smtClean="0">
                <a:latin typeface="Times New Roman" pitchFamily="18" charset="0"/>
                <a:cs typeface="Times New Roman" pitchFamily="18" charset="0"/>
              </a:rPr>
              <a:t>Cộng cả hai vế với </a:t>
            </a:r>
            <a:r>
              <a:rPr lang="en-US" sz="2800" smtClean="0">
                <a:latin typeface="Times New Roman" pitchFamily="18" charset="0"/>
                <a:cs typeface="Times New Roman" pitchFamily="18" charset="0"/>
              </a:rPr>
              <a:t>3)</a:t>
            </a:r>
            <a:r>
              <a:rPr lang="vi-VN"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  </a:t>
            </a:r>
            <a:r>
              <a:rPr lang="en-US" sz="2800" smtClean="0">
                <a:solidFill>
                  <a:srgbClr val="FF0000"/>
                </a:solidFill>
                <a:latin typeface="Times New Roman" pitchFamily="18" charset="0"/>
                <a:cs typeface="Times New Roman" pitchFamily="18" charset="0"/>
              </a:rPr>
              <a:t>( 1)</a:t>
            </a:r>
          </a:p>
        </p:txBody>
      </p:sp>
      <p:sp>
        <p:nvSpPr>
          <p:cNvPr id="10" name="Rectangle 9"/>
          <p:cNvSpPr>
            <a:spLocks noChangeArrowheads="1"/>
          </p:cNvSpPr>
          <p:nvPr/>
        </p:nvSpPr>
        <p:spPr bwMode="auto">
          <a:xfrm>
            <a:off x="533400" y="1143000"/>
            <a:ext cx="10017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vi-VN" sz="2800" b="1" i="1" u="sng">
                <a:solidFill>
                  <a:srgbClr val="FF3300"/>
                </a:solidFill>
                <a:latin typeface="Times New Roman" pitchFamily="18" charset="0"/>
                <a:cs typeface="Times New Roman" pitchFamily="18" charset="0"/>
              </a:rPr>
              <a:t>Giải</a:t>
            </a:r>
            <a:r>
              <a:rPr lang="vi-VN" sz="2400" i="1">
                <a:solidFill>
                  <a:srgbClr val="FF3300"/>
                </a:solidFill>
                <a:latin typeface="Times New Roman" pitchFamily="18" charset="0"/>
                <a:cs typeface="Times New Roman" pitchFamily="18" charset="0"/>
              </a:rPr>
              <a:t>: </a:t>
            </a:r>
          </a:p>
        </p:txBody>
      </p:sp>
      <p:sp>
        <p:nvSpPr>
          <p:cNvPr id="11" name="Rectangle 10"/>
          <p:cNvSpPr>
            <a:spLocks noChangeArrowheads="1"/>
          </p:cNvSpPr>
          <p:nvPr/>
        </p:nvSpPr>
        <p:spPr bwMode="auto">
          <a:xfrm>
            <a:off x="457200" y="2438400"/>
            <a:ext cx="822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vi-VN" sz="2800">
                <a:latin typeface="Times New Roman" pitchFamily="18" charset="0"/>
                <a:cs typeface="Times New Roman" pitchFamily="18" charset="0"/>
              </a:rPr>
              <a:t>Vì:   </a:t>
            </a:r>
            <a:r>
              <a:rPr lang="en-US" sz="2800">
                <a:latin typeface="Times New Roman" pitchFamily="18" charset="0"/>
                <a:cs typeface="Times New Roman" pitchFamily="18" charset="0"/>
              </a:rPr>
              <a:t>3</a:t>
            </a:r>
            <a:r>
              <a:rPr lang="vi-VN" sz="2800">
                <a:latin typeface="Times New Roman" pitchFamily="18" charset="0"/>
                <a:cs typeface="Times New Roman" pitchFamily="18" charset="0"/>
              </a:rPr>
              <a:t> &gt; -</a:t>
            </a:r>
            <a:r>
              <a:rPr lang="en-US" sz="2800">
                <a:latin typeface="Times New Roman" pitchFamily="18" charset="0"/>
                <a:cs typeface="Times New Roman" pitchFamily="18" charset="0"/>
              </a:rPr>
              <a:t>2</a:t>
            </a:r>
            <a:r>
              <a:rPr lang="vi-VN" sz="2800">
                <a:latin typeface="Times New Roman" pitchFamily="18" charset="0"/>
                <a:cs typeface="Times New Roman" pitchFamily="18" charset="0"/>
              </a:rPr>
              <a:t> =&gt; b</a:t>
            </a:r>
            <a:r>
              <a:rPr lang="en-US" sz="2800">
                <a:latin typeface="Times New Roman" pitchFamily="18" charset="0"/>
                <a:cs typeface="Times New Roman" pitchFamily="18" charset="0"/>
              </a:rPr>
              <a:t> </a:t>
            </a:r>
            <a:r>
              <a:rPr lang="vi-VN" sz="2800">
                <a:latin typeface="Times New Roman" pitchFamily="18" charset="0"/>
                <a:cs typeface="Times New Roman" pitchFamily="18" charset="0"/>
              </a:rPr>
              <a:t>+ </a:t>
            </a:r>
            <a:r>
              <a:rPr lang="en-US" sz="2800">
                <a:latin typeface="Times New Roman" pitchFamily="18" charset="0"/>
                <a:cs typeface="Times New Roman" pitchFamily="18" charset="0"/>
              </a:rPr>
              <a:t>3</a:t>
            </a:r>
            <a:r>
              <a:rPr lang="vi-VN" sz="2800">
                <a:latin typeface="Times New Roman" pitchFamily="18" charset="0"/>
                <a:cs typeface="Times New Roman" pitchFamily="18" charset="0"/>
              </a:rPr>
              <a:t> &gt; b -</a:t>
            </a:r>
            <a:r>
              <a:rPr lang="en-US" sz="2800">
                <a:latin typeface="Times New Roman" pitchFamily="18" charset="0"/>
                <a:cs typeface="Times New Roman" pitchFamily="18" charset="0"/>
              </a:rPr>
              <a:t>2</a:t>
            </a:r>
            <a:r>
              <a:rPr lang="vi-VN" sz="2800">
                <a:latin typeface="Times New Roman" pitchFamily="18" charset="0"/>
                <a:cs typeface="Times New Roman" pitchFamily="18" charset="0"/>
              </a:rPr>
              <a:t>  </a:t>
            </a:r>
            <a:r>
              <a:rPr lang="en-US" sz="2800">
                <a:latin typeface="Times New Roman" pitchFamily="18" charset="0"/>
                <a:cs typeface="Times New Roman" pitchFamily="18" charset="0"/>
              </a:rPr>
              <a:t>(</a:t>
            </a:r>
            <a:r>
              <a:rPr lang="vi-VN" sz="2800">
                <a:latin typeface="Times New Roman" pitchFamily="18" charset="0"/>
                <a:cs typeface="Times New Roman" pitchFamily="18" charset="0"/>
              </a:rPr>
              <a:t>Cộng cả hai vế với b</a:t>
            </a:r>
            <a:r>
              <a:rPr lang="en-US" sz="2800">
                <a:latin typeface="Times New Roman" pitchFamily="18" charset="0"/>
                <a:cs typeface="Times New Roman" pitchFamily="18" charset="0"/>
              </a:rPr>
              <a:t>)</a:t>
            </a:r>
            <a:r>
              <a:rPr lang="vi-VN" sz="2800">
                <a:latin typeface="Times New Roman" pitchFamily="18" charset="0"/>
                <a:cs typeface="Times New Roman" pitchFamily="18" charset="0"/>
              </a:rPr>
              <a:t> </a:t>
            </a:r>
            <a:r>
              <a:rPr lang="en-US" sz="2800">
                <a:latin typeface="Times New Roman" pitchFamily="18" charset="0"/>
                <a:cs typeface="Times New Roman" pitchFamily="18" charset="0"/>
              </a:rPr>
              <a:t>   </a:t>
            </a:r>
            <a:r>
              <a:rPr lang="en-US" sz="2800">
                <a:solidFill>
                  <a:srgbClr val="FF0000"/>
                </a:solidFill>
                <a:latin typeface="Times New Roman" pitchFamily="18" charset="0"/>
                <a:cs typeface="Times New Roman" pitchFamily="18" charset="0"/>
              </a:rPr>
              <a:t>( 2)</a:t>
            </a:r>
            <a:endParaRPr lang="en-US" sz="2800"/>
          </a:p>
        </p:txBody>
      </p:sp>
      <p:sp>
        <p:nvSpPr>
          <p:cNvPr id="12" name="Rectangle 11"/>
          <p:cNvSpPr>
            <a:spLocks noChangeArrowheads="1"/>
          </p:cNvSpPr>
          <p:nvPr/>
        </p:nvSpPr>
        <p:spPr bwMode="auto">
          <a:xfrm>
            <a:off x="685800" y="3276600"/>
            <a:ext cx="70675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800">
                <a:latin typeface="Times New Roman" pitchFamily="18" charset="0"/>
                <a:cs typeface="Times New Roman" pitchFamily="18" charset="0"/>
              </a:rPr>
              <a:t>T</a:t>
            </a:r>
            <a:r>
              <a:rPr lang="vi-VN" sz="2800">
                <a:latin typeface="Times New Roman" pitchFamily="18" charset="0"/>
                <a:cs typeface="Times New Roman" pitchFamily="18" charset="0"/>
              </a:rPr>
              <a:t>ừ</a:t>
            </a:r>
            <a:r>
              <a:rPr lang="en-US" sz="2800">
                <a:latin typeface="Times New Roman" pitchFamily="18" charset="0"/>
                <a:cs typeface="Times New Roman" pitchFamily="18" charset="0"/>
              </a:rPr>
              <a:t> </a:t>
            </a:r>
            <a:r>
              <a:rPr lang="en-US" sz="2800">
                <a:solidFill>
                  <a:srgbClr val="FF3300"/>
                </a:solidFill>
                <a:latin typeface="Times New Roman" pitchFamily="18" charset="0"/>
                <a:cs typeface="Times New Roman" pitchFamily="18" charset="0"/>
              </a:rPr>
              <a:t>( 1) ( 2) </a:t>
            </a:r>
            <a:r>
              <a:rPr lang="vi-VN" sz="2800">
                <a:latin typeface="Times New Roman" pitchFamily="18" charset="0"/>
                <a:cs typeface="Times New Roman" pitchFamily="18" charset="0"/>
              </a:rPr>
              <a:t>=&gt;</a:t>
            </a:r>
            <a:r>
              <a:rPr lang="en-US" sz="2800">
                <a:latin typeface="Times New Roman" pitchFamily="18" charset="0"/>
                <a:cs typeface="Times New Roman" pitchFamily="18" charset="0"/>
              </a:rPr>
              <a:t> a + 3 &gt; b – 2 (Tính chất bắc cầu)</a:t>
            </a:r>
            <a:endParaRPr lang="vi-VN" sz="2800">
              <a:latin typeface="Times New Roman" pitchFamily="18" charset="0"/>
              <a:cs typeface="Times New Roman" pitchFamily="18" charset="0"/>
            </a:endParaRPr>
          </a:p>
        </p:txBody>
      </p:sp>
    </p:spTree>
    <p:extLst>
      <p:ext uri="{BB962C8B-B14F-4D97-AF65-F5344CB8AC3E}">
        <p14:creationId xmlns:p14="http://schemas.microsoft.com/office/powerpoint/2010/main" val="39729198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22"/>
          <p:cNvSpPr>
            <a:spLocks noGrp="1"/>
          </p:cNvSpPr>
          <p:nvPr>
            <p:ph type="title"/>
          </p:nvPr>
        </p:nvSpPr>
        <p:spPr>
          <a:xfrm>
            <a:off x="2819400" y="274638"/>
            <a:ext cx="3962400" cy="1143000"/>
          </a:xfrm>
          <a:solidFill>
            <a:srgbClr val="EC94D5"/>
          </a:solidFill>
          <a:ln>
            <a:solidFill>
              <a:srgbClr val="EC94D5"/>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b="1" dirty="0" smtClean="0">
                <a:solidFill>
                  <a:schemeClr val="tx1"/>
                </a:solidFill>
                <a:latin typeface="Times New Roman" pitchFamily="18" charset="0"/>
                <a:cs typeface="Times New Roman" pitchFamily="18" charset="0"/>
              </a:rPr>
              <a:t>CỦNG CỐ</a:t>
            </a:r>
            <a:endParaRPr lang="vi-VN" b="1" dirty="0">
              <a:solidFill>
                <a:schemeClr val="tx1"/>
              </a:solidFill>
              <a:latin typeface="Times New Roman" pitchFamily="18" charset="0"/>
              <a:cs typeface="Times New Roman" pitchFamily="18" charset="0"/>
            </a:endParaRPr>
          </a:p>
        </p:txBody>
      </p:sp>
      <p:sp>
        <p:nvSpPr>
          <p:cNvPr id="19459" name="Text Box 3"/>
          <p:cNvSpPr txBox="1">
            <a:spLocks noChangeArrowheads="1"/>
          </p:cNvSpPr>
          <p:nvPr/>
        </p:nvSpPr>
        <p:spPr bwMode="auto">
          <a:xfrm>
            <a:off x="304800" y="3810000"/>
            <a:ext cx="2590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a:latin typeface="Times New Roman" pitchFamily="18" charset="0"/>
              </a:rPr>
              <a:t>Với ba số a, b, c </a:t>
            </a:r>
          </a:p>
        </p:txBody>
      </p:sp>
      <p:grpSp>
        <p:nvGrpSpPr>
          <p:cNvPr id="2" name="Group 4"/>
          <p:cNvGrpSpPr>
            <a:grpSpLocks/>
          </p:cNvGrpSpPr>
          <p:nvPr/>
        </p:nvGrpSpPr>
        <p:grpSpPr bwMode="auto">
          <a:xfrm>
            <a:off x="2971800" y="4191000"/>
            <a:ext cx="5334000" cy="2286000"/>
            <a:chOff x="1872" y="2304"/>
            <a:chExt cx="3360" cy="1440"/>
          </a:xfrm>
        </p:grpSpPr>
        <p:sp>
          <p:nvSpPr>
            <p:cNvPr id="19473" name="Line 5"/>
            <p:cNvSpPr>
              <a:spLocks noChangeShapeType="1"/>
            </p:cNvSpPr>
            <p:nvPr/>
          </p:nvSpPr>
          <p:spPr bwMode="auto">
            <a:xfrm>
              <a:off x="1872" y="2304"/>
              <a:ext cx="672" cy="1344"/>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4" name="Text Box 6"/>
            <p:cNvSpPr txBox="1">
              <a:spLocks noChangeArrowheads="1"/>
            </p:cNvSpPr>
            <p:nvPr/>
          </p:nvSpPr>
          <p:spPr bwMode="auto">
            <a:xfrm>
              <a:off x="2640" y="3456"/>
              <a:ext cx="25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latin typeface="Times New Roman" pitchFamily="18" charset="0"/>
                </a:rPr>
                <a:t>Nếu a &lt; b và b &lt; c  thì a &lt; c</a:t>
              </a:r>
            </a:p>
          </p:txBody>
        </p:sp>
      </p:grpSp>
      <p:sp>
        <p:nvSpPr>
          <p:cNvPr id="24" name="Line 7"/>
          <p:cNvSpPr>
            <a:spLocks noChangeShapeType="1"/>
          </p:cNvSpPr>
          <p:nvPr/>
        </p:nvSpPr>
        <p:spPr bwMode="auto">
          <a:xfrm flipV="1">
            <a:off x="2971800" y="2362200"/>
            <a:ext cx="617538" cy="1828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Text Box 8"/>
          <p:cNvSpPr txBox="1">
            <a:spLocks noChangeArrowheads="1"/>
          </p:cNvSpPr>
          <p:nvPr/>
        </p:nvSpPr>
        <p:spPr bwMode="auto">
          <a:xfrm>
            <a:off x="3589338" y="2133600"/>
            <a:ext cx="8493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latin typeface="Times New Roman" pitchFamily="18" charset="0"/>
              </a:rPr>
              <a:t>c &gt; 0</a:t>
            </a:r>
          </a:p>
        </p:txBody>
      </p:sp>
      <p:sp>
        <p:nvSpPr>
          <p:cNvPr id="27" name="Line 10"/>
          <p:cNvSpPr>
            <a:spLocks noChangeShapeType="1"/>
          </p:cNvSpPr>
          <p:nvPr/>
        </p:nvSpPr>
        <p:spPr bwMode="auto">
          <a:xfrm flipV="1">
            <a:off x="2971800" y="4144963"/>
            <a:ext cx="457200" cy="460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Text Box 11"/>
          <p:cNvSpPr txBox="1">
            <a:spLocks noChangeArrowheads="1"/>
          </p:cNvSpPr>
          <p:nvPr/>
        </p:nvSpPr>
        <p:spPr bwMode="auto">
          <a:xfrm>
            <a:off x="3429000" y="38862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400">
                <a:latin typeface="Times New Roman" pitchFamily="18" charset="0"/>
              </a:rPr>
              <a:t>c &lt; 0</a:t>
            </a:r>
          </a:p>
        </p:txBody>
      </p:sp>
      <p:sp>
        <p:nvSpPr>
          <p:cNvPr id="30" name="Rectangle 13"/>
          <p:cNvSpPr>
            <a:spLocks noChangeArrowheads="1"/>
          </p:cNvSpPr>
          <p:nvPr/>
        </p:nvSpPr>
        <p:spPr bwMode="auto">
          <a:xfrm>
            <a:off x="3962400" y="1495425"/>
            <a:ext cx="45720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2"/>
            <a:r>
              <a:rPr lang="en-US" sz="2400">
                <a:latin typeface="Times New Roman" pitchFamily="18" charset="0"/>
              </a:rPr>
              <a:t>- Nếu a &lt; b thì  a.c &lt; b.c </a:t>
            </a:r>
          </a:p>
          <a:p>
            <a:pPr lvl="2"/>
            <a:r>
              <a:rPr lang="en-US" sz="2400">
                <a:latin typeface="Times New Roman" pitchFamily="18" charset="0"/>
              </a:rPr>
              <a:t>- Nếu a &gt; b thì   a.c &gt; b.c </a:t>
            </a:r>
          </a:p>
          <a:p>
            <a:pPr lvl="2"/>
            <a:r>
              <a:rPr lang="en-US" sz="2400">
                <a:latin typeface="Times New Roman" pitchFamily="18" charset="0"/>
              </a:rPr>
              <a:t>- Nếu a ≤ b thì   a.c ≤ b.c </a:t>
            </a:r>
          </a:p>
          <a:p>
            <a:pPr lvl="2"/>
            <a:r>
              <a:rPr lang="en-US" sz="2400">
                <a:latin typeface="Times New Roman" pitchFamily="18" charset="0"/>
              </a:rPr>
              <a:t>- Nếu a ≥ b thì   a.c  ≥ b.c</a:t>
            </a:r>
          </a:p>
        </p:txBody>
      </p:sp>
      <p:sp>
        <p:nvSpPr>
          <p:cNvPr id="31" name="Rectangle 14"/>
          <p:cNvSpPr>
            <a:spLocks noChangeArrowheads="1"/>
          </p:cNvSpPr>
          <p:nvPr/>
        </p:nvSpPr>
        <p:spPr bwMode="auto">
          <a:xfrm>
            <a:off x="3886200" y="3324225"/>
            <a:ext cx="4648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2"/>
            <a:r>
              <a:rPr lang="en-US" sz="2400">
                <a:latin typeface="Times New Roman" pitchFamily="18" charset="0"/>
              </a:rPr>
              <a:t> - Nếu a &lt; b thì  a.c &gt; b.c </a:t>
            </a:r>
          </a:p>
          <a:p>
            <a:pPr lvl="2"/>
            <a:r>
              <a:rPr lang="en-US" sz="2400">
                <a:latin typeface="Times New Roman" pitchFamily="18" charset="0"/>
              </a:rPr>
              <a:t> - Nếu a &gt; b thì   a.c &lt; b.c </a:t>
            </a:r>
          </a:p>
          <a:p>
            <a:pPr lvl="2"/>
            <a:r>
              <a:rPr lang="en-US" sz="2400">
                <a:latin typeface="Times New Roman" pitchFamily="18" charset="0"/>
              </a:rPr>
              <a:t> - Nếu a ≤ b thì   a.c ≥ b.c </a:t>
            </a:r>
          </a:p>
          <a:p>
            <a:pPr lvl="2"/>
            <a:r>
              <a:rPr lang="en-US" sz="2400">
                <a:latin typeface="Times New Roman" pitchFamily="18" charset="0"/>
              </a:rPr>
              <a:t> - Nếu a ≥ b thì   a.c ≤ b.c</a:t>
            </a:r>
          </a:p>
        </p:txBody>
      </p:sp>
      <p:cxnSp>
        <p:nvCxnSpPr>
          <p:cNvPr id="18" name="Straight Connector 17"/>
          <p:cNvCxnSpPr/>
          <p:nvPr/>
        </p:nvCxnSpPr>
        <p:spPr>
          <a:xfrm rot="5400000">
            <a:off x="3962401" y="2286000"/>
            <a:ext cx="1371600" cy="31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648200" y="2971800"/>
            <a:ext cx="152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648200" y="1600200"/>
            <a:ext cx="1524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3963194" y="4112419"/>
            <a:ext cx="13716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649788" y="4799013"/>
            <a:ext cx="1524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649788" y="3427413"/>
            <a:ext cx="1524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3486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7" grpId="0" animBg="1"/>
      <p:bldP spid="28" grpId="0"/>
      <p:bldP spid="30"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ình Chữ nhật 16"/>
          <p:cNvSpPr/>
          <p:nvPr/>
        </p:nvSpPr>
        <p:spPr>
          <a:xfrm>
            <a:off x="228600" y="1066800"/>
            <a:ext cx="8305800" cy="156966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en-GB" sz="4800" b="1" dirty="0" err="1">
                <a:solidFill>
                  <a:srgbClr val="FF0000"/>
                </a:solidFill>
              </a:rPr>
              <a:t>HOẠT</a:t>
            </a:r>
            <a:r>
              <a:rPr lang="en-GB" sz="4800" b="1" dirty="0">
                <a:solidFill>
                  <a:srgbClr val="FF0000"/>
                </a:solidFill>
              </a:rPr>
              <a:t> </a:t>
            </a:r>
            <a:r>
              <a:rPr lang="en-GB" sz="4800" b="1" dirty="0" err="1">
                <a:solidFill>
                  <a:srgbClr val="FF0000"/>
                </a:solidFill>
              </a:rPr>
              <a:t>ĐỘNG</a:t>
            </a:r>
            <a:r>
              <a:rPr lang="en-GB" sz="4800" b="1" dirty="0">
                <a:solidFill>
                  <a:srgbClr val="FF0000"/>
                </a:solidFill>
              </a:rPr>
              <a:t> </a:t>
            </a:r>
          </a:p>
          <a:p>
            <a:pPr algn="ctr">
              <a:defRPr/>
            </a:pPr>
            <a:r>
              <a:rPr lang="en-GB" sz="4800" b="1" dirty="0" err="1">
                <a:solidFill>
                  <a:srgbClr val="FF0000"/>
                </a:solidFill>
              </a:rPr>
              <a:t>LUYỆN</a:t>
            </a:r>
            <a:r>
              <a:rPr lang="en-GB" sz="4800" b="1" dirty="0">
                <a:solidFill>
                  <a:srgbClr val="FF0000"/>
                </a:solidFill>
              </a:rPr>
              <a:t> </a:t>
            </a:r>
            <a:r>
              <a:rPr lang="en-GB" sz="4800" b="1" dirty="0" err="1">
                <a:solidFill>
                  <a:srgbClr val="FF0000"/>
                </a:solidFill>
              </a:rPr>
              <a:t>TẬP</a:t>
            </a:r>
            <a:endParaRPr lang="en-US" sz="4800" dirty="0">
              <a:solidFill>
                <a:srgbClr val="FF0000"/>
              </a:solidFill>
            </a:endParaRPr>
          </a:p>
        </p:txBody>
      </p:sp>
    </p:spTree>
    <p:extLst>
      <p:ext uri="{BB962C8B-B14F-4D97-AF65-F5344CB8AC3E}">
        <p14:creationId xmlns:p14="http://schemas.microsoft.com/office/powerpoint/2010/main" val="2970433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5" descr="Augustin Louis Cauc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1389063"/>
            <a:ext cx="3276600" cy="413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887" name="Oval 7">
            <a:hlinkClick r:id="rId4" action="ppaction://hlinksldjump"/>
          </p:cNvPr>
          <p:cNvSpPr>
            <a:spLocks noChangeArrowheads="1"/>
          </p:cNvSpPr>
          <p:nvPr/>
        </p:nvSpPr>
        <p:spPr bwMode="auto">
          <a:xfrm>
            <a:off x="3543300" y="2955925"/>
            <a:ext cx="3276600" cy="3133725"/>
          </a:xfrm>
          <a:prstGeom prst="ellipse">
            <a:avLst/>
          </a:prstGeom>
          <a:solidFill>
            <a:srgbClr val="CC0099"/>
          </a:solidFill>
          <a:ln w="9525">
            <a:solidFill>
              <a:schemeClr val="tx1"/>
            </a:solidFill>
            <a:round/>
            <a:headEnd/>
            <a:tailEnd/>
          </a:ln>
          <a:effectLst/>
        </p:spPr>
        <p:txBody>
          <a:bodyPr wrap="none" anchor="ctr"/>
          <a:lstStyle/>
          <a:p>
            <a:pPr algn="ctr">
              <a:defRPr/>
            </a:pPr>
            <a:r>
              <a:rPr lang="en-US" sz="2400" b="1" dirty="0">
                <a:effectLst>
                  <a:outerShdw blurRad="38100" dist="38100" dir="2700000" algn="tl">
                    <a:srgbClr val="FFFFFF"/>
                  </a:outerShdw>
                </a:effectLst>
              </a:rPr>
              <a:t>1</a:t>
            </a:r>
          </a:p>
        </p:txBody>
      </p:sp>
      <p:sp>
        <p:nvSpPr>
          <p:cNvPr id="122888" name="Oval 8">
            <a:hlinkClick r:id="rId5" action="ppaction://hlinksldjump"/>
          </p:cNvPr>
          <p:cNvSpPr>
            <a:spLocks noChangeArrowheads="1"/>
          </p:cNvSpPr>
          <p:nvPr/>
        </p:nvSpPr>
        <p:spPr bwMode="auto">
          <a:xfrm>
            <a:off x="5867400" y="1219200"/>
            <a:ext cx="2895600" cy="2709863"/>
          </a:xfrm>
          <a:prstGeom prst="ellipse">
            <a:avLst/>
          </a:prstGeom>
          <a:solidFill>
            <a:srgbClr val="00B0F0"/>
          </a:solidFill>
          <a:ln w="9525">
            <a:solidFill>
              <a:schemeClr val="tx1"/>
            </a:solidFill>
            <a:round/>
            <a:headEnd/>
            <a:tailEnd/>
          </a:ln>
          <a:effectLst/>
        </p:spPr>
        <p:txBody>
          <a:bodyPr wrap="none" anchor="ctr"/>
          <a:lstStyle/>
          <a:p>
            <a:pPr algn="ctr">
              <a:defRPr/>
            </a:pPr>
            <a:r>
              <a:rPr lang="en-US" sz="2400" b="1">
                <a:effectLst>
                  <a:outerShdw blurRad="38100" dist="38100" dir="2700000" algn="tl">
                    <a:srgbClr val="FFFFFF"/>
                  </a:outerShdw>
                </a:effectLst>
              </a:rPr>
              <a:t>3</a:t>
            </a:r>
          </a:p>
        </p:txBody>
      </p:sp>
      <p:sp>
        <p:nvSpPr>
          <p:cNvPr id="122889" name="Oval 9">
            <a:hlinkClick r:id="rId6" action="ppaction://hlinksldjump"/>
          </p:cNvPr>
          <p:cNvSpPr>
            <a:spLocks noChangeArrowheads="1"/>
          </p:cNvSpPr>
          <p:nvPr/>
        </p:nvSpPr>
        <p:spPr bwMode="auto">
          <a:xfrm>
            <a:off x="3962400" y="1066800"/>
            <a:ext cx="3124200" cy="2389188"/>
          </a:xfrm>
          <a:prstGeom prst="ellipse">
            <a:avLst/>
          </a:prstGeom>
          <a:solidFill>
            <a:srgbClr val="FF3300"/>
          </a:solidFill>
          <a:ln w="9525">
            <a:solidFill>
              <a:schemeClr val="tx1"/>
            </a:solidFill>
            <a:round/>
            <a:headEnd/>
            <a:tailEnd/>
          </a:ln>
          <a:effectLst/>
        </p:spPr>
        <p:txBody>
          <a:bodyPr wrap="none" anchor="ctr"/>
          <a:lstStyle/>
          <a:p>
            <a:pPr algn="ctr">
              <a:defRPr/>
            </a:pPr>
            <a:r>
              <a:rPr lang="en-US" sz="2400" b="1" dirty="0">
                <a:effectLst>
                  <a:outerShdw blurRad="38100" dist="38100" dir="2700000" algn="tl">
                    <a:srgbClr val="FFFFFF"/>
                  </a:outerShdw>
                </a:effectLst>
              </a:rPr>
              <a:t>2</a:t>
            </a:r>
          </a:p>
        </p:txBody>
      </p:sp>
      <p:sp>
        <p:nvSpPr>
          <p:cNvPr id="122890" name="Oval 10">
            <a:hlinkClick r:id="" action="ppaction://noaction"/>
          </p:cNvPr>
          <p:cNvSpPr>
            <a:spLocks noChangeArrowheads="1"/>
          </p:cNvSpPr>
          <p:nvPr/>
        </p:nvSpPr>
        <p:spPr bwMode="auto">
          <a:xfrm>
            <a:off x="5651500" y="3276600"/>
            <a:ext cx="3568700" cy="2536825"/>
          </a:xfrm>
          <a:prstGeom prst="ellipse">
            <a:avLst/>
          </a:prstGeom>
          <a:solidFill>
            <a:srgbClr val="00B050"/>
          </a:solidFill>
          <a:ln w="9525">
            <a:solidFill>
              <a:schemeClr val="tx1"/>
            </a:solidFill>
            <a:round/>
            <a:headEnd/>
            <a:tailEnd/>
          </a:ln>
          <a:effectLst/>
        </p:spPr>
        <p:txBody>
          <a:bodyPr wrap="none" anchor="ctr"/>
          <a:lstStyle/>
          <a:p>
            <a:pPr algn="ctr">
              <a:defRPr/>
            </a:pPr>
            <a:r>
              <a:rPr lang="en-US" sz="2400" b="1">
                <a:effectLst>
                  <a:outerShdw blurRad="38100" dist="38100" dir="2700000" algn="tl">
                    <a:srgbClr val="FFFFFF"/>
                  </a:outerShdw>
                </a:effectLst>
              </a:rPr>
              <a:t>4</a:t>
            </a:r>
          </a:p>
        </p:txBody>
      </p:sp>
      <p:sp>
        <p:nvSpPr>
          <p:cNvPr id="122893" name="Text Box 13"/>
          <p:cNvSpPr txBox="1">
            <a:spLocks noChangeArrowheads="1"/>
          </p:cNvSpPr>
          <p:nvPr/>
        </p:nvSpPr>
        <p:spPr bwMode="auto">
          <a:xfrm>
            <a:off x="1447800" y="4343400"/>
            <a:ext cx="2190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b="1">
                <a:solidFill>
                  <a:srgbClr val="CC0099"/>
                </a:solidFill>
                <a:latin typeface="Times New Roman" pitchFamily="18" charset="0"/>
              </a:rPr>
              <a:t>Ông là ai?</a:t>
            </a:r>
          </a:p>
        </p:txBody>
      </p:sp>
      <p:graphicFrame>
        <p:nvGraphicFramePr>
          <p:cNvPr id="122894" name="Object 14"/>
          <p:cNvGraphicFramePr>
            <a:graphicFrameLocks noChangeAspect="1"/>
          </p:cNvGraphicFramePr>
          <p:nvPr/>
        </p:nvGraphicFramePr>
        <p:xfrm>
          <a:off x="0" y="3886200"/>
          <a:ext cx="1828800" cy="2971800"/>
        </p:xfrm>
        <a:graphic>
          <a:graphicData uri="http://schemas.openxmlformats.org/presentationml/2006/ole">
            <mc:AlternateContent xmlns:mc="http://schemas.openxmlformats.org/markup-compatibility/2006">
              <mc:Choice xmlns:v="urn:schemas-microsoft-com:vml" Requires="v">
                <p:oleObj spid="_x0000_s1035" name="Clip" r:id="rId7" imgW="1857375" imgH="3995738" progId="MS_ClipArt_Gallery.2">
                  <p:embed/>
                </p:oleObj>
              </mc:Choice>
              <mc:Fallback>
                <p:oleObj name="Clip" r:id="rId7" imgW="1857375" imgH="3995738" progId="MS_ClipArt_Gallery.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886200"/>
                        <a:ext cx="1828800"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13" name="WordArt 15"/>
          <p:cNvSpPr>
            <a:spLocks noChangeArrowheads="1" noChangeShapeType="1" noTextEdit="1"/>
          </p:cNvSpPr>
          <p:nvPr/>
        </p:nvSpPr>
        <p:spPr bwMode="auto">
          <a:xfrm>
            <a:off x="2743200" y="152400"/>
            <a:ext cx="4876800" cy="609600"/>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rPr>
              <a:t>TRÒ CHƠI</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a:cs typeface="Times New Roman"/>
            </a:endParaRPr>
          </a:p>
        </p:txBody>
      </p:sp>
      <p:sp>
        <p:nvSpPr>
          <p:cNvPr id="122896" name="Text Box 16"/>
          <p:cNvSpPr txBox="1">
            <a:spLocks noChangeArrowheads="1"/>
          </p:cNvSpPr>
          <p:nvPr/>
        </p:nvSpPr>
        <p:spPr bwMode="auto">
          <a:xfrm>
            <a:off x="152400" y="914400"/>
            <a:ext cx="3200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sz="2400" b="1">
                <a:solidFill>
                  <a:srgbClr val="0000CC"/>
                </a:solidFill>
                <a:latin typeface="Times New Roman" pitchFamily="18" charset="0"/>
              </a:rPr>
              <a:t>     Có một bất đẳng thức mang tên một nhà Toán học nổi tiếng, để biết được ông là ai?</a:t>
            </a:r>
          </a:p>
        </p:txBody>
      </p:sp>
      <p:sp>
        <p:nvSpPr>
          <p:cNvPr id="21515" name="AutoShape 17">
            <a:hlinkClick r:id="rId9" action="ppaction://hlinksldjump" highlightClick="1"/>
          </p:cNvPr>
          <p:cNvSpPr>
            <a:spLocks noChangeArrowheads="1"/>
          </p:cNvSpPr>
          <p:nvPr/>
        </p:nvSpPr>
        <p:spPr bwMode="auto">
          <a:xfrm>
            <a:off x="8763000" y="6400800"/>
            <a:ext cx="381000" cy="457200"/>
          </a:xfrm>
          <a:prstGeom prst="actionButtonEnd">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p>
        </p:txBody>
      </p:sp>
    </p:spTree>
    <p:extLst>
      <p:ext uri="{BB962C8B-B14F-4D97-AF65-F5344CB8AC3E}">
        <p14:creationId xmlns:p14="http://schemas.microsoft.com/office/powerpoint/2010/main" val="6049721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896"/>
                                        </p:tgtEl>
                                        <p:attrNameLst>
                                          <p:attrName>style.visibility</p:attrName>
                                        </p:attrNameLst>
                                      </p:cBhvr>
                                      <p:to>
                                        <p:strVal val="visible"/>
                                      </p:to>
                                    </p:set>
                                    <p:animEffect transition="in" filter="blinds(horizontal)">
                                      <p:cBhvr>
                                        <p:cTn id="7" dur="500"/>
                                        <p:tgtEl>
                                          <p:spTgt spid="122896"/>
                                        </p:tgtEl>
                                      </p:cBhvr>
                                    </p:animEffect>
                                  </p:childTnLst>
                                </p:cTn>
                              </p:par>
                              <p:par>
                                <p:cTn id="8" presetID="34" presetClass="entr" presetSubtype="0" fill="hold" nodeType="withEffect">
                                  <p:stCondLst>
                                    <p:cond delay="0"/>
                                  </p:stCondLst>
                                  <p:childTnLst>
                                    <p:set>
                                      <p:cBhvr>
                                        <p:cTn id="9" dur="1" fill="hold">
                                          <p:stCondLst>
                                            <p:cond delay="0"/>
                                          </p:stCondLst>
                                        </p:cTn>
                                        <p:tgtEl>
                                          <p:spTgt spid="122894"/>
                                        </p:tgtEl>
                                        <p:attrNameLst>
                                          <p:attrName>style.visibility</p:attrName>
                                        </p:attrNameLst>
                                      </p:cBhvr>
                                      <p:to>
                                        <p:strVal val="visible"/>
                                      </p:to>
                                    </p:set>
                                    <p:anim from="(-#ppt_w/2)" to="(#ppt_x)" calcmode="lin" valueType="num">
                                      <p:cBhvr>
                                        <p:cTn id="10" dur="600" fill="hold">
                                          <p:stCondLst>
                                            <p:cond delay="0"/>
                                          </p:stCondLst>
                                        </p:cTn>
                                        <p:tgtEl>
                                          <p:spTgt spid="122894"/>
                                        </p:tgtEl>
                                        <p:attrNameLst>
                                          <p:attrName>ppt_x</p:attrName>
                                        </p:attrNameLst>
                                      </p:cBhvr>
                                    </p:anim>
                                    <p:anim from="0" to="-1.0" calcmode="lin" valueType="num">
                                      <p:cBhvr>
                                        <p:cTn id="11" dur="200" decel="50000" autoRev="1" fill="hold">
                                          <p:stCondLst>
                                            <p:cond delay="600"/>
                                          </p:stCondLst>
                                        </p:cTn>
                                        <p:tgtEl>
                                          <p:spTgt spid="122894"/>
                                        </p:tgtEl>
                                        <p:attrNameLst>
                                          <p:attrName>xshear</p:attrName>
                                        </p:attrNameLst>
                                      </p:cBhvr>
                                    </p:anim>
                                    <p:animScale>
                                      <p:cBhvr>
                                        <p:cTn id="12" dur="200" decel="100000" autoRev="1" fill="hold">
                                          <p:stCondLst>
                                            <p:cond delay="600"/>
                                          </p:stCondLst>
                                        </p:cTn>
                                        <p:tgtEl>
                                          <p:spTgt spid="122894"/>
                                        </p:tgtEl>
                                      </p:cBhvr>
                                      <p:from x="100000" y="100000"/>
                                      <p:to x="80000" y="100000"/>
                                    </p:animScale>
                                    <p:anim by="(#ppt_h/3+#ppt_w*0.1)" calcmode="lin" valueType="num">
                                      <p:cBhvr additive="sum">
                                        <p:cTn id="13" dur="200" decel="100000" autoRev="1" fill="hold">
                                          <p:stCondLst>
                                            <p:cond delay="600"/>
                                          </p:stCondLst>
                                        </p:cTn>
                                        <p:tgtEl>
                                          <p:spTgt spid="122894"/>
                                        </p:tgtEl>
                                        <p:attrNameLst>
                                          <p:attrName>ppt_x</p:attrName>
                                        </p:attrNameLst>
                                      </p:cBhvr>
                                    </p:anim>
                                  </p:childTnLst>
                                </p:cTn>
                              </p:par>
                              <p:par>
                                <p:cTn id="14" presetID="34" presetClass="entr" presetSubtype="0" fill="hold" grpId="0" nodeType="withEffect">
                                  <p:stCondLst>
                                    <p:cond delay="0"/>
                                  </p:stCondLst>
                                  <p:childTnLst>
                                    <p:set>
                                      <p:cBhvr>
                                        <p:cTn id="15" dur="1" fill="hold">
                                          <p:stCondLst>
                                            <p:cond delay="0"/>
                                          </p:stCondLst>
                                        </p:cTn>
                                        <p:tgtEl>
                                          <p:spTgt spid="122893"/>
                                        </p:tgtEl>
                                        <p:attrNameLst>
                                          <p:attrName>style.visibility</p:attrName>
                                        </p:attrNameLst>
                                      </p:cBhvr>
                                      <p:to>
                                        <p:strVal val="visible"/>
                                      </p:to>
                                    </p:set>
                                    <p:anim from="(-#ppt_w/2)" to="(#ppt_x)" calcmode="lin" valueType="num">
                                      <p:cBhvr>
                                        <p:cTn id="16" dur="600" fill="hold">
                                          <p:stCondLst>
                                            <p:cond delay="0"/>
                                          </p:stCondLst>
                                        </p:cTn>
                                        <p:tgtEl>
                                          <p:spTgt spid="122893"/>
                                        </p:tgtEl>
                                        <p:attrNameLst>
                                          <p:attrName>ppt_x</p:attrName>
                                        </p:attrNameLst>
                                      </p:cBhvr>
                                    </p:anim>
                                    <p:anim from="0" to="-1.0" calcmode="lin" valueType="num">
                                      <p:cBhvr>
                                        <p:cTn id="17" dur="200" decel="50000" autoRev="1" fill="hold">
                                          <p:stCondLst>
                                            <p:cond delay="600"/>
                                          </p:stCondLst>
                                        </p:cTn>
                                        <p:tgtEl>
                                          <p:spTgt spid="122893"/>
                                        </p:tgtEl>
                                        <p:attrNameLst>
                                          <p:attrName>xshear</p:attrName>
                                        </p:attrNameLst>
                                      </p:cBhvr>
                                    </p:anim>
                                    <p:animScale>
                                      <p:cBhvr>
                                        <p:cTn id="18" dur="200" decel="100000" autoRev="1" fill="hold">
                                          <p:stCondLst>
                                            <p:cond delay="600"/>
                                          </p:stCondLst>
                                        </p:cTn>
                                        <p:tgtEl>
                                          <p:spTgt spid="122893"/>
                                        </p:tgtEl>
                                      </p:cBhvr>
                                      <p:from x="100000" y="100000"/>
                                      <p:to x="80000" y="100000"/>
                                    </p:animScale>
                                    <p:anim by="(#ppt_h/3+#ppt_w*0.1)" calcmode="lin" valueType="num">
                                      <p:cBhvr additive="sum">
                                        <p:cTn id="19" dur="200" decel="100000" autoRev="1" fill="hold">
                                          <p:stCondLst>
                                            <p:cond delay="600"/>
                                          </p:stCondLst>
                                        </p:cTn>
                                        <p:tgtEl>
                                          <p:spTgt spid="122893"/>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122887"/>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8" presetClass="exit" presetSubtype="16" fill="hold" grpId="0" nodeType="withEffect">
                                  <p:stCondLst>
                                    <p:cond delay="0"/>
                                  </p:stCondLst>
                                  <p:childTnLst>
                                    <p:animEffect transition="out" filter="diamond(in)">
                                      <p:cBhvr>
                                        <p:cTn id="24" dur="2000"/>
                                        <p:tgtEl>
                                          <p:spTgt spid="122887"/>
                                        </p:tgtEl>
                                      </p:cBhvr>
                                    </p:animEffect>
                                    <p:set>
                                      <p:cBhvr>
                                        <p:cTn id="25" dur="1" fill="hold">
                                          <p:stCondLst>
                                            <p:cond delay="1999"/>
                                          </p:stCondLst>
                                        </p:cTn>
                                        <p:tgtEl>
                                          <p:spTgt spid="122887"/>
                                        </p:tgtEl>
                                        <p:attrNameLst>
                                          <p:attrName>style.visibility</p:attrName>
                                        </p:attrNameLst>
                                      </p:cBhvr>
                                      <p:to>
                                        <p:strVal val="hidden"/>
                                      </p:to>
                                    </p:set>
                                  </p:childTnLst>
                                </p:cTn>
                              </p:par>
                            </p:childTnLst>
                          </p:cTn>
                        </p:par>
                      </p:childTnLst>
                    </p:cTn>
                  </p:par>
                </p:childTnLst>
              </p:cTn>
              <p:nextCondLst>
                <p:cond evt="onClick" delay="0">
                  <p:tgtEl>
                    <p:spTgt spid="122887"/>
                  </p:tgtEl>
                </p:cond>
              </p:nextCondLst>
            </p:seq>
            <p:seq concurrent="1" nextAc="seek">
              <p:cTn id="26" restart="whenNotActive" fill="hold" evtFilter="cancelBubble" nodeType="interactiveSeq">
                <p:stCondLst>
                  <p:cond evt="onClick" delay="0">
                    <p:tgtEl>
                      <p:spTgt spid="122889"/>
                    </p:tgtEl>
                  </p:cond>
                </p:stCondLst>
                <p:endSync evt="end" delay="0">
                  <p:rtn val="all"/>
                </p:endSync>
                <p:childTnLst>
                  <p:par>
                    <p:cTn id="27" fill="hold" nodeType="clickPar">
                      <p:stCondLst>
                        <p:cond delay="0"/>
                      </p:stCondLst>
                      <p:childTnLst>
                        <p:par>
                          <p:cTn id="28" fill="hold" nodeType="withGroup">
                            <p:stCondLst>
                              <p:cond delay="0"/>
                            </p:stCondLst>
                            <p:childTnLst>
                              <p:par>
                                <p:cTn id="29" presetID="14" presetClass="exit" presetSubtype="10" fill="hold" grpId="0" nodeType="withEffect">
                                  <p:stCondLst>
                                    <p:cond delay="0"/>
                                  </p:stCondLst>
                                  <p:childTnLst>
                                    <p:animEffect transition="out" filter="randombar(horizontal)">
                                      <p:cBhvr>
                                        <p:cTn id="30" dur="500"/>
                                        <p:tgtEl>
                                          <p:spTgt spid="122889"/>
                                        </p:tgtEl>
                                      </p:cBhvr>
                                    </p:animEffect>
                                    <p:set>
                                      <p:cBhvr>
                                        <p:cTn id="31" dur="1" fill="hold">
                                          <p:stCondLst>
                                            <p:cond delay="499"/>
                                          </p:stCondLst>
                                        </p:cTn>
                                        <p:tgtEl>
                                          <p:spTgt spid="122889"/>
                                        </p:tgtEl>
                                        <p:attrNameLst>
                                          <p:attrName>style.visibility</p:attrName>
                                        </p:attrNameLst>
                                      </p:cBhvr>
                                      <p:to>
                                        <p:strVal val="hidden"/>
                                      </p:to>
                                    </p:set>
                                  </p:childTnLst>
                                </p:cTn>
                              </p:par>
                            </p:childTnLst>
                          </p:cTn>
                        </p:par>
                      </p:childTnLst>
                    </p:cTn>
                  </p:par>
                </p:childTnLst>
              </p:cTn>
              <p:nextCondLst>
                <p:cond evt="onClick" delay="0">
                  <p:tgtEl>
                    <p:spTgt spid="122889"/>
                  </p:tgtEl>
                </p:cond>
              </p:nextCondLst>
            </p:seq>
            <p:seq concurrent="1" nextAc="seek">
              <p:cTn id="32" restart="whenNotActive" fill="hold" evtFilter="cancelBubble" nodeType="interactiveSeq">
                <p:stCondLst>
                  <p:cond evt="onClick" delay="0">
                    <p:tgtEl>
                      <p:spTgt spid="122888"/>
                    </p:tgtEl>
                  </p:cond>
                </p:stCondLst>
                <p:endSync evt="end" delay="0">
                  <p:rtn val="all"/>
                </p:endSync>
                <p:childTnLst>
                  <p:par>
                    <p:cTn id="33" fill="hold" nodeType="clickPar">
                      <p:stCondLst>
                        <p:cond delay="0"/>
                      </p:stCondLst>
                      <p:childTnLst>
                        <p:par>
                          <p:cTn id="34" fill="hold" nodeType="withGroup">
                            <p:stCondLst>
                              <p:cond delay="0"/>
                            </p:stCondLst>
                            <p:childTnLst>
                              <p:par>
                                <p:cTn id="35" presetID="17" presetClass="exit" presetSubtype="10" fill="hold" grpId="0" nodeType="withEffect">
                                  <p:stCondLst>
                                    <p:cond delay="0"/>
                                  </p:stCondLst>
                                  <p:childTnLst>
                                    <p:anim calcmode="lin" valueType="num">
                                      <p:cBhvr>
                                        <p:cTn id="36" dur="500"/>
                                        <p:tgtEl>
                                          <p:spTgt spid="122888"/>
                                        </p:tgtEl>
                                        <p:attrNameLst>
                                          <p:attrName>ppt_w</p:attrName>
                                        </p:attrNameLst>
                                      </p:cBhvr>
                                      <p:tavLst>
                                        <p:tav tm="0">
                                          <p:val>
                                            <p:strVal val="ppt_w"/>
                                          </p:val>
                                        </p:tav>
                                        <p:tav tm="100000">
                                          <p:val>
                                            <p:fltVal val="0"/>
                                          </p:val>
                                        </p:tav>
                                      </p:tavLst>
                                    </p:anim>
                                    <p:anim calcmode="lin" valueType="num">
                                      <p:cBhvr>
                                        <p:cTn id="37" dur="500"/>
                                        <p:tgtEl>
                                          <p:spTgt spid="122888"/>
                                        </p:tgtEl>
                                        <p:attrNameLst>
                                          <p:attrName>ppt_h</p:attrName>
                                        </p:attrNameLst>
                                      </p:cBhvr>
                                      <p:tavLst>
                                        <p:tav tm="0">
                                          <p:val>
                                            <p:strVal val="ppt_h"/>
                                          </p:val>
                                        </p:tav>
                                        <p:tav tm="100000">
                                          <p:val>
                                            <p:strVal val="ppt_h"/>
                                          </p:val>
                                        </p:tav>
                                      </p:tavLst>
                                    </p:anim>
                                    <p:set>
                                      <p:cBhvr>
                                        <p:cTn id="38" dur="1" fill="hold">
                                          <p:stCondLst>
                                            <p:cond delay="499"/>
                                          </p:stCondLst>
                                        </p:cTn>
                                        <p:tgtEl>
                                          <p:spTgt spid="122888"/>
                                        </p:tgtEl>
                                        <p:attrNameLst>
                                          <p:attrName>style.visibility</p:attrName>
                                        </p:attrNameLst>
                                      </p:cBhvr>
                                      <p:to>
                                        <p:strVal val="hidden"/>
                                      </p:to>
                                    </p:set>
                                  </p:childTnLst>
                                </p:cTn>
                              </p:par>
                            </p:childTnLst>
                          </p:cTn>
                        </p:par>
                      </p:childTnLst>
                    </p:cTn>
                  </p:par>
                </p:childTnLst>
              </p:cTn>
              <p:nextCondLst>
                <p:cond evt="onClick" delay="0">
                  <p:tgtEl>
                    <p:spTgt spid="122888"/>
                  </p:tgtEl>
                </p:cond>
              </p:nextCondLst>
            </p:seq>
            <p:seq concurrent="1" nextAc="seek">
              <p:cTn id="39" restart="whenNotActive" fill="hold" evtFilter="cancelBubble" nodeType="interactiveSeq">
                <p:stCondLst>
                  <p:cond evt="onClick" delay="0">
                    <p:tgtEl>
                      <p:spTgt spid="122890"/>
                    </p:tgtEl>
                  </p:cond>
                </p:stCondLst>
                <p:endSync evt="end" delay="0">
                  <p:rtn val="all"/>
                </p:endSync>
                <p:childTnLst>
                  <p:par>
                    <p:cTn id="40" fill="hold" nodeType="clickPar">
                      <p:stCondLst>
                        <p:cond delay="0"/>
                      </p:stCondLst>
                      <p:childTnLst>
                        <p:par>
                          <p:cTn id="41" fill="hold" nodeType="withGroup">
                            <p:stCondLst>
                              <p:cond delay="0"/>
                            </p:stCondLst>
                            <p:childTnLst>
                              <p:par>
                                <p:cTn id="42" presetID="29" presetClass="exit" presetSubtype="0" fill="hold" grpId="0" nodeType="withEffect">
                                  <p:stCondLst>
                                    <p:cond delay="0"/>
                                  </p:stCondLst>
                                  <p:childTnLst>
                                    <p:anim calcmode="lin" valueType="num">
                                      <p:cBhvr>
                                        <p:cTn id="43" dur="1000"/>
                                        <p:tgtEl>
                                          <p:spTgt spid="122890"/>
                                        </p:tgtEl>
                                        <p:attrNameLst>
                                          <p:attrName>ppt_x</p:attrName>
                                        </p:attrNameLst>
                                      </p:cBhvr>
                                      <p:tavLst>
                                        <p:tav tm="0">
                                          <p:val>
                                            <p:strVal val="ppt_x"/>
                                          </p:val>
                                        </p:tav>
                                        <p:tav tm="100000">
                                          <p:val>
                                            <p:strVal val="ppt_x-.2"/>
                                          </p:val>
                                        </p:tav>
                                      </p:tavLst>
                                    </p:anim>
                                    <p:anim calcmode="lin" valueType="num">
                                      <p:cBhvr>
                                        <p:cTn id="44" dur="1000"/>
                                        <p:tgtEl>
                                          <p:spTgt spid="122890"/>
                                        </p:tgtEl>
                                        <p:attrNameLst>
                                          <p:attrName>ppt_y</p:attrName>
                                        </p:attrNameLst>
                                      </p:cBhvr>
                                      <p:tavLst>
                                        <p:tav tm="0">
                                          <p:val>
                                            <p:strVal val="ppt_y"/>
                                          </p:val>
                                        </p:tav>
                                        <p:tav tm="100000">
                                          <p:val>
                                            <p:strVal val="ppt_y"/>
                                          </p:val>
                                        </p:tav>
                                      </p:tavLst>
                                    </p:anim>
                                    <p:animEffect transition="out" filter="fade">
                                      <p:cBhvr>
                                        <p:cTn id="45" dur="1000"/>
                                        <p:tgtEl>
                                          <p:spTgt spid="122890"/>
                                        </p:tgtEl>
                                      </p:cBhvr>
                                    </p:animEffect>
                                    <p:set>
                                      <p:cBhvr>
                                        <p:cTn id="46" dur="1" fill="hold">
                                          <p:stCondLst>
                                            <p:cond delay="999"/>
                                          </p:stCondLst>
                                        </p:cTn>
                                        <p:tgtEl>
                                          <p:spTgt spid="122890"/>
                                        </p:tgtEl>
                                        <p:attrNameLst>
                                          <p:attrName>style.visibility</p:attrName>
                                        </p:attrNameLst>
                                      </p:cBhvr>
                                      <p:to>
                                        <p:strVal val="hidden"/>
                                      </p:to>
                                    </p:set>
                                  </p:childTnLst>
                                </p:cTn>
                              </p:par>
                            </p:childTnLst>
                          </p:cTn>
                        </p:par>
                      </p:childTnLst>
                    </p:cTn>
                  </p:par>
                </p:childTnLst>
              </p:cTn>
              <p:nextCondLst>
                <p:cond evt="onClick" delay="0">
                  <p:tgtEl>
                    <p:spTgt spid="122890"/>
                  </p:tgtEl>
                </p:cond>
              </p:nextCondLst>
            </p:seq>
          </p:childTnLst>
        </p:cTn>
      </p:par>
    </p:tnLst>
    <p:bldLst>
      <p:bldP spid="122887" grpId="0" animBg="1"/>
      <p:bldP spid="122888" grpId="0" animBg="1"/>
      <p:bldP spid="122889" grpId="0" animBg="1"/>
      <p:bldP spid="122890" grpId="0" animBg="1"/>
      <p:bldP spid="122893" grpId="0"/>
      <p:bldP spid="12289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Text Box 4"/>
          <p:cNvSpPr txBox="1">
            <a:spLocks noChangeArrowheads="1"/>
          </p:cNvSpPr>
          <p:nvPr/>
        </p:nvSpPr>
        <p:spPr bwMode="auto">
          <a:xfrm>
            <a:off x="304800" y="723900"/>
            <a:ext cx="8534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600" b="1" i="1" u="sng">
                <a:solidFill>
                  <a:srgbClr val="FF3300"/>
                </a:solidFill>
                <a:latin typeface="Times New Roman" pitchFamily="18" charset="0"/>
              </a:rPr>
              <a:t>Câu 1</a:t>
            </a:r>
            <a:r>
              <a:rPr lang="en-US" sz="3600">
                <a:latin typeface="Times New Roman" pitchFamily="18" charset="0"/>
              </a:rPr>
              <a:t>: </a:t>
            </a:r>
            <a:r>
              <a:rPr lang="en-US" sz="3600" b="1">
                <a:latin typeface="Times New Roman" pitchFamily="18" charset="0"/>
              </a:rPr>
              <a:t>Khẳng định sau đúng hay sai? Vì sao? (-6).5 &lt; (-5).5</a:t>
            </a:r>
          </a:p>
        </p:txBody>
      </p:sp>
      <p:sp>
        <p:nvSpPr>
          <p:cNvPr id="118789" name="Oval 5"/>
          <p:cNvSpPr>
            <a:spLocks noChangeArrowheads="1"/>
          </p:cNvSpPr>
          <p:nvPr/>
        </p:nvSpPr>
        <p:spPr bwMode="auto">
          <a:xfrm>
            <a:off x="1828800" y="2667000"/>
            <a:ext cx="1752600" cy="685800"/>
          </a:xfrm>
          <a:prstGeom prst="ellipse">
            <a:avLst/>
          </a:prstGeom>
          <a:solidFill>
            <a:schemeClr val="accent1"/>
          </a:solidFill>
          <a:ln w="9525">
            <a:solidFill>
              <a:schemeClr val="tx1"/>
            </a:solidFill>
            <a:round/>
            <a:headEnd/>
            <a:tailEnd/>
          </a:ln>
        </p:spPr>
        <p:txBody>
          <a:bodyPr wrap="none" anchor="ctr"/>
          <a:lstStyle/>
          <a:p>
            <a:pPr algn="ctr"/>
            <a:r>
              <a:rPr lang="en-US" sz="2000" b="1"/>
              <a:t>ĐÚNG</a:t>
            </a:r>
          </a:p>
        </p:txBody>
      </p:sp>
      <p:sp>
        <p:nvSpPr>
          <p:cNvPr id="118790" name="Oval 6"/>
          <p:cNvSpPr>
            <a:spLocks noChangeArrowheads="1"/>
          </p:cNvSpPr>
          <p:nvPr/>
        </p:nvSpPr>
        <p:spPr bwMode="auto">
          <a:xfrm>
            <a:off x="5410200" y="2743200"/>
            <a:ext cx="1676400" cy="609600"/>
          </a:xfrm>
          <a:prstGeom prst="ellipse">
            <a:avLst/>
          </a:prstGeom>
          <a:solidFill>
            <a:schemeClr val="accent1"/>
          </a:solidFill>
          <a:ln w="9525">
            <a:solidFill>
              <a:schemeClr val="tx1"/>
            </a:solidFill>
            <a:round/>
            <a:headEnd/>
            <a:tailEnd/>
          </a:ln>
        </p:spPr>
        <p:txBody>
          <a:bodyPr wrap="none" anchor="ctr"/>
          <a:lstStyle/>
          <a:p>
            <a:pPr algn="ctr"/>
            <a:r>
              <a:rPr lang="en-US" sz="2000" b="1"/>
              <a:t>SAI</a:t>
            </a:r>
          </a:p>
        </p:txBody>
      </p:sp>
      <p:sp>
        <p:nvSpPr>
          <p:cNvPr id="118793" name="Text Box 9"/>
          <p:cNvSpPr txBox="1">
            <a:spLocks noChangeArrowheads="1"/>
          </p:cNvSpPr>
          <p:nvPr/>
        </p:nvSpPr>
        <p:spPr bwMode="auto">
          <a:xfrm>
            <a:off x="1066800" y="3733800"/>
            <a:ext cx="3200400" cy="701675"/>
          </a:xfrm>
          <a:prstGeom prst="rect">
            <a:avLst/>
          </a:prstGeom>
          <a:solidFill>
            <a:srgbClr val="FFEFF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000">
                <a:latin typeface="Times New Roman" pitchFamily="18" charset="0"/>
              </a:rPr>
              <a:t>Bạn giỏi lắm !</a:t>
            </a:r>
          </a:p>
        </p:txBody>
      </p:sp>
      <p:grpSp>
        <p:nvGrpSpPr>
          <p:cNvPr id="2" name="Group 13"/>
          <p:cNvGrpSpPr>
            <a:grpSpLocks/>
          </p:cNvGrpSpPr>
          <p:nvPr/>
        </p:nvGrpSpPr>
        <p:grpSpPr bwMode="auto">
          <a:xfrm>
            <a:off x="5029200" y="3429000"/>
            <a:ext cx="3467100" cy="2819400"/>
            <a:chOff x="3264" y="2352"/>
            <a:chExt cx="2184" cy="1776"/>
          </a:xfrm>
        </p:grpSpPr>
        <p:sp>
          <p:nvSpPr>
            <p:cNvPr id="22536" name="AutoShape 11"/>
            <p:cNvSpPr>
              <a:spLocks noChangeArrowheads="1"/>
            </p:cNvSpPr>
            <p:nvPr/>
          </p:nvSpPr>
          <p:spPr bwMode="auto">
            <a:xfrm>
              <a:off x="3264" y="2352"/>
              <a:ext cx="1824" cy="672"/>
            </a:xfrm>
            <a:prstGeom prst="cloudCallout">
              <a:avLst>
                <a:gd name="adj1" fmla="val 25657"/>
                <a:gd name="adj2" fmla="val 81102"/>
              </a:avLst>
            </a:prstGeom>
            <a:solidFill>
              <a:schemeClr val="accent1"/>
            </a:solidFill>
            <a:ln w="9525">
              <a:solidFill>
                <a:schemeClr val="tx1"/>
              </a:solidFill>
              <a:round/>
              <a:headEnd/>
              <a:tailEnd/>
            </a:ln>
          </p:spPr>
          <p:txBody>
            <a:bodyPr/>
            <a:lstStyle/>
            <a:p>
              <a:pPr algn="ctr"/>
              <a:r>
                <a:rPr lang="en-US" sz="2400">
                  <a:latin typeface="Times New Roman" pitchFamily="18" charset="0"/>
                </a:rPr>
                <a:t>Rất tiếc bạn đã trả lời sai </a:t>
              </a:r>
            </a:p>
          </p:txBody>
        </p:sp>
        <p:pic>
          <p:nvPicPr>
            <p:cNvPr id="22537" name="Picture 12" descr="nd2S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368" y="3264"/>
              <a:ext cx="108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5" name="AutoShape 14">
            <a:hlinkClick r:id="rId3" action="ppaction://hlinksldjump" highlightClick="1"/>
          </p:cNvPr>
          <p:cNvSpPr>
            <a:spLocks noChangeArrowheads="1"/>
          </p:cNvSpPr>
          <p:nvPr/>
        </p:nvSpPr>
        <p:spPr bwMode="auto">
          <a:xfrm>
            <a:off x="8686800" y="6400800"/>
            <a:ext cx="457200" cy="4572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p>
        </p:txBody>
      </p:sp>
    </p:spTree>
    <p:extLst>
      <p:ext uri="{BB962C8B-B14F-4D97-AF65-F5344CB8AC3E}">
        <p14:creationId xmlns:p14="http://schemas.microsoft.com/office/powerpoint/2010/main" val="32928010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8788"/>
                                        </p:tgtEl>
                                        <p:attrNameLst>
                                          <p:attrName>style.visibility</p:attrName>
                                        </p:attrNameLst>
                                      </p:cBhvr>
                                      <p:to>
                                        <p:strVal val="visible"/>
                                      </p:to>
                                    </p:set>
                                    <p:animEffect transition="in" filter="blinds(horizontal)">
                                      <p:cBhvr>
                                        <p:cTn id="7" dur="500"/>
                                        <p:tgtEl>
                                          <p:spTgt spid="11878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8789"/>
                                        </p:tgtEl>
                                        <p:attrNameLst>
                                          <p:attrName>style.visibility</p:attrName>
                                        </p:attrNameLst>
                                      </p:cBhvr>
                                      <p:to>
                                        <p:strVal val="visible"/>
                                      </p:to>
                                    </p:set>
                                    <p:animEffect transition="in" filter="checkerboard(across)">
                                      <p:cBhvr>
                                        <p:cTn id="10" dur="500"/>
                                        <p:tgtEl>
                                          <p:spTgt spid="118789"/>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18790"/>
                                        </p:tgtEl>
                                        <p:attrNameLst>
                                          <p:attrName>style.visibility</p:attrName>
                                        </p:attrNameLst>
                                      </p:cBhvr>
                                      <p:to>
                                        <p:strVal val="visible"/>
                                      </p:to>
                                    </p:set>
                                    <p:animEffect transition="in" filter="plus(in)">
                                      <p:cBhvr>
                                        <p:cTn id="13" dur="500"/>
                                        <p:tgtEl>
                                          <p:spTgt spid="11879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18789"/>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18793"/>
                                        </p:tgtEl>
                                        <p:attrNameLst>
                                          <p:attrName>style.visibility</p:attrName>
                                        </p:attrNameLst>
                                      </p:cBhvr>
                                      <p:to>
                                        <p:strVal val="visible"/>
                                      </p:to>
                                    </p:set>
                                    <p:animEffect transition="in" filter="wedge">
                                      <p:cBhvr>
                                        <p:cTn id="19" dur="500"/>
                                        <p:tgtEl>
                                          <p:spTgt spid="118793"/>
                                        </p:tgtEl>
                                      </p:cBhvr>
                                    </p:animEffect>
                                  </p:childTnLst>
                                </p:cTn>
                              </p:par>
                            </p:childTnLst>
                          </p:cTn>
                        </p:par>
                      </p:childTnLst>
                    </p:cTn>
                  </p:par>
                </p:childTnLst>
              </p:cTn>
              <p:nextCondLst>
                <p:cond evt="onClick" delay="0">
                  <p:tgtEl>
                    <p:spTgt spid="118789"/>
                  </p:tgtEl>
                </p:cond>
              </p:nextCondLst>
            </p:seq>
            <p:seq concurrent="1" nextAc="seek">
              <p:cTn id="20" restart="whenNotActive" fill="hold" evtFilter="cancelBubble" nodeType="interactiveSeq">
                <p:stCondLst>
                  <p:cond evt="onClick" delay="0">
                    <p:tgtEl>
                      <p:spTgt spid="118790"/>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0"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edge">
                                      <p:cBhvr>
                                        <p:cTn id="25" dur="500"/>
                                        <p:tgtEl>
                                          <p:spTgt spid="2"/>
                                        </p:tgtEl>
                                      </p:cBhvr>
                                    </p:animEffect>
                                  </p:childTnLst>
                                </p:cTn>
                              </p:par>
                            </p:childTnLst>
                          </p:cTn>
                        </p:par>
                      </p:childTnLst>
                    </p:cTn>
                  </p:par>
                </p:childTnLst>
              </p:cTn>
              <p:nextCondLst>
                <p:cond evt="onClick" delay="0">
                  <p:tgtEl>
                    <p:spTgt spid="118790"/>
                  </p:tgtEl>
                </p:cond>
              </p:nextCondLst>
            </p:seq>
          </p:childTnLst>
        </p:cTn>
      </p:par>
    </p:tnLst>
    <p:bldLst>
      <p:bldP spid="118788" grpId="0"/>
      <p:bldP spid="118789" grpId="0" animBg="1"/>
      <p:bldP spid="118790" grpId="0" animBg="1"/>
      <p:bldP spid="11879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Text Box 4"/>
          <p:cNvSpPr txBox="1">
            <a:spLocks noChangeArrowheads="1"/>
          </p:cNvSpPr>
          <p:nvPr/>
        </p:nvSpPr>
        <p:spPr bwMode="auto">
          <a:xfrm>
            <a:off x="762000" y="609600"/>
            <a:ext cx="7696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600" b="1" i="1" u="sng">
                <a:solidFill>
                  <a:srgbClr val="FF3300"/>
                </a:solidFill>
                <a:latin typeface="Times New Roman" pitchFamily="18" charset="0"/>
              </a:rPr>
              <a:t>Câu 2:</a:t>
            </a:r>
            <a:r>
              <a:rPr lang="en-US" sz="3600" b="1">
                <a:latin typeface="Times New Roman" pitchFamily="18" charset="0"/>
              </a:rPr>
              <a:t> Khẳng định sau đúng hay sai? Vì sao? (-2003).(-2005)    (-2005).2004</a:t>
            </a:r>
          </a:p>
        </p:txBody>
      </p:sp>
      <p:sp>
        <p:nvSpPr>
          <p:cNvPr id="119814" name="Oval 6"/>
          <p:cNvSpPr>
            <a:spLocks noChangeArrowheads="1"/>
          </p:cNvSpPr>
          <p:nvPr/>
        </p:nvSpPr>
        <p:spPr bwMode="auto">
          <a:xfrm>
            <a:off x="1828800" y="2514600"/>
            <a:ext cx="1752600" cy="685800"/>
          </a:xfrm>
          <a:prstGeom prst="ellipse">
            <a:avLst/>
          </a:prstGeom>
          <a:solidFill>
            <a:schemeClr val="accent1"/>
          </a:solidFill>
          <a:ln w="9525">
            <a:solidFill>
              <a:schemeClr val="tx1"/>
            </a:solidFill>
            <a:round/>
            <a:headEnd/>
            <a:tailEnd/>
          </a:ln>
        </p:spPr>
        <p:txBody>
          <a:bodyPr wrap="none" anchor="ctr"/>
          <a:lstStyle/>
          <a:p>
            <a:pPr algn="ctr"/>
            <a:r>
              <a:rPr lang="en-US" sz="2000" b="1"/>
              <a:t>ĐÚNG</a:t>
            </a:r>
          </a:p>
        </p:txBody>
      </p:sp>
      <p:sp>
        <p:nvSpPr>
          <p:cNvPr id="119815" name="Oval 7"/>
          <p:cNvSpPr>
            <a:spLocks noChangeArrowheads="1"/>
          </p:cNvSpPr>
          <p:nvPr/>
        </p:nvSpPr>
        <p:spPr bwMode="auto">
          <a:xfrm>
            <a:off x="5410200" y="2514600"/>
            <a:ext cx="1828800" cy="685800"/>
          </a:xfrm>
          <a:prstGeom prst="ellipse">
            <a:avLst/>
          </a:prstGeom>
          <a:solidFill>
            <a:schemeClr val="accent1"/>
          </a:solidFill>
          <a:ln w="9525">
            <a:solidFill>
              <a:schemeClr val="tx1"/>
            </a:solidFill>
            <a:round/>
            <a:headEnd/>
            <a:tailEnd/>
          </a:ln>
        </p:spPr>
        <p:txBody>
          <a:bodyPr wrap="none" anchor="ctr"/>
          <a:lstStyle/>
          <a:p>
            <a:pPr algn="ctr"/>
            <a:r>
              <a:rPr lang="en-US" sz="2000" b="1"/>
              <a:t>SAI</a:t>
            </a:r>
          </a:p>
        </p:txBody>
      </p:sp>
      <p:sp>
        <p:nvSpPr>
          <p:cNvPr id="119817" name="Text Box 9"/>
          <p:cNvSpPr txBox="1">
            <a:spLocks noChangeArrowheads="1"/>
          </p:cNvSpPr>
          <p:nvPr/>
        </p:nvSpPr>
        <p:spPr bwMode="auto">
          <a:xfrm>
            <a:off x="4572000" y="3886200"/>
            <a:ext cx="373380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000">
                <a:latin typeface="Times New Roman" pitchFamily="18" charset="0"/>
              </a:rPr>
              <a:t>Bạn giỏi lắm !</a:t>
            </a:r>
          </a:p>
        </p:txBody>
      </p:sp>
      <p:grpSp>
        <p:nvGrpSpPr>
          <p:cNvPr id="2" name="Group 10"/>
          <p:cNvGrpSpPr>
            <a:grpSpLocks/>
          </p:cNvGrpSpPr>
          <p:nvPr/>
        </p:nvGrpSpPr>
        <p:grpSpPr bwMode="auto">
          <a:xfrm>
            <a:off x="1143000" y="3429000"/>
            <a:ext cx="3467100" cy="2819400"/>
            <a:chOff x="3264" y="2352"/>
            <a:chExt cx="2184" cy="1776"/>
          </a:xfrm>
        </p:grpSpPr>
        <p:sp>
          <p:nvSpPr>
            <p:cNvPr id="23561" name="AutoShape 11"/>
            <p:cNvSpPr>
              <a:spLocks noChangeArrowheads="1"/>
            </p:cNvSpPr>
            <p:nvPr/>
          </p:nvSpPr>
          <p:spPr bwMode="auto">
            <a:xfrm>
              <a:off x="3264" y="2352"/>
              <a:ext cx="1824" cy="672"/>
            </a:xfrm>
            <a:prstGeom prst="cloudCallout">
              <a:avLst>
                <a:gd name="adj1" fmla="val 25657"/>
                <a:gd name="adj2" fmla="val 81102"/>
              </a:avLst>
            </a:prstGeom>
            <a:solidFill>
              <a:schemeClr val="accent1"/>
            </a:solidFill>
            <a:ln w="9525">
              <a:solidFill>
                <a:schemeClr val="tx1"/>
              </a:solidFill>
              <a:round/>
              <a:headEnd/>
              <a:tailEnd/>
            </a:ln>
          </p:spPr>
          <p:txBody>
            <a:bodyPr/>
            <a:lstStyle/>
            <a:p>
              <a:pPr algn="ctr"/>
              <a:r>
                <a:rPr lang="en-US" sz="2400">
                  <a:latin typeface="Times New Roman" pitchFamily="18" charset="0"/>
                </a:rPr>
                <a:t>Rất tiếc bạn đã trả lời sai</a:t>
              </a:r>
              <a:r>
                <a:rPr lang="en-US"/>
                <a:t> </a:t>
              </a:r>
            </a:p>
          </p:txBody>
        </p:sp>
        <p:pic>
          <p:nvPicPr>
            <p:cNvPr id="23562" name="Picture 12" descr="nd2S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68" y="3264"/>
              <a:ext cx="108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3559" name="AutoShape 13">
            <a:hlinkClick r:id="rId4" action="ppaction://hlinksldjump" highlightClick="1"/>
          </p:cNvPr>
          <p:cNvSpPr>
            <a:spLocks noChangeArrowheads="1"/>
          </p:cNvSpPr>
          <p:nvPr/>
        </p:nvSpPr>
        <p:spPr bwMode="auto">
          <a:xfrm>
            <a:off x="8686800" y="6400800"/>
            <a:ext cx="457200" cy="4572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p>
        </p:txBody>
      </p:sp>
      <p:graphicFrame>
        <p:nvGraphicFramePr>
          <p:cNvPr id="23560" name="Object 2"/>
          <p:cNvGraphicFramePr>
            <a:graphicFrameLocks noChangeAspect="1"/>
          </p:cNvGraphicFramePr>
          <p:nvPr/>
        </p:nvGraphicFramePr>
        <p:xfrm>
          <a:off x="5410200" y="1295400"/>
          <a:ext cx="342900" cy="366713"/>
        </p:xfrm>
        <a:graphic>
          <a:graphicData uri="http://schemas.openxmlformats.org/presentationml/2006/ole">
            <mc:AlternateContent xmlns:mc="http://schemas.openxmlformats.org/markup-compatibility/2006">
              <mc:Choice xmlns:v="urn:schemas-microsoft-com:vml" Requires="v">
                <p:oleObj spid="_x0000_s2059" name="Equation" r:id="rId5" imgW="126835" imgH="152202" progId="Equation.DSMT4">
                  <p:embed/>
                </p:oleObj>
              </mc:Choice>
              <mc:Fallback>
                <p:oleObj name="Equation" r:id="rId5" imgW="126835" imgH="15220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10200" y="1295400"/>
                        <a:ext cx="3429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4894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checkerboard(across)">
                                      <p:cBhvr>
                                        <p:cTn id="7" dur="500"/>
                                        <p:tgtEl>
                                          <p:spTgt spid="11981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9814"/>
                                        </p:tgtEl>
                                        <p:attrNameLst>
                                          <p:attrName>style.visibility</p:attrName>
                                        </p:attrNameLst>
                                      </p:cBhvr>
                                      <p:to>
                                        <p:strVal val="visible"/>
                                      </p:to>
                                    </p:set>
                                    <p:animEffect transition="in" filter="checkerboard(across)">
                                      <p:cBhvr>
                                        <p:cTn id="10" dur="500"/>
                                        <p:tgtEl>
                                          <p:spTgt spid="119814"/>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19815"/>
                                        </p:tgtEl>
                                        <p:attrNameLst>
                                          <p:attrName>style.visibility</p:attrName>
                                        </p:attrNameLst>
                                      </p:cBhvr>
                                      <p:to>
                                        <p:strVal val="visible"/>
                                      </p:to>
                                    </p:set>
                                    <p:animEffect transition="in" filter="plus(in)">
                                      <p:cBhvr>
                                        <p:cTn id="13" dur="500"/>
                                        <p:tgtEl>
                                          <p:spTgt spid="11981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19815"/>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19817"/>
                                        </p:tgtEl>
                                        <p:attrNameLst>
                                          <p:attrName>style.visibility</p:attrName>
                                        </p:attrNameLst>
                                      </p:cBhvr>
                                      <p:to>
                                        <p:strVal val="visible"/>
                                      </p:to>
                                    </p:set>
                                    <p:animEffect transition="in" filter="wedge">
                                      <p:cBhvr>
                                        <p:cTn id="19" dur="500"/>
                                        <p:tgtEl>
                                          <p:spTgt spid="119817"/>
                                        </p:tgtEl>
                                      </p:cBhvr>
                                    </p:animEffect>
                                  </p:childTnLst>
                                </p:cTn>
                              </p:par>
                            </p:childTnLst>
                          </p:cTn>
                        </p:par>
                      </p:childTnLst>
                    </p:cTn>
                  </p:par>
                </p:childTnLst>
              </p:cTn>
              <p:nextCondLst>
                <p:cond evt="onClick" delay="0">
                  <p:tgtEl>
                    <p:spTgt spid="119815"/>
                  </p:tgtEl>
                </p:cond>
              </p:nextCondLst>
            </p:seq>
            <p:seq concurrent="1" nextAc="seek">
              <p:cTn id="20" restart="whenNotActive" fill="hold" evtFilter="cancelBubble" nodeType="interactiveSeq">
                <p:stCondLst>
                  <p:cond evt="onClick" delay="0">
                    <p:tgtEl>
                      <p:spTgt spid="119814"/>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0"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edge">
                                      <p:cBhvr>
                                        <p:cTn id="25" dur="500"/>
                                        <p:tgtEl>
                                          <p:spTgt spid="2"/>
                                        </p:tgtEl>
                                      </p:cBhvr>
                                    </p:animEffect>
                                  </p:childTnLst>
                                </p:cTn>
                              </p:par>
                            </p:childTnLst>
                          </p:cTn>
                        </p:par>
                      </p:childTnLst>
                    </p:cTn>
                  </p:par>
                </p:childTnLst>
              </p:cTn>
              <p:nextCondLst>
                <p:cond evt="onClick" delay="0">
                  <p:tgtEl>
                    <p:spTgt spid="119814"/>
                  </p:tgtEl>
                </p:cond>
              </p:nextCondLst>
            </p:seq>
          </p:childTnLst>
        </p:cTn>
      </p:par>
    </p:tnLst>
    <p:bldLst>
      <p:bldP spid="119812" grpId="0"/>
      <p:bldP spid="119814" grpId="0" animBg="1"/>
      <p:bldP spid="119815" grpId="0" animBg="1"/>
      <p:bldP spid="11981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Text Box 4"/>
          <p:cNvSpPr txBox="1">
            <a:spLocks noChangeArrowheads="1"/>
          </p:cNvSpPr>
          <p:nvPr/>
        </p:nvSpPr>
        <p:spPr bwMode="auto">
          <a:xfrm>
            <a:off x="762000" y="609600"/>
            <a:ext cx="7696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600" b="1" i="1" u="sng">
                <a:solidFill>
                  <a:srgbClr val="FF3300"/>
                </a:solidFill>
                <a:latin typeface="Times New Roman" pitchFamily="18" charset="0"/>
              </a:rPr>
              <a:t>Câu 3:</a:t>
            </a:r>
            <a:r>
              <a:rPr lang="en-US" sz="3600" b="1">
                <a:latin typeface="Times New Roman" pitchFamily="18" charset="0"/>
              </a:rPr>
              <a:t> Khẳng định sau đúng hay sai? Vì sao? (-6).(-3)  &lt;  (-5). (-3)</a:t>
            </a:r>
          </a:p>
        </p:txBody>
      </p:sp>
      <p:sp>
        <p:nvSpPr>
          <p:cNvPr id="119814" name="Oval 6"/>
          <p:cNvSpPr>
            <a:spLocks noChangeArrowheads="1"/>
          </p:cNvSpPr>
          <p:nvPr/>
        </p:nvSpPr>
        <p:spPr bwMode="auto">
          <a:xfrm>
            <a:off x="1828800" y="2514600"/>
            <a:ext cx="1752600" cy="685800"/>
          </a:xfrm>
          <a:prstGeom prst="ellipse">
            <a:avLst/>
          </a:prstGeom>
          <a:solidFill>
            <a:schemeClr val="accent1"/>
          </a:solidFill>
          <a:ln w="9525">
            <a:solidFill>
              <a:schemeClr val="tx1"/>
            </a:solidFill>
            <a:round/>
            <a:headEnd/>
            <a:tailEnd/>
          </a:ln>
        </p:spPr>
        <p:txBody>
          <a:bodyPr wrap="none" anchor="ctr"/>
          <a:lstStyle/>
          <a:p>
            <a:pPr algn="ctr"/>
            <a:r>
              <a:rPr lang="en-US" sz="2000" b="1"/>
              <a:t>ĐÚNG</a:t>
            </a:r>
          </a:p>
        </p:txBody>
      </p:sp>
      <p:sp>
        <p:nvSpPr>
          <p:cNvPr id="119815" name="Oval 7"/>
          <p:cNvSpPr>
            <a:spLocks noChangeArrowheads="1"/>
          </p:cNvSpPr>
          <p:nvPr/>
        </p:nvSpPr>
        <p:spPr bwMode="auto">
          <a:xfrm>
            <a:off x="5410200" y="2514600"/>
            <a:ext cx="1828800" cy="685800"/>
          </a:xfrm>
          <a:prstGeom prst="ellipse">
            <a:avLst/>
          </a:prstGeom>
          <a:solidFill>
            <a:schemeClr val="accent1"/>
          </a:solidFill>
          <a:ln w="9525">
            <a:solidFill>
              <a:schemeClr val="tx1"/>
            </a:solidFill>
            <a:round/>
            <a:headEnd/>
            <a:tailEnd/>
          </a:ln>
        </p:spPr>
        <p:txBody>
          <a:bodyPr wrap="none" anchor="ctr"/>
          <a:lstStyle/>
          <a:p>
            <a:pPr algn="ctr"/>
            <a:r>
              <a:rPr lang="en-US" sz="2000" b="1"/>
              <a:t>SAI</a:t>
            </a:r>
          </a:p>
        </p:txBody>
      </p:sp>
      <p:sp>
        <p:nvSpPr>
          <p:cNvPr id="119817" name="Text Box 9"/>
          <p:cNvSpPr txBox="1">
            <a:spLocks noChangeArrowheads="1"/>
          </p:cNvSpPr>
          <p:nvPr/>
        </p:nvSpPr>
        <p:spPr bwMode="auto">
          <a:xfrm>
            <a:off x="4572000" y="3886200"/>
            <a:ext cx="3733800" cy="7016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000">
                <a:latin typeface="Times New Roman" pitchFamily="18" charset="0"/>
              </a:rPr>
              <a:t>Bạn giỏi lắm !</a:t>
            </a:r>
          </a:p>
        </p:txBody>
      </p:sp>
      <p:grpSp>
        <p:nvGrpSpPr>
          <p:cNvPr id="2" name="Group 10"/>
          <p:cNvGrpSpPr>
            <a:grpSpLocks/>
          </p:cNvGrpSpPr>
          <p:nvPr/>
        </p:nvGrpSpPr>
        <p:grpSpPr bwMode="auto">
          <a:xfrm>
            <a:off x="1143000" y="3429000"/>
            <a:ext cx="3467100" cy="2819400"/>
            <a:chOff x="3264" y="2352"/>
            <a:chExt cx="2184" cy="1776"/>
          </a:xfrm>
        </p:grpSpPr>
        <p:sp>
          <p:nvSpPr>
            <p:cNvPr id="24584" name="AutoShape 11"/>
            <p:cNvSpPr>
              <a:spLocks noChangeArrowheads="1"/>
            </p:cNvSpPr>
            <p:nvPr/>
          </p:nvSpPr>
          <p:spPr bwMode="auto">
            <a:xfrm>
              <a:off x="3264" y="2352"/>
              <a:ext cx="1824" cy="672"/>
            </a:xfrm>
            <a:prstGeom prst="cloudCallout">
              <a:avLst>
                <a:gd name="adj1" fmla="val 25657"/>
                <a:gd name="adj2" fmla="val 81102"/>
              </a:avLst>
            </a:prstGeom>
            <a:solidFill>
              <a:schemeClr val="accent1"/>
            </a:solidFill>
            <a:ln w="9525">
              <a:solidFill>
                <a:schemeClr val="tx1"/>
              </a:solidFill>
              <a:round/>
              <a:headEnd/>
              <a:tailEnd/>
            </a:ln>
          </p:spPr>
          <p:txBody>
            <a:bodyPr/>
            <a:lstStyle/>
            <a:p>
              <a:pPr algn="ctr"/>
              <a:r>
                <a:rPr lang="en-US" sz="2400">
                  <a:latin typeface="Times New Roman" pitchFamily="18" charset="0"/>
                </a:rPr>
                <a:t>Rất tiếc bạn đã trả lời sai</a:t>
              </a:r>
              <a:r>
                <a:rPr lang="en-US"/>
                <a:t> </a:t>
              </a:r>
            </a:p>
          </p:txBody>
        </p:sp>
        <p:pic>
          <p:nvPicPr>
            <p:cNvPr id="24585" name="Picture 12" descr="nd2SW"/>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368" y="3264"/>
              <a:ext cx="108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4583" name="AutoShape 13">
            <a:hlinkClick r:id="rId3" action="ppaction://hlinksldjump" highlightClick="1"/>
          </p:cNvPr>
          <p:cNvSpPr>
            <a:spLocks noChangeArrowheads="1"/>
          </p:cNvSpPr>
          <p:nvPr/>
        </p:nvSpPr>
        <p:spPr bwMode="auto">
          <a:xfrm>
            <a:off x="8686800" y="6400800"/>
            <a:ext cx="457200" cy="4572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p>
        </p:txBody>
      </p:sp>
    </p:spTree>
    <p:extLst>
      <p:ext uri="{BB962C8B-B14F-4D97-AF65-F5344CB8AC3E}">
        <p14:creationId xmlns:p14="http://schemas.microsoft.com/office/powerpoint/2010/main" val="30617695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checkerboard(across)">
                                      <p:cBhvr>
                                        <p:cTn id="7" dur="500"/>
                                        <p:tgtEl>
                                          <p:spTgt spid="11981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9814"/>
                                        </p:tgtEl>
                                        <p:attrNameLst>
                                          <p:attrName>style.visibility</p:attrName>
                                        </p:attrNameLst>
                                      </p:cBhvr>
                                      <p:to>
                                        <p:strVal val="visible"/>
                                      </p:to>
                                    </p:set>
                                    <p:animEffect transition="in" filter="checkerboard(across)">
                                      <p:cBhvr>
                                        <p:cTn id="10" dur="500"/>
                                        <p:tgtEl>
                                          <p:spTgt spid="119814"/>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19815"/>
                                        </p:tgtEl>
                                        <p:attrNameLst>
                                          <p:attrName>style.visibility</p:attrName>
                                        </p:attrNameLst>
                                      </p:cBhvr>
                                      <p:to>
                                        <p:strVal val="visible"/>
                                      </p:to>
                                    </p:set>
                                    <p:animEffect transition="in" filter="plus(in)">
                                      <p:cBhvr>
                                        <p:cTn id="13" dur="500"/>
                                        <p:tgtEl>
                                          <p:spTgt spid="11981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19815"/>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19817"/>
                                        </p:tgtEl>
                                        <p:attrNameLst>
                                          <p:attrName>style.visibility</p:attrName>
                                        </p:attrNameLst>
                                      </p:cBhvr>
                                      <p:to>
                                        <p:strVal val="visible"/>
                                      </p:to>
                                    </p:set>
                                    <p:animEffect transition="in" filter="wedge">
                                      <p:cBhvr>
                                        <p:cTn id="19" dur="500"/>
                                        <p:tgtEl>
                                          <p:spTgt spid="119817"/>
                                        </p:tgtEl>
                                      </p:cBhvr>
                                    </p:animEffect>
                                  </p:childTnLst>
                                </p:cTn>
                              </p:par>
                            </p:childTnLst>
                          </p:cTn>
                        </p:par>
                      </p:childTnLst>
                    </p:cTn>
                  </p:par>
                </p:childTnLst>
              </p:cTn>
              <p:nextCondLst>
                <p:cond evt="onClick" delay="0">
                  <p:tgtEl>
                    <p:spTgt spid="119815"/>
                  </p:tgtEl>
                </p:cond>
              </p:nextCondLst>
            </p:seq>
            <p:seq concurrent="1" nextAc="seek">
              <p:cTn id="20" restart="whenNotActive" fill="hold" evtFilter="cancelBubble" nodeType="interactiveSeq">
                <p:stCondLst>
                  <p:cond evt="onClick" delay="0">
                    <p:tgtEl>
                      <p:spTgt spid="119814"/>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0"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edge">
                                      <p:cBhvr>
                                        <p:cTn id="25" dur="500"/>
                                        <p:tgtEl>
                                          <p:spTgt spid="2"/>
                                        </p:tgtEl>
                                      </p:cBhvr>
                                    </p:animEffect>
                                  </p:childTnLst>
                                </p:cTn>
                              </p:par>
                            </p:childTnLst>
                          </p:cTn>
                        </p:par>
                      </p:childTnLst>
                    </p:cTn>
                  </p:par>
                </p:childTnLst>
              </p:cTn>
              <p:nextCondLst>
                <p:cond evt="onClick" delay="0">
                  <p:tgtEl>
                    <p:spTgt spid="119814"/>
                  </p:tgtEl>
                </p:cond>
              </p:nextCondLst>
            </p:seq>
          </p:childTnLst>
        </p:cTn>
      </p:par>
    </p:tnLst>
    <p:bldLst>
      <p:bldP spid="119812" grpId="0"/>
      <p:bldP spid="119814" grpId="0" animBg="1"/>
      <p:bldP spid="119815" grpId="0" animBg="1"/>
      <p:bldP spid="1198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8" name="Text Box 4"/>
          <p:cNvSpPr txBox="1">
            <a:spLocks noChangeArrowheads="1"/>
          </p:cNvSpPr>
          <p:nvPr/>
        </p:nvSpPr>
        <p:spPr bwMode="auto">
          <a:xfrm>
            <a:off x="304800" y="723900"/>
            <a:ext cx="85344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3600" b="1" i="1" u="sng">
                <a:solidFill>
                  <a:srgbClr val="FF3300"/>
                </a:solidFill>
                <a:latin typeface="Times New Roman" pitchFamily="18" charset="0"/>
              </a:rPr>
              <a:t>Câu 4</a:t>
            </a:r>
            <a:r>
              <a:rPr lang="en-US" sz="3600">
                <a:latin typeface="Times New Roman" pitchFamily="18" charset="0"/>
              </a:rPr>
              <a:t>: </a:t>
            </a:r>
            <a:r>
              <a:rPr lang="en-US" sz="3600" b="1">
                <a:latin typeface="Times New Roman" pitchFamily="18" charset="0"/>
              </a:rPr>
              <a:t>Khẳng định sau đúng hay sai? Vì sao? </a:t>
            </a:r>
          </a:p>
        </p:txBody>
      </p:sp>
      <p:sp>
        <p:nvSpPr>
          <p:cNvPr id="118789" name="Oval 5"/>
          <p:cNvSpPr>
            <a:spLocks noChangeArrowheads="1"/>
          </p:cNvSpPr>
          <p:nvPr/>
        </p:nvSpPr>
        <p:spPr bwMode="auto">
          <a:xfrm>
            <a:off x="1828800" y="2667000"/>
            <a:ext cx="1752600" cy="685800"/>
          </a:xfrm>
          <a:prstGeom prst="ellipse">
            <a:avLst/>
          </a:prstGeom>
          <a:solidFill>
            <a:schemeClr val="accent1"/>
          </a:solidFill>
          <a:ln w="9525">
            <a:solidFill>
              <a:schemeClr val="tx1"/>
            </a:solidFill>
            <a:round/>
            <a:headEnd/>
            <a:tailEnd/>
          </a:ln>
        </p:spPr>
        <p:txBody>
          <a:bodyPr wrap="none" anchor="ctr"/>
          <a:lstStyle/>
          <a:p>
            <a:pPr algn="ctr"/>
            <a:r>
              <a:rPr lang="en-US" sz="2000" b="1"/>
              <a:t>ĐÚNG</a:t>
            </a:r>
          </a:p>
        </p:txBody>
      </p:sp>
      <p:sp>
        <p:nvSpPr>
          <p:cNvPr id="118790" name="Oval 6"/>
          <p:cNvSpPr>
            <a:spLocks noChangeArrowheads="1"/>
          </p:cNvSpPr>
          <p:nvPr/>
        </p:nvSpPr>
        <p:spPr bwMode="auto">
          <a:xfrm>
            <a:off x="5410200" y="2743200"/>
            <a:ext cx="1676400" cy="609600"/>
          </a:xfrm>
          <a:prstGeom prst="ellipse">
            <a:avLst/>
          </a:prstGeom>
          <a:solidFill>
            <a:schemeClr val="accent1"/>
          </a:solidFill>
          <a:ln w="9525">
            <a:solidFill>
              <a:schemeClr val="tx1"/>
            </a:solidFill>
            <a:round/>
            <a:headEnd/>
            <a:tailEnd/>
          </a:ln>
        </p:spPr>
        <p:txBody>
          <a:bodyPr wrap="none" anchor="ctr"/>
          <a:lstStyle/>
          <a:p>
            <a:pPr algn="ctr"/>
            <a:r>
              <a:rPr lang="en-US" sz="2000" b="1"/>
              <a:t>SAI</a:t>
            </a:r>
          </a:p>
        </p:txBody>
      </p:sp>
      <p:sp>
        <p:nvSpPr>
          <p:cNvPr id="118793" name="Text Box 9"/>
          <p:cNvSpPr txBox="1">
            <a:spLocks noChangeArrowheads="1"/>
          </p:cNvSpPr>
          <p:nvPr/>
        </p:nvSpPr>
        <p:spPr bwMode="auto">
          <a:xfrm>
            <a:off x="1066800" y="3733800"/>
            <a:ext cx="3200400" cy="701675"/>
          </a:xfrm>
          <a:prstGeom prst="rect">
            <a:avLst/>
          </a:prstGeom>
          <a:solidFill>
            <a:srgbClr val="FFEFF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4000">
                <a:latin typeface="Times New Roman" pitchFamily="18" charset="0"/>
              </a:rPr>
              <a:t>Bạn giỏi lắm !</a:t>
            </a:r>
          </a:p>
        </p:txBody>
      </p:sp>
      <p:grpSp>
        <p:nvGrpSpPr>
          <p:cNvPr id="2" name="Group 13"/>
          <p:cNvGrpSpPr>
            <a:grpSpLocks/>
          </p:cNvGrpSpPr>
          <p:nvPr/>
        </p:nvGrpSpPr>
        <p:grpSpPr bwMode="auto">
          <a:xfrm>
            <a:off x="5029200" y="3429000"/>
            <a:ext cx="3467100" cy="2819400"/>
            <a:chOff x="3264" y="2352"/>
            <a:chExt cx="2184" cy="1776"/>
          </a:xfrm>
        </p:grpSpPr>
        <p:sp>
          <p:nvSpPr>
            <p:cNvPr id="25609" name="AutoShape 11"/>
            <p:cNvSpPr>
              <a:spLocks noChangeArrowheads="1"/>
            </p:cNvSpPr>
            <p:nvPr/>
          </p:nvSpPr>
          <p:spPr bwMode="auto">
            <a:xfrm>
              <a:off x="3264" y="2352"/>
              <a:ext cx="1824" cy="672"/>
            </a:xfrm>
            <a:prstGeom prst="cloudCallout">
              <a:avLst>
                <a:gd name="adj1" fmla="val 25657"/>
                <a:gd name="adj2" fmla="val 81102"/>
              </a:avLst>
            </a:prstGeom>
            <a:solidFill>
              <a:schemeClr val="accent1"/>
            </a:solidFill>
            <a:ln w="9525">
              <a:solidFill>
                <a:schemeClr val="tx1"/>
              </a:solidFill>
              <a:round/>
              <a:headEnd/>
              <a:tailEnd/>
            </a:ln>
          </p:spPr>
          <p:txBody>
            <a:bodyPr/>
            <a:lstStyle/>
            <a:p>
              <a:pPr algn="ctr"/>
              <a:r>
                <a:rPr lang="en-US" sz="2400">
                  <a:latin typeface="Times New Roman" pitchFamily="18" charset="0"/>
                </a:rPr>
                <a:t>Rất tiếc bạn đã trả lời sai </a:t>
              </a:r>
            </a:p>
          </p:txBody>
        </p:sp>
        <p:pic>
          <p:nvPicPr>
            <p:cNvPr id="25610" name="Picture 12" descr="nd2SW"/>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368" y="3264"/>
              <a:ext cx="108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5607" name="AutoShape 14">
            <a:hlinkClick r:id="rId4" action="ppaction://hlinksldjump" highlightClick="1"/>
          </p:cNvPr>
          <p:cNvSpPr>
            <a:spLocks noChangeArrowheads="1"/>
          </p:cNvSpPr>
          <p:nvPr/>
        </p:nvSpPr>
        <p:spPr bwMode="auto">
          <a:xfrm>
            <a:off x="8686800" y="6400800"/>
            <a:ext cx="457200" cy="457200"/>
          </a:xfrm>
          <a:prstGeom prst="actionButtonHome">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endParaRPr lang="en-US"/>
          </a:p>
        </p:txBody>
      </p:sp>
      <p:graphicFrame>
        <p:nvGraphicFramePr>
          <p:cNvPr id="25608" name="Object 2"/>
          <p:cNvGraphicFramePr>
            <a:graphicFrameLocks noChangeAspect="1"/>
          </p:cNvGraphicFramePr>
          <p:nvPr/>
        </p:nvGraphicFramePr>
        <p:xfrm>
          <a:off x="5127625" y="1357313"/>
          <a:ext cx="1577975" cy="488950"/>
        </p:xfrm>
        <a:graphic>
          <a:graphicData uri="http://schemas.openxmlformats.org/presentationml/2006/ole">
            <mc:AlternateContent xmlns:mc="http://schemas.openxmlformats.org/markup-compatibility/2006">
              <mc:Choice xmlns:v="urn:schemas-microsoft-com:vml" Requires="v">
                <p:oleObj spid="_x0000_s3083" name="Equation" r:id="rId5" imgW="583947" imgH="203112" progId="Equation.DSMT4">
                  <p:embed/>
                </p:oleObj>
              </mc:Choice>
              <mc:Fallback>
                <p:oleObj name="Equation" r:id="rId5" imgW="583947" imgH="20311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27625" y="1357313"/>
                        <a:ext cx="1577975"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68686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grpId="0" nodeType="withEffect">
                                  <p:stCondLst>
                                    <p:cond delay="0"/>
                                  </p:stCondLst>
                                  <p:childTnLst>
                                    <p:set>
                                      <p:cBhvr>
                                        <p:cTn id="6" dur="1" fill="hold">
                                          <p:stCondLst>
                                            <p:cond delay="0"/>
                                          </p:stCondLst>
                                        </p:cTn>
                                        <p:tgtEl>
                                          <p:spTgt spid="118788"/>
                                        </p:tgtEl>
                                        <p:attrNameLst>
                                          <p:attrName>style.visibility</p:attrName>
                                        </p:attrNameLst>
                                      </p:cBhvr>
                                      <p:to>
                                        <p:strVal val="visible"/>
                                      </p:to>
                                    </p:set>
                                    <p:animEffect transition="in" filter="blinds(horizontal)">
                                      <p:cBhvr>
                                        <p:cTn id="7" dur="500"/>
                                        <p:tgtEl>
                                          <p:spTgt spid="118788"/>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18789"/>
                                        </p:tgtEl>
                                        <p:attrNameLst>
                                          <p:attrName>style.visibility</p:attrName>
                                        </p:attrNameLst>
                                      </p:cBhvr>
                                      <p:to>
                                        <p:strVal val="visible"/>
                                      </p:to>
                                    </p:set>
                                    <p:animEffect transition="in" filter="checkerboard(across)">
                                      <p:cBhvr>
                                        <p:cTn id="10" dur="500"/>
                                        <p:tgtEl>
                                          <p:spTgt spid="118789"/>
                                        </p:tgtEl>
                                      </p:cBhvr>
                                    </p:animEffect>
                                  </p:childTnLst>
                                </p:cTn>
                              </p:par>
                              <p:par>
                                <p:cTn id="11" presetID="13" presetClass="entr" presetSubtype="16" fill="hold" grpId="0" nodeType="withEffect">
                                  <p:stCondLst>
                                    <p:cond delay="0"/>
                                  </p:stCondLst>
                                  <p:childTnLst>
                                    <p:set>
                                      <p:cBhvr>
                                        <p:cTn id="12" dur="1" fill="hold">
                                          <p:stCondLst>
                                            <p:cond delay="0"/>
                                          </p:stCondLst>
                                        </p:cTn>
                                        <p:tgtEl>
                                          <p:spTgt spid="118790"/>
                                        </p:tgtEl>
                                        <p:attrNameLst>
                                          <p:attrName>style.visibility</p:attrName>
                                        </p:attrNameLst>
                                      </p:cBhvr>
                                      <p:to>
                                        <p:strVal val="visible"/>
                                      </p:to>
                                    </p:set>
                                    <p:animEffect transition="in" filter="plus(in)">
                                      <p:cBhvr>
                                        <p:cTn id="13" dur="500"/>
                                        <p:tgtEl>
                                          <p:spTgt spid="118790"/>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4" restart="whenNotActive" fill="hold" evtFilter="cancelBubble" nodeType="interactiveSeq">
                <p:stCondLst>
                  <p:cond evt="onClick" delay="0">
                    <p:tgtEl>
                      <p:spTgt spid="118789"/>
                    </p:tgtEl>
                  </p:cond>
                </p:stCondLst>
                <p:endSync evt="end" delay="0">
                  <p:rtn val="all"/>
                </p:endSync>
                <p:childTnLst>
                  <p:par>
                    <p:cTn id="15" fill="hold" nodeType="clickPar">
                      <p:stCondLst>
                        <p:cond delay="0"/>
                      </p:stCondLst>
                      <p:childTnLst>
                        <p:par>
                          <p:cTn id="16" fill="hold" nodeType="withGroup">
                            <p:stCondLst>
                              <p:cond delay="0"/>
                            </p:stCondLst>
                            <p:childTnLst>
                              <p:par>
                                <p:cTn id="17" presetID="20" presetClass="entr" presetSubtype="0" fill="hold" grpId="0" nodeType="clickEffect">
                                  <p:stCondLst>
                                    <p:cond delay="0"/>
                                  </p:stCondLst>
                                  <p:childTnLst>
                                    <p:set>
                                      <p:cBhvr>
                                        <p:cTn id="18" dur="1" fill="hold">
                                          <p:stCondLst>
                                            <p:cond delay="0"/>
                                          </p:stCondLst>
                                        </p:cTn>
                                        <p:tgtEl>
                                          <p:spTgt spid="118793"/>
                                        </p:tgtEl>
                                        <p:attrNameLst>
                                          <p:attrName>style.visibility</p:attrName>
                                        </p:attrNameLst>
                                      </p:cBhvr>
                                      <p:to>
                                        <p:strVal val="visible"/>
                                      </p:to>
                                    </p:set>
                                    <p:animEffect transition="in" filter="wedge">
                                      <p:cBhvr>
                                        <p:cTn id="19" dur="500"/>
                                        <p:tgtEl>
                                          <p:spTgt spid="118793"/>
                                        </p:tgtEl>
                                      </p:cBhvr>
                                    </p:animEffect>
                                  </p:childTnLst>
                                </p:cTn>
                              </p:par>
                            </p:childTnLst>
                          </p:cTn>
                        </p:par>
                      </p:childTnLst>
                    </p:cTn>
                  </p:par>
                </p:childTnLst>
              </p:cTn>
              <p:nextCondLst>
                <p:cond evt="onClick" delay="0">
                  <p:tgtEl>
                    <p:spTgt spid="118789"/>
                  </p:tgtEl>
                </p:cond>
              </p:nextCondLst>
            </p:seq>
            <p:seq concurrent="1" nextAc="seek">
              <p:cTn id="20" restart="whenNotActive" fill="hold" evtFilter="cancelBubble" nodeType="interactiveSeq">
                <p:stCondLst>
                  <p:cond evt="onClick" delay="0">
                    <p:tgtEl>
                      <p:spTgt spid="118790"/>
                    </p:tgtEl>
                  </p:cond>
                </p:stCondLst>
                <p:endSync evt="end" delay="0">
                  <p:rtn val="all"/>
                </p:endSync>
                <p:childTnLst>
                  <p:par>
                    <p:cTn id="21" fill="hold" nodeType="clickPar">
                      <p:stCondLst>
                        <p:cond delay="0"/>
                      </p:stCondLst>
                      <p:childTnLst>
                        <p:par>
                          <p:cTn id="22" fill="hold" nodeType="withGroup">
                            <p:stCondLst>
                              <p:cond delay="0"/>
                            </p:stCondLst>
                            <p:childTnLst>
                              <p:par>
                                <p:cTn id="23" presetID="20"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edge">
                                      <p:cBhvr>
                                        <p:cTn id="25" dur="500"/>
                                        <p:tgtEl>
                                          <p:spTgt spid="2"/>
                                        </p:tgtEl>
                                      </p:cBhvr>
                                    </p:animEffect>
                                  </p:childTnLst>
                                </p:cTn>
                              </p:par>
                            </p:childTnLst>
                          </p:cTn>
                        </p:par>
                      </p:childTnLst>
                    </p:cTn>
                  </p:par>
                </p:childTnLst>
              </p:cTn>
              <p:nextCondLst>
                <p:cond evt="onClick" delay="0">
                  <p:tgtEl>
                    <p:spTgt spid="118790"/>
                  </p:tgtEl>
                </p:cond>
              </p:nextCondLst>
            </p:seq>
          </p:childTnLst>
        </p:cTn>
      </p:par>
    </p:tnLst>
    <p:bldLst>
      <p:bldP spid="118788" grpId="0"/>
      <p:bldP spid="118789" grpId="0" animBg="1"/>
      <p:bldP spid="118790" grpId="0" animBg="1"/>
      <p:bldP spid="11879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1600200" y="2743200"/>
            <a:ext cx="662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6627" name="Text Box 6"/>
          <p:cNvSpPr txBox="1">
            <a:spLocks noChangeArrowheads="1"/>
          </p:cNvSpPr>
          <p:nvPr/>
        </p:nvSpPr>
        <p:spPr bwMode="auto">
          <a:xfrm>
            <a:off x="1295400" y="1295400"/>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graphicFrame>
        <p:nvGraphicFramePr>
          <p:cNvPr id="26628" name="Object 14"/>
          <p:cNvGraphicFramePr>
            <a:graphicFrameLocks noGrp="1" noChangeAspect="1"/>
          </p:cNvGraphicFramePr>
          <p:nvPr>
            <p:ph sz="half" idx="1"/>
          </p:nvPr>
        </p:nvGraphicFramePr>
        <p:xfrm>
          <a:off x="7315200" y="3733800"/>
          <a:ext cx="1247775" cy="735013"/>
        </p:xfrm>
        <a:graphic>
          <a:graphicData uri="http://schemas.openxmlformats.org/presentationml/2006/ole">
            <mc:AlternateContent xmlns:mc="http://schemas.openxmlformats.org/markup-compatibility/2006">
              <mc:Choice xmlns:v="urn:schemas-microsoft-com:vml" Requires="v">
                <p:oleObj spid="_x0000_s4125" name="Equation" r:id="rId3" imgW="748975" imgH="393529" progId="Equation.DSMT4">
                  <p:embed/>
                </p:oleObj>
              </mc:Choice>
              <mc:Fallback>
                <p:oleObj name="Equation" r:id="rId3" imgW="748975"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733800"/>
                        <a:ext cx="1247775"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29" name="Text Box 8"/>
          <p:cNvSpPr txBox="1">
            <a:spLocks noChangeArrowheads="1"/>
          </p:cNvSpPr>
          <p:nvPr/>
        </p:nvSpPr>
        <p:spPr bwMode="auto">
          <a:xfrm>
            <a:off x="2895600" y="1143000"/>
            <a:ext cx="61722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sz="2400" b="1">
                <a:latin typeface="Times New Roman" pitchFamily="18" charset="0"/>
              </a:rPr>
              <a:t>   Cô-si (Cauchy) là nhà toán học Pháp nghiên cứu nhiều lĩnh vực Toán học khác nhau. Ông có nhiều công trình về Số học, Đại số, Giải tích … Có một bất đẳng thức mang tên ông có rất nhiều ứng dụng trong việc chứng minh các bất đẳng thức và giải các bài toán tìm giá trị lớn nhất và nhỏ nhất của các biểu thức.</a:t>
            </a:r>
          </a:p>
          <a:p>
            <a:pPr algn="just" eaLnBrk="1" hangingPunct="1">
              <a:spcBef>
                <a:spcPct val="50000"/>
              </a:spcBef>
            </a:pPr>
            <a:r>
              <a:rPr lang="en-US" sz="2400" b="1">
                <a:latin typeface="Times New Roman" pitchFamily="18" charset="0"/>
              </a:rPr>
              <a:t>Bất đẳng thức Cô-si cho hai số là  </a:t>
            </a:r>
          </a:p>
          <a:p>
            <a:pPr algn="just" eaLnBrk="1" hangingPunct="1">
              <a:spcBef>
                <a:spcPct val="50000"/>
              </a:spcBef>
            </a:pPr>
            <a:r>
              <a:rPr lang="en-US" sz="2400" b="1">
                <a:latin typeface="Times New Roman" pitchFamily="18" charset="0"/>
              </a:rPr>
              <a:t>với </a:t>
            </a:r>
            <a:r>
              <a:rPr lang="en-US" sz="2400" i="1">
                <a:latin typeface="Times New Roman" pitchFamily="18" charset="0"/>
              </a:rPr>
              <a:t>a    0,  b     0</a:t>
            </a:r>
          </a:p>
          <a:p>
            <a:pPr algn="just" eaLnBrk="1" hangingPunct="1">
              <a:spcBef>
                <a:spcPct val="50000"/>
              </a:spcBef>
            </a:pPr>
            <a:r>
              <a:rPr lang="en-US" sz="2400" b="1">
                <a:latin typeface="Times New Roman" pitchFamily="18" charset="0"/>
              </a:rPr>
              <a:t>Bất đẳng thức này còn được gọi là </a:t>
            </a:r>
            <a:r>
              <a:rPr lang="en-US" sz="2400" b="1" i="1">
                <a:solidFill>
                  <a:schemeClr val="accent2"/>
                </a:solidFill>
                <a:latin typeface="Times New Roman" pitchFamily="18" charset="0"/>
              </a:rPr>
              <a:t>bất đẳng thức giữa trung bình cộng và trung bình nhân.</a:t>
            </a:r>
            <a:r>
              <a:rPr lang="en-US" b="1" i="1">
                <a:solidFill>
                  <a:schemeClr val="accent2"/>
                </a:solidFill>
                <a:latin typeface="Times New Roman" pitchFamily="18" charset="0"/>
              </a:rPr>
              <a:t> </a:t>
            </a:r>
          </a:p>
        </p:txBody>
      </p:sp>
      <p:graphicFrame>
        <p:nvGraphicFramePr>
          <p:cNvPr id="26630" name="Object 16"/>
          <p:cNvGraphicFramePr>
            <a:graphicFrameLocks noGrp="1" noChangeAspect="1"/>
          </p:cNvGraphicFramePr>
          <p:nvPr>
            <p:ph sz="half" idx="2"/>
          </p:nvPr>
        </p:nvGraphicFramePr>
        <p:xfrm>
          <a:off x="3581400" y="4495800"/>
          <a:ext cx="342900" cy="366713"/>
        </p:xfrm>
        <a:graphic>
          <a:graphicData uri="http://schemas.openxmlformats.org/presentationml/2006/ole">
            <mc:AlternateContent xmlns:mc="http://schemas.openxmlformats.org/markup-compatibility/2006">
              <mc:Choice xmlns:v="urn:schemas-microsoft-com:vml" Requires="v">
                <p:oleObj spid="_x0000_s4126" name="Equation" r:id="rId5" imgW="126835" imgH="152202" progId="Equation.DSMT4">
                  <p:embed/>
                </p:oleObj>
              </mc:Choice>
              <mc:Fallback>
                <p:oleObj name="Equation" r:id="rId5" imgW="126835" imgH="15220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495800"/>
                        <a:ext cx="3429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631" name="Object 18"/>
          <p:cNvGraphicFramePr>
            <a:graphicFrameLocks noChangeAspect="1"/>
          </p:cNvGraphicFramePr>
          <p:nvPr/>
        </p:nvGraphicFramePr>
        <p:xfrm>
          <a:off x="4495800" y="4495800"/>
          <a:ext cx="342900" cy="366713"/>
        </p:xfrm>
        <a:graphic>
          <a:graphicData uri="http://schemas.openxmlformats.org/presentationml/2006/ole">
            <mc:AlternateContent xmlns:mc="http://schemas.openxmlformats.org/markup-compatibility/2006">
              <mc:Choice xmlns:v="urn:schemas-microsoft-com:vml" Requires="v">
                <p:oleObj spid="_x0000_s4127" name="Equation" r:id="rId7" imgW="126835" imgH="152202" progId="Equation.DSMT4">
                  <p:embed/>
                </p:oleObj>
              </mc:Choice>
              <mc:Fallback>
                <p:oleObj name="Equation" r:id="rId7" imgW="126835" imgH="15220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4495800"/>
                        <a:ext cx="3429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6632" name="Group 20"/>
          <p:cNvGrpSpPr>
            <a:grpSpLocks/>
          </p:cNvGrpSpPr>
          <p:nvPr/>
        </p:nvGrpSpPr>
        <p:grpSpPr bwMode="auto">
          <a:xfrm>
            <a:off x="304800" y="1295400"/>
            <a:ext cx="2667000" cy="3598863"/>
            <a:chOff x="3504" y="1632"/>
            <a:chExt cx="1728" cy="2351"/>
          </a:xfrm>
        </p:grpSpPr>
        <p:pic>
          <p:nvPicPr>
            <p:cNvPr id="26633" name="Picture 21" descr="Augustin Louis Cauch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4" y="1632"/>
              <a:ext cx="1584"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8" name="Text Box 22"/>
            <p:cNvSpPr txBox="1">
              <a:spLocks noChangeArrowheads="1"/>
            </p:cNvSpPr>
            <p:nvPr/>
          </p:nvSpPr>
          <p:spPr bwMode="auto">
            <a:xfrm>
              <a:off x="3504" y="3744"/>
              <a:ext cx="1728" cy="239"/>
            </a:xfrm>
            <a:prstGeom prst="rect">
              <a:avLst/>
            </a:prstGeom>
            <a:noFill/>
            <a:ln w="9525">
              <a:noFill/>
              <a:miter lim="800000"/>
              <a:headEnd/>
              <a:tailEnd/>
            </a:ln>
            <a:effectLst/>
          </p:spPr>
          <p:txBody>
            <a:bodyPr>
              <a:spAutoFit/>
            </a:bodyPr>
            <a:lstStyle/>
            <a:p>
              <a:pPr>
                <a:spcBef>
                  <a:spcPct val="50000"/>
                </a:spcBef>
                <a:defRPr/>
              </a:pPr>
              <a:r>
                <a:rPr lang="en-US" b="1" i="1" dirty="0">
                  <a:solidFill>
                    <a:srgbClr val="7030A0"/>
                  </a:solidFill>
                  <a:effectLst>
                    <a:outerShdw blurRad="38100" dist="38100" dir="2700000" algn="tl">
                      <a:srgbClr val="C0C0C0"/>
                    </a:outerShdw>
                  </a:effectLst>
                </a:rPr>
                <a:t>Cauchy ( 1789- 1857)</a:t>
              </a:r>
            </a:p>
          </p:txBody>
        </p:sp>
      </p:grpSp>
    </p:spTree>
    <p:extLst>
      <p:ext uri="{BB962C8B-B14F-4D97-AF65-F5344CB8AC3E}">
        <p14:creationId xmlns:p14="http://schemas.microsoft.com/office/powerpoint/2010/main" val="189123499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914400" y="2286000"/>
            <a:ext cx="7696200" cy="3810000"/>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Có</a:t>
            </a:r>
            <a:r>
              <a:rPr lang="en-US" sz="3600" b="1" dirty="0" smtClean="0">
                <a:solidFill>
                  <a:srgbClr val="FF0000"/>
                </a:solidFill>
                <a:latin typeface="Times New Roman" pitchFamily="18" charset="0"/>
                <a:cs typeface="Times New Roman" pitchFamily="18" charset="0"/>
              </a:rPr>
              <a:t> 4 </a:t>
            </a:r>
            <a:r>
              <a:rPr lang="en-US" sz="3600" b="1" dirty="0" err="1" smtClean="0">
                <a:solidFill>
                  <a:srgbClr val="FF0000"/>
                </a:solidFill>
                <a:latin typeface="Times New Roman" pitchFamily="18" charset="0"/>
                <a:cs typeface="Times New Roman" pitchFamily="18" charset="0"/>
              </a:rPr>
              <a:t>đội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chơi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mỗi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thành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viên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trong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hãy</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tìm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số</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phát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tổ</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của</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mình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bằng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điền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vào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các</a:t>
            </a:r>
            <a:r>
              <a:rPr lang="en-US" sz="3600" b="1" dirty="0" smtClean="0">
                <a:solidFill>
                  <a:srgbClr val="FF0000"/>
                </a:solidFill>
                <a:latin typeface="Times New Roman" pitchFamily="18" charset="0"/>
                <a:cs typeface="Times New Roman" pitchFamily="18" charset="0"/>
              </a:rPr>
              <a:t> ô </a:t>
            </a:r>
            <a:r>
              <a:rPr lang="en-US" sz="3600" b="1" dirty="0" err="1" smtClean="0">
                <a:solidFill>
                  <a:srgbClr val="FF0000"/>
                </a:solidFill>
                <a:latin typeface="Times New Roman" pitchFamily="18" charset="0"/>
                <a:cs typeface="Times New Roman" pitchFamily="18" charset="0"/>
              </a:rPr>
              <a:t>để</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đáp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án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đúng</a:t>
            </a:r>
            <a:r>
              <a:rPr lang="en-US" sz="3600" b="1" dirty="0" smtClean="0">
                <a:solidFill>
                  <a:srgbClr val="FF0000"/>
                </a:solidFill>
                <a:latin typeface="Times New Roman" pitchFamily="18" charset="0"/>
                <a:cs typeface="Times New Roman" pitchFamily="18" charset="0"/>
              </a:rPr>
              <a:t>. </a:t>
            </a:r>
          </a:p>
          <a:p>
            <a:pPr algn="l"/>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Đội</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nào</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nhiều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đáp</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án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đúng</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nhất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tức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là</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tìm</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được</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nhiều</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mật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nhất</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sẽ</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giành</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chiến</a:t>
            </a:r>
            <a:r>
              <a:rPr lang="en-US" sz="3600" b="1" dirty="0" smtClean="0">
                <a:solidFill>
                  <a:srgbClr val="FF0000"/>
                </a:solidFill>
                <a:latin typeface="Times New Roman" pitchFamily="18" charset="0"/>
                <a:cs typeface="Times New Roman" pitchFamily="18" charset="0"/>
              </a:rPr>
              <a:t> </a:t>
            </a:r>
            <a:r>
              <a:rPr lang="en-US" sz="3600" b="1" dirty="0" err="1" smtClean="0">
                <a:solidFill>
                  <a:srgbClr val="FF0000"/>
                </a:solidFill>
                <a:latin typeface="Times New Roman" pitchFamily="18" charset="0"/>
                <a:cs typeface="Times New Roman" pitchFamily="18" charset="0"/>
              </a:rPr>
              <a:t>thắng</a:t>
            </a:r>
            <a:endParaRPr lang="en-US" sz="3600" b="1" dirty="0">
              <a:solidFill>
                <a:srgbClr val="FF0000"/>
              </a:solidFill>
              <a:latin typeface="Times New Roman" pitchFamily="18" charset="0"/>
              <a:cs typeface="Times New Roman" pitchFamily="18" charset="0"/>
            </a:endParaRPr>
          </a:p>
        </p:txBody>
      </p:sp>
      <p:sp>
        <p:nvSpPr>
          <p:cNvPr id="3" name="Rectangle 2"/>
          <p:cNvSpPr/>
          <p:nvPr/>
        </p:nvSpPr>
        <p:spPr>
          <a:xfrm>
            <a:off x="361020" y="381000"/>
            <a:ext cx="8789907" cy="1754326"/>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KHỞI ĐỘNG</a:t>
            </a:r>
            <a:b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b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TRÒ CHƠI ONG TÌM MẬT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52616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algn="l" eaLnBrk="1" hangingPunct="1"/>
            <a:r>
              <a:rPr lang="en-US" sz="3600" b="1" smtClean="0">
                <a:solidFill>
                  <a:srgbClr val="FF0000"/>
                </a:solidFill>
                <a:latin typeface="Times New Roman" pitchFamily="18" charset="0"/>
              </a:rPr>
              <a:t>Bài tập nhóm:   </a:t>
            </a:r>
            <a:r>
              <a:rPr lang="en-US" sz="3200" smtClean="0">
                <a:solidFill>
                  <a:schemeClr val="tx1"/>
                </a:solidFill>
                <a:latin typeface="Times New Roman" pitchFamily="18" charset="0"/>
              </a:rPr>
              <a:t>Cho a &lt; b, hãy so sánh:</a:t>
            </a:r>
            <a:endParaRPr lang="en-US" sz="3200" smtClean="0">
              <a:solidFill>
                <a:schemeClr val="tx1"/>
              </a:solidFill>
            </a:endParaRPr>
          </a:p>
        </p:txBody>
      </p:sp>
      <p:sp>
        <p:nvSpPr>
          <p:cNvPr id="27651" name="Content Placeholder 2"/>
          <p:cNvSpPr>
            <a:spLocks noGrp="1"/>
          </p:cNvSpPr>
          <p:nvPr>
            <p:ph idx="1"/>
          </p:nvPr>
        </p:nvSpPr>
        <p:spPr>
          <a:xfrm>
            <a:off x="3276600" y="1295400"/>
            <a:ext cx="3124200" cy="2133600"/>
          </a:xfrm>
        </p:spPr>
        <p:txBody>
          <a:bodyPr/>
          <a:lstStyle/>
          <a:p>
            <a:pPr marL="514350" indent="-514350" eaLnBrk="1" hangingPunct="1">
              <a:buFontTx/>
              <a:buAutoNum type="alphaLcParenR"/>
            </a:pPr>
            <a:r>
              <a:rPr lang="en-US" dirty="0" smtClean="0">
                <a:latin typeface="Times New Roman" pitchFamily="18" charset="0"/>
                <a:cs typeface="Times New Roman" pitchFamily="18" charset="0"/>
              </a:rPr>
              <a:t>2a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2b</a:t>
            </a:r>
          </a:p>
          <a:p>
            <a:pPr marL="514350" indent="-514350" eaLnBrk="1" hangingPunct="1">
              <a:buFontTx/>
              <a:buAutoNum type="alphaLcParenR"/>
            </a:pPr>
            <a:r>
              <a:rPr lang="en-US" dirty="0" smtClean="0">
                <a:latin typeface="Times New Roman" pitchFamily="18" charset="0"/>
                <a:cs typeface="Times New Roman" pitchFamily="18" charset="0"/>
              </a:rPr>
              <a:t>2a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a:t>
            </a:r>
            <a:endParaRPr lang="en-US" dirty="0" smtClean="0">
              <a:latin typeface="Times New Roman" pitchFamily="18" charset="0"/>
              <a:cs typeface="Times New Roman" pitchFamily="18" charset="0"/>
            </a:endParaRPr>
          </a:p>
          <a:p>
            <a:pPr marL="514350" indent="-514350" eaLnBrk="1" hangingPunct="1">
              <a:buFontTx/>
              <a:buAutoNum type="alphaLcParenR"/>
            </a:pPr>
            <a:r>
              <a:rPr lang="en-US" dirty="0" smtClean="0">
                <a:latin typeface="Times New Roman" pitchFamily="18" charset="0"/>
                <a:cs typeface="Times New Roman" pitchFamily="18" charset="0"/>
              </a:rPr>
              <a:t>-2a-5 </a:t>
            </a:r>
            <a:r>
              <a:rPr lang="en-US" dirty="0" err="1" smtClean="0">
                <a:latin typeface="Times New Roman" pitchFamily="18" charset="0"/>
                <a:cs typeface="Times New Roman" pitchFamily="18" charset="0"/>
              </a:rPr>
              <a:t>và</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-2b-5</a:t>
            </a:r>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5882533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4"/>
          <p:cNvSpPr txBox="1">
            <a:spLocks noChangeArrowheads="1"/>
          </p:cNvSpPr>
          <p:nvPr/>
        </p:nvSpPr>
        <p:spPr bwMode="auto">
          <a:xfrm>
            <a:off x="1600200" y="2743200"/>
            <a:ext cx="662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8675" name="Text Box 6"/>
          <p:cNvSpPr txBox="1">
            <a:spLocks noChangeArrowheads="1"/>
          </p:cNvSpPr>
          <p:nvPr/>
        </p:nvSpPr>
        <p:spPr bwMode="auto">
          <a:xfrm>
            <a:off x="1295400" y="1295400"/>
            <a:ext cx="6553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graphicFrame>
        <p:nvGraphicFramePr>
          <p:cNvPr id="28676" name="Object 14"/>
          <p:cNvGraphicFramePr>
            <a:graphicFrameLocks noGrp="1" noChangeAspect="1"/>
          </p:cNvGraphicFramePr>
          <p:nvPr>
            <p:ph sz="half" idx="1"/>
          </p:nvPr>
        </p:nvGraphicFramePr>
        <p:xfrm>
          <a:off x="7315200" y="3733800"/>
          <a:ext cx="1247775" cy="735013"/>
        </p:xfrm>
        <a:graphic>
          <a:graphicData uri="http://schemas.openxmlformats.org/presentationml/2006/ole">
            <mc:AlternateContent xmlns:mc="http://schemas.openxmlformats.org/markup-compatibility/2006">
              <mc:Choice xmlns:v="urn:schemas-microsoft-com:vml" Requires="v">
                <p:oleObj spid="_x0000_s5149" name="Equation" r:id="rId3" imgW="748975" imgH="393529" progId="Equation.DSMT4">
                  <p:embed/>
                </p:oleObj>
              </mc:Choice>
              <mc:Fallback>
                <p:oleObj name="Equation" r:id="rId3" imgW="748975" imgH="393529"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3733800"/>
                        <a:ext cx="1247775" cy="7350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7" name="Text Box 8"/>
          <p:cNvSpPr txBox="1">
            <a:spLocks noChangeArrowheads="1"/>
          </p:cNvSpPr>
          <p:nvPr/>
        </p:nvSpPr>
        <p:spPr bwMode="auto">
          <a:xfrm>
            <a:off x="2895600" y="1143000"/>
            <a:ext cx="61722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sz="2400" b="1" dirty="0">
                <a:latin typeface="Times New Roman" pitchFamily="18" charset="0"/>
              </a:rPr>
              <a:t>   </a:t>
            </a:r>
            <a:r>
              <a:rPr lang="en-US" sz="2400" b="1" dirty="0" err="1">
                <a:latin typeface="Times New Roman" pitchFamily="18" charset="0"/>
              </a:rPr>
              <a:t>Cô-si</a:t>
            </a:r>
            <a:r>
              <a:rPr lang="en-US" sz="2400" b="1" dirty="0">
                <a:latin typeface="Times New Roman" pitchFamily="18" charset="0"/>
              </a:rPr>
              <a:t> (Cauchy) </a:t>
            </a:r>
            <a:r>
              <a:rPr lang="en-US" sz="2400" b="1" dirty="0" err="1">
                <a:latin typeface="Times New Roman" pitchFamily="18" charset="0"/>
              </a:rPr>
              <a:t>là</a:t>
            </a:r>
            <a:r>
              <a:rPr lang="en-US" sz="2400" b="1" dirty="0">
                <a:latin typeface="Times New Roman" pitchFamily="18" charset="0"/>
              </a:rPr>
              <a:t> </a:t>
            </a:r>
            <a:r>
              <a:rPr lang="en-US" sz="2400" b="1" dirty="0" err="1">
                <a:latin typeface="Times New Roman" pitchFamily="18" charset="0"/>
              </a:rPr>
              <a:t>nhà</a:t>
            </a:r>
            <a:r>
              <a:rPr lang="en-US" sz="2400" b="1" dirty="0">
                <a:latin typeface="Times New Roman" pitchFamily="18" charset="0"/>
              </a:rPr>
              <a:t> </a:t>
            </a:r>
            <a:r>
              <a:rPr lang="en-US" sz="2400" b="1" dirty="0" err="1">
                <a:latin typeface="Times New Roman" pitchFamily="18" charset="0"/>
              </a:rPr>
              <a:t>toán</a:t>
            </a:r>
            <a:r>
              <a:rPr lang="en-US" sz="2400" b="1" dirty="0">
                <a:latin typeface="Times New Roman" pitchFamily="18" charset="0"/>
              </a:rPr>
              <a:t> </a:t>
            </a:r>
            <a:r>
              <a:rPr lang="en-US" sz="2400" b="1" dirty="0" err="1">
                <a:latin typeface="Times New Roman" pitchFamily="18" charset="0"/>
              </a:rPr>
              <a:t>học</a:t>
            </a:r>
            <a:r>
              <a:rPr lang="en-US" sz="2400" b="1" dirty="0">
                <a:latin typeface="Times New Roman" pitchFamily="18" charset="0"/>
              </a:rPr>
              <a:t> </a:t>
            </a:r>
            <a:r>
              <a:rPr lang="en-US" sz="2400" b="1" dirty="0" err="1">
                <a:latin typeface="Times New Roman" pitchFamily="18" charset="0"/>
              </a:rPr>
              <a:t>Pháp</a:t>
            </a:r>
            <a:r>
              <a:rPr lang="en-US" sz="2400" b="1" dirty="0">
                <a:latin typeface="Times New Roman" pitchFamily="18" charset="0"/>
              </a:rPr>
              <a:t> </a:t>
            </a:r>
            <a:r>
              <a:rPr lang="en-US" sz="2400" b="1" dirty="0" err="1">
                <a:latin typeface="Times New Roman" pitchFamily="18" charset="0"/>
              </a:rPr>
              <a:t>nghiên</a:t>
            </a:r>
            <a:r>
              <a:rPr lang="en-US" sz="2400" b="1" dirty="0">
                <a:latin typeface="Times New Roman" pitchFamily="18" charset="0"/>
              </a:rPr>
              <a:t> </a:t>
            </a:r>
            <a:r>
              <a:rPr lang="en-US" sz="2400" b="1" dirty="0" err="1">
                <a:latin typeface="Times New Roman" pitchFamily="18" charset="0"/>
              </a:rPr>
              <a:t>cứu</a:t>
            </a:r>
            <a:r>
              <a:rPr lang="en-US" sz="2400" b="1" dirty="0">
                <a:latin typeface="Times New Roman" pitchFamily="18" charset="0"/>
              </a:rPr>
              <a:t> </a:t>
            </a:r>
            <a:r>
              <a:rPr lang="en-US" sz="2400" b="1" dirty="0" err="1">
                <a:latin typeface="Times New Roman" pitchFamily="18" charset="0"/>
              </a:rPr>
              <a:t>nhiều</a:t>
            </a:r>
            <a:r>
              <a:rPr lang="en-US" sz="2400" b="1" dirty="0">
                <a:latin typeface="Times New Roman" pitchFamily="18" charset="0"/>
              </a:rPr>
              <a:t> </a:t>
            </a:r>
            <a:r>
              <a:rPr lang="en-US" sz="2400" b="1" dirty="0" err="1">
                <a:latin typeface="Times New Roman" pitchFamily="18" charset="0"/>
              </a:rPr>
              <a:t>lĩnh</a:t>
            </a:r>
            <a:r>
              <a:rPr lang="en-US" sz="2400" b="1" dirty="0">
                <a:latin typeface="Times New Roman" pitchFamily="18" charset="0"/>
              </a:rPr>
              <a:t> </a:t>
            </a:r>
            <a:r>
              <a:rPr lang="en-US" sz="2400" b="1" dirty="0" err="1">
                <a:latin typeface="Times New Roman" pitchFamily="18" charset="0"/>
              </a:rPr>
              <a:t>vực</a:t>
            </a:r>
            <a:r>
              <a:rPr lang="en-US" sz="2400" b="1" dirty="0">
                <a:latin typeface="Times New Roman" pitchFamily="18" charset="0"/>
              </a:rPr>
              <a:t> </a:t>
            </a:r>
            <a:r>
              <a:rPr lang="en-US" sz="2400" b="1" dirty="0" err="1">
                <a:latin typeface="Times New Roman" pitchFamily="18" charset="0"/>
              </a:rPr>
              <a:t>Toán</a:t>
            </a:r>
            <a:r>
              <a:rPr lang="en-US" sz="2400" b="1" dirty="0">
                <a:latin typeface="Times New Roman" pitchFamily="18" charset="0"/>
              </a:rPr>
              <a:t> </a:t>
            </a:r>
            <a:r>
              <a:rPr lang="en-US" sz="2400" b="1" dirty="0" err="1">
                <a:latin typeface="Times New Roman" pitchFamily="18" charset="0"/>
              </a:rPr>
              <a:t>học</a:t>
            </a:r>
            <a:r>
              <a:rPr lang="en-US" sz="2400" b="1" dirty="0">
                <a:latin typeface="Times New Roman" pitchFamily="18" charset="0"/>
              </a:rPr>
              <a:t> </a:t>
            </a:r>
            <a:r>
              <a:rPr lang="en-US" sz="2400" b="1" dirty="0" err="1">
                <a:latin typeface="Times New Roman" pitchFamily="18" charset="0"/>
              </a:rPr>
              <a:t>khác</a:t>
            </a:r>
            <a:r>
              <a:rPr lang="en-US" sz="2400" b="1" dirty="0">
                <a:latin typeface="Times New Roman" pitchFamily="18" charset="0"/>
              </a:rPr>
              <a:t> </a:t>
            </a:r>
            <a:r>
              <a:rPr lang="en-US" sz="2400" b="1" dirty="0" err="1">
                <a:latin typeface="Times New Roman" pitchFamily="18" charset="0"/>
              </a:rPr>
              <a:t>nhau</a:t>
            </a:r>
            <a:r>
              <a:rPr lang="en-US" sz="2400" b="1" dirty="0">
                <a:latin typeface="Times New Roman" pitchFamily="18" charset="0"/>
              </a:rPr>
              <a:t>. </a:t>
            </a:r>
            <a:r>
              <a:rPr lang="en-US" sz="2400" b="1" dirty="0" err="1">
                <a:latin typeface="Times New Roman" pitchFamily="18" charset="0"/>
              </a:rPr>
              <a:t>Ông</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nhiều</a:t>
            </a:r>
            <a:r>
              <a:rPr lang="en-US" sz="2400" b="1" dirty="0">
                <a:latin typeface="Times New Roman" pitchFamily="18" charset="0"/>
              </a:rPr>
              <a:t> </a:t>
            </a:r>
            <a:r>
              <a:rPr lang="en-US" sz="2400" b="1" dirty="0" err="1">
                <a:latin typeface="Times New Roman" pitchFamily="18" charset="0"/>
              </a:rPr>
              <a:t>công</a:t>
            </a:r>
            <a:r>
              <a:rPr lang="en-US" sz="2400" b="1" dirty="0">
                <a:latin typeface="Times New Roman" pitchFamily="18" charset="0"/>
              </a:rPr>
              <a:t> </a:t>
            </a:r>
            <a:r>
              <a:rPr lang="en-US" sz="2400" b="1" dirty="0" err="1">
                <a:latin typeface="Times New Roman" pitchFamily="18" charset="0"/>
              </a:rPr>
              <a:t>trình</a:t>
            </a:r>
            <a:r>
              <a:rPr lang="en-US" sz="2400" b="1" dirty="0">
                <a:latin typeface="Times New Roman" pitchFamily="18" charset="0"/>
              </a:rPr>
              <a:t> </a:t>
            </a:r>
            <a:r>
              <a:rPr lang="en-US" sz="2400" b="1" dirty="0" err="1">
                <a:latin typeface="Times New Roman" pitchFamily="18" charset="0"/>
              </a:rPr>
              <a:t>về</a:t>
            </a:r>
            <a:r>
              <a:rPr lang="en-US" sz="2400" b="1" dirty="0">
                <a:latin typeface="Times New Roman" pitchFamily="18" charset="0"/>
              </a:rPr>
              <a:t> </a:t>
            </a:r>
            <a:r>
              <a:rPr lang="en-US" sz="2400" b="1" dirty="0" err="1">
                <a:latin typeface="Times New Roman" pitchFamily="18" charset="0"/>
              </a:rPr>
              <a:t>Số</a:t>
            </a:r>
            <a:r>
              <a:rPr lang="en-US" sz="2400" b="1" dirty="0">
                <a:latin typeface="Times New Roman" pitchFamily="18" charset="0"/>
              </a:rPr>
              <a:t> </a:t>
            </a:r>
            <a:r>
              <a:rPr lang="en-US" sz="2400" b="1" dirty="0" err="1">
                <a:latin typeface="Times New Roman" pitchFamily="18" charset="0"/>
              </a:rPr>
              <a:t>học</a:t>
            </a:r>
            <a:r>
              <a:rPr lang="en-US" sz="2400" b="1" dirty="0">
                <a:latin typeface="Times New Roman" pitchFamily="18" charset="0"/>
              </a:rPr>
              <a:t>, </a:t>
            </a:r>
            <a:r>
              <a:rPr lang="en-US" sz="2400" b="1" dirty="0" err="1">
                <a:latin typeface="Times New Roman" pitchFamily="18" charset="0"/>
              </a:rPr>
              <a:t>Đại</a:t>
            </a:r>
            <a:r>
              <a:rPr lang="en-US" sz="2400" b="1" dirty="0">
                <a:latin typeface="Times New Roman" pitchFamily="18" charset="0"/>
              </a:rPr>
              <a:t> </a:t>
            </a:r>
            <a:r>
              <a:rPr lang="en-US" sz="2400" b="1" dirty="0" err="1">
                <a:latin typeface="Times New Roman" pitchFamily="18" charset="0"/>
              </a:rPr>
              <a:t>số</a:t>
            </a:r>
            <a:r>
              <a:rPr lang="en-US" sz="2400" b="1" dirty="0">
                <a:latin typeface="Times New Roman" pitchFamily="18" charset="0"/>
              </a:rPr>
              <a:t>,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tích</a:t>
            </a:r>
            <a:r>
              <a:rPr lang="en-US" sz="2400" b="1" dirty="0">
                <a:latin typeface="Times New Roman" pitchFamily="18" charset="0"/>
              </a:rPr>
              <a:t> …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một</a:t>
            </a:r>
            <a:r>
              <a:rPr lang="en-US" sz="2400" b="1" dirty="0">
                <a:latin typeface="Times New Roman" pitchFamily="18" charset="0"/>
              </a:rPr>
              <a:t> </a:t>
            </a:r>
            <a:r>
              <a:rPr lang="en-US" sz="2400" b="1" dirty="0" err="1">
                <a:latin typeface="Times New Roman" pitchFamily="18" charset="0"/>
              </a:rPr>
              <a:t>bất</a:t>
            </a:r>
            <a:r>
              <a:rPr lang="en-US" sz="2400" b="1" dirty="0">
                <a:latin typeface="Times New Roman" pitchFamily="18" charset="0"/>
              </a:rPr>
              <a:t> </a:t>
            </a:r>
            <a:r>
              <a:rPr lang="en-US" sz="2400" b="1" dirty="0" err="1">
                <a:latin typeface="Times New Roman" pitchFamily="18" charset="0"/>
              </a:rPr>
              <a:t>đẳng</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 </a:t>
            </a:r>
            <a:r>
              <a:rPr lang="en-US" sz="2400" b="1" dirty="0" err="1">
                <a:latin typeface="Times New Roman" pitchFamily="18" charset="0"/>
              </a:rPr>
              <a:t>mang</a:t>
            </a:r>
            <a:r>
              <a:rPr lang="en-US" sz="2400" b="1" dirty="0">
                <a:latin typeface="Times New Roman" pitchFamily="18" charset="0"/>
              </a:rPr>
              <a:t> </a:t>
            </a:r>
            <a:r>
              <a:rPr lang="en-US" sz="2400" b="1" dirty="0" err="1">
                <a:latin typeface="Times New Roman" pitchFamily="18" charset="0"/>
              </a:rPr>
              <a:t>tên</a:t>
            </a:r>
            <a:r>
              <a:rPr lang="en-US" sz="2400" b="1" dirty="0">
                <a:latin typeface="Times New Roman" pitchFamily="18" charset="0"/>
              </a:rPr>
              <a:t> </a:t>
            </a:r>
            <a:r>
              <a:rPr lang="en-US" sz="2400" b="1" dirty="0" err="1">
                <a:latin typeface="Times New Roman" pitchFamily="18" charset="0"/>
              </a:rPr>
              <a:t>ông</a:t>
            </a:r>
            <a:r>
              <a:rPr lang="en-US" sz="2400" b="1" dirty="0">
                <a:latin typeface="Times New Roman" pitchFamily="18" charset="0"/>
              </a:rPr>
              <a:t> </a:t>
            </a:r>
            <a:r>
              <a:rPr lang="en-US" sz="2400" b="1" dirty="0" err="1">
                <a:latin typeface="Times New Roman" pitchFamily="18" charset="0"/>
              </a:rPr>
              <a:t>có</a:t>
            </a:r>
            <a:r>
              <a:rPr lang="en-US" sz="2400" b="1" dirty="0">
                <a:latin typeface="Times New Roman" pitchFamily="18" charset="0"/>
              </a:rPr>
              <a:t> </a:t>
            </a:r>
            <a:r>
              <a:rPr lang="en-US" sz="2400" b="1" dirty="0" err="1">
                <a:latin typeface="Times New Roman" pitchFamily="18" charset="0"/>
              </a:rPr>
              <a:t>rất</a:t>
            </a:r>
            <a:r>
              <a:rPr lang="en-US" sz="2400" b="1" dirty="0">
                <a:latin typeface="Times New Roman" pitchFamily="18" charset="0"/>
              </a:rPr>
              <a:t> </a:t>
            </a:r>
            <a:r>
              <a:rPr lang="en-US" sz="2400" b="1" dirty="0" err="1">
                <a:latin typeface="Times New Roman" pitchFamily="18" charset="0"/>
              </a:rPr>
              <a:t>nhiều</a:t>
            </a:r>
            <a:r>
              <a:rPr lang="en-US" sz="2400" b="1" dirty="0">
                <a:latin typeface="Times New Roman" pitchFamily="18" charset="0"/>
              </a:rPr>
              <a:t> </a:t>
            </a:r>
            <a:r>
              <a:rPr lang="en-US" sz="2400" b="1" dirty="0" err="1">
                <a:latin typeface="Times New Roman" pitchFamily="18" charset="0"/>
              </a:rPr>
              <a:t>ứng</a:t>
            </a:r>
            <a:r>
              <a:rPr lang="en-US" sz="2400" b="1" dirty="0">
                <a:latin typeface="Times New Roman" pitchFamily="18" charset="0"/>
              </a:rPr>
              <a:t> </a:t>
            </a:r>
            <a:r>
              <a:rPr lang="en-US" sz="2400" b="1" dirty="0" err="1">
                <a:latin typeface="Times New Roman" pitchFamily="18" charset="0"/>
              </a:rPr>
              <a:t>dụng</a:t>
            </a:r>
            <a:r>
              <a:rPr lang="en-US" sz="2400" b="1" dirty="0">
                <a:latin typeface="Times New Roman" pitchFamily="18" charset="0"/>
              </a:rPr>
              <a:t> </a:t>
            </a:r>
            <a:r>
              <a:rPr lang="en-US" sz="2400" b="1" dirty="0" err="1">
                <a:latin typeface="Times New Roman" pitchFamily="18" charset="0"/>
              </a:rPr>
              <a:t>trong</a:t>
            </a:r>
            <a:r>
              <a:rPr lang="en-US" sz="2400" b="1" dirty="0">
                <a:latin typeface="Times New Roman" pitchFamily="18" charset="0"/>
              </a:rPr>
              <a:t> </a:t>
            </a:r>
            <a:r>
              <a:rPr lang="en-US" sz="2400" b="1" dirty="0" err="1">
                <a:latin typeface="Times New Roman" pitchFamily="18" charset="0"/>
              </a:rPr>
              <a:t>việc</a:t>
            </a:r>
            <a:r>
              <a:rPr lang="en-US" sz="2400" b="1" dirty="0">
                <a:latin typeface="Times New Roman" pitchFamily="18" charset="0"/>
              </a:rPr>
              <a:t> </a:t>
            </a:r>
            <a:r>
              <a:rPr lang="en-US" sz="2400" b="1" dirty="0" err="1">
                <a:latin typeface="Times New Roman" pitchFamily="18" charset="0"/>
              </a:rPr>
              <a:t>chứng</a:t>
            </a:r>
            <a:r>
              <a:rPr lang="en-US" sz="2400" b="1" dirty="0">
                <a:latin typeface="Times New Roman" pitchFamily="18" charset="0"/>
              </a:rPr>
              <a:t> minh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bất</a:t>
            </a:r>
            <a:r>
              <a:rPr lang="en-US" sz="2400" b="1" dirty="0">
                <a:latin typeface="Times New Roman" pitchFamily="18" charset="0"/>
              </a:rPr>
              <a:t> </a:t>
            </a:r>
            <a:r>
              <a:rPr lang="en-US" sz="2400" b="1" dirty="0" err="1">
                <a:latin typeface="Times New Roman" pitchFamily="18" charset="0"/>
              </a:rPr>
              <a:t>đẳng</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 </a:t>
            </a:r>
            <a:r>
              <a:rPr lang="en-US" sz="2400" b="1" dirty="0" err="1">
                <a:latin typeface="Times New Roman" pitchFamily="18" charset="0"/>
              </a:rPr>
              <a:t>và</a:t>
            </a:r>
            <a:r>
              <a:rPr lang="en-US" sz="2400" b="1" dirty="0">
                <a:latin typeface="Times New Roman" pitchFamily="18" charset="0"/>
              </a:rPr>
              <a:t> </a:t>
            </a:r>
            <a:r>
              <a:rPr lang="en-US" sz="2400" b="1" dirty="0" err="1">
                <a:latin typeface="Times New Roman" pitchFamily="18" charset="0"/>
              </a:rPr>
              <a:t>giải</a:t>
            </a:r>
            <a:r>
              <a:rPr lang="en-US" sz="2400" b="1" dirty="0">
                <a:latin typeface="Times New Roman" pitchFamily="18" charset="0"/>
              </a:rPr>
              <a:t>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bài</a:t>
            </a:r>
            <a:r>
              <a:rPr lang="en-US" sz="2400" b="1" dirty="0">
                <a:latin typeface="Times New Roman" pitchFamily="18" charset="0"/>
              </a:rPr>
              <a:t> </a:t>
            </a:r>
            <a:r>
              <a:rPr lang="en-US" sz="2400" b="1" dirty="0" err="1">
                <a:latin typeface="Times New Roman" pitchFamily="18" charset="0"/>
              </a:rPr>
              <a:t>toán</a:t>
            </a:r>
            <a:r>
              <a:rPr lang="en-US" sz="2400" b="1" dirty="0">
                <a:latin typeface="Times New Roman" pitchFamily="18" charset="0"/>
              </a:rPr>
              <a:t> </a:t>
            </a:r>
            <a:r>
              <a:rPr lang="en-US" sz="2400" b="1" dirty="0" err="1">
                <a:latin typeface="Times New Roman" pitchFamily="18" charset="0"/>
              </a:rPr>
              <a:t>tìm</a:t>
            </a:r>
            <a:r>
              <a:rPr lang="en-US" sz="2400" b="1" dirty="0">
                <a:latin typeface="Times New Roman" pitchFamily="18" charset="0"/>
              </a:rPr>
              <a:t> </a:t>
            </a:r>
            <a:r>
              <a:rPr lang="en-US" sz="2400" b="1" dirty="0" err="1">
                <a:latin typeface="Times New Roman" pitchFamily="18" charset="0"/>
              </a:rPr>
              <a:t>giá</a:t>
            </a:r>
            <a:r>
              <a:rPr lang="en-US" sz="2400" b="1" dirty="0">
                <a:latin typeface="Times New Roman" pitchFamily="18" charset="0"/>
              </a:rPr>
              <a:t> </a:t>
            </a:r>
            <a:r>
              <a:rPr lang="en-US" sz="2400" b="1" dirty="0" err="1">
                <a:latin typeface="Times New Roman" pitchFamily="18" charset="0"/>
              </a:rPr>
              <a:t>trị</a:t>
            </a:r>
            <a:r>
              <a:rPr lang="en-US" sz="2400" b="1" dirty="0">
                <a:latin typeface="Times New Roman" pitchFamily="18" charset="0"/>
              </a:rPr>
              <a:t> </a:t>
            </a:r>
            <a:r>
              <a:rPr lang="en-US" sz="2400" b="1" dirty="0" err="1">
                <a:latin typeface="Times New Roman" pitchFamily="18" charset="0"/>
              </a:rPr>
              <a:t>lớn</a:t>
            </a:r>
            <a:r>
              <a:rPr lang="en-US" sz="2400" b="1" dirty="0">
                <a:latin typeface="Times New Roman" pitchFamily="18" charset="0"/>
              </a:rPr>
              <a:t> </a:t>
            </a:r>
            <a:r>
              <a:rPr lang="en-US" sz="2400" b="1" dirty="0" err="1">
                <a:latin typeface="Times New Roman" pitchFamily="18" charset="0"/>
              </a:rPr>
              <a:t>nhất</a:t>
            </a:r>
            <a:r>
              <a:rPr lang="en-US" sz="2400" b="1" dirty="0">
                <a:latin typeface="Times New Roman" pitchFamily="18" charset="0"/>
              </a:rPr>
              <a:t> </a:t>
            </a:r>
            <a:r>
              <a:rPr lang="en-US" sz="2400" b="1" dirty="0" err="1">
                <a:latin typeface="Times New Roman" pitchFamily="18" charset="0"/>
              </a:rPr>
              <a:t>và</a:t>
            </a:r>
            <a:r>
              <a:rPr lang="en-US" sz="2400" b="1" dirty="0">
                <a:latin typeface="Times New Roman" pitchFamily="18" charset="0"/>
              </a:rPr>
              <a:t> </a:t>
            </a:r>
            <a:r>
              <a:rPr lang="en-US" sz="2400" b="1" dirty="0" err="1">
                <a:latin typeface="Times New Roman" pitchFamily="18" charset="0"/>
              </a:rPr>
              <a:t>nhỏ</a:t>
            </a:r>
            <a:r>
              <a:rPr lang="en-US" sz="2400" b="1" dirty="0">
                <a:latin typeface="Times New Roman" pitchFamily="18" charset="0"/>
              </a:rPr>
              <a:t> </a:t>
            </a:r>
            <a:r>
              <a:rPr lang="en-US" sz="2400" b="1" dirty="0" err="1">
                <a:latin typeface="Times New Roman" pitchFamily="18" charset="0"/>
              </a:rPr>
              <a:t>nhất</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các</a:t>
            </a:r>
            <a:r>
              <a:rPr lang="en-US" sz="2400" b="1" dirty="0">
                <a:latin typeface="Times New Roman" pitchFamily="18" charset="0"/>
              </a:rPr>
              <a:t> </a:t>
            </a:r>
            <a:r>
              <a:rPr lang="en-US" sz="2400" b="1" dirty="0" err="1">
                <a:latin typeface="Times New Roman" pitchFamily="18" charset="0"/>
              </a:rPr>
              <a:t>biểu</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a:t>
            </a:r>
          </a:p>
          <a:p>
            <a:pPr algn="just" eaLnBrk="1" hangingPunct="1">
              <a:spcBef>
                <a:spcPct val="50000"/>
              </a:spcBef>
            </a:pPr>
            <a:r>
              <a:rPr lang="en-US" sz="2400" b="1" dirty="0" err="1">
                <a:latin typeface="Times New Roman" pitchFamily="18" charset="0"/>
              </a:rPr>
              <a:t>Bất</a:t>
            </a:r>
            <a:r>
              <a:rPr lang="en-US" sz="2400" b="1" dirty="0">
                <a:latin typeface="Times New Roman" pitchFamily="18" charset="0"/>
              </a:rPr>
              <a:t> </a:t>
            </a:r>
            <a:r>
              <a:rPr lang="en-US" sz="2400" b="1" dirty="0" err="1">
                <a:latin typeface="Times New Roman" pitchFamily="18" charset="0"/>
              </a:rPr>
              <a:t>đẳng</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 </a:t>
            </a:r>
            <a:r>
              <a:rPr lang="en-US" sz="2400" b="1" dirty="0" err="1">
                <a:latin typeface="Times New Roman" pitchFamily="18" charset="0"/>
              </a:rPr>
              <a:t>Cô-si</a:t>
            </a:r>
            <a:r>
              <a:rPr lang="en-US" sz="2400" b="1" dirty="0">
                <a:latin typeface="Times New Roman" pitchFamily="18" charset="0"/>
              </a:rPr>
              <a:t> </a:t>
            </a:r>
            <a:r>
              <a:rPr lang="en-US" sz="2400" b="1" dirty="0" err="1">
                <a:latin typeface="Times New Roman" pitchFamily="18" charset="0"/>
              </a:rPr>
              <a:t>cho</a:t>
            </a:r>
            <a:r>
              <a:rPr lang="en-US" sz="2400" b="1" dirty="0">
                <a:latin typeface="Times New Roman" pitchFamily="18" charset="0"/>
              </a:rPr>
              <a:t> </a:t>
            </a:r>
            <a:r>
              <a:rPr lang="en-US" sz="2400" b="1" dirty="0" err="1">
                <a:latin typeface="Times New Roman" pitchFamily="18" charset="0"/>
              </a:rPr>
              <a:t>hai</a:t>
            </a:r>
            <a:r>
              <a:rPr lang="en-US" sz="2400" b="1" dirty="0">
                <a:latin typeface="Times New Roman" pitchFamily="18" charset="0"/>
              </a:rPr>
              <a:t> </a:t>
            </a:r>
            <a:r>
              <a:rPr lang="en-US" sz="2400" b="1" dirty="0" err="1">
                <a:latin typeface="Times New Roman" pitchFamily="18" charset="0"/>
              </a:rPr>
              <a:t>số</a:t>
            </a:r>
            <a:r>
              <a:rPr lang="en-US" sz="2400" b="1" dirty="0">
                <a:latin typeface="Times New Roman" pitchFamily="18" charset="0"/>
              </a:rPr>
              <a:t> </a:t>
            </a:r>
            <a:r>
              <a:rPr lang="en-US" sz="2400" b="1" dirty="0" err="1">
                <a:latin typeface="Times New Roman" pitchFamily="18" charset="0"/>
              </a:rPr>
              <a:t>là</a:t>
            </a:r>
            <a:r>
              <a:rPr lang="en-US" sz="2400" b="1" dirty="0">
                <a:latin typeface="Times New Roman" pitchFamily="18" charset="0"/>
              </a:rPr>
              <a:t>  </a:t>
            </a:r>
          </a:p>
          <a:p>
            <a:pPr algn="just" eaLnBrk="1" hangingPunct="1">
              <a:spcBef>
                <a:spcPct val="50000"/>
              </a:spcBef>
            </a:pPr>
            <a:r>
              <a:rPr lang="en-US" sz="2400" b="1" dirty="0" err="1">
                <a:latin typeface="Times New Roman" pitchFamily="18" charset="0"/>
              </a:rPr>
              <a:t>với</a:t>
            </a:r>
            <a:r>
              <a:rPr lang="en-US" sz="2400" b="1" dirty="0">
                <a:latin typeface="Times New Roman" pitchFamily="18" charset="0"/>
              </a:rPr>
              <a:t> </a:t>
            </a:r>
            <a:r>
              <a:rPr lang="en-US" sz="2400" i="1" dirty="0">
                <a:latin typeface="Times New Roman" pitchFamily="18" charset="0"/>
              </a:rPr>
              <a:t>a    0,  b     0</a:t>
            </a:r>
          </a:p>
          <a:p>
            <a:pPr algn="just" eaLnBrk="1" hangingPunct="1">
              <a:spcBef>
                <a:spcPct val="50000"/>
              </a:spcBef>
            </a:pPr>
            <a:r>
              <a:rPr lang="en-US" sz="2400" b="1" dirty="0" err="1">
                <a:latin typeface="Times New Roman" pitchFamily="18" charset="0"/>
              </a:rPr>
              <a:t>Bất</a:t>
            </a:r>
            <a:r>
              <a:rPr lang="en-US" sz="2400" b="1" dirty="0">
                <a:latin typeface="Times New Roman" pitchFamily="18" charset="0"/>
              </a:rPr>
              <a:t> </a:t>
            </a:r>
            <a:r>
              <a:rPr lang="en-US" sz="2400" b="1" dirty="0" err="1">
                <a:latin typeface="Times New Roman" pitchFamily="18" charset="0"/>
              </a:rPr>
              <a:t>đẳng</a:t>
            </a:r>
            <a:r>
              <a:rPr lang="en-US" sz="2400" b="1" dirty="0">
                <a:latin typeface="Times New Roman" pitchFamily="18" charset="0"/>
              </a:rPr>
              <a:t> </a:t>
            </a:r>
            <a:r>
              <a:rPr lang="en-US" sz="2400" b="1" dirty="0" err="1">
                <a:latin typeface="Times New Roman" pitchFamily="18" charset="0"/>
              </a:rPr>
              <a:t>thức</a:t>
            </a:r>
            <a:r>
              <a:rPr lang="en-US" sz="2400" b="1" dirty="0">
                <a:latin typeface="Times New Roman" pitchFamily="18" charset="0"/>
              </a:rPr>
              <a:t> </a:t>
            </a:r>
            <a:r>
              <a:rPr lang="en-US" sz="2400" b="1" dirty="0" err="1">
                <a:latin typeface="Times New Roman" pitchFamily="18" charset="0"/>
              </a:rPr>
              <a:t>này</a:t>
            </a:r>
            <a:r>
              <a:rPr lang="en-US" sz="2400" b="1" dirty="0">
                <a:latin typeface="Times New Roman" pitchFamily="18" charset="0"/>
              </a:rPr>
              <a:t> </a:t>
            </a:r>
            <a:r>
              <a:rPr lang="en-US" sz="2400" b="1" dirty="0" err="1">
                <a:latin typeface="Times New Roman" pitchFamily="18" charset="0"/>
              </a:rPr>
              <a:t>còn</a:t>
            </a:r>
            <a:r>
              <a:rPr lang="en-US" sz="2400" b="1" dirty="0">
                <a:latin typeface="Times New Roman" pitchFamily="18" charset="0"/>
              </a:rPr>
              <a:t> </a:t>
            </a:r>
            <a:r>
              <a:rPr lang="en-US" sz="2400" b="1" dirty="0" err="1">
                <a:latin typeface="Times New Roman" pitchFamily="18" charset="0"/>
              </a:rPr>
              <a:t>được</a:t>
            </a:r>
            <a:r>
              <a:rPr lang="en-US" sz="2400" b="1" dirty="0">
                <a:latin typeface="Times New Roman" pitchFamily="18" charset="0"/>
              </a:rPr>
              <a:t> </a:t>
            </a:r>
            <a:r>
              <a:rPr lang="en-US" sz="2400" b="1" dirty="0" err="1">
                <a:latin typeface="Times New Roman" pitchFamily="18" charset="0"/>
              </a:rPr>
              <a:t>gọi</a:t>
            </a:r>
            <a:r>
              <a:rPr lang="en-US" sz="2400" b="1" dirty="0">
                <a:latin typeface="Times New Roman" pitchFamily="18" charset="0"/>
              </a:rPr>
              <a:t> </a:t>
            </a:r>
            <a:r>
              <a:rPr lang="en-US" sz="2400" b="1" dirty="0" err="1">
                <a:latin typeface="Times New Roman" pitchFamily="18" charset="0"/>
              </a:rPr>
              <a:t>là</a:t>
            </a:r>
            <a:r>
              <a:rPr lang="en-US" sz="2400" b="1" dirty="0">
                <a:latin typeface="Times New Roman" pitchFamily="18" charset="0"/>
              </a:rPr>
              <a:t> </a:t>
            </a:r>
            <a:r>
              <a:rPr lang="en-US" sz="2400" b="1" i="1" dirty="0" err="1">
                <a:solidFill>
                  <a:schemeClr val="accent2"/>
                </a:solidFill>
                <a:latin typeface="Times New Roman" pitchFamily="18" charset="0"/>
              </a:rPr>
              <a:t>bất</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đẳng</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thức</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giữa</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trung</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bình</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cộng</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và</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trung</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bình</a:t>
            </a:r>
            <a:r>
              <a:rPr lang="en-US" sz="2400" b="1" i="1" dirty="0">
                <a:solidFill>
                  <a:schemeClr val="accent2"/>
                </a:solidFill>
                <a:latin typeface="Times New Roman" pitchFamily="18" charset="0"/>
              </a:rPr>
              <a:t> </a:t>
            </a:r>
            <a:r>
              <a:rPr lang="en-US" sz="2400" b="1" i="1" dirty="0" err="1">
                <a:solidFill>
                  <a:schemeClr val="accent2"/>
                </a:solidFill>
                <a:latin typeface="Times New Roman" pitchFamily="18" charset="0"/>
              </a:rPr>
              <a:t>nhân</a:t>
            </a:r>
            <a:r>
              <a:rPr lang="en-US" sz="2400" b="1" i="1" dirty="0">
                <a:solidFill>
                  <a:schemeClr val="accent2"/>
                </a:solidFill>
                <a:latin typeface="Times New Roman" pitchFamily="18" charset="0"/>
              </a:rPr>
              <a:t>.</a:t>
            </a:r>
            <a:r>
              <a:rPr lang="en-US" b="1" i="1" dirty="0">
                <a:solidFill>
                  <a:schemeClr val="accent2"/>
                </a:solidFill>
                <a:latin typeface="Times New Roman" pitchFamily="18" charset="0"/>
              </a:rPr>
              <a:t> </a:t>
            </a:r>
          </a:p>
        </p:txBody>
      </p:sp>
      <p:graphicFrame>
        <p:nvGraphicFramePr>
          <p:cNvPr id="28678" name="Object 16"/>
          <p:cNvGraphicFramePr>
            <a:graphicFrameLocks noGrp="1" noChangeAspect="1"/>
          </p:cNvGraphicFramePr>
          <p:nvPr>
            <p:ph sz="half" idx="2"/>
          </p:nvPr>
        </p:nvGraphicFramePr>
        <p:xfrm>
          <a:off x="3581400" y="4495800"/>
          <a:ext cx="342900" cy="366713"/>
        </p:xfrm>
        <a:graphic>
          <a:graphicData uri="http://schemas.openxmlformats.org/presentationml/2006/ole">
            <mc:AlternateContent xmlns:mc="http://schemas.openxmlformats.org/markup-compatibility/2006">
              <mc:Choice xmlns:v="urn:schemas-microsoft-com:vml" Requires="v">
                <p:oleObj spid="_x0000_s5150" name="Equation" r:id="rId5" imgW="126835" imgH="152202" progId="Equation.DSMT4">
                  <p:embed/>
                </p:oleObj>
              </mc:Choice>
              <mc:Fallback>
                <p:oleObj name="Equation" r:id="rId5" imgW="126835" imgH="15220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4495800"/>
                        <a:ext cx="3429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9" name="Object 18"/>
          <p:cNvGraphicFramePr>
            <a:graphicFrameLocks noChangeAspect="1"/>
          </p:cNvGraphicFramePr>
          <p:nvPr/>
        </p:nvGraphicFramePr>
        <p:xfrm>
          <a:off x="4495800" y="4495800"/>
          <a:ext cx="342900" cy="366713"/>
        </p:xfrm>
        <a:graphic>
          <a:graphicData uri="http://schemas.openxmlformats.org/presentationml/2006/ole">
            <mc:AlternateContent xmlns:mc="http://schemas.openxmlformats.org/markup-compatibility/2006">
              <mc:Choice xmlns:v="urn:schemas-microsoft-com:vml" Requires="v">
                <p:oleObj spid="_x0000_s5151" name="Equation" r:id="rId7" imgW="126835" imgH="152202" progId="Equation.DSMT4">
                  <p:embed/>
                </p:oleObj>
              </mc:Choice>
              <mc:Fallback>
                <p:oleObj name="Equation" r:id="rId7" imgW="126835" imgH="152202"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4495800"/>
                        <a:ext cx="3429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8680" name="Group 20"/>
          <p:cNvGrpSpPr>
            <a:grpSpLocks/>
          </p:cNvGrpSpPr>
          <p:nvPr/>
        </p:nvGrpSpPr>
        <p:grpSpPr bwMode="auto">
          <a:xfrm>
            <a:off x="304800" y="1295400"/>
            <a:ext cx="2667000" cy="3598863"/>
            <a:chOff x="3504" y="1632"/>
            <a:chExt cx="1728" cy="2351"/>
          </a:xfrm>
        </p:grpSpPr>
        <p:pic>
          <p:nvPicPr>
            <p:cNvPr id="28682" name="Picture 21" descr="Augustin Louis Cauchy"/>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04" y="1632"/>
              <a:ext cx="1584"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8" name="Text Box 22"/>
            <p:cNvSpPr txBox="1">
              <a:spLocks noChangeArrowheads="1"/>
            </p:cNvSpPr>
            <p:nvPr/>
          </p:nvSpPr>
          <p:spPr bwMode="auto">
            <a:xfrm>
              <a:off x="3504" y="3744"/>
              <a:ext cx="1728" cy="239"/>
            </a:xfrm>
            <a:prstGeom prst="rect">
              <a:avLst/>
            </a:prstGeom>
            <a:noFill/>
            <a:ln w="9525">
              <a:noFill/>
              <a:miter lim="800000"/>
              <a:headEnd/>
              <a:tailEnd/>
            </a:ln>
            <a:effectLst/>
          </p:spPr>
          <p:txBody>
            <a:bodyPr>
              <a:spAutoFit/>
            </a:bodyPr>
            <a:lstStyle/>
            <a:p>
              <a:pPr>
                <a:spcBef>
                  <a:spcPct val="50000"/>
                </a:spcBef>
                <a:defRPr/>
              </a:pPr>
              <a:r>
                <a:rPr lang="en-US" b="1" i="1" dirty="0">
                  <a:solidFill>
                    <a:srgbClr val="7030A0"/>
                  </a:solidFill>
                  <a:effectLst>
                    <a:outerShdw blurRad="38100" dist="38100" dir="2700000" algn="tl">
                      <a:srgbClr val="C0C0C0"/>
                    </a:outerShdw>
                  </a:effectLst>
                </a:rPr>
                <a:t>Cauchy ( 1789- 1857)</a:t>
              </a:r>
            </a:p>
          </p:txBody>
        </p:sp>
      </p:grpSp>
      <p:sp>
        <p:nvSpPr>
          <p:cNvPr id="12" name="Hình Chữ nhật 16"/>
          <p:cNvSpPr/>
          <p:nvPr/>
        </p:nvSpPr>
        <p:spPr>
          <a:xfrm>
            <a:off x="457200" y="81399"/>
            <a:ext cx="8077200" cy="954107"/>
          </a:xfrm>
          <a:prstGeom prst="rect">
            <a:avLst/>
          </a:prstGeom>
          <a:noFill/>
          <a:ln>
            <a:solidFill>
              <a:schemeClr val="accent1"/>
            </a:solidFill>
          </a:ln>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en-GB" sz="2800" b="1" dirty="0" err="1">
                <a:solidFill>
                  <a:srgbClr val="FF0000"/>
                </a:solidFill>
              </a:rPr>
              <a:t>HOẠT</a:t>
            </a:r>
            <a:r>
              <a:rPr lang="en-GB" sz="2800" b="1" dirty="0">
                <a:solidFill>
                  <a:srgbClr val="FF0000"/>
                </a:solidFill>
              </a:rPr>
              <a:t> </a:t>
            </a:r>
            <a:r>
              <a:rPr lang="en-GB" sz="2800" b="1" dirty="0" err="1">
                <a:solidFill>
                  <a:srgbClr val="FF0000"/>
                </a:solidFill>
              </a:rPr>
              <a:t>ĐỘNG</a:t>
            </a:r>
            <a:r>
              <a:rPr lang="en-GB" sz="2800" b="1" dirty="0">
                <a:solidFill>
                  <a:srgbClr val="FF0000"/>
                </a:solidFill>
              </a:rPr>
              <a:t> </a:t>
            </a:r>
          </a:p>
          <a:p>
            <a:pPr algn="ctr">
              <a:defRPr/>
            </a:pPr>
            <a:r>
              <a:rPr lang="en-GB" sz="2800" b="1" dirty="0" err="1">
                <a:solidFill>
                  <a:srgbClr val="FF0000"/>
                </a:solidFill>
              </a:rPr>
              <a:t>VẬN</a:t>
            </a:r>
            <a:r>
              <a:rPr lang="en-GB" sz="2800" b="1" dirty="0">
                <a:solidFill>
                  <a:srgbClr val="FF0000"/>
                </a:solidFill>
              </a:rPr>
              <a:t> </a:t>
            </a:r>
            <a:r>
              <a:rPr lang="en-GB" sz="2800" b="1" dirty="0" err="1">
                <a:solidFill>
                  <a:srgbClr val="FF0000"/>
                </a:solidFill>
              </a:rPr>
              <a:t>DỤNG</a:t>
            </a:r>
            <a:r>
              <a:rPr lang="en-GB" sz="2800" b="1" dirty="0">
                <a:solidFill>
                  <a:srgbClr val="FF0000"/>
                </a:solidFill>
              </a:rPr>
              <a:t> </a:t>
            </a:r>
            <a:r>
              <a:rPr lang="en-GB" sz="2800" b="1" dirty="0" err="1">
                <a:solidFill>
                  <a:srgbClr val="FF0000"/>
                </a:solidFill>
              </a:rPr>
              <a:t>VÀ</a:t>
            </a:r>
            <a:r>
              <a:rPr lang="en-GB" sz="2800" b="1" dirty="0">
                <a:solidFill>
                  <a:srgbClr val="FF0000"/>
                </a:solidFill>
              </a:rPr>
              <a:t> </a:t>
            </a:r>
            <a:r>
              <a:rPr lang="en-GB" sz="2800" b="1" dirty="0" err="1">
                <a:solidFill>
                  <a:srgbClr val="FF0000"/>
                </a:solidFill>
              </a:rPr>
              <a:t>TÌM</a:t>
            </a:r>
            <a:r>
              <a:rPr lang="en-GB" sz="2800" b="1" dirty="0">
                <a:solidFill>
                  <a:srgbClr val="FF0000"/>
                </a:solidFill>
              </a:rPr>
              <a:t> </a:t>
            </a:r>
            <a:r>
              <a:rPr lang="en-GB" sz="2800" b="1" dirty="0" err="1">
                <a:solidFill>
                  <a:srgbClr val="FF0000"/>
                </a:solidFill>
              </a:rPr>
              <a:t>TÒI</a:t>
            </a:r>
            <a:r>
              <a:rPr lang="en-GB" sz="2800" b="1" dirty="0">
                <a:solidFill>
                  <a:srgbClr val="FF0000"/>
                </a:solidFill>
              </a:rPr>
              <a:t> </a:t>
            </a:r>
            <a:r>
              <a:rPr lang="en-GB" sz="2800" b="1" dirty="0" err="1">
                <a:solidFill>
                  <a:srgbClr val="FF0000"/>
                </a:solidFill>
              </a:rPr>
              <a:t>MỞ</a:t>
            </a:r>
            <a:r>
              <a:rPr lang="en-GB" sz="2800" b="1" dirty="0">
                <a:solidFill>
                  <a:srgbClr val="FF0000"/>
                </a:solidFill>
              </a:rPr>
              <a:t> </a:t>
            </a:r>
            <a:r>
              <a:rPr lang="en-GB" sz="2800" b="1" dirty="0" err="1">
                <a:solidFill>
                  <a:srgbClr val="FF0000"/>
                </a:solidFill>
              </a:rPr>
              <a:t>RỘNG</a:t>
            </a:r>
            <a:endParaRPr lang="en-US" sz="2800" dirty="0">
              <a:solidFill>
                <a:srgbClr val="FF0000"/>
              </a:solidFill>
            </a:endParaRPr>
          </a:p>
        </p:txBody>
      </p:sp>
    </p:spTree>
    <p:extLst>
      <p:ext uri="{BB962C8B-B14F-4D97-AF65-F5344CB8AC3E}">
        <p14:creationId xmlns:p14="http://schemas.microsoft.com/office/powerpoint/2010/main" val="25772988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8680"/>
                                        </p:tgtEl>
                                        <p:attrNameLst>
                                          <p:attrName>style.visibility</p:attrName>
                                        </p:attrNameLst>
                                      </p:cBhvr>
                                      <p:to>
                                        <p:strVal val="visible"/>
                                      </p:to>
                                    </p:set>
                                    <p:animEffect transition="in" filter="fade">
                                      <p:cBhvr>
                                        <p:cTn id="7" dur="1000"/>
                                        <p:tgtEl>
                                          <p:spTgt spid="28680"/>
                                        </p:tgtEl>
                                      </p:cBhvr>
                                    </p:animEffect>
                                    <p:anim calcmode="lin" valueType="num">
                                      <p:cBhvr>
                                        <p:cTn id="8" dur="1000" fill="hold"/>
                                        <p:tgtEl>
                                          <p:spTgt spid="28680"/>
                                        </p:tgtEl>
                                        <p:attrNameLst>
                                          <p:attrName>ppt_x</p:attrName>
                                        </p:attrNameLst>
                                      </p:cBhvr>
                                      <p:tavLst>
                                        <p:tav tm="0">
                                          <p:val>
                                            <p:strVal val="#ppt_x"/>
                                          </p:val>
                                        </p:tav>
                                        <p:tav tm="100000">
                                          <p:val>
                                            <p:strVal val="#ppt_x"/>
                                          </p:val>
                                        </p:tav>
                                      </p:tavLst>
                                    </p:anim>
                                    <p:anim calcmode="lin" valueType="num">
                                      <p:cBhvr>
                                        <p:cTn id="9" dur="1000" fill="hold"/>
                                        <p:tgtEl>
                                          <p:spTgt spid="2868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28677"/>
                                        </p:tgtEl>
                                        <p:attrNameLst>
                                          <p:attrName>style.visibility</p:attrName>
                                        </p:attrNameLst>
                                      </p:cBhvr>
                                      <p:to>
                                        <p:strVal val="visible"/>
                                      </p:to>
                                    </p:set>
                                    <p:animEffect transition="in" filter="circle(in)">
                                      <p:cBhvr>
                                        <p:cTn id="14" dur="2000"/>
                                        <p:tgtEl>
                                          <p:spTgt spid="2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latin typeface="Times New Roman" pitchFamily="18" charset="0"/>
                <a:cs typeface="Times New Roman" pitchFamily="18" charset="0"/>
              </a:rPr>
              <a:t>BÀI TẬP</a:t>
            </a:r>
          </a:p>
        </p:txBody>
      </p:sp>
      <p:sp>
        <p:nvSpPr>
          <p:cNvPr id="29699" name="TextBox 4"/>
          <p:cNvSpPr txBox="1">
            <a:spLocks noChangeArrowheads="1"/>
          </p:cNvSpPr>
          <p:nvPr/>
        </p:nvSpPr>
        <p:spPr bwMode="auto">
          <a:xfrm>
            <a:off x="1066800" y="1404937"/>
            <a:ext cx="7696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3600" dirty="0" smtClean="0">
                <a:solidFill>
                  <a:srgbClr val="0000FF"/>
                </a:solidFill>
                <a:latin typeface="Times New Roman" pitchFamily="18" charset="0"/>
                <a:cs typeface="Times New Roman" pitchFamily="18" charset="0"/>
              </a:rPr>
              <a:t>Cho a </a:t>
            </a:r>
            <a:r>
              <a:rPr lang="en-US" sz="3600" dirty="0" err="1" smtClean="0">
                <a:solidFill>
                  <a:srgbClr val="0000FF"/>
                </a:solidFill>
                <a:latin typeface="Times New Roman" pitchFamily="18" charset="0"/>
                <a:cs typeface="Times New Roman" pitchFamily="18" charset="0"/>
              </a:rPr>
              <a:t>và</a:t>
            </a:r>
            <a:r>
              <a:rPr lang="en-US" sz="3600" dirty="0" smtClean="0">
                <a:solidFill>
                  <a:srgbClr val="0000FF"/>
                </a:solidFill>
                <a:latin typeface="Times New Roman" pitchFamily="18" charset="0"/>
                <a:cs typeface="Times New Roman" pitchFamily="18" charset="0"/>
              </a:rPr>
              <a:t> b </a:t>
            </a:r>
            <a:r>
              <a:rPr lang="en-US" sz="3600" dirty="0" err="1" smtClean="0">
                <a:solidFill>
                  <a:srgbClr val="0000FF"/>
                </a:solidFill>
                <a:latin typeface="Times New Roman" pitchFamily="18" charset="0"/>
                <a:cs typeface="Times New Roman" pitchFamily="18" charset="0"/>
              </a:rPr>
              <a:t>là</a:t>
            </a:r>
            <a:r>
              <a:rPr lang="en-US" sz="3600" dirty="0" smtClean="0">
                <a:solidFill>
                  <a:srgbClr val="0000FF"/>
                </a:solidFill>
                <a:latin typeface="Times New Roman" pitchFamily="18" charset="0"/>
                <a:cs typeface="Times New Roman" pitchFamily="18" charset="0"/>
              </a:rPr>
              <a:t> </a:t>
            </a:r>
            <a:r>
              <a:rPr lang="en-US" sz="3600" dirty="0" err="1" smtClean="0">
                <a:solidFill>
                  <a:srgbClr val="0000FF"/>
                </a:solidFill>
                <a:latin typeface="Times New Roman" pitchFamily="18" charset="0"/>
                <a:cs typeface="Times New Roman" pitchFamily="18" charset="0"/>
              </a:rPr>
              <a:t>các</a:t>
            </a:r>
            <a:r>
              <a:rPr lang="en-US" sz="3600" dirty="0" smtClean="0">
                <a:solidFill>
                  <a:srgbClr val="0000FF"/>
                </a:solidFill>
                <a:latin typeface="Times New Roman" pitchFamily="18" charset="0"/>
                <a:cs typeface="Times New Roman" pitchFamily="18" charset="0"/>
              </a:rPr>
              <a:t> </a:t>
            </a:r>
            <a:r>
              <a:rPr lang="en-US" sz="3600" dirty="0" err="1" smtClean="0">
                <a:solidFill>
                  <a:srgbClr val="0000FF"/>
                </a:solidFill>
                <a:latin typeface="Times New Roman" pitchFamily="18" charset="0"/>
                <a:cs typeface="Times New Roman" pitchFamily="18" charset="0"/>
              </a:rPr>
              <a:t>số</a:t>
            </a:r>
            <a:r>
              <a:rPr lang="en-US" sz="3600" dirty="0" smtClean="0">
                <a:solidFill>
                  <a:srgbClr val="0000FF"/>
                </a:solidFill>
                <a:latin typeface="Times New Roman" pitchFamily="18" charset="0"/>
                <a:cs typeface="Times New Roman" pitchFamily="18" charset="0"/>
              </a:rPr>
              <a:t> </a:t>
            </a:r>
            <a:r>
              <a:rPr lang="en-US" sz="3600" dirty="0" err="1" smtClean="0">
                <a:solidFill>
                  <a:srgbClr val="0000FF"/>
                </a:solidFill>
                <a:latin typeface="Times New Roman" pitchFamily="18" charset="0"/>
                <a:cs typeface="Times New Roman" pitchFamily="18" charset="0"/>
              </a:rPr>
              <a:t>dương</a:t>
            </a:r>
            <a:r>
              <a:rPr lang="en-US" sz="3600" dirty="0" smtClean="0">
                <a:solidFill>
                  <a:srgbClr val="0000FF"/>
                </a:solidFill>
                <a:latin typeface="Times New Roman" pitchFamily="18" charset="0"/>
                <a:cs typeface="Times New Roman" pitchFamily="18" charset="0"/>
              </a:rPr>
              <a:t>, </a:t>
            </a:r>
            <a:r>
              <a:rPr lang="en-US" sz="3600" dirty="0" err="1" smtClean="0">
                <a:solidFill>
                  <a:srgbClr val="0000FF"/>
                </a:solidFill>
                <a:latin typeface="Times New Roman" pitchFamily="18" charset="0"/>
                <a:cs typeface="Times New Roman" pitchFamily="18" charset="0"/>
              </a:rPr>
              <a:t>chứng</a:t>
            </a:r>
            <a:r>
              <a:rPr lang="en-US" sz="3600" dirty="0" smtClean="0">
                <a:solidFill>
                  <a:srgbClr val="0000FF"/>
                </a:solidFill>
                <a:latin typeface="Times New Roman" pitchFamily="18" charset="0"/>
                <a:cs typeface="Times New Roman" pitchFamily="18" charset="0"/>
              </a:rPr>
              <a:t> </a:t>
            </a:r>
            <a:r>
              <a:rPr lang="en-US" sz="3600" dirty="0" err="1" smtClean="0">
                <a:solidFill>
                  <a:srgbClr val="0000FF"/>
                </a:solidFill>
                <a:latin typeface="Times New Roman" pitchFamily="18" charset="0"/>
                <a:cs typeface="Times New Roman" pitchFamily="18" charset="0"/>
              </a:rPr>
              <a:t>tỏ</a:t>
            </a:r>
            <a:r>
              <a:rPr lang="en-US" sz="3600" dirty="0" smtClean="0">
                <a:solidFill>
                  <a:srgbClr val="0000FF"/>
                </a:solidFill>
                <a:latin typeface="Times New Roman" pitchFamily="18" charset="0"/>
                <a:cs typeface="Times New Roman" pitchFamily="18" charset="0"/>
              </a:rPr>
              <a:t>:</a:t>
            </a:r>
          </a:p>
          <a:p>
            <a:pPr eaLnBrk="1" hangingPunct="1"/>
            <a:endParaRPr lang="en-US" dirty="0">
              <a:solidFill>
                <a:srgbClr val="0000FF"/>
              </a:solidFill>
              <a:latin typeface="Times New Roman" pitchFamily="18" charset="0"/>
              <a:cs typeface="Times New Roman" pitchFamily="18" charset="0"/>
            </a:endParaRPr>
          </a:p>
        </p:txBody>
      </p:sp>
      <p:graphicFrame>
        <p:nvGraphicFramePr>
          <p:cNvPr id="29700" name="Object 5"/>
          <p:cNvGraphicFramePr>
            <a:graphicFrameLocks noChangeAspect="1"/>
          </p:cNvGraphicFramePr>
          <p:nvPr>
            <p:extLst>
              <p:ext uri="{D42A27DB-BD31-4B8C-83A1-F6EECF244321}">
                <p14:modId xmlns:p14="http://schemas.microsoft.com/office/powerpoint/2010/main" val="2224639194"/>
              </p:ext>
            </p:extLst>
          </p:nvPr>
        </p:nvGraphicFramePr>
        <p:xfrm>
          <a:off x="2895600" y="2209800"/>
          <a:ext cx="2125663" cy="949325"/>
        </p:xfrm>
        <a:graphic>
          <a:graphicData uri="http://schemas.openxmlformats.org/presentationml/2006/ole">
            <mc:AlternateContent xmlns:mc="http://schemas.openxmlformats.org/markup-compatibility/2006">
              <mc:Choice xmlns:v="urn:schemas-microsoft-com:vml" Requires="v">
                <p:oleObj spid="_x0000_s6164" name="Equation" r:id="rId3" imgW="787320" imgH="393480" progId="Equation.DSMT4">
                  <p:embed/>
                </p:oleObj>
              </mc:Choice>
              <mc:Fallback>
                <p:oleObj name="Equation" r:id="rId3" imgW="787320" imgH="393480" progId="Equation.DSMT4">
                  <p:embed/>
                  <p:pic>
                    <p:nvPicPr>
                      <p:cNvPr id="0" name=""/>
                      <p:cNvPicPr>
                        <a:picLocks noChangeAspect="1" noChangeArrowheads="1"/>
                      </p:cNvPicPr>
                      <p:nvPr/>
                    </p:nvPicPr>
                    <p:blipFill>
                      <a:blip r:embed="rId4"/>
                      <a:srcRect/>
                      <a:stretch>
                        <a:fillRect/>
                      </a:stretch>
                    </p:blipFill>
                    <p:spPr bwMode="auto">
                      <a:xfrm>
                        <a:off x="2895600" y="2209800"/>
                        <a:ext cx="2125663"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701" name="Object 6"/>
          <p:cNvGraphicFramePr>
            <a:graphicFrameLocks noChangeAspect="1"/>
          </p:cNvGraphicFramePr>
          <p:nvPr>
            <p:extLst>
              <p:ext uri="{D42A27DB-BD31-4B8C-83A1-F6EECF244321}">
                <p14:modId xmlns:p14="http://schemas.microsoft.com/office/powerpoint/2010/main" val="1578129589"/>
              </p:ext>
            </p:extLst>
          </p:nvPr>
        </p:nvGraphicFramePr>
        <p:xfrm>
          <a:off x="2895600" y="3429000"/>
          <a:ext cx="2640013" cy="1009650"/>
        </p:xfrm>
        <a:graphic>
          <a:graphicData uri="http://schemas.openxmlformats.org/presentationml/2006/ole">
            <mc:AlternateContent xmlns:mc="http://schemas.openxmlformats.org/markup-compatibility/2006">
              <mc:Choice xmlns:v="urn:schemas-microsoft-com:vml" Requires="v">
                <p:oleObj spid="_x0000_s6165" name="Equation" r:id="rId5" imgW="977900" imgH="419100" progId="Equation.DSMT4">
                  <p:embed/>
                </p:oleObj>
              </mc:Choice>
              <mc:Fallback>
                <p:oleObj name="Equation" r:id="rId5" imgW="977900" imgH="4191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3429000"/>
                        <a:ext cx="2640013"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497954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Hình Chữ nhật 16"/>
          <p:cNvSpPr/>
          <p:nvPr/>
        </p:nvSpPr>
        <p:spPr>
          <a:xfrm>
            <a:off x="0" y="0"/>
            <a:ext cx="9144000" cy="1569660"/>
          </a:xfrm>
          <a:prstGeom prst="rect">
            <a:avLst/>
          </a:prstGeom>
          <a:noFill/>
        </p:spPr>
        <p:txBody>
          <a:bodyPr>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defRPr/>
            </a:pPr>
            <a:r>
              <a:rPr lang="en-GB" sz="4800" b="1" dirty="0" err="1">
                <a:solidFill>
                  <a:srgbClr val="FF0000"/>
                </a:solidFill>
              </a:rPr>
              <a:t>HOẠT</a:t>
            </a:r>
            <a:r>
              <a:rPr lang="en-GB" sz="4800" b="1" dirty="0">
                <a:solidFill>
                  <a:srgbClr val="FF0000"/>
                </a:solidFill>
              </a:rPr>
              <a:t> </a:t>
            </a:r>
            <a:r>
              <a:rPr lang="en-GB" sz="4800" b="1" dirty="0" err="1">
                <a:solidFill>
                  <a:srgbClr val="FF0000"/>
                </a:solidFill>
              </a:rPr>
              <a:t>ĐỘNG</a:t>
            </a:r>
            <a:r>
              <a:rPr lang="en-GB" sz="4800" b="1" dirty="0">
                <a:solidFill>
                  <a:srgbClr val="FF0000"/>
                </a:solidFill>
              </a:rPr>
              <a:t> </a:t>
            </a:r>
          </a:p>
          <a:p>
            <a:pPr algn="ctr">
              <a:defRPr/>
            </a:pPr>
            <a:r>
              <a:rPr lang="en-GB" sz="4800" b="1" dirty="0" err="1">
                <a:solidFill>
                  <a:srgbClr val="FF0000"/>
                </a:solidFill>
              </a:rPr>
              <a:t>HÌNH</a:t>
            </a:r>
            <a:r>
              <a:rPr lang="en-GB" sz="4800" b="1" dirty="0">
                <a:solidFill>
                  <a:srgbClr val="FF0000"/>
                </a:solidFill>
              </a:rPr>
              <a:t> </a:t>
            </a:r>
            <a:r>
              <a:rPr lang="en-GB" sz="4800" b="1" dirty="0" err="1">
                <a:solidFill>
                  <a:srgbClr val="FF0000"/>
                </a:solidFill>
              </a:rPr>
              <a:t>THÀNH</a:t>
            </a:r>
            <a:r>
              <a:rPr lang="en-GB" sz="4800" b="1" dirty="0">
                <a:solidFill>
                  <a:srgbClr val="FF0000"/>
                </a:solidFill>
              </a:rPr>
              <a:t> </a:t>
            </a:r>
            <a:r>
              <a:rPr lang="en-GB" sz="4800" b="1" dirty="0" err="1">
                <a:solidFill>
                  <a:srgbClr val="FF0000"/>
                </a:solidFill>
              </a:rPr>
              <a:t>KIẾN</a:t>
            </a:r>
            <a:r>
              <a:rPr lang="en-GB" sz="4800" b="1" dirty="0">
                <a:solidFill>
                  <a:srgbClr val="FF0000"/>
                </a:solidFill>
              </a:rPr>
              <a:t> </a:t>
            </a:r>
            <a:r>
              <a:rPr lang="en-GB" sz="4800" b="1" dirty="0" err="1">
                <a:solidFill>
                  <a:srgbClr val="FF0000"/>
                </a:solidFill>
              </a:rPr>
              <a:t>THỨC</a:t>
            </a:r>
            <a:endParaRPr lang="en-US" sz="4800" dirty="0">
              <a:solidFill>
                <a:srgbClr val="FF0000"/>
              </a:solidFill>
            </a:endParaRPr>
          </a:p>
        </p:txBody>
      </p:sp>
      <p:sp>
        <p:nvSpPr>
          <p:cNvPr id="20" name="Text Box 10"/>
          <p:cNvSpPr>
            <a:spLocks noGrp="1" noChangeArrowheads="1"/>
          </p:cNvSpPr>
          <p:nvPr>
            <p:ph idx="1"/>
          </p:nvPr>
        </p:nvSpPr>
        <p:spPr>
          <a:xfrm>
            <a:off x="457200" y="1685925"/>
            <a:ext cx="8229600" cy="523875"/>
          </a:xfrm>
        </p:spPr>
        <p:txBody>
          <a:bodyPr>
            <a:spAutoFit/>
          </a:bodyPr>
          <a:lstStyle/>
          <a:p>
            <a:pPr eaLnBrk="1" hangingPunct="1">
              <a:spcBef>
                <a:spcPct val="50000"/>
              </a:spcBef>
              <a:buFontTx/>
              <a:buNone/>
            </a:pPr>
            <a:r>
              <a:rPr lang="en-US" sz="2800" b="1" u="sng" smtClean="0">
                <a:solidFill>
                  <a:srgbClr val="0000CC"/>
                </a:solidFill>
                <a:latin typeface="Times New Roman" pitchFamily="18" charset="0"/>
              </a:rPr>
              <a:t>1. Liên hệ giữa thứ tự và phép nhân với số dương</a:t>
            </a:r>
          </a:p>
        </p:txBody>
      </p:sp>
      <p:pic>
        <p:nvPicPr>
          <p:cNvPr id="30" name="Picture 4" descr="untitled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3200"/>
            <a:ext cx="91440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Line 5"/>
          <p:cNvSpPr>
            <a:spLocks noChangeShapeType="1"/>
          </p:cNvSpPr>
          <p:nvPr/>
        </p:nvSpPr>
        <p:spPr bwMode="auto">
          <a:xfrm>
            <a:off x="5486400" y="3352800"/>
            <a:ext cx="1981200" cy="18288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 name="Line 6"/>
          <p:cNvSpPr>
            <a:spLocks noChangeShapeType="1"/>
          </p:cNvSpPr>
          <p:nvPr/>
        </p:nvSpPr>
        <p:spPr bwMode="auto">
          <a:xfrm flipH="1">
            <a:off x="762000" y="3352800"/>
            <a:ext cx="1295400" cy="18288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Text Box 7"/>
          <p:cNvSpPr txBox="1">
            <a:spLocks noChangeArrowheads="1"/>
          </p:cNvSpPr>
          <p:nvPr/>
        </p:nvSpPr>
        <p:spPr bwMode="auto">
          <a:xfrm>
            <a:off x="6400800" y="3886200"/>
            <a:ext cx="8382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a:latin typeface="Times New Roman" pitchFamily="18" charset="0"/>
              </a:rPr>
              <a:t>3.2</a:t>
            </a:r>
          </a:p>
        </p:txBody>
      </p:sp>
      <p:sp>
        <p:nvSpPr>
          <p:cNvPr id="34" name="Text Box 8"/>
          <p:cNvSpPr txBox="1">
            <a:spLocks noChangeArrowheads="1"/>
          </p:cNvSpPr>
          <p:nvPr/>
        </p:nvSpPr>
        <p:spPr bwMode="auto">
          <a:xfrm>
            <a:off x="304800" y="38862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3200">
                <a:latin typeface="Times New Roman" pitchFamily="18" charset="0"/>
              </a:rPr>
              <a:t>(-2).2</a:t>
            </a:r>
          </a:p>
        </p:txBody>
      </p:sp>
      <p:sp>
        <p:nvSpPr>
          <p:cNvPr id="35" name="Text Box 3"/>
          <p:cNvSpPr txBox="1">
            <a:spLocks noChangeArrowheads="1"/>
          </p:cNvSpPr>
          <p:nvPr/>
        </p:nvSpPr>
        <p:spPr bwMode="auto">
          <a:xfrm>
            <a:off x="228600" y="2286000"/>
            <a:ext cx="8534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r>
              <a:rPr lang="fr-FR" sz="2800" b="1">
                <a:latin typeface="Times New Roman" pitchFamily="18" charset="0"/>
              </a:rPr>
              <a:t>VÍ DỤ: Cho  bất đẳng thức - 2 &lt; 3</a:t>
            </a:r>
            <a:r>
              <a:rPr lang="fr-FR" sz="2800">
                <a:latin typeface="Times New Roman" pitchFamily="18" charset="0"/>
              </a:rPr>
              <a:t>, s</a:t>
            </a:r>
            <a:r>
              <a:rPr lang="fr-FR" sz="2800" b="1">
                <a:latin typeface="Times New Roman" pitchFamily="18" charset="0"/>
              </a:rPr>
              <a:t>o sánh - 2.</a:t>
            </a:r>
            <a:r>
              <a:rPr lang="fr-FR" sz="2800" b="1">
                <a:solidFill>
                  <a:srgbClr val="FF0000"/>
                </a:solidFill>
                <a:latin typeface="Times New Roman" pitchFamily="18" charset="0"/>
              </a:rPr>
              <a:t>2</a:t>
            </a:r>
            <a:r>
              <a:rPr lang="fr-FR" sz="2800" b="1">
                <a:latin typeface="Times New Roman" pitchFamily="18" charset="0"/>
              </a:rPr>
              <a:t>  và 3.</a:t>
            </a:r>
            <a:r>
              <a:rPr lang="fr-FR" sz="2800" b="1">
                <a:solidFill>
                  <a:srgbClr val="FF0000"/>
                </a:solidFill>
                <a:latin typeface="Times New Roman" pitchFamily="18" charset="0"/>
              </a:rPr>
              <a:t>2</a:t>
            </a:r>
            <a:endParaRPr lang="en-US" sz="2800" b="1">
              <a:solidFill>
                <a:srgbClr val="FF0000"/>
              </a:solidFill>
              <a:latin typeface="Times New Roman" pitchFamily="18" charset="0"/>
            </a:endParaRPr>
          </a:p>
        </p:txBody>
      </p:sp>
      <p:sp>
        <p:nvSpPr>
          <p:cNvPr id="36" name="Rectangle 35"/>
          <p:cNvSpPr/>
          <p:nvPr/>
        </p:nvSpPr>
        <p:spPr>
          <a:xfrm>
            <a:off x="2895600" y="5943600"/>
            <a:ext cx="37338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latin typeface="Times New Roman" pitchFamily="18" charset="0"/>
                <a:cs typeface="Times New Roman" pitchFamily="18" charset="0"/>
              </a:rPr>
              <a:t>-2 &lt; 3 =&gt; (-2).2 &lt; 3.2</a:t>
            </a:r>
          </a:p>
        </p:txBody>
      </p:sp>
    </p:spTree>
    <p:extLst>
      <p:ext uri="{BB962C8B-B14F-4D97-AF65-F5344CB8AC3E}">
        <p14:creationId xmlns:p14="http://schemas.microsoft.com/office/powerpoint/2010/main" val="15257498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xEl>
                                              <p:pRg st="0" end="0"/>
                                            </p:txEl>
                                          </p:spTgt>
                                        </p:tgtEl>
                                        <p:attrNameLst>
                                          <p:attrName>style.visibility</p:attrName>
                                        </p:attrNameLst>
                                      </p:cBhvr>
                                      <p:to>
                                        <p:strVal val="visible"/>
                                      </p:to>
                                    </p:set>
                                    <p:anim calcmode="lin" valueType="num">
                                      <p:cBhvr additive="base">
                                        <p:cTn id="7"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ppt_x"/>
                                          </p:val>
                                        </p:tav>
                                        <p:tav tm="100000">
                                          <p:val>
                                            <p:strVal val="#ppt_x"/>
                                          </p:val>
                                        </p:tav>
                                      </p:tavLst>
                                    </p:anim>
                                    <p:anim calcmode="lin" valueType="num">
                                      <p:cBhvr additive="base">
                                        <p:cTn id="1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5" presetClass="entr" presetSubtype="10" fill="hold"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checkerboard(across)">
                                      <p:cBhvr>
                                        <p:cTn id="19" dur="500"/>
                                        <p:tgtEl>
                                          <p:spTgt spid="3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2"/>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1"/>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3"/>
                                        </p:tgtEl>
                                        <p:attrNameLst>
                                          <p:attrName>style.visibility</p:attrName>
                                        </p:attrNameLst>
                                      </p:cBhvr>
                                      <p:to>
                                        <p:strVal val="visible"/>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8" presetClass="entr" presetSubtype="16" fill="hold" grpId="0"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diamond(in)">
                                      <p:cBhvr>
                                        <p:cTn id="3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uild="p"/>
      <p:bldP spid="31" grpId="0" animBg="1"/>
      <p:bldP spid="32" grpId="0" animBg="1"/>
      <p:bldP spid="33" grpId="0"/>
      <p:bldP spid="34" grpId="0"/>
      <p:bldP spid="35"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êu đề 3"/>
          <p:cNvSpPr>
            <a:spLocks noGrp="1"/>
          </p:cNvSpPr>
          <p:nvPr>
            <p:ph type="title"/>
          </p:nvPr>
        </p:nvSpPr>
        <p:spPr>
          <a:xfrm>
            <a:off x="381000" y="914400"/>
            <a:ext cx="1219200" cy="838200"/>
          </a:xfrm>
          <a:prstGeom prst="cloudCallout">
            <a:avLst/>
          </a:prstGeom>
          <a:gradFill flip="none" rotWithShape="1">
            <a:gsLst>
              <a:gs pos="0">
                <a:srgbClr val="EC94D5">
                  <a:tint val="66000"/>
                  <a:satMod val="160000"/>
                </a:srgbClr>
              </a:gs>
              <a:gs pos="50000">
                <a:srgbClr val="EC94D5">
                  <a:tint val="44500"/>
                  <a:satMod val="160000"/>
                </a:srgbClr>
              </a:gs>
              <a:gs pos="100000">
                <a:srgbClr val="EC94D5">
                  <a:tint val="23500"/>
                  <a:satMod val="160000"/>
                </a:srgbClr>
              </a:gs>
            </a:gsLst>
            <a:path path="circle">
              <a:fillToRect r="100000" b="100000"/>
            </a:path>
            <a:tileRect l="-100000" t="-100000"/>
          </a:gradFill>
          <a:ln>
            <a:solidFill>
              <a:schemeClr val="tx1"/>
            </a:solidFill>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eaLnBrk="1" hangingPunct="1">
              <a:defRPr/>
            </a:pPr>
            <a:r>
              <a:rPr lang="en-US" sz="3200" b="1" dirty="0" smtClean="0">
                <a:solidFill>
                  <a:srgbClr val="FF0000"/>
                </a:solidFill>
                <a:latin typeface="Times New Roman" pitchFamily="18" charset="0"/>
                <a:cs typeface="Times New Roman" pitchFamily="18" charset="0"/>
              </a:rPr>
              <a:t>?1</a:t>
            </a:r>
            <a:endParaRPr lang="vi-VN" sz="3200" dirty="0">
              <a:solidFill>
                <a:srgbClr val="FF0000"/>
              </a:solidFill>
            </a:endParaRPr>
          </a:p>
        </p:txBody>
      </p:sp>
      <p:sp>
        <p:nvSpPr>
          <p:cNvPr id="17" name="Rectangle 16"/>
          <p:cNvSpPr/>
          <p:nvPr/>
        </p:nvSpPr>
        <p:spPr>
          <a:xfrm>
            <a:off x="762000" y="1676400"/>
            <a:ext cx="8001000" cy="3733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just">
              <a:buFontTx/>
              <a:buAutoNum type="alphaLcPeriod"/>
              <a:defRPr/>
            </a:pP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Nhân</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cả</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hai</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vế</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của</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bất</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đẳng</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thức</a:t>
            </a:r>
            <a:r>
              <a:rPr lang="en-US" sz="3600" dirty="0">
                <a:solidFill>
                  <a:schemeClr val="tx1"/>
                </a:solidFill>
                <a:latin typeface="Times New Roman" pitchFamily="18" charset="0"/>
                <a:cs typeface="Times New Roman" pitchFamily="18" charset="0"/>
              </a:rPr>
              <a:t> -2 &lt; 3 </a:t>
            </a:r>
            <a:r>
              <a:rPr lang="en-US" sz="3600" dirty="0" err="1">
                <a:solidFill>
                  <a:schemeClr val="tx1"/>
                </a:solidFill>
                <a:latin typeface="Times New Roman" pitchFamily="18" charset="0"/>
                <a:cs typeface="Times New Roman" pitchFamily="18" charset="0"/>
              </a:rPr>
              <a:t>với</a:t>
            </a:r>
            <a:r>
              <a:rPr lang="en-US" sz="3600" dirty="0">
                <a:solidFill>
                  <a:schemeClr val="tx1"/>
                </a:solidFill>
                <a:latin typeface="Times New Roman" pitchFamily="18" charset="0"/>
                <a:cs typeface="Times New Roman" pitchFamily="18" charset="0"/>
              </a:rPr>
              <a:t> 5091 </a:t>
            </a:r>
            <a:r>
              <a:rPr lang="en-US" sz="3600" dirty="0" err="1">
                <a:solidFill>
                  <a:schemeClr val="tx1"/>
                </a:solidFill>
                <a:latin typeface="Times New Roman" pitchFamily="18" charset="0"/>
                <a:cs typeface="Times New Roman" pitchFamily="18" charset="0"/>
              </a:rPr>
              <a:t>thì</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được</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bất</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đẳng</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thức</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nào</a:t>
            </a:r>
            <a:r>
              <a:rPr lang="en-US" sz="3600" dirty="0">
                <a:solidFill>
                  <a:schemeClr val="tx1"/>
                </a:solidFill>
                <a:latin typeface="Times New Roman" pitchFamily="18" charset="0"/>
                <a:cs typeface="Times New Roman" pitchFamily="18" charset="0"/>
              </a:rPr>
              <a:t>?</a:t>
            </a:r>
          </a:p>
          <a:p>
            <a:pPr marL="342900" indent="-342900" algn="just">
              <a:defRPr/>
            </a:pPr>
            <a:endParaRPr lang="en-US" sz="3600" dirty="0">
              <a:solidFill>
                <a:schemeClr val="tx1"/>
              </a:solidFill>
              <a:latin typeface="Times New Roman" pitchFamily="18" charset="0"/>
              <a:cs typeface="Times New Roman" pitchFamily="18" charset="0"/>
            </a:endParaRPr>
          </a:p>
          <a:p>
            <a:pPr marL="342900" indent="-342900" algn="just">
              <a:defRPr/>
            </a:pPr>
            <a:r>
              <a:rPr lang="en-US" sz="3600" dirty="0">
                <a:solidFill>
                  <a:schemeClr val="tx1"/>
                </a:solidFill>
                <a:latin typeface="Times New Roman" pitchFamily="18" charset="0"/>
                <a:cs typeface="Times New Roman" pitchFamily="18" charset="0"/>
              </a:rPr>
              <a:t>b. </a:t>
            </a:r>
            <a:r>
              <a:rPr lang="en-US" sz="3600" dirty="0" err="1">
                <a:solidFill>
                  <a:schemeClr val="tx1"/>
                </a:solidFill>
                <a:latin typeface="Times New Roman" pitchFamily="18" charset="0"/>
                <a:cs typeface="Times New Roman" pitchFamily="18" charset="0"/>
              </a:rPr>
              <a:t>Dự</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đoán</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kết</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quả</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Nhân</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cả</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hai</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vế</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của</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bất</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đẳng</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thức</a:t>
            </a:r>
            <a:r>
              <a:rPr lang="en-US" sz="3600" dirty="0">
                <a:solidFill>
                  <a:schemeClr val="tx1"/>
                </a:solidFill>
                <a:latin typeface="Times New Roman" pitchFamily="18" charset="0"/>
                <a:cs typeface="Times New Roman" pitchFamily="18" charset="0"/>
              </a:rPr>
              <a:t> -2 &lt; 3 </a:t>
            </a:r>
            <a:r>
              <a:rPr lang="en-US" sz="3600" dirty="0" err="1">
                <a:solidFill>
                  <a:schemeClr val="tx1"/>
                </a:solidFill>
                <a:latin typeface="Times New Roman" pitchFamily="18" charset="0"/>
                <a:cs typeface="Times New Roman" pitchFamily="18" charset="0"/>
              </a:rPr>
              <a:t>với</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số</a:t>
            </a:r>
            <a:r>
              <a:rPr lang="en-US" sz="3600" dirty="0">
                <a:solidFill>
                  <a:schemeClr val="tx1"/>
                </a:solidFill>
                <a:latin typeface="Times New Roman" pitchFamily="18" charset="0"/>
                <a:cs typeface="Times New Roman" pitchFamily="18" charset="0"/>
              </a:rPr>
              <a:t> c </a:t>
            </a:r>
            <a:r>
              <a:rPr lang="en-US" sz="3600" dirty="0" err="1">
                <a:solidFill>
                  <a:schemeClr val="tx1"/>
                </a:solidFill>
                <a:latin typeface="Times New Roman" pitchFamily="18" charset="0"/>
                <a:cs typeface="Times New Roman" pitchFamily="18" charset="0"/>
              </a:rPr>
              <a:t>dương</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thì</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được</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bất</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đẳng</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thức</a:t>
            </a:r>
            <a:r>
              <a:rPr lang="en-US" sz="3600" dirty="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nào</a:t>
            </a:r>
            <a:r>
              <a:rPr lang="en-US" sz="3600" dirty="0">
                <a:solidFill>
                  <a:schemeClr val="tx1"/>
                </a:solidFill>
                <a:latin typeface="Times New Roman" pitchFamily="18" charset="0"/>
                <a:cs typeface="Times New Roman" pitchFamily="18" charset="0"/>
              </a:rPr>
              <a:t>?</a:t>
            </a:r>
          </a:p>
        </p:txBody>
      </p:sp>
      <p:sp>
        <p:nvSpPr>
          <p:cNvPr id="11270" name="Text Box 10"/>
          <p:cNvSpPr>
            <a:spLocks noGrp="1" noChangeArrowheads="1"/>
          </p:cNvSpPr>
          <p:nvPr>
            <p:ph idx="1"/>
          </p:nvPr>
        </p:nvSpPr>
        <p:spPr>
          <a:xfrm>
            <a:off x="762000" y="304800"/>
            <a:ext cx="8229600" cy="523875"/>
          </a:xfrm>
        </p:spPr>
        <p:txBody>
          <a:bodyPr>
            <a:spAutoFit/>
          </a:bodyPr>
          <a:lstStyle/>
          <a:p>
            <a:pPr eaLnBrk="1" hangingPunct="1">
              <a:spcBef>
                <a:spcPct val="50000"/>
              </a:spcBef>
              <a:buFontTx/>
              <a:buNone/>
            </a:pPr>
            <a:r>
              <a:rPr lang="en-US" sz="2800" b="1" u="sng" smtClean="0">
                <a:solidFill>
                  <a:srgbClr val="0000CC"/>
                </a:solidFill>
                <a:latin typeface="Times New Roman" pitchFamily="18" charset="0"/>
              </a:rPr>
              <a:t>1. Liên hệ giữa thứ tự và phép nhân với số dương</a:t>
            </a:r>
          </a:p>
        </p:txBody>
      </p:sp>
    </p:spTree>
    <p:extLst>
      <p:ext uri="{BB962C8B-B14F-4D97-AF65-F5344CB8AC3E}">
        <p14:creationId xmlns:p14="http://schemas.microsoft.com/office/powerpoint/2010/main" val="116009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êu đề 3"/>
          <p:cNvSpPr>
            <a:spLocks noGrp="1"/>
          </p:cNvSpPr>
          <p:nvPr>
            <p:ph type="title"/>
          </p:nvPr>
        </p:nvSpPr>
        <p:spPr>
          <a:xfrm>
            <a:off x="381000" y="2895600"/>
            <a:ext cx="1447800" cy="1020762"/>
          </a:xfrm>
          <a:prstGeom prst="cloudCallout">
            <a:avLst/>
          </a:prstGeom>
          <a:gradFill flip="none" rotWithShape="1">
            <a:gsLst>
              <a:gs pos="0">
                <a:srgbClr val="EC94D5">
                  <a:tint val="66000"/>
                  <a:satMod val="160000"/>
                </a:srgbClr>
              </a:gs>
              <a:gs pos="50000">
                <a:srgbClr val="EC94D5">
                  <a:tint val="44500"/>
                  <a:satMod val="160000"/>
                </a:srgbClr>
              </a:gs>
              <a:gs pos="100000">
                <a:srgbClr val="EC94D5">
                  <a:tint val="23500"/>
                  <a:satMod val="160000"/>
                </a:srgbClr>
              </a:gs>
            </a:gsLst>
            <a:path path="circle">
              <a:fillToRect r="100000" b="100000"/>
            </a:path>
            <a:tileRect l="-100000" t="-100000"/>
          </a:gradFill>
          <a:ln>
            <a:solidFill>
              <a:schemeClr val="tx1"/>
            </a:solidFill>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3200" b="1" dirty="0" smtClean="0">
                <a:solidFill>
                  <a:srgbClr val="FF0000"/>
                </a:solidFill>
                <a:latin typeface="Times New Roman" pitchFamily="18" charset="0"/>
                <a:cs typeface="Times New Roman" pitchFamily="18" charset="0"/>
              </a:rPr>
              <a:t>?2</a:t>
            </a:r>
            <a:endParaRPr lang="vi-VN" sz="3200" dirty="0">
              <a:solidFill>
                <a:srgbClr val="FF0000"/>
              </a:solidFill>
            </a:endParaRPr>
          </a:p>
        </p:txBody>
      </p:sp>
      <p:sp>
        <p:nvSpPr>
          <p:cNvPr id="12293" name="Rectangle 28"/>
          <p:cNvSpPr>
            <a:spLocks noGrp="1" noChangeArrowheads="1"/>
          </p:cNvSpPr>
          <p:nvPr>
            <p:ph idx="1"/>
          </p:nvPr>
        </p:nvSpPr>
        <p:spPr>
          <a:xfrm>
            <a:off x="533400" y="990600"/>
            <a:ext cx="8305800" cy="1828800"/>
          </a:xfrm>
          <a:solidFill>
            <a:schemeClr val="bg1"/>
          </a:solidFill>
          <a:ln>
            <a:solidFill>
              <a:schemeClr val="tx1"/>
            </a:solidFill>
            <a:miter lim="800000"/>
            <a:headEnd/>
            <a:tailEnd/>
          </a:ln>
        </p:spPr>
        <p:txBody>
          <a:bodyPr wrap="none" anchor="ctr"/>
          <a:lstStyle/>
          <a:p>
            <a:pPr algn="just" eaLnBrk="1" hangingPunct="1">
              <a:buFontTx/>
              <a:buNone/>
            </a:pPr>
            <a:r>
              <a:rPr lang="en-US" sz="2800" b="1" smtClean="0">
                <a:latin typeface="Times New Roman" pitchFamily="18" charset="0"/>
              </a:rPr>
              <a:t>	Khi</a:t>
            </a:r>
            <a:r>
              <a:rPr lang="en-US" sz="2800" b="1" smtClean="0">
                <a:solidFill>
                  <a:schemeClr val="accent2"/>
                </a:solidFill>
                <a:latin typeface="Times New Roman" pitchFamily="18" charset="0"/>
              </a:rPr>
              <a:t> </a:t>
            </a:r>
            <a:r>
              <a:rPr lang="en-US" sz="2800" b="1" smtClean="0">
                <a:solidFill>
                  <a:srgbClr val="FF0000"/>
                </a:solidFill>
                <a:latin typeface="Times New Roman" pitchFamily="18" charset="0"/>
              </a:rPr>
              <a:t>nhân</a:t>
            </a:r>
            <a:r>
              <a:rPr lang="en-US" sz="2800" b="1" smtClean="0">
                <a:solidFill>
                  <a:schemeClr val="accent2"/>
                </a:solidFill>
                <a:latin typeface="Times New Roman" pitchFamily="18" charset="0"/>
              </a:rPr>
              <a:t> </a:t>
            </a:r>
            <a:r>
              <a:rPr lang="en-US" sz="2800" b="1" smtClean="0">
                <a:latin typeface="Times New Roman" pitchFamily="18" charset="0"/>
              </a:rPr>
              <a:t>hai vế của bất đẳng thức với cùng một </a:t>
            </a:r>
            <a:r>
              <a:rPr lang="en-US" sz="2800" b="1" smtClean="0">
                <a:solidFill>
                  <a:srgbClr val="FF0000"/>
                </a:solidFill>
                <a:latin typeface="Times New Roman" pitchFamily="18" charset="0"/>
              </a:rPr>
              <a:t>số </a:t>
            </a:r>
          </a:p>
          <a:p>
            <a:pPr algn="just" eaLnBrk="1" hangingPunct="1">
              <a:buFontTx/>
              <a:buNone/>
            </a:pPr>
            <a:r>
              <a:rPr lang="en-US" sz="2800" b="1" smtClean="0">
                <a:solidFill>
                  <a:srgbClr val="FF0000"/>
                </a:solidFill>
                <a:latin typeface="Times New Roman" pitchFamily="18" charset="0"/>
              </a:rPr>
              <a:t>dương</a:t>
            </a:r>
            <a:r>
              <a:rPr lang="en-US" sz="2800" b="1" smtClean="0">
                <a:solidFill>
                  <a:schemeClr val="accent2"/>
                </a:solidFill>
                <a:latin typeface="Times New Roman" pitchFamily="18" charset="0"/>
              </a:rPr>
              <a:t> </a:t>
            </a:r>
            <a:r>
              <a:rPr lang="en-US" sz="2800" b="1" smtClean="0">
                <a:latin typeface="Times New Roman" pitchFamily="18" charset="0"/>
              </a:rPr>
              <a:t>ta được bất đẳng thức mới  </a:t>
            </a:r>
            <a:r>
              <a:rPr lang="en-US" sz="2800" b="1" smtClean="0">
                <a:solidFill>
                  <a:srgbClr val="FF0000"/>
                </a:solidFill>
                <a:latin typeface="Times New Roman" pitchFamily="18" charset="0"/>
              </a:rPr>
              <a:t>cùng </a:t>
            </a:r>
            <a:r>
              <a:rPr lang="en-US" sz="2800" b="1" smtClean="0">
                <a:solidFill>
                  <a:srgbClr val="FF3300"/>
                </a:solidFill>
                <a:latin typeface="Times New Roman" pitchFamily="18" charset="0"/>
              </a:rPr>
              <a:t>chiều</a:t>
            </a:r>
            <a:r>
              <a:rPr lang="en-US" sz="2800" b="1" smtClean="0">
                <a:latin typeface="Times New Roman" pitchFamily="18" charset="0"/>
              </a:rPr>
              <a:t> với bất </a:t>
            </a:r>
          </a:p>
          <a:p>
            <a:pPr algn="just" eaLnBrk="1" hangingPunct="1">
              <a:buFontTx/>
              <a:buNone/>
            </a:pPr>
            <a:r>
              <a:rPr lang="en-US" sz="2800" b="1" smtClean="0">
                <a:latin typeface="Times New Roman" pitchFamily="18" charset="0"/>
              </a:rPr>
              <a:t>đẳng thức đã cho. </a:t>
            </a:r>
          </a:p>
        </p:txBody>
      </p:sp>
      <p:sp>
        <p:nvSpPr>
          <p:cNvPr id="6" name="Text Box 29"/>
          <p:cNvSpPr txBox="1">
            <a:spLocks noChangeArrowheads="1"/>
          </p:cNvSpPr>
          <p:nvPr/>
        </p:nvSpPr>
        <p:spPr bwMode="auto">
          <a:xfrm>
            <a:off x="1981200" y="3200400"/>
            <a:ext cx="632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vi-VN" sz="2400" b="1"/>
              <a:t>Đặt dấu thích hợp </a:t>
            </a:r>
            <a:r>
              <a:rPr lang="en-US" sz="2400" b="1"/>
              <a:t>( &lt;, &gt;) v</a:t>
            </a:r>
            <a:r>
              <a:rPr lang="vi-VN" sz="2400" b="1"/>
              <a:t>ào</a:t>
            </a:r>
            <a:r>
              <a:rPr lang="en-US" sz="2400" b="1"/>
              <a:t> </a:t>
            </a:r>
            <a:r>
              <a:rPr lang="vi-VN" sz="2400" b="1"/>
              <a:t>ô</a:t>
            </a:r>
            <a:r>
              <a:rPr lang="en-US" sz="2400" b="1"/>
              <a:t> vu</a:t>
            </a:r>
            <a:r>
              <a:rPr lang="vi-VN" sz="2400" b="1"/>
              <a:t>ô</a:t>
            </a:r>
            <a:r>
              <a:rPr lang="en-US" sz="2400" b="1"/>
              <a:t>ng</a:t>
            </a:r>
            <a:endParaRPr lang="vi-VN" sz="2400" b="1"/>
          </a:p>
        </p:txBody>
      </p:sp>
      <p:grpSp>
        <p:nvGrpSpPr>
          <p:cNvPr id="2" name="Group 36"/>
          <p:cNvGrpSpPr>
            <a:grpSpLocks/>
          </p:cNvGrpSpPr>
          <p:nvPr/>
        </p:nvGrpSpPr>
        <p:grpSpPr bwMode="auto">
          <a:xfrm>
            <a:off x="1562100" y="4165600"/>
            <a:ext cx="7200900" cy="1570038"/>
            <a:chOff x="48" y="2880"/>
            <a:chExt cx="4536" cy="989"/>
          </a:xfrm>
        </p:grpSpPr>
        <p:sp>
          <p:nvSpPr>
            <p:cNvPr id="12299" name="Text Box 30"/>
            <p:cNvSpPr txBox="1">
              <a:spLocks noChangeArrowheads="1"/>
            </p:cNvSpPr>
            <p:nvPr/>
          </p:nvSpPr>
          <p:spPr bwMode="auto">
            <a:xfrm>
              <a:off x="48" y="2880"/>
              <a:ext cx="4536"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lphaLcParenR"/>
              </a:pPr>
              <a:r>
                <a:rPr lang="en-US" sz="2400" b="1"/>
                <a:t>   ( -15,2). 3,5             ( -15,08). </a:t>
              </a:r>
              <a:r>
                <a:rPr lang="vi-VN" sz="2400" b="1"/>
                <a:t>3</a:t>
              </a:r>
              <a:r>
                <a:rPr lang="en-US" sz="2400" b="1"/>
                <a:t>,</a:t>
              </a:r>
              <a:r>
                <a:rPr lang="vi-VN" sz="2400" b="1"/>
                <a:t>5</a:t>
              </a:r>
              <a:endParaRPr lang="en-US" sz="2400" b="1"/>
            </a:p>
            <a:p>
              <a:pPr eaLnBrk="1" hangingPunct="1">
                <a:spcBef>
                  <a:spcPct val="50000"/>
                </a:spcBef>
                <a:buFontTx/>
                <a:buAutoNum type="alphaLcParenR"/>
              </a:pPr>
              <a:endParaRPr lang="vi-VN" sz="2400" b="1"/>
            </a:p>
            <a:p>
              <a:pPr eaLnBrk="1" hangingPunct="1">
                <a:spcBef>
                  <a:spcPct val="50000"/>
                </a:spcBef>
              </a:pPr>
              <a:r>
                <a:rPr lang="vi-VN" sz="2400" b="1"/>
                <a:t>b </a:t>
              </a:r>
              <a:r>
                <a:rPr lang="en-US" sz="2400" b="1"/>
                <a:t>)     </a:t>
              </a:r>
              <a:r>
                <a:rPr lang="vi-VN" sz="2400" b="1"/>
                <a:t> 4,15. 2,2</a:t>
              </a:r>
              <a:r>
                <a:rPr lang="en-US" sz="2400" b="1"/>
                <a:t>               ( -3,5). 2,2 </a:t>
              </a:r>
              <a:endParaRPr lang="vi-VN" sz="2400" b="1"/>
            </a:p>
          </p:txBody>
        </p:sp>
        <p:sp>
          <p:nvSpPr>
            <p:cNvPr id="12300" name="Rectangle 34"/>
            <p:cNvSpPr>
              <a:spLocks noChangeArrowheads="1"/>
            </p:cNvSpPr>
            <p:nvPr/>
          </p:nvSpPr>
          <p:spPr bwMode="auto">
            <a:xfrm>
              <a:off x="1656" y="2896"/>
              <a:ext cx="28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sz="2800"/>
            </a:p>
          </p:txBody>
        </p:sp>
        <p:sp>
          <p:nvSpPr>
            <p:cNvPr id="12301" name="Rectangle 35"/>
            <p:cNvSpPr>
              <a:spLocks noChangeArrowheads="1"/>
            </p:cNvSpPr>
            <p:nvPr/>
          </p:nvSpPr>
          <p:spPr bwMode="auto">
            <a:xfrm>
              <a:off x="1656" y="3568"/>
              <a:ext cx="288" cy="2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sz="2400"/>
            </a:p>
          </p:txBody>
        </p:sp>
      </p:grpSp>
      <p:sp>
        <p:nvSpPr>
          <p:cNvPr id="12296" name="Text Box 10"/>
          <p:cNvSpPr txBox="1">
            <a:spLocks noChangeArrowheads="1"/>
          </p:cNvSpPr>
          <p:nvPr/>
        </p:nvSpPr>
        <p:spPr bwMode="auto">
          <a:xfrm>
            <a:off x="457200" y="381000"/>
            <a:ext cx="822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buFont typeface="Arial" charset="0"/>
              <a:buNone/>
            </a:pPr>
            <a:r>
              <a:rPr lang="en-US" sz="2800" b="1" u="sng">
                <a:solidFill>
                  <a:srgbClr val="0000CC"/>
                </a:solidFill>
                <a:latin typeface="Times New Roman" pitchFamily="18" charset="0"/>
              </a:rPr>
              <a:t>1. Liên hệ giữa thứ tự và phép nhân với số dương</a:t>
            </a:r>
          </a:p>
        </p:txBody>
      </p:sp>
      <p:sp>
        <p:nvSpPr>
          <p:cNvPr id="14" name="Rectangle 13"/>
          <p:cNvSpPr/>
          <p:nvPr/>
        </p:nvSpPr>
        <p:spPr>
          <a:xfrm>
            <a:off x="4114800" y="4191000"/>
            <a:ext cx="3810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FF3300"/>
                </a:solidFill>
              </a:rPr>
              <a:t>&lt;</a:t>
            </a:r>
          </a:p>
        </p:txBody>
      </p:sp>
      <p:sp>
        <p:nvSpPr>
          <p:cNvPr id="15" name="Rectangle 14"/>
          <p:cNvSpPr/>
          <p:nvPr/>
        </p:nvSpPr>
        <p:spPr>
          <a:xfrm>
            <a:off x="4114800" y="5257800"/>
            <a:ext cx="4572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FF3300"/>
                </a:solidFill>
              </a:rPr>
              <a:t>&gt;</a:t>
            </a:r>
          </a:p>
        </p:txBody>
      </p:sp>
    </p:spTree>
    <p:extLst>
      <p:ext uri="{BB962C8B-B14F-4D97-AF65-F5344CB8AC3E}">
        <p14:creationId xmlns:p14="http://schemas.microsoft.com/office/powerpoint/2010/main" val="25306148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amond(in)">
                                      <p:cBhvr>
                                        <p:cTn id="10" dur="500"/>
                                        <p:tgtEl>
                                          <p:spTgt spid="6"/>
                                        </p:tgtEl>
                                      </p:cBhvr>
                                    </p:animEffect>
                                  </p:childTnLst>
                                </p:cTn>
                              </p:par>
                              <p:par>
                                <p:cTn id="11" presetID="8"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amond(in)">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0"/>
          <p:cNvSpPr>
            <a:spLocks noGrp="1" noChangeArrowheads="1"/>
          </p:cNvSpPr>
          <p:nvPr>
            <p:ph type="title"/>
          </p:nvPr>
        </p:nvSpPr>
        <p:spPr>
          <a:xfrm>
            <a:off x="457200" y="274638"/>
            <a:ext cx="8229600" cy="523875"/>
          </a:xfrm>
          <a:noFill/>
        </p:spPr>
        <p:txBody>
          <a:bodyPr>
            <a:spAutoFit/>
          </a:bodyPr>
          <a:lstStyle/>
          <a:p>
            <a:pPr algn="just" eaLnBrk="1" hangingPunct="1">
              <a:spcBef>
                <a:spcPct val="50000"/>
              </a:spcBef>
            </a:pPr>
            <a:r>
              <a:rPr lang="en-US" sz="2800" b="1" u="sng" smtClean="0">
                <a:solidFill>
                  <a:srgbClr val="0000CC"/>
                </a:solidFill>
                <a:latin typeface="Times New Roman" pitchFamily="18" charset="0"/>
              </a:rPr>
              <a:t>2. Liên hệ giữa thứ tự và phép nhân với số âm</a:t>
            </a:r>
          </a:p>
        </p:txBody>
      </p:sp>
      <p:sp>
        <p:nvSpPr>
          <p:cNvPr id="5" name="Text Box 48"/>
          <p:cNvSpPr>
            <a:spLocks noGrp="1" noChangeArrowheads="1"/>
          </p:cNvSpPr>
          <p:nvPr>
            <p:ph idx="1"/>
          </p:nvPr>
        </p:nvSpPr>
        <p:spPr>
          <a:xfrm>
            <a:off x="76200" y="1066800"/>
            <a:ext cx="8991600" cy="508000"/>
          </a:xfrm>
        </p:spPr>
        <p:txBody>
          <a:bodyPr>
            <a:spAutoFit/>
          </a:bodyPr>
          <a:lstStyle/>
          <a:p>
            <a:pPr eaLnBrk="1" hangingPunct="1">
              <a:buFontTx/>
              <a:buNone/>
            </a:pPr>
            <a:r>
              <a:rPr lang="fr-FR" sz="2400" b="1" smtClean="0">
                <a:latin typeface="Times New Roman" pitchFamily="18" charset="0"/>
              </a:rPr>
              <a:t>VÍ DỤ</a:t>
            </a:r>
            <a:r>
              <a:rPr lang="fr-FR" sz="2700" b="1" smtClean="0">
                <a:latin typeface="Times New Roman" pitchFamily="18" charset="0"/>
              </a:rPr>
              <a:t>: Cho  bất đẳng thức - 2 &lt; 3</a:t>
            </a:r>
            <a:r>
              <a:rPr lang="fr-FR" sz="2700" smtClean="0">
                <a:latin typeface="Times New Roman" pitchFamily="18" charset="0"/>
              </a:rPr>
              <a:t>, s</a:t>
            </a:r>
            <a:r>
              <a:rPr lang="fr-FR" sz="2700" b="1" smtClean="0">
                <a:latin typeface="Times New Roman" pitchFamily="18" charset="0"/>
              </a:rPr>
              <a:t>o sánh - 2.(</a:t>
            </a:r>
            <a:r>
              <a:rPr lang="fr-FR" sz="2700" b="1" smtClean="0">
                <a:solidFill>
                  <a:srgbClr val="FF5050"/>
                </a:solidFill>
                <a:latin typeface="Times New Roman" pitchFamily="18" charset="0"/>
              </a:rPr>
              <a:t>-</a:t>
            </a:r>
            <a:r>
              <a:rPr lang="fr-FR" sz="2700" b="1" smtClean="0">
                <a:solidFill>
                  <a:srgbClr val="FF0000"/>
                </a:solidFill>
                <a:latin typeface="Times New Roman" pitchFamily="18" charset="0"/>
              </a:rPr>
              <a:t>2</a:t>
            </a:r>
            <a:r>
              <a:rPr lang="fr-FR" sz="2700" b="1" smtClean="0">
                <a:latin typeface="Times New Roman" pitchFamily="18" charset="0"/>
              </a:rPr>
              <a:t>)  và 3.(</a:t>
            </a:r>
            <a:r>
              <a:rPr lang="fr-FR" sz="2700" b="1" smtClean="0">
                <a:solidFill>
                  <a:srgbClr val="FF5050"/>
                </a:solidFill>
                <a:latin typeface="Times New Roman" pitchFamily="18" charset="0"/>
              </a:rPr>
              <a:t>-</a:t>
            </a:r>
            <a:r>
              <a:rPr lang="fr-FR" sz="2700" b="1" smtClean="0">
                <a:solidFill>
                  <a:srgbClr val="FF0000"/>
                </a:solidFill>
                <a:latin typeface="Times New Roman" pitchFamily="18" charset="0"/>
              </a:rPr>
              <a:t>2)</a:t>
            </a:r>
            <a:endParaRPr lang="en-US" sz="2700" b="1" smtClean="0">
              <a:solidFill>
                <a:srgbClr val="FF0000"/>
              </a:solidFill>
              <a:latin typeface="Times New Roman" pitchFamily="18" charset="0"/>
            </a:endParaRPr>
          </a:p>
        </p:txBody>
      </p:sp>
      <p:pic>
        <p:nvPicPr>
          <p:cNvPr id="6" name="Picture 35"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81200"/>
            <a:ext cx="868680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Line 36"/>
          <p:cNvSpPr>
            <a:spLocks noChangeShapeType="1"/>
          </p:cNvSpPr>
          <p:nvPr/>
        </p:nvSpPr>
        <p:spPr bwMode="auto">
          <a:xfrm>
            <a:off x="3429000" y="2514600"/>
            <a:ext cx="3657600" cy="18288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37"/>
          <p:cNvSpPr>
            <a:spLocks noChangeShapeType="1"/>
          </p:cNvSpPr>
          <p:nvPr/>
        </p:nvSpPr>
        <p:spPr bwMode="auto">
          <a:xfrm flipH="1">
            <a:off x="838200" y="2514600"/>
            <a:ext cx="5638800" cy="1828800"/>
          </a:xfrm>
          <a:prstGeom prst="line">
            <a:avLst/>
          </a:prstGeom>
          <a:noFill/>
          <a:ln w="2857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Text Box 38"/>
          <p:cNvSpPr txBox="1">
            <a:spLocks noChangeArrowheads="1"/>
          </p:cNvSpPr>
          <p:nvPr/>
        </p:nvSpPr>
        <p:spPr bwMode="auto">
          <a:xfrm rot="1625130">
            <a:off x="5073650" y="3573463"/>
            <a:ext cx="1066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t>(-2).(-2)</a:t>
            </a:r>
          </a:p>
        </p:txBody>
      </p:sp>
      <p:sp>
        <p:nvSpPr>
          <p:cNvPr id="10" name="Text Box 39"/>
          <p:cNvSpPr txBox="1">
            <a:spLocks noChangeArrowheads="1"/>
          </p:cNvSpPr>
          <p:nvPr/>
        </p:nvSpPr>
        <p:spPr bwMode="auto">
          <a:xfrm rot="-949871">
            <a:off x="2103438" y="3675063"/>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000" b="1"/>
              <a:t>3.(-2)</a:t>
            </a:r>
          </a:p>
        </p:txBody>
      </p:sp>
      <p:sp>
        <p:nvSpPr>
          <p:cNvPr id="11" name="Rectangle 10"/>
          <p:cNvSpPr/>
          <p:nvPr/>
        </p:nvSpPr>
        <p:spPr>
          <a:xfrm>
            <a:off x="1752600" y="5334000"/>
            <a:ext cx="5715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chemeClr val="tx1"/>
                </a:solidFill>
                <a:latin typeface="Times New Roman" pitchFamily="18" charset="0"/>
                <a:cs typeface="Times New Roman" pitchFamily="18" charset="0"/>
              </a:rPr>
              <a:t>-2 &lt; 3 =&gt; (-2).(-2) &gt; 3.(-2)</a:t>
            </a:r>
          </a:p>
        </p:txBody>
      </p:sp>
    </p:spTree>
    <p:extLst>
      <p:ext uri="{BB962C8B-B14F-4D97-AF65-F5344CB8AC3E}">
        <p14:creationId xmlns:p14="http://schemas.microsoft.com/office/powerpoint/2010/main" val="30400686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animBg="1"/>
      <p:bldP spid="8" grpId="0" animBg="1"/>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762000" y="1600200"/>
            <a:ext cx="8001000" cy="4525963"/>
          </a:xfrm>
        </p:spPr>
        <p:txBody>
          <a:bodyPr/>
          <a:lstStyle/>
          <a:p>
            <a:pPr marL="514350" indent="-514350" algn="just" eaLnBrk="1" hangingPunct="1">
              <a:buFontTx/>
              <a:buAutoNum type="alphaLcPeriod"/>
            </a:pPr>
            <a:r>
              <a:rPr lang="en-US" smtClean="0">
                <a:latin typeface="Times New Roman" pitchFamily="18" charset="0"/>
                <a:cs typeface="Times New Roman" pitchFamily="18" charset="0"/>
              </a:rPr>
              <a:t>Nhân cả hai vế của bất đẳng thức -2 &lt; 3 với</a:t>
            </a:r>
          </a:p>
          <a:p>
            <a:pPr marL="514350" indent="-514350" algn="just" eaLnBrk="1" hangingPunct="1">
              <a:buFontTx/>
              <a:buNone/>
            </a:pPr>
            <a:r>
              <a:rPr lang="en-US" smtClean="0">
                <a:latin typeface="Times New Roman" pitchFamily="18" charset="0"/>
                <a:cs typeface="Times New Roman" pitchFamily="18" charset="0"/>
              </a:rPr>
              <a:t>    -345 thì được bất đẳng thức nào?</a:t>
            </a:r>
          </a:p>
          <a:p>
            <a:pPr marL="514350" indent="-514350" algn="just" eaLnBrk="1" hangingPunct="1">
              <a:buFontTx/>
              <a:buAutoNum type="alphaLcPeriod"/>
            </a:pPr>
            <a:endParaRPr lang="en-US" smtClean="0">
              <a:latin typeface="Times New Roman" pitchFamily="18" charset="0"/>
              <a:cs typeface="Times New Roman" pitchFamily="18" charset="0"/>
            </a:endParaRPr>
          </a:p>
          <a:p>
            <a:pPr marL="514350" indent="-514350" algn="just" eaLnBrk="1" hangingPunct="1">
              <a:buFontTx/>
              <a:buNone/>
            </a:pPr>
            <a:r>
              <a:rPr lang="en-US" smtClean="0">
                <a:latin typeface="Times New Roman" pitchFamily="18" charset="0"/>
                <a:cs typeface="Times New Roman" pitchFamily="18" charset="0"/>
              </a:rPr>
              <a:t>b. Dự đoán kết quả: Nhân cả hai vế của bất đẳng thức -2 &lt; 3 với cùng số c âm thì được bất đẳng thức nào?</a:t>
            </a:r>
          </a:p>
        </p:txBody>
      </p:sp>
      <p:sp>
        <p:nvSpPr>
          <p:cNvPr id="4" name="Tiêu đề 3"/>
          <p:cNvSpPr>
            <a:spLocks noGrp="1"/>
          </p:cNvSpPr>
          <p:nvPr>
            <p:ph type="title"/>
          </p:nvPr>
        </p:nvSpPr>
        <p:spPr>
          <a:xfrm>
            <a:off x="457200" y="457200"/>
            <a:ext cx="1295400" cy="914400"/>
          </a:xfrm>
          <a:prstGeom prst="cloudCallout">
            <a:avLst/>
          </a:prstGeom>
          <a:gradFill flip="none" rotWithShape="1">
            <a:gsLst>
              <a:gs pos="0">
                <a:srgbClr val="EC94D5">
                  <a:tint val="66000"/>
                  <a:satMod val="160000"/>
                </a:srgbClr>
              </a:gs>
              <a:gs pos="50000">
                <a:srgbClr val="EC94D5">
                  <a:tint val="44500"/>
                  <a:satMod val="160000"/>
                </a:srgbClr>
              </a:gs>
              <a:gs pos="100000">
                <a:srgbClr val="EC94D5">
                  <a:tint val="23500"/>
                  <a:satMod val="160000"/>
                </a:srgbClr>
              </a:gs>
            </a:gsLst>
            <a:path path="circle">
              <a:fillToRect r="100000" b="100000"/>
            </a:path>
            <a:tileRect l="-100000" t="-100000"/>
          </a:gradFill>
          <a:ln>
            <a:solidFill>
              <a:schemeClr val="tx1"/>
            </a:solidFill>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3200" b="1" dirty="0" smtClean="0">
                <a:solidFill>
                  <a:srgbClr val="FF0000"/>
                </a:solidFill>
                <a:latin typeface="Times New Roman" pitchFamily="18" charset="0"/>
                <a:cs typeface="Times New Roman" pitchFamily="18" charset="0"/>
              </a:rPr>
              <a:t>?3</a:t>
            </a:r>
            <a:endParaRPr lang="vi-VN" sz="3200" dirty="0">
              <a:solidFill>
                <a:srgbClr val="FF0000"/>
              </a:solidFill>
            </a:endParaRPr>
          </a:p>
        </p:txBody>
      </p:sp>
    </p:spTree>
    <p:extLst>
      <p:ext uri="{BB962C8B-B14F-4D97-AF65-F5344CB8AC3E}">
        <p14:creationId xmlns:p14="http://schemas.microsoft.com/office/powerpoint/2010/main" val="1537124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8"/>
          <p:cNvSpPr txBox="1">
            <a:spLocks noChangeArrowheads="1"/>
          </p:cNvSpPr>
          <p:nvPr/>
        </p:nvSpPr>
        <p:spPr bwMode="auto">
          <a:xfrm>
            <a:off x="609600" y="1143000"/>
            <a:ext cx="8001000" cy="1828800"/>
          </a:xfrm>
          <a:prstGeom prst="rect">
            <a:avLst/>
          </a:prstGeom>
          <a:solidFill>
            <a:schemeClr val="bg1"/>
          </a:solidFill>
          <a:ln w="9525">
            <a:solidFill>
              <a:schemeClr val="tx1"/>
            </a:solidFill>
            <a:miter lim="800000"/>
            <a:headEnd/>
            <a:tailEnd/>
          </a:ln>
        </p:spPr>
        <p:txBody>
          <a:bodyPr wrap="none" anchor="ct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a:spcBef>
                <a:spcPct val="20000"/>
              </a:spcBef>
              <a:buFont typeface="Arial" charset="0"/>
              <a:buNone/>
            </a:pPr>
            <a:r>
              <a:rPr lang="en-US" sz="2800" b="1">
                <a:latin typeface="Times New Roman" pitchFamily="18" charset="0"/>
              </a:rPr>
              <a:t>Khi</a:t>
            </a:r>
            <a:r>
              <a:rPr lang="en-US" sz="2800" b="1">
                <a:solidFill>
                  <a:schemeClr val="accent2"/>
                </a:solidFill>
                <a:latin typeface="Times New Roman" pitchFamily="18" charset="0"/>
              </a:rPr>
              <a:t> </a:t>
            </a:r>
            <a:r>
              <a:rPr lang="en-US" sz="2800" b="1">
                <a:solidFill>
                  <a:srgbClr val="FF0000"/>
                </a:solidFill>
                <a:latin typeface="Times New Roman" pitchFamily="18" charset="0"/>
              </a:rPr>
              <a:t>nhân</a:t>
            </a:r>
            <a:r>
              <a:rPr lang="en-US" sz="2800" b="1">
                <a:solidFill>
                  <a:schemeClr val="accent2"/>
                </a:solidFill>
                <a:latin typeface="Times New Roman" pitchFamily="18" charset="0"/>
              </a:rPr>
              <a:t> </a:t>
            </a:r>
            <a:r>
              <a:rPr lang="en-US" sz="2800" b="1">
                <a:latin typeface="Times New Roman" pitchFamily="18" charset="0"/>
              </a:rPr>
              <a:t>hai vế của bất đẳng thức với cùng một </a:t>
            </a:r>
            <a:r>
              <a:rPr lang="en-US" sz="2800" b="1">
                <a:solidFill>
                  <a:srgbClr val="FF0000"/>
                </a:solidFill>
                <a:latin typeface="Times New Roman" pitchFamily="18" charset="0"/>
              </a:rPr>
              <a:t>số </a:t>
            </a:r>
          </a:p>
          <a:p>
            <a:pPr algn="just">
              <a:spcBef>
                <a:spcPct val="20000"/>
              </a:spcBef>
              <a:buFont typeface="Arial" charset="0"/>
              <a:buNone/>
            </a:pPr>
            <a:r>
              <a:rPr lang="en-US" sz="2800" b="1">
                <a:solidFill>
                  <a:srgbClr val="FF0000"/>
                </a:solidFill>
                <a:latin typeface="Times New Roman" pitchFamily="18" charset="0"/>
              </a:rPr>
              <a:t>âm</a:t>
            </a:r>
            <a:r>
              <a:rPr lang="en-US" sz="2800" b="1">
                <a:solidFill>
                  <a:schemeClr val="accent2"/>
                </a:solidFill>
                <a:latin typeface="Times New Roman" pitchFamily="18" charset="0"/>
              </a:rPr>
              <a:t> </a:t>
            </a:r>
            <a:r>
              <a:rPr lang="en-US" sz="2800" b="1">
                <a:latin typeface="Times New Roman" pitchFamily="18" charset="0"/>
              </a:rPr>
              <a:t>ta được bất đẳng thức mới  </a:t>
            </a:r>
            <a:r>
              <a:rPr lang="en-US" sz="2800" b="1">
                <a:solidFill>
                  <a:srgbClr val="FF0000"/>
                </a:solidFill>
                <a:latin typeface="Times New Roman" pitchFamily="18" charset="0"/>
              </a:rPr>
              <a:t>ngược </a:t>
            </a:r>
            <a:r>
              <a:rPr lang="en-US" sz="2800" b="1">
                <a:solidFill>
                  <a:srgbClr val="FF3300"/>
                </a:solidFill>
                <a:latin typeface="Times New Roman" pitchFamily="18" charset="0"/>
              </a:rPr>
              <a:t>chiều</a:t>
            </a:r>
            <a:r>
              <a:rPr lang="en-US" sz="2800" b="1">
                <a:latin typeface="Times New Roman" pitchFamily="18" charset="0"/>
              </a:rPr>
              <a:t> với bất </a:t>
            </a:r>
          </a:p>
          <a:p>
            <a:pPr algn="just">
              <a:spcBef>
                <a:spcPct val="20000"/>
              </a:spcBef>
              <a:buFont typeface="Arial" charset="0"/>
              <a:buNone/>
            </a:pPr>
            <a:r>
              <a:rPr lang="en-US" sz="2800" b="1">
                <a:latin typeface="Times New Roman" pitchFamily="18" charset="0"/>
              </a:rPr>
              <a:t>đẳng thức đã cho. </a:t>
            </a:r>
          </a:p>
        </p:txBody>
      </p:sp>
      <p:sp>
        <p:nvSpPr>
          <p:cNvPr id="15363" name="Text Box 10"/>
          <p:cNvSpPr txBox="1">
            <a:spLocks noChangeArrowheads="1"/>
          </p:cNvSpPr>
          <p:nvPr/>
        </p:nvSpPr>
        <p:spPr bwMode="auto">
          <a:xfrm>
            <a:off x="457200" y="381000"/>
            <a:ext cx="8229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buFont typeface="Arial" charset="0"/>
              <a:buNone/>
            </a:pPr>
            <a:r>
              <a:rPr lang="en-US" sz="2800" b="1" u="sng">
                <a:solidFill>
                  <a:srgbClr val="0000CC"/>
                </a:solidFill>
                <a:latin typeface="Times New Roman" pitchFamily="18" charset="0"/>
              </a:rPr>
              <a:t>2. Liên hệ giữa thứ tự và phép nhân với số âm</a:t>
            </a:r>
          </a:p>
        </p:txBody>
      </p:sp>
    </p:spTree>
    <p:extLst>
      <p:ext uri="{BB962C8B-B14F-4D97-AF65-F5344CB8AC3E}">
        <p14:creationId xmlns:p14="http://schemas.microsoft.com/office/powerpoint/2010/main" val="29867002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524000"/>
            <a:ext cx="6400800" cy="1371600"/>
          </a:xfrm>
        </p:spPr>
        <p:txBody>
          <a:bodyPr/>
          <a:lstStyle/>
          <a:p>
            <a:pPr algn="just" eaLnBrk="1" hangingPunct="1"/>
            <a:r>
              <a:rPr lang="en-US" sz="3200" smtClean="0">
                <a:latin typeface="Times New Roman" pitchFamily="18" charset="0"/>
                <a:cs typeface="Times New Roman" pitchFamily="18" charset="0"/>
              </a:rPr>
              <a:t>    Cho -4a &gt; -4b. Hãy so sánh a và b.</a:t>
            </a:r>
            <a:r>
              <a:rPr lang="en-US" sz="4000" smtClean="0"/>
              <a:t/>
            </a:r>
            <a:br>
              <a:rPr lang="en-US" sz="4000" smtClean="0"/>
            </a:br>
            <a:endParaRPr lang="en-US" sz="4000" smtClean="0"/>
          </a:p>
        </p:txBody>
      </p:sp>
      <p:sp>
        <p:nvSpPr>
          <p:cNvPr id="3" name="Content Placeholder 2"/>
          <p:cNvSpPr>
            <a:spLocks noGrp="1"/>
          </p:cNvSpPr>
          <p:nvPr>
            <p:ph idx="1"/>
          </p:nvPr>
        </p:nvSpPr>
        <p:spPr>
          <a:xfrm>
            <a:off x="762000" y="2514600"/>
            <a:ext cx="7848600" cy="1066800"/>
          </a:xfrm>
        </p:spPr>
        <p:txBody>
          <a:bodyPr>
            <a:noAutofit/>
          </a:bodyPr>
          <a:lstStyle/>
          <a:p>
            <a:pPr algn="just" eaLnBrk="1" hangingPunct="1">
              <a:buFontTx/>
              <a:buNone/>
            </a:pPr>
            <a:endParaRPr lang="en-US" dirty="0" smtClean="0"/>
          </a:p>
          <a:p>
            <a:pPr algn="just" eaLnBrk="1" hangingPunct="1">
              <a:buFontTx/>
              <a:buNone/>
            </a:pPr>
            <a:endParaRPr lang="en-US" dirty="0" smtClean="0"/>
          </a:p>
          <a:p>
            <a:pPr algn="just" eaLnBrk="1" hangingPunct="1">
              <a:buFontTx/>
              <a:buNone/>
            </a:pP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Khi</a:t>
            </a:r>
            <a:r>
              <a:rPr lang="en-US" dirty="0" smtClean="0">
                <a:latin typeface="Times New Roman" pitchFamily="18" charset="0"/>
                <a:cs typeface="Times New Roman" pitchFamily="18" charset="0"/>
              </a:rPr>
              <a:t> chia </a:t>
            </a:r>
            <a:r>
              <a:rPr lang="en-US" dirty="0" err="1" smtClean="0">
                <a:latin typeface="Times New Roman" pitchFamily="18" charset="0"/>
                <a:cs typeface="Times New Roman" pitchFamily="18" charset="0"/>
              </a:rPr>
              <a:t>cả</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hai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vế</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của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bất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đẳng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cùng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một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số</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khác</a:t>
            </a:r>
            <a:r>
              <a:rPr lang="en-US" dirty="0" smtClean="0">
                <a:latin typeface="Times New Roman" pitchFamily="18" charset="0"/>
                <a:cs typeface="Times New Roman" pitchFamily="18" charset="0"/>
              </a:rPr>
              <a:t> 0 </a:t>
            </a:r>
            <a:r>
              <a:rPr lang="en-US" dirty="0" err="1" smtClean="0">
                <a:latin typeface="Times New Roman" pitchFamily="18" charset="0"/>
                <a:cs typeface="Times New Roman" pitchFamily="18" charset="0"/>
              </a:rPr>
              <a:t>thì</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sao</a:t>
            </a:r>
            <a:r>
              <a:rPr lang="en-US" dirty="0" smtClean="0">
                <a:latin typeface="Times New Roman" pitchFamily="18" charset="0"/>
                <a:cs typeface="Times New Roman" pitchFamily="18" charset="0"/>
              </a:rPr>
              <a:t>?</a:t>
            </a:r>
          </a:p>
        </p:txBody>
      </p:sp>
      <p:sp>
        <p:nvSpPr>
          <p:cNvPr id="4" name="Tiêu đề 3"/>
          <p:cNvSpPr txBox="1">
            <a:spLocks/>
          </p:cNvSpPr>
          <p:nvPr/>
        </p:nvSpPr>
        <p:spPr bwMode="auto">
          <a:xfrm>
            <a:off x="228600" y="1295400"/>
            <a:ext cx="1447800" cy="990600"/>
          </a:xfrm>
          <a:prstGeom prst="cloudCallout">
            <a:avLst/>
          </a:prstGeom>
          <a:gradFill flip="none" rotWithShape="1">
            <a:gsLst>
              <a:gs pos="0">
                <a:srgbClr val="EC94D5">
                  <a:tint val="66000"/>
                  <a:satMod val="160000"/>
                </a:srgbClr>
              </a:gs>
              <a:gs pos="50000">
                <a:srgbClr val="EC94D5">
                  <a:tint val="44500"/>
                  <a:satMod val="160000"/>
                </a:srgbClr>
              </a:gs>
              <a:gs pos="100000">
                <a:srgbClr val="EC94D5">
                  <a:tint val="23500"/>
                  <a:satMod val="160000"/>
                </a:srgbClr>
              </a:gs>
            </a:gsLst>
            <a:path path="circle">
              <a:fillToRect r="100000" b="100000"/>
            </a:path>
            <a:tileRect l="-100000" t="-100000"/>
          </a:gradFill>
          <a:ln w="25400" cap="flat" cmpd="sng" algn="ctr">
            <a:solidFill>
              <a:schemeClr val="tx1"/>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200" b="1" dirty="0">
                <a:solidFill>
                  <a:srgbClr val="FF0000"/>
                </a:solidFill>
                <a:latin typeface="Times New Roman" pitchFamily="18" charset="0"/>
                <a:cs typeface="Times New Roman" pitchFamily="18" charset="0"/>
              </a:rPr>
              <a:t>?4</a:t>
            </a:r>
            <a:endParaRPr lang="vi-VN" sz="3200" dirty="0">
              <a:solidFill>
                <a:srgbClr val="FF0000"/>
              </a:solidFill>
            </a:endParaRPr>
          </a:p>
        </p:txBody>
      </p:sp>
      <p:sp>
        <p:nvSpPr>
          <p:cNvPr id="5" name="Tiêu đề 3"/>
          <p:cNvSpPr txBox="1">
            <a:spLocks/>
          </p:cNvSpPr>
          <p:nvPr/>
        </p:nvSpPr>
        <p:spPr bwMode="auto">
          <a:xfrm>
            <a:off x="228600" y="3322638"/>
            <a:ext cx="1447800" cy="1020762"/>
          </a:xfrm>
          <a:prstGeom prst="cloudCallout">
            <a:avLst/>
          </a:prstGeom>
          <a:gradFill flip="none" rotWithShape="1">
            <a:gsLst>
              <a:gs pos="0">
                <a:srgbClr val="EC94D5">
                  <a:tint val="66000"/>
                  <a:satMod val="160000"/>
                </a:srgbClr>
              </a:gs>
              <a:gs pos="50000">
                <a:srgbClr val="EC94D5">
                  <a:tint val="44500"/>
                  <a:satMod val="160000"/>
                </a:srgbClr>
              </a:gs>
              <a:gs pos="100000">
                <a:srgbClr val="EC94D5">
                  <a:tint val="23500"/>
                  <a:satMod val="160000"/>
                </a:srgbClr>
              </a:gs>
            </a:gsLst>
            <a:path path="circle">
              <a:fillToRect r="100000" b="100000"/>
            </a:path>
            <a:tileRect l="-100000" t="-100000"/>
          </a:gradFill>
          <a:ln w="25400" cap="flat" cmpd="sng" algn="ctr">
            <a:solidFill>
              <a:schemeClr val="tx1"/>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en-US" sz="3200" b="1" dirty="0">
                <a:solidFill>
                  <a:srgbClr val="FF0000"/>
                </a:solidFill>
                <a:latin typeface="Times New Roman" pitchFamily="18" charset="0"/>
                <a:cs typeface="Times New Roman" pitchFamily="18" charset="0"/>
              </a:rPr>
              <a:t>?5</a:t>
            </a:r>
            <a:endParaRPr lang="vi-VN" sz="3200" dirty="0">
              <a:solidFill>
                <a:srgbClr val="FF0000"/>
              </a:solidFill>
            </a:endParaRPr>
          </a:p>
        </p:txBody>
      </p:sp>
      <p:sp>
        <p:nvSpPr>
          <p:cNvPr id="16394" name="Text Box 10"/>
          <p:cNvSpPr txBox="1">
            <a:spLocks noChangeArrowheads="1"/>
          </p:cNvSpPr>
          <p:nvPr/>
        </p:nvSpPr>
        <p:spPr bwMode="auto">
          <a:xfrm>
            <a:off x="685800" y="381000"/>
            <a:ext cx="7467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buFont typeface="Arial" charset="0"/>
              <a:buNone/>
            </a:pPr>
            <a:r>
              <a:rPr lang="en-US" sz="2800" b="1" u="sng">
                <a:solidFill>
                  <a:srgbClr val="0000CC"/>
                </a:solidFill>
                <a:latin typeface="Times New Roman" pitchFamily="18" charset="0"/>
              </a:rPr>
              <a:t>2. Liên hệ giữa thứ tự và phép nhân với số âm</a:t>
            </a:r>
          </a:p>
        </p:txBody>
      </p:sp>
    </p:spTree>
    <p:extLst>
      <p:ext uri="{BB962C8B-B14F-4D97-AF65-F5344CB8AC3E}">
        <p14:creationId xmlns:p14="http://schemas.microsoft.com/office/powerpoint/2010/main" val="28346933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1065</Words>
  <Application>Microsoft Office PowerPoint</Application>
  <PresentationFormat>On-screen Show (4:3)</PresentationFormat>
  <Paragraphs>120</Paragraphs>
  <Slides>22</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Office Theme</vt:lpstr>
      <vt:lpstr>Clip</vt:lpstr>
      <vt:lpstr>Equation</vt:lpstr>
      <vt:lpstr>PowerPoint Presentation</vt:lpstr>
      <vt:lpstr>PowerPoint Presentation</vt:lpstr>
      <vt:lpstr>PowerPoint Presentation</vt:lpstr>
      <vt:lpstr>?1</vt:lpstr>
      <vt:lpstr>?2</vt:lpstr>
      <vt:lpstr>2. Liên hệ giữa thứ tự và phép nhân với số âm</vt:lpstr>
      <vt:lpstr>?3</vt:lpstr>
      <vt:lpstr>PowerPoint Presentation</vt:lpstr>
      <vt:lpstr>    Cho -4a &gt; -4b. Hãy so sánh a và b. </vt:lpstr>
      <vt:lpstr>3. Tính chất bắc cầu của thứ tự</vt:lpstr>
      <vt:lpstr>PowerPoint Presentation</vt:lpstr>
      <vt:lpstr>CỦNG CỐ</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Bài tập nhóm:   Cho a &lt; b, hãy so sánh:</vt:lpstr>
      <vt:lpstr>PowerPoint Presentation</vt:lpstr>
      <vt:lpstr>BÀI TẬP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Phong Vu</dc:creator>
  <cp:lastModifiedBy>Phong Vu</cp:lastModifiedBy>
  <cp:revision>9</cp:revision>
  <dcterms:created xsi:type="dcterms:W3CDTF">2021-04-02T03:48:34Z</dcterms:created>
  <dcterms:modified xsi:type="dcterms:W3CDTF">2021-04-03T02:56:28Z</dcterms:modified>
</cp:coreProperties>
</file>