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7" r:id="rId3"/>
    <p:sldId id="272" r:id="rId4"/>
    <p:sldId id="273" r:id="rId5"/>
    <p:sldId id="274" r:id="rId6"/>
    <p:sldId id="275" r:id="rId7"/>
    <p:sldId id="256" r:id="rId8"/>
    <p:sldId id="258" r:id="rId9"/>
    <p:sldId id="263" r:id="rId10"/>
    <p:sldId id="261" r:id="rId11"/>
    <p:sldId id="278" r:id="rId12"/>
    <p:sldId id="279" r:id="rId13"/>
    <p:sldId id="280" r:id="rId14"/>
    <p:sldId id="281" r:id="rId15"/>
    <p:sldId id="282" r:id="rId16"/>
    <p:sldId id="283" r:id="rId17"/>
    <p:sldId id="276" r:id="rId18"/>
    <p:sldId id="260" r:id="rId19"/>
    <p:sldId id="284" r:id="rId20"/>
    <p:sldId id="285" r:id="rId21"/>
    <p:sldId id="277" r:id="rId22"/>
    <p:sldId id="259" r:id="rId23"/>
    <p:sldId id="286" r:id="rId24"/>
    <p:sldId id="287" r:id="rId25"/>
    <p:sldId id="288" r:id="rId26"/>
    <p:sldId id="262" r:id="rId27"/>
    <p:sldId id="289" r:id="rId28"/>
    <p:sldId id="269" r:id="rId29"/>
    <p:sldId id="271" r:id="rId30"/>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100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svg"/><Relationship Id="rId5" Type="http://schemas.openxmlformats.org/officeDocument/2006/relationships/image" Target="../media/image7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7.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7.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svg"/><Relationship Id="rId7" Type="http://schemas.openxmlformats.org/officeDocument/2006/relationships/image" Target="../media/image6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73.svg"/><Relationship Id="rId5" Type="http://schemas.openxmlformats.org/officeDocument/2006/relationships/image" Target="../media/image67.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svg"/><Relationship Id="rId5" Type="http://schemas.openxmlformats.org/officeDocument/2006/relationships/image" Target="../media/image7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7.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 Id="rId9"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319849" y="3140497"/>
            <a:ext cx="13446095" cy="3145028"/>
          </a:xfrm>
          <a:prstGeom prst="rect">
            <a:avLst/>
          </a:prstGeom>
        </p:spPr>
        <p:txBody>
          <a:bodyPr lIns="0" tIns="0" rIns="0" bIns="0" rtlCol="0" anchor="t">
            <a:spAutoFit/>
          </a:bodyPr>
          <a:lstStyle/>
          <a:p>
            <a:pPr algn="ctr">
              <a:lnSpc>
                <a:spcPct val="150000"/>
              </a:lnSpc>
              <a:spcBef>
                <a:spcPct val="0"/>
              </a:spcBef>
            </a:pPr>
            <a:r>
              <a:rPr lang="vi-VN" sz="7200" b="1" dirty="0" smtClean="0">
                <a:solidFill>
                  <a:srgbClr val="3E4B22"/>
                </a:solidFill>
              </a:rPr>
              <a:t>CHÀO MỪNG CÁC EM ĐẾN VỚI BÀI HỌC NGÀY HÔM NAY!</a:t>
            </a:r>
            <a:endParaRPr lang="en-US" sz="7200" b="1" dirty="0">
              <a:solidFill>
                <a:srgbClr val="3E4B22"/>
              </a:solidFill>
            </a:endParaRPr>
          </a:p>
        </p:txBody>
      </p:sp>
      <p:sp>
        <p:nvSpPr>
          <p:cNvPr id="3" name="AutoShape 3"/>
          <p:cNvSpPr/>
          <p:nvPr/>
        </p:nvSpPr>
        <p:spPr>
          <a:xfrm>
            <a:off x="2595574" y="6634729"/>
            <a:ext cx="10398071" cy="0"/>
          </a:xfrm>
          <a:prstGeom prst="line">
            <a:avLst/>
          </a:prstGeom>
          <a:ln w="28575" cap="rnd">
            <a:solidFill>
              <a:srgbClr val="E8D634"/>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grpSp>
        <p:nvGrpSpPr>
          <p:cNvPr id="6" name="Group 6"/>
          <p:cNvGrpSpPr/>
          <p:nvPr/>
        </p:nvGrpSpPr>
        <p:grpSpPr>
          <a:xfrm>
            <a:off x="15772567" y="0"/>
            <a:ext cx="2515433" cy="10287000"/>
            <a:chOff x="0" y="0"/>
            <a:chExt cx="1913890" cy="7826957"/>
          </a:xfrm>
        </p:grpSpPr>
        <p:sp>
          <p:nvSpPr>
            <p:cNvPr id="7" name="Freeform 7"/>
            <p:cNvSpPr/>
            <p:nvPr/>
          </p:nvSpPr>
          <p:spPr>
            <a:xfrm>
              <a:off x="0" y="0"/>
              <a:ext cx="1913890" cy="7826957"/>
            </a:xfrm>
            <a:custGeom>
              <a:avLst/>
              <a:gdLst/>
              <a:ahLst/>
              <a:cxnLst/>
              <a:rect l="l" t="t" r="r" b="b"/>
              <a:pathLst>
                <a:path w="1913890" h="7826957">
                  <a:moveTo>
                    <a:pt x="0" y="0"/>
                  </a:moveTo>
                  <a:lnTo>
                    <a:pt x="1913890" y="0"/>
                  </a:lnTo>
                  <a:lnTo>
                    <a:pt x="1913890" y="7826957"/>
                  </a:lnTo>
                  <a:lnTo>
                    <a:pt x="0" y="7826957"/>
                  </a:lnTo>
                  <a:close/>
                </a:path>
              </a:pathLst>
            </a:custGeom>
            <a:solidFill>
              <a:srgbClr val="93B152"/>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sp>
        <p:nvSpPr>
          <p:cNvPr id="9" name="AutoShape 9"/>
          <p:cNvSpPr/>
          <p:nvPr/>
        </p:nvSpPr>
        <p:spPr>
          <a:xfrm rot="-5400000">
            <a:off x="10368294" y="5129212"/>
            <a:ext cx="10287000" cy="0"/>
          </a:xfrm>
          <a:prstGeom prst="line">
            <a:avLst/>
          </a:prstGeom>
          <a:ln w="28575" cap="rnd">
            <a:solidFill>
              <a:srgbClr val="93B152"/>
            </a:solidFill>
            <a:prstDash val="solid"/>
            <a:headEnd type="none" w="sm" len="sm"/>
            <a:tailEnd type="none" w="sm" len="sm"/>
          </a:ln>
        </p:spPr>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500005">
            <a:off x="-1027524" y="5374081"/>
            <a:ext cx="4568947" cy="6597757"/>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14357" y="1087770"/>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5" name="Group 5"/>
          <p:cNvGrpSpPr/>
          <p:nvPr/>
        </p:nvGrpSpPr>
        <p:grpSpPr>
          <a:xfrm>
            <a:off x="1646180" y="8546130"/>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09600" y="665128"/>
            <a:ext cx="855167" cy="847392"/>
          </a:xfrm>
          <a:prstGeom prst="rect">
            <a:avLst/>
          </a:prstGeom>
        </p:spPr>
      </p:pic>
      <p:sp>
        <p:nvSpPr>
          <p:cNvPr id="10" name="TextBox 10"/>
          <p:cNvSpPr txBox="1"/>
          <p:nvPr/>
        </p:nvSpPr>
        <p:spPr>
          <a:xfrm>
            <a:off x="1682574" y="342900"/>
            <a:ext cx="15919626" cy="2215991"/>
          </a:xfrm>
          <a:prstGeom prst="rect">
            <a:avLst/>
          </a:prstGeom>
        </p:spPr>
        <p:txBody>
          <a:bodyPr wrap="square" lIns="0" tIns="0" rIns="0" bIns="0" rtlCol="0" anchor="t">
            <a:spAutoFit/>
          </a:bodyPr>
          <a:lstStyle/>
          <a:p>
            <a:pPr>
              <a:lnSpc>
                <a:spcPct val="150000"/>
              </a:lnSpc>
              <a:spcBef>
                <a:spcPct val="0"/>
              </a:spcBef>
            </a:pPr>
            <a:r>
              <a:rPr lang="vi-VN" sz="4800" b="1" i="1" dirty="0" smtClean="0">
                <a:solidFill>
                  <a:srgbClr val="3E4B22"/>
                </a:solidFill>
              </a:rPr>
              <a:t>Liệt kê các tác phẩm văn học nước ngoài đã học ở cấp THCS theo bảng sau:</a:t>
            </a:r>
            <a:endParaRPr lang="en-US" sz="4800" b="1" i="1" dirty="0">
              <a:solidFill>
                <a:srgbClr val="3E4B22"/>
              </a:solidFill>
            </a:endParaR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04442" flipH="1">
            <a:off x="15834550" y="7461917"/>
            <a:ext cx="2849499" cy="411480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691614415"/>
              </p:ext>
            </p:extLst>
          </p:nvPr>
        </p:nvGraphicFramePr>
        <p:xfrm>
          <a:off x="1646180" y="3069391"/>
          <a:ext cx="15956017" cy="4664910"/>
        </p:xfrm>
        <a:graphic>
          <a:graphicData uri="http://schemas.openxmlformats.org/drawingml/2006/table">
            <a:tbl>
              <a:tblPr firstRow="1" bandRow="1">
                <a:tableStyleId>{5940675A-B579-460E-94D1-54222C63F5DA}</a:tableStyleId>
              </a:tblPr>
              <a:tblGrid>
                <a:gridCol w="1097020">
                  <a:extLst>
                    <a:ext uri="{9D8B030D-6E8A-4147-A177-3AD203B41FA5}">
                      <a16:colId xmlns:a16="http://schemas.microsoft.com/office/drawing/2014/main" val="3907052427"/>
                    </a:ext>
                  </a:extLst>
                </a:gridCol>
                <a:gridCol w="2819400">
                  <a:extLst>
                    <a:ext uri="{9D8B030D-6E8A-4147-A177-3AD203B41FA5}">
                      <a16:colId xmlns:a16="http://schemas.microsoft.com/office/drawing/2014/main" val="2515522724"/>
                    </a:ext>
                  </a:extLst>
                </a:gridCol>
                <a:gridCol w="2133600">
                  <a:extLst>
                    <a:ext uri="{9D8B030D-6E8A-4147-A177-3AD203B41FA5}">
                      <a16:colId xmlns:a16="http://schemas.microsoft.com/office/drawing/2014/main" val="1878034961"/>
                    </a:ext>
                  </a:extLst>
                </a:gridCol>
                <a:gridCol w="1752600">
                  <a:extLst>
                    <a:ext uri="{9D8B030D-6E8A-4147-A177-3AD203B41FA5}">
                      <a16:colId xmlns:a16="http://schemas.microsoft.com/office/drawing/2014/main" val="16380398"/>
                    </a:ext>
                  </a:extLst>
                </a:gridCol>
                <a:gridCol w="1905000">
                  <a:extLst>
                    <a:ext uri="{9D8B030D-6E8A-4147-A177-3AD203B41FA5}">
                      <a16:colId xmlns:a16="http://schemas.microsoft.com/office/drawing/2014/main" val="4287209374"/>
                    </a:ext>
                  </a:extLst>
                </a:gridCol>
                <a:gridCol w="1752600">
                  <a:extLst>
                    <a:ext uri="{9D8B030D-6E8A-4147-A177-3AD203B41FA5}">
                      <a16:colId xmlns:a16="http://schemas.microsoft.com/office/drawing/2014/main" val="3027458051"/>
                    </a:ext>
                  </a:extLst>
                </a:gridCol>
                <a:gridCol w="4495797">
                  <a:extLst>
                    <a:ext uri="{9D8B030D-6E8A-4147-A177-3AD203B41FA5}">
                      <a16:colId xmlns:a16="http://schemas.microsoft.com/office/drawing/2014/main" val="172122153"/>
                    </a:ext>
                  </a:extLst>
                </a:gridCol>
              </a:tblGrid>
              <a:tr h="1554970">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STT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TÊN</a:t>
                      </a:r>
                      <a:r>
                        <a:rPr lang="vi-VN" sz="3200" b="1" baseline="0" dirty="0" smtClean="0">
                          <a:solidFill>
                            <a:srgbClr val="FF0000"/>
                          </a:solidFill>
                          <a:latin typeface="Arial" panose="020B0604020202020204" pitchFamily="34" charset="0"/>
                          <a:cs typeface="Arial" panose="020B0604020202020204" pitchFamily="34" charset="0"/>
                        </a:rPr>
                        <a:t> TÁC PHẨM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TÁC</a:t>
                      </a:r>
                      <a:r>
                        <a:rPr lang="vi-VN" sz="3200" b="1" baseline="0" dirty="0" smtClean="0">
                          <a:solidFill>
                            <a:srgbClr val="FF0000"/>
                          </a:solidFill>
                          <a:latin typeface="Arial" panose="020B0604020202020204" pitchFamily="34" charset="0"/>
                          <a:cs typeface="Arial" panose="020B0604020202020204" pitchFamily="34" charset="0"/>
                        </a:rPr>
                        <a:t> GIẢ</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NƯỚC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THẾ</a:t>
                      </a:r>
                      <a:r>
                        <a:rPr lang="vi-VN" sz="3200" b="1" baseline="0" dirty="0" smtClean="0">
                          <a:solidFill>
                            <a:srgbClr val="FF0000"/>
                          </a:solidFill>
                          <a:latin typeface="Arial" panose="020B0604020202020204" pitchFamily="34" charset="0"/>
                          <a:cs typeface="Arial" panose="020B0604020202020204" pitchFamily="34" charset="0"/>
                        </a:rPr>
                        <a:t> KỈ</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THỂ</a:t>
                      </a:r>
                      <a:r>
                        <a:rPr lang="vi-VN" sz="3200" b="1" baseline="0" dirty="0" smtClean="0">
                          <a:solidFill>
                            <a:srgbClr val="FF0000"/>
                          </a:solidFill>
                          <a:latin typeface="Arial" panose="020B0604020202020204" pitchFamily="34" charset="0"/>
                          <a:cs typeface="Arial" panose="020B0604020202020204" pitchFamily="34" charset="0"/>
                        </a:rPr>
                        <a:t> LOẠI</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NỘI</a:t>
                      </a:r>
                      <a:r>
                        <a:rPr lang="vi-VN" sz="3200" b="1" baseline="0" dirty="0" smtClean="0">
                          <a:solidFill>
                            <a:srgbClr val="FF0000"/>
                          </a:solidFill>
                          <a:latin typeface="Arial" panose="020B0604020202020204" pitchFamily="34" charset="0"/>
                          <a:cs typeface="Arial" panose="020B0604020202020204" pitchFamily="34" charset="0"/>
                        </a:rPr>
                        <a:t> DUNG CHỦ YẾU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439174364"/>
                  </a:ext>
                </a:extLst>
              </a:tr>
              <a:tr h="1554970">
                <a:tc>
                  <a:txBody>
                    <a:bodyPr/>
                    <a:lstStyle/>
                    <a:p>
                      <a:pPr algn="ctr"/>
                      <a:r>
                        <a:rPr lang="vi-VN" sz="3200" dirty="0" smtClean="0">
                          <a:latin typeface="Arial" panose="020B0604020202020204" pitchFamily="34" charset="0"/>
                          <a:cs typeface="Arial" panose="020B0604020202020204" pitchFamily="34" charset="0"/>
                        </a:rPr>
                        <a:t>1</a:t>
                      </a:r>
                      <a:endParaRPr lang="en-US" sz="3200" dirty="0">
                        <a:latin typeface="Arial" panose="020B0604020202020204" pitchFamily="34" charset="0"/>
                        <a:cs typeface="Arial" panose="020B0604020202020204" pitchFamily="34" charset="0"/>
                      </a:endParaRPr>
                    </a:p>
                  </a:txBody>
                  <a:tcPr anchor="ctr"/>
                </a:tc>
                <a:tc>
                  <a:txBody>
                    <a:bodyPr/>
                    <a:lstStyle/>
                    <a:p>
                      <a:pPr algn="ctr"/>
                      <a:endParaRPr lang="en-US" sz="3200">
                        <a:latin typeface="Arial" panose="020B0604020202020204" pitchFamily="34" charset="0"/>
                        <a:cs typeface="Arial" panose="020B0604020202020204" pitchFamily="34" charset="0"/>
                      </a:endParaRPr>
                    </a:p>
                  </a:txBody>
                  <a:tcPr anchor="ctr"/>
                </a:tc>
                <a:tc>
                  <a:txBody>
                    <a:bodyPr/>
                    <a:lstStyle/>
                    <a:p>
                      <a:pPr algn="ctr"/>
                      <a:endParaRPr lang="en-US" sz="3200">
                        <a:latin typeface="Arial" panose="020B0604020202020204" pitchFamily="34" charset="0"/>
                        <a:cs typeface="Arial" panose="020B0604020202020204" pitchFamily="34" charset="0"/>
                      </a:endParaRPr>
                    </a:p>
                  </a:txBody>
                  <a:tcPr anchor="ctr"/>
                </a:tc>
                <a:tc>
                  <a:txBody>
                    <a:bodyPr/>
                    <a:lstStyle/>
                    <a:p>
                      <a:pPr algn="ctr"/>
                      <a:endParaRPr lang="en-US" sz="3200">
                        <a:latin typeface="Arial" panose="020B0604020202020204" pitchFamily="34" charset="0"/>
                        <a:cs typeface="Arial" panose="020B0604020202020204" pitchFamily="34" charset="0"/>
                      </a:endParaRPr>
                    </a:p>
                  </a:txBody>
                  <a:tcPr anchor="ctr"/>
                </a:tc>
                <a:tc>
                  <a:txBody>
                    <a:bodyPr/>
                    <a:lstStyle/>
                    <a:p>
                      <a:pPr algn="ctr"/>
                      <a:endParaRPr lang="en-US" sz="3200" dirty="0">
                        <a:latin typeface="Arial" panose="020B0604020202020204" pitchFamily="34" charset="0"/>
                        <a:cs typeface="Arial" panose="020B0604020202020204" pitchFamily="34" charset="0"/>
                      </a:endParaRPr>
                    </a:p>
                  </a:txBody>
                  <a:tcPr anchor="ctr"/>
                </a:tc>
                <a:tc>
                  <a:txBody>
                    <a:bodyPr/>
                    <a:lstStyle/>
                    <a:p>
                      <a:pPr algn="ctr"/>
                      <a:endParaRPr lang="en-US" sz="3200" dirty="0">
                        <a:latin typeface="Arial" panose="020B0604020202020204" pitchFamily="34" charset="0"/>
                        <a:cs typeface="Arial" panose="020B0604020202020204" pitchFamily="34" charset="0"/>
                      </a:endParaRPr>
                    </a:p>
                  </a:txBody>
                  <a:tcPr anchor="ctr"/>
                </a:tc>
                <a:tc>
                  <a:txBody>
                    <a:bodyPr/>
                    <a:lstStyle/>
                    <a:p>
                      <a:pPr algn="ct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7589066"/>
                  </a:ext>
                </a:extLst>
              </a:tr>
              <a:tr h="1554970">
                <a:tc>
                  <a:txBody>
                    <a:bodyPr/>
                    <a:lstStyle/>
                    <a:p>
                      <a:pPr algn="ctr"/>
                      <a:r>
                        <a:rPr lang="vi-VN" sz="3200" dirty="0" smtClean="0"/>
                        <a:t>...</a:t>
                      </a:r>
                      <a:endParaRPr lang="en-US" sz="3200"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88576434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800635404"/>
              </p:ext>
            </p:extLst>
          </p:nvPr>
        </p:nvGraphicFramePr>
        <p:xfrm>
          <a:off x="381000" y="1562100"/>
          <a:ext cx="17449800" cy="7438606"/>
        </p:xfrm>
        <a:graphic>
          <a:graphicData uri="http://schemas.openxmlformats.org/drawingml/2006/table">
            <a:tbl>
              <a:tblPr firstRow="1" bandRow="1">
                <a:tableStyleId>{5940675A-B579-460E-94D1-54222C63F5DA}</a:tableStyleId>
              </a:tblPr>
              <a:tblGrid>
                <a:gridCol w="1199722">
                  <a:extLst>
                    <a:ext uri="{9D8B030D-6E8A-4147-A177-3AD203B41FA5}">
                      <a16:colId xmlns:a16="http://schemas.microsoft.com/office/drawing/2014/main" val="3907052427"/>
                    </a:ext>
                  </a:extLst>
                </a:gridCol>
                <a:gridCol w="2915078">
                  <a:extLst>
                    <a:ext uri="{9D8B030D-6E8A-4147-A177-3AD203B41FA5}">
                      <a16:colId xmlns:a16="http://schemas.microsoft.com/office/drawing/2014/main" val="2515522724"/>
                    </a:ext>
                  </a:extLst>
                </a:gridCol>
                <a:gridCol w="2209800">
                  <a:extLst>
                    <a:ext uri="{9D8B030D-6E8A-4147-A177-3AD203B41FA5}">
                      <a16:colId xmlns:a16="http://schemas.microsoft.com/office/drawing/2014/main" val="1878034961"/>
                    </a:ext>
                  </a:extLst>
                </a:gridCol>
                <a:gridCol w="1828800">
                  <a:extLst>
                    <a:ext uri="{9D8B030D-6E8A-4147-A177-3AD203B41FA5}">
                      <a16:colId xmlns:a16="http://schemas.microsoft.com/office/drawing/2014/main" val="16380398"/>
                    </a:ext>
                  </a:extLst>
                </a:gridCol>
                <a:gridCol w="1219200">
                  <a:extLst>
                    <a:ext uri="{9D8B030D-6E8A-4147-A177-3AD203B41FA5}">
                      <a16:colId xmlns:a16="http://schemas.microsoft.com/office/drawing/2014/main" val="4287209374"/>
                    </a:ext>
                  </a:extLst>
                </a:gridCol>
                <a:gridCol w="2057400">
                  <a:extLst>
                    <a:ext uri="{9D8B030D-6E8A-4147-A177-3AD203B41FA5}">
                      <a16:colId xmlns:a16="http://schemas.microsoft.com/office/drawing/2014/main" val="3027458051"/>
                    </a:ext>
                  </a:extLst>
                </a:gridCol>
                <a:gridCol w="6019800">
                  <a:extLst>
                    <a:ext uri="{9D8B030D-6E8A-4147-A177-3AD203B41FA5}">
                      <a16:colId xmlns:a16="http://schemas.microsoft.com/office/drawing/2014/main" val="172122153"/>
                    </a:ext>
                  </a:extLst>
                </a:gridCol>
              </a:tblGrid>
              <a:tr h="1358989">
                <a:tc>
                  <a:txBody>
                    <a:bodyPr/>
                    <a:lstStyle/>
                    <a:p>
                      <a:pPr algn="ctr">
                        <a:lnSpc>
                          <a:spcPct val="125000"/>
                        </a:lnSpc>
                      </a:pPr>
                      <a:r>
                        <a:rPr lang="vi-VN" sz="3200" b="1" dirty="0" smtClean="0">
                          <a:solidFill>
                            <a:srgbClr val="FF0000"/>
                          </a:solidFill>
                          <a:latin typeface="Arial" panose="020B0604020202020204" pitchFamily="34" charset="0"/>
                          <a:cs typeface="Arial" panose="020B0604020202020204" pitchFamily="34" charset="0"/>
                        </a:rPr>
                        <a:t>STT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25000"/>
                        </a:lnSpc>
                      </a:pPr>
                      <a:r>
                        <a:rPr lang="vi-VN" sz="3200" b="1" dirty="0" smtClean="0">
                          <a:solidFill>
                            <a:srgbClr val="FF0000"/>
                          </a:solidFill>
                          <a:latin typeface="Arial" panose="020B0604020202020204" pitchFamily="34" charset="0"/>
                          <a:cs typeface="Arial" panose="020B0604020202020204" pitchFamily="34" charset="0"/>
                        </a:rPr>
                        <a:t>TÊN</a:t>
                      </a:r>
                      <a:r>
                        <a:rPr lang="vi-VN" sz="3200" b="1" baseline="0" dirty="0" smtClean="0">
                          <a:solidFill>
                            <a:srgbClr val="FF0000"/>
                          </a:solidFill>
                          <a:latin typeface="Arial" panose="020B0604020202020204" pitchFamily="34" charset="0"/>
                          <a:cs typeface="Arial" panose="020B0604020202020204" pitchFamily="34" charset="0"/>
                        </a:rPr>
                        <a:t> TÁC PHẨM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25000"/>
                        </a:lnSpc>
                      </a:pPr>
                      <a:r>
                        <a:rPr lang="vi-VN" sz="3200" b="1" dirty="0" smtClean="0">
                          <a:solidFill>
                            <a:srgbClr val="FF0000"/>
                          </a:solidFill>
                          <a:latin typeface="Arial" panose="020B0604020202020204" pitchFamily="34" charset="0"/>
                          <a:cs typeface="Arial" panose="020B0604020202020204" pitchFamily="34" charset="0"/>
                        </a:rPr>
                        <a:t>TÁC</a:t>
                      </a:r>
                      <a:r>
                        <a:rPr lang="vi-VN" sz="3200" b="1" baseline="0" dirty="0" smtClean="0">
                          <a:solidFill>
                            <a:srgbClr val="FF0000"/>
                          </a:solidFill>
                          <a:latin typeface="Arial" panose="020B0604020202020204" pitchFamily="34" charset="0"/>
                          <a:cs typeface="Arial" panose="020B0604020202020204" pitchFamily="34" charset="0"/>
                        </a:rPr>
                        <a:t> GIẢ</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25000"/>
                        </a:lnSpc>
                      </a:pPr>
                      <a:r>
                        <a:rPr lang="vi-VN" sz="3200" b="1" dirty="0" smtClean="0">
                          <a:solidFill>
                            <a:srgbClr val="FF0000"/>
                          </a:solidFill>
                          <a:latin typeface="Arial" panose="020B0604020202020204" pitchFamily="34" charset="0"/>
                          <a:cs typeface="Arial" panose="020B0604020202020204" pitchFamily="34" charset="0"/>
                        </a:rPr>
                        <a:t>NƯỚC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25000"/>
                        </a:lnSpc>
                      </a:pPr>
                      <a:r>
                        <a:rPr lang="vi-VN" sz="3200" b="1" dirty="0" smtClean="0">
                          <a:solidFill>
                            <a:srgbClr val="FF0000"/>
                          </a:solidFill>
                          <a:latin typeface="Arial" panose="020B0604020202020204" pitchFamily="34" charset="0"/>
                          <a:cs typeface="Arial" panose="020B0604020202020204" pitchFamily="34" charset="0"/>
                        </a:rPr>
                        <a:t>THẾ</a:t>
                      </a:r>
                      <a:r>
                        <a:rPr lang="vi-VN" sz="3200" b="1" baseline="0" dirty="0" smtClean="0">
                          <a:solidFill>
                            <a:srgbClr val="FF0000"/>
                          </a:solidFill>
                          <a:latin typeface="Arial" panose="020B0604020202020204" pitchFamily="34" charset="0"/>
                          <a:cs typeface="Arial" panose="020B0604020202020204" pitchFamily="34" charset="0"/>
                        </a:rPr>
                        <a:t> KỈ</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25000"/>
                        </a:lnSpc>
                      </a:pPr>
                      <a:r>
                        <a:rPr lang="vi-VN" sz="3200" b="1" dirty="0" smtClean="0">
                          <a:solidFill>
                            <a:srgbClr val="FF0000"/>
                          </a:solidFill>
                          <a:latin typeface="Arial" panose="020B0604020202020204" pitchFamily="34" charset="0"/>
                          <a:cs typeface="Arial" panose="020B0604020202020204" pitchFamily="34" charset="0"/>
                        </a:rPr>
                        <a:t>THỂ</a:t>
                      </a:r>
                      <a:r>
                        <a:rPr lang="vi-VN" sz="3200" b="1" baseline="0" dirty="0" smtClean="0">
                          <a:solidFill>
                            <a:srgbClr val="FF0000"/>
                          </a:solidFill>
                          <a:latin typeface="Arial" panose="020B0604020202020204" pitchFamily="34" charset="0"/>
                          <a:cs typeface="Arial" panose="020B0604020202020204" pitchFamily="34" charset="0"/>
                        </a:rPr>
                        <a:t> LOẠI</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25000"/>
                        </a:lnSpc>
                      </a:pPr>
                      <a:r>
                        <a:rPr lang="vi-VN" sz="3200" b="1" dirty="0" smtClean="0">
                          <a:solidFill>
                            <a:srgbClr val="FF0000"/>
                          </a:solidFill>
                          <a:latin typeface="Arial" panose="020B0604020202020204" pitchFamily="34" charset="0"/>
                          <a:cs typeface="Arial" panose="020B0604020202020204" pitchFamily="34" charset="0"/>
                        </a:rPr>
                        <a:t>NỘI</a:t>
                      </a:r>
                      <a:r>
                        <a:rPr lang="vi-VN" sz="3200" b="1" baseline="0" dirty="0" smtClean="0">
                          <a:solidFill>
                            <a:srgbClr val="FF0000"/>
                          </a:solidFill>
                          <a:latin typeface="Arial" panose="020B0604020202020204" pitchFamily="34" charset="0"/>
                          <a:cs typeface="Arial" panose="020B0604020202020204" pitchFamily="34" charset="0"/>
                        </a:rPr>
                        <a:t> DUNG CHỦ YẾU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439174364"/>
                  </a:ext>
                </a:extLst>
              </a:tr>
              <a:tr h="1442861">
                <a:tc>
                  <a:txBody>
                    <a:bodyPr/>
                    <a:lstStyle/>
                    <a:p>
                      <a:pPr algn="ctr">
                        <a:lnSpc>
                          <a:spcPct val="125000"/>
                        </a:lnSpc>
                      </a:pPr>
                      <a:r>
                        <a:rPr lang="vi-VN" sz="28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pt-BR" sz="2800" dirty="0" smtClean="0">
                          <a:latin typeface="Arial" panose="020B0604020202020204" pitchFamily="34" charset="0"/>
                          <a:cs typeface="Arial" panose="020B0604020202020204" pitchFamily="34" charset="0"/>
                        </a:rPr>
                        <a:t>Ông lão đánh cá và con cá vàng </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en-US" sz="2800" dirty="0" err="1" smtClean="0">
                          <a:latin typeface="Arial" panose="020B0604020202020204" pitchFamily="34" charset="0"/>
                          <a:cs typeface="Arial" panose="020B0604020202020204" pitchFamily="34" charset="0"/>
                        </a:rPr>
                        <a:t>Puskin</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en-US" sz="2800" dirty="0" err="1" smtClean="0">
                          <a:latin typeface="Arial" panose="020B0604020202020204" pitchFamily="34" charset="0"/>
                          <a:cs typeface="Arial" panose="020B0604020202020204" pitchFamily="34" charset="0"/>
                        </a:rPr>
                        <a:t>Nga</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1833</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Truyện</a:t>
                      </a:r>
                      <a:r>
                        <a:rPr lang="vi-VN" sz="2800" baseline="0" dirty="0" smtClean="0">
                          <a:latin typeface="Arial" panose="020B0604020202020204" pitchFamily="34" charset="0"/>
                          <a:cs typeface="Arial" panose="020B0604020202020204" pitchFamily="34" charset="0"/>
                        </a:rPr>
                        <a:t> cổ tích</a:t>
                      </a:r>
                      <a:endParaRPr lang="en-US" sz="2800" dirty="0">
                        <a:latin typeface="Arial" panose="020B0604020202020204" pitchFamily="34" charset="0"/>
                        <a:cs typeface="Arial" panose="020B0604020202020204" pitchFamily="34" charset="0"/>
                      </a:endParaRPr>
                    </a:p>
                  </a:txBody>
                  <a:tcPr anchor="ctr"/>
                </a:tc>
                <a:tc>
                  <a:txBody>
                    <a:bodyPr/>
                    <a:lstStyle/>
                    <a:p>
                      <a:pPr algn="just">
                        <a:lnSpc>
                          <a:spcPct val="125000"/>
                        </a:lnSpc>
                      </a:pPr>
                      <a:r>
                        <a:rPr lang="vi-VN" sz="2800" dirty="0" smtClean="0">
                          <a:latin typeface="+mn-lt"/>
                          <a:cs typeface="Arial" panose="020B0604020202020204" pitchFamily="34" charset="0"/>
                        </a:rPr>
                        <a:t>Ca ngợi lòng biết ơn với những người nhân hậu, phê phán kẻ tham lam.</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7589066"/>
                  </a:ext>
                </a:extLst>
              </a:tr>
              <a:tr h="1895523">
                <a:tc>
                  <a:txBody>
                    <a:bodyPr/>
                    <a:lstStyle/>
                    <a:p>
                      <a:pPr algn="ctr">
                        <a:lnSpc>
                          <a:spcPct val="125000"/>
                        </a:lnSpc>
                      </a:pPr>
                      <a:r>
                        <a:rPr lang="vi-VN" sz="2800" dirty="0" smtClean="0"/>
                        <a:t>2</a:t>
                      </a:r>
                      <a:endParaRPr lang="en-US" sz="2800" dirty="0"/>
                    </a:p>
                  </a:txBody>
                  <a:tcPr anchor="ctr"/>
                </a:tc>
                <a:tc>
                  <a:txBody>
                    <a:bodyPr/>
                    <a:lstStyle/>
                    <a:p>
                      <a:pPr algn="ctr">
                        <a:lnSpc>
                          <a:spcPct val="125000"/>
                        </a:lnSpc>
                      </a:pPr>
                      <a:r>
                        <a:rPr lang="vi-VN" sz="2800" dirty="0" smtClean="0"/>
                        <a:t>Cây</a:t>
                      </a:r>
                      <a:r>
                        <a:rPr lang="vi-VN" sz="2800" baseline="0" dirty="0" smtClean="0"/>
                        <a:t> bút thần</a:t>
                      </a:r>
                      <a:endParaRPr lang="en-US" sz="2800" dirty="0"/>
                    </a:p>
                  </a:txBody>
                  <a:tcPr anchor="ctr"/>
                </a:tc>
                <a:tc>
                  <a:txBody>
                    <a:bodyPr/>
                    <a:lstStyle/>
                    <a:p>
                      <a:pPr algn="ctr">
                        <a:lnSpc>
                          <a:spcPct val="125000"/>
                        </a:lnSpc>
                      </a:pPr>
                      <a:r>
                        <a:rPr lang="vi-VN" sz="2800" dirty="0" smtClean="0"/>
                        <a:t>Truyện</a:t>
                      </a:r>
                      <a:r>
                        <a:rPr lang="vi-VN" sz="2800" baseline="0" dirty="0" smtClean="0"/>
                        <a:t> dân gian</a:t>
                      </a:r>
                      <a:endParaRPr lang="en-US" sz="2800" dirty="0"/>
                    </a:p>
                  </a:txBody>
                  <a:tcPr anchor="ctr"/>
                </a:tc>
                <a:tc>
                  <a:txBody>
                    <a:bodyPr/>
                    <a:lstStyle/>
                    <a:p>
                      <a:pPr algn="ctr">
                        <a:lnSpc>
                          <a:spcPct val="125000"/>
                        </a:lnSpc>
                      </a:pPr>
                      <a:r>
                        <a:rPr lang="vi-VN" sz="2800" dirty="0" smtClean="0"/>
                        <a:t>Trung Quốc</a:t>
                      </a:r>
                      <a:endParaRPr lang="en-US" sz="2800" dirty="0"/>
                    </a:p>
                  </a:txBody>
                  <a:tcPr anchor="ctr"/>
                </a:tc>
                <a:tc>
                  <a:txBody>
                    <a:bodyPr/>
                    <a:lstStyle/>
                    <a:p>
                      <a:pPr algn="ctr">
                        <a:lnSpc>
                          <a:spcPct val="125000"/>
                        </a:lnSpc>
                      </a:pPr>
                      <a:endParaRPr lang="en-US" sz="2800" dirty="0"/>
                    </a:p>
                  </a:txBody>
                  <a:tcPr anchor="ctr"/>
                </a:tc>
                <a:tc>
                  <a:txBody>
                    <a:bodyPr/>
                    <a:lstStyle/>
                    <a:p>
                      <a:pPr algn="ctr">
                        <a:lnSpc>
                          <a:spcPct val="125000"/>
                        </a:lnSpc>
                      </a:pPr>
                      <a:r>
                        <a:rPr lang="vi-VN" sz="2800" dirty="0" smtClean="0"/>
                        <a:t>Truyện</a:t>
                      </a:r>
                      <a:r>
                        <a:rPr lang="vi-VN" sz="2800" baseline="0" dirty="0" smtClean="0"/>
                        <a:t> cổ tích</a:t>
                      </a:r>
                      <a:endParaRPr lang="en-US" sz="2800" dirty="0"/>
                    </a:p>
                  </a:txBody>
                  <a:tcPr anchor="ctr"/>
                </a:tc>
                <a:tc>
                  <a:txBody>
                    <a:bodyPr/>
                    <a:lstStyle/>
                    <a:p>
                      <a:pPr algn="just">
                        <a:lnSpc>
                          <a:spcPct val="125000"/>
                        </a:lnSpc>
                      </a:pPr>
                      <a:r>
                        <a:rPr lang="vi-VN" sz="2800" dirty="0" smtClean="0"/>
                        <a:t>Quan niệm về công lí xã hội, về mục đích tài năng nghệ thuật, ước mơ khả năng kì diệu.</a:t>
                      </a:r>
                      <a:endParaRPr lang="en-US" sz="2800" dirty="0"/>
                    </a:p>
                  </a:txBody>
                  <a:tcPr anchor="ctr"/>
                </a:tc>
                <a:extLst>
                  <a:ext uri="{0D108BD9-81ED-4DB2-BD59-A6C34878D82A}">
                    <a16:rowId xmlns:a16="http://schemas.microsoft.com/office/drawing/2014/main" val="1885764349"/>
                  </a:ext>
                </a:extLst>
              </a:tr>
              <a:tr h="1246227">
                <a:tc>
                  <a:txBody>
                    <a:bodyPr/>
                    <a:lstStyle/>
                    <a:p>
                      <a:pPr algn="ctr">
                        <a:lnSpc>
                          <a:spcPct val="125000"/>
                        </a:lnSpc>
                      </a:pPr>
                      <a:r>
                        <a:rPr lang="vi-VN" sz="2800" dirty="0" smtClean="0"/>
                        <a:t>3</a:t>
                      </a:r>
                      <a:endParaRPr lang="en-US" sz="2800" dirty="0"/>
                    </a:p>
                  </a:txBody>
                  <a:tcPr anchor="ctr"/>
                </a:tc>
                <a:tc>
                  <a:txBody>
                    <a:bodyPr/>
                    <a:lstStyle/>
                    <a:p>
                      <a:pPr algn="ctr">
                        <a:lnSpc>
                          <a:spcPct val="125000"/>
                        </a:lnSpc>
                      </a:pPr>
                      <a:r>
                        <a:rPr lang="vi-VN" sz="2800" dirty="0" smtClean="0"/>
                        <a:t>Buổi</a:t>
                      </a:r>
                      <a:r>
                        <a:rPr lang="vi-VN" sz="2800" baseline="0" dirty="0" smtClean="0"/>
                        <a:t> học cuối cùng</a:t>
                      </a:r>
                      <a:endParaRPr lang="en-US" sz="2800" dirty="0"/>
                    </a:p>
                  </a:txBody>
                  <a:tcPr anchor="ctr"/>
                </a:tc>
                <a:tc>
                  <a:txBody>
                    <a:bodyPr/>
                    <a:lstStyle/>
                    <a:p>
                      <a:pPr algn="ctr">
                        <a:lnSpc>
                          <a:spcPct val="125000"/>
                        </a:lnSpc>
                      </a:pPr>
                      <a:r>
                        <a:rPr lang="vi-VN" sz="2800" dirty="0" smtClean="0"/>
                        <a:t>An- phông-xơ Đô- đê</a:t>
                      </a:r>
                      <a:endParaRPr lang="en-US" sz="2800" dirty="0"/>
                    </a:p>
                  </a:txBody>
                  <a:tcPr anchor="ctr"/>
                </a:tc>
                <a:tc>
                  <a:txBody>
                    <a:bodyPr/>
                    <a:lstStyle/>
                    <a:p>
                      <a:pPr algn="ctr">
                        <a:lnSpc>
                          <a:spcPct val="125000"/>
                        </a:lnSpc>
                      </a:pPr>
                      <a:r>
                        <a:rPr lang="vi-VN" sz="2800" dirty="0" smtClean="0"/>
                        <a:t>Pháp</a:t>
                      </a:r>
                      <a:endParaRPr lang="en-US" sz="2800" dirty="0"/>
                    </a:p>
                  </a:txBody>
                  <a:tcPr anchor="ctr"/>
                </a:tc>
                <a:tc>
                  <a:txBody>
                    <a:bodyPr/>
                    <a:lstStyle/>
                    <a:p>
                      <a:pPr algn="ctr">
                        <a:lnSpc>
                          <a:spcPct val="125000"/>
                        </a:lnSpc>
                      </a:pPr>
                      <a:r>
                        <a:rPr lang="vi-VN" sz="2800" dirty="0" smtClean="0"/>
                        <a:t>XIX</a:t>
                      </a:r>
                      <a:endParaRPr lang="en-US" sz="2800" dirty="0"/>
                    </a:p>
                  </a:txBody>
                  <a:tcPr anchor="ctr"/>
                </a:tc>
                <a:tc>
                  <a:txBody>
                    <a:bodyPr/>
                    <a:lstStyle/>
                    <a:p>
                      <a:pPr algn="ctr">
                        <a:lnSpc>
                          <a:spcPct val="125000"/>
                        </a:lnSpc>
                      </a:pPr>
                      <a:r>
                        <a:rPr lang="vi-VN" sz="2800" dirty="0" smtClean="0"/>
                        <a:t>Truyện</a:t>
                      </a:r>
                      <a:r>
                        <a:rPr lang="vi-VN" sz="2800" baseline="0" dirty="0" smtClean="0"/>
                        <a:t> ngắn</a:t>
                      </a:r>
                      <a:endParaRPr lang="en-US" sz="2800" dirty="0"/>
                    </a:p>
                  </a:txBody>
                  <a:tcPr anchor="ctr"/>
                </a:tc>
                <a:tc>
                  <a:txBody>
                    <a:bodyPr/>
                    <a:lstStyle/>
                    <a:p>
                      <a:pPr algn="just">
                        <a:lnSpc>
                          <a:spcPct val="125000"/>
                        </a:lnSpc>
                      </a:pPr>
                      <a:r>
                        <a:rPr lang="vi-VN" sz="2800" dirty="0" smtClean="0"/>
                        <a:t>Yêu</a:t>
                      </a:r>
                      <a:r>
                        <a:rPr lang="vi-VN" sz="2800" baseline="0" dirty="0" smtClean="0"/>
                        <a:t> nước là yêu cả tiếng nói dân tộc</a:t>
                      </a:r>
                      <a:endParaRPr lang="en-US" sz="2800" dirty="0"/>
                    </a:p>
                  </a:txBody>
                  <a:tcPr anchor="ctr"/>
                </a:tc>
                <a:extLst>
                  <a:ext uri="{0D108BD9-81ED-4DB2-BD59-A6C34878D82A}">
                    <a16:rowId xmlns:a16="http://schemas.microsoft.com/office/drawing/2014/main" val="3091760582"/>
                  </a:ext>
                </a:extLst>
              </a:tr>
              <a:tr h="1246227">
                <a:tc>
                  <a:txBody>
                    <a:bodyPr/>
                    <a:lstStyle/>
                    <a:p>
                      <a:pPr algn="ctr">
                        <a:lnSpc>
                          <a:spcPct val="125000"/>
                        </a:lnSpc>
                      </a:pPr>
                      <a:r>
                        <a:rPr lang="vi-VN" sz="2800" dirty="0" smtClean="0"/>
                        <a:t>4</a:t>
                      </a:r>
                      <a:endParaRPr lang="en-US" sz="2800" dirty="0"/>
                    </a:p>
                  </a:txBody>
                  <a:tcPr anchor="ctr"/>
                </a:tc>
                <a:tc>
                  <a:txBody>
                    <a:bodyPr/>
                    <a:lstStyle/>
                    <a:p>
                      <a:pPr algn="ctr">
                        <a:lnSpc>
                          <a:spcPct val="125000"/>
                        </a:lnSpc>
                      </a:pPr>
                      <a:r>
                        <a:rPr lang="vi-VN" sz="2800" dirty="0" smtClean="0"/>
                        <a:t>Lòng</a:t>
                      </a:r>
                      <a:r>
                        <a:rPr lang="vi-VN" sz="2800" baseline="0" dirty="0" smtClean="0"/>
                        <a:t> yêu nước</a:t>
                      </a:r>
                      <a:endParaRPr lang="en-US" sz="2800" dirty="0"/>
                    </a:p>
                  </a:txBody>
                  <a:tcPr anchor="ctr"/>
                </a:tc>
                <a:tc>
                  <a:txBody>
                    <a:bodyPr/>
                    <a:lstStyle/>
                    <a:p>
                      <a:pPr algn="ctr">
                        <a:lnSpc>
                          <a:spcPct val="125000"/>
                        </a:lnSpc>
                      </a:pPr>
                      <a:r>
                        <a:rPr lang="vi-VN" sz="2800" dirty="0" smtClean="0"/>
                        <a:t>Erenbua</a:t>
                      </a:r>
                      <a:endParaRPr lang="en-US" sz="2800" dirty="0"/>
                    </a:p>
                  </a:txBody>
                  <a:tcPr anchor="ctr"/>
                </a:tc>
                <a:tc>
                  <a:txBody>
                    <a:bodyPr/>
                    <a:lstStyle/>
                    <a:p>
                      <a:pPr algn="ctr">
                        <a:lnSpc>
                          <a:spcPct val="125000"/>
                        </a:lnSpc>
                      </a:pPr>
                      <a:r>
                        <a:rPr lang="vi-VN" sz="2800" dirty="0" smtClean="0"/>
                        <a:t>Nga</a:t>
                      </a:r>
                      <a:endParaRPr lang="en-US" sz="2800" dirty="0"/>
                    </a:p>
                  </a:txBody>
                  <a:tcPr anchor="ctr"/>
                </a:tc>
                <a:tc>
                  <a:txBody>
                    <a:bodyPr/>
                    <a:lstStyle/>
                    <a:p>
                      <a:pPr algn="ctr">
                        <a:lnSpc>
                          <a:spcPct val="125000"/>
                        </a:lnSpc>
                      </a:pPr>
                      <a:r>
                        <a:rPr lang="vi-VN" sz="2800" dirty="0" smtClean="0"/>
                        <a:t>XX</a:t>
                      </a:r>
                      <a:endParaRPr lang="en-US" sz="2800" dirty="0"/>
                    </a:p>
                  </a:txBody>
                  <a:tcPr anchor="ctr"/>
                </a:tc>
                <a:tc>
                  <a:txBody>
                    <a:bodyPr/>
                    <a:lstStyle/>
                    <a:p>
                      <a:pPr algn="ctr">
                        <a:lnSpc>
                          <a:spcPct val="125000"/>
                        </a:lnSpc>
                      </a:pPr>
                      <a:r>
                        <a:rPr lang="vi-VN" sz="2800" dirty="0" smtClean="0"/>
                        <a:t>Bút</a:t>
                      </a:r>
                      <a:r>
                        <a:rPr lang="vi-VN" sz="2800" baseline="0" dirty="0" smtClean="0"/>
                        <a:t> kí</a:t>
                      </a:r>
                      <a:endParaRPr lang="en-US" sz="2800" dirty="0"/>
                    </a:p>
                  </a:txBody>
                  <a:tcPr anchor="ctr"/>
                </a:tc>
                <a:tc>
                  <a:txBody>
                    <a:bodyPr/>
                    <a:lstStyle/>
                    <a:p>
                      <a:pPr algn="just">
                        <a:lnSpc>
                          <a:spcPct val="125000"/>
                        </a:lnSpc>
                      </a:pPr>
                      <a:r>
                        <a:rPr lang="vi-VN" sz="2800" dirty="0" smtClean="0"/>
                        <a:t>Lòng yêu nước bắt đầu từ lòng yêu nhà yêu làng xóm, yêu miền quê</a:t>
                      </a:r>
                      <a:endParaRPr lang="en-US" sz="2800" dirty="0"/>
                    </a:p>
                  </a:txBody>
                  <a:tcPr anchor="ctr"/>
                </a:tc>
                <a:extLst>
                  <a:ext uri="{0D108BD9-81ED-4DB2-BD59-A6C34878D82A}">
                    <a16:rowId xmlns:a16="http://schemas.microsoft.com/office/drawing/2014/main" val="2683525984"/>
                  </a:ext>
                </a:extLst>
              </a:tr>
            </a:tbl>
          </a:graphicData>
        </a:graphic>
      </p:graphicFrame>
      <p:sp>
        <p:nvSpPr>
          <p:cNvPr id="8" name="TextBox 10"/>
          <p:cNvSpPr txBox="1"/>
          <p:nvPr/>
        </p:nvSpPr>
        <p:spPr>
          <a:xfrm>
            <a:off x="381000" y="342900"/>
            <a:ext cx="2133600" cy="738664"/>
          </a:xfrm>
          <a:prstGeom prst="rect">
            <a:avLst/>
          </a:prstGeom>
          <a:solidFill>
            <a:schemeClr val="accent3">
              <a:lumMod val="40000"/>
              <a:lumOff val="60000"/>
            </a:schemeClr>
          </a:solidFill>
          <a:ln w="57150">
            <a:solidFill>
              <a:srgbClr val="FF0000"/>
            </a:solidFill>
          </a:ln>
        </p:spPr>
        <p:txBody>
          <a:bodyPr wrap="square" lIns="0" tIns="0" rIns="0" bIns="0" rtlCol="0" anchor="t">
            <a:spAutoFit/>
          </a:bodyPr>
          <a:lstStyle/>
          <a:p>
            <a:pPr algn="ctr">
              <a:spcBef>
                <a:spcPct val="0"/>
              </a:spcBef>
            </a:pPr>
            <a:r>
              <a:rPr lang="vi-VN" sz="4800" b="1" dirty="0" smtClean="0">
                <a:solidFill>
                  <a:srgbClr val="FF0000"/>
                </a:solidFill>
              </a:rPr>
              <a:t>LỚP 6</a:t>
            </a:r>
            <a:endParaRPr lang="en-US" sz="4800" b="1" dirty="0">
              <a:solidFill>
                <a:srgbClr val="FF0000"/>
              </a:solidFill>
            </a:endParaRPr>
          </a:p>
        </p:txBody>
      </p:sp>
    </p:spTree>
    <p:extLst>
      <p:ext uri="{BB962C8B-B14F-4D97-AF65-F5344CB8AC3E}">
        <p14:creationId xmlns:p14="http://schemas.microsoft.com/office/powerpoint/2010/main" val="14779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810178489"/>
              </p:ext>
            </p:extLst>
          </p:nvPr>
        </p:nvGraphicFramePr>
        <p:xfrm>
          <a:off x="381000" y="1562100"/>
          <a:ext cx="17449800" cy="8524923"/>
        </p:xfrm>
        <a:graphic>
          <a:graphicData uri="http://schemas.openxmlformats.org/drawingml/2006/table">
            <a:tbl>
              <a:tblPr firstRow="1" bandRow="1">
                <a:tableStyleId>{5940675A-B579-460E-94D1-54222C63F5DA}</a:tableStyleId>
              </a:tblPr>
              <a:tblGrid>
                <a:gridCol w="1199722">
                  <a:extLst>
                    <a:ext uri="{9D8B030D-6E8A-4147-A177-3AD203B41FA5}">
                      <a16:colId xmlns:a16="http://schemas.microsoft.com/office/drawing/2014/main" val="3907052427"/>
                    </a:ext>
                  </a:extLst>
                </a:gridCol>
                <a:gridCol w="2915078">
                  <a:extLst>
                    <a:ext uri="{9D8B030D-6E8A-4147-A177-3AD203B41FA5}">
                      <a16:colId xmlns:a16="http://schemas.microsoft.com/office/drawing/2014/main" val="2515522724"/>
                    </a:ext>
                  </a:extLst>
                </a:gridCol>
                <a:gridCol w="2209800">
                  <a:extLst>
                    <a:ext uri="{9D8B030D-6E8A-4147-A177-3AD203B41FA5}">
                      <a16:colId xmlns:a16="http://schemas.microsoft.com/office/drawing/2014/main" val="1878034961"/>
                    </a:ext>
                  </a:extLst>
                </a:gridCol>
                <a:gridCol w="1828800">
                  <a:extLst>
                    <a:ext uri="{9D8B030D-6E8A-4147-A177-3AD203B41FA5}">
                      <a16:colId xmlns:a16="http://schemas.microsoft.com/office/drawing/2014/main" val="16380398"/>
                    </a:ext>
                  </a:extLst>
                </a:gridCol>
                <a:gridCol w="1219200">
                  <a:extLst>
                    <a:ext uri="{9D8B030D-6E8A-4147-A177-3AD203B41FA5}">
                      <a16:colId xmlns:a16="http://schemas.microsoft.com/office/drawing/2014/main" val="4287209374"/>
                    </a:ext>
                  </a:extLst>
                </a:gridCol>
                <a:gridCol w="2057400">
                  <a:extLst>
                    <a:ext uri="{9D8B030D-6E8A-4147-A177-3AD203B41FA5}">
                      <a16:colId xmlns:a16="http://schemas.microsoft.com/office/drawing/2014/main" val="3027458051"/>
                    </a:ext>
                  </a:extLst>
                </a:gridCol>
                <a:gridCol w="6019800">
                  <a:extLst>
                    <a:ext uri="{9D8B030D-6E8A-4147-A177-3AD203B41FA5}">
                      <a16:colId xmlns:a16="http://schemas.microsoft.com/office/drawing/2014/main" val="172122153"/>
                    </a:ext>
                  </a:extLst>
                </a:gridCol>
              </a:tblGrid>
              <a:tr h="1358989">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STT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TÊN</a:t>
                      </a:r>
                      <a:r>
                        <a:rPr lang="vi-VN" sz="3200" b="1" baseline="0" dirty="0" smtClean="0">
                          <a:solidFill>
                            <a:srgbClr val="FF0000"/>
                          </a:solidFill>
                          <a:latin typeface="Arial" panose="020B0604020202020204" pitchFamily="34" charset="0"/>
                          <a:cs typeface="Arial" panose="020B0604020202020204" pitchFamily="34" charset="0"/>
                        </a:rPr>
                        <a:t> TÁC PHẨM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TÁC</a:t>
                      </a:r>
                      <a:r>
                        <a:rPr lang="vi-VN" sz="3200" b="1" baseline="0" dirty="0" smtClean="0">
                          <a:solidFill>
                            <a:srgbClr val="FF0000"/>
                          </a:solidFill>
                          <a:latin typeface="Arial" panose="020B0604020202020204" pitchFamily="34" charset="0"/>
                          <a:cs typeface="Arial" panose="020B0604020202020204" pitchFamily="34" charset="0"/>
                        </a:rPr>
                        <a:t> GIẢ</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NƯỚC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THẾ</a:t>
                      </a:r>
                      <a:r>
                        <a:rPr lang="vi-VN" sz="3200" b="1" baseline="0" dirty="0" smtClean="0">
                          <a:solidFill>
                            <a:srgbClr val="FF0000"/>
                          </a:solidFill>
                          <a:latin typeface="Arial" panose="020B0604020202020204" pitchFamily="34" charset="0"/>
                          <a:cs typeface="Arial" panose="020B0604020202020204" pitchFamily="34" charset="0"/>
                        </a:rPr>
                        <a:t> KỈ</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THỂ</a:t>
                      </a:r>
                      <a:r>
                        <a:rPr lang="vi-VN" sz="3200" b="1" baseline="0" dirty="0" smtClean="0">
                          <a:solidFill>
                            <a:srgbClr val="FF0000"/>
                          </a:solidFill>
                          <a:latin typeface="Arial" panose="020B0604020202020204" pitchFamily="34" charset="0"/>
                          <a:cs typeface="Arial" panose="020B0604020202020204" pitchFamily="34" charset="0"/>
                        </a:rPr>
                        <a:t> LOẠI</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NỘI</a:t>
                      </a:r>
                      <a:r>
                        <a:rPr lang="vi-VN" sz="3200" b="1" baseline="0" dirty="0" smtClean="0">
                          <a:solidFill>
                            <a:srgbClr val="FF0000"/>
                          </a:solidFill>
                          <a:latin typeface="Arial" panose="020B0604020202020204" pitchFamily="34" charset="0"/>
                          <a:cs typeface="Arial" panose="020B0604020202020204" pitchFamily="34" charset="0"/>
                        </a:rPr>
                        <a:t> DUNG CHỦ YẾU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439174364"/>
                  </a:ext>
                </a:extLst>
              </a:tr>
              <a:tr h="1442861">
                <a:tc>
                  <a:txBody>
                    <a:bodyPr/>
                    <a:lstStyle/>
                    <a:p>
                      <a:pPr algn="ctr">
                        <a:lnSpc>
                          <a:spcPct val="125000"/>
                        </a:lnSpc>
                      </a:pPr>
                      <a:r>
                        <a:rPr lang="vi-VN" sz="2800" dirty="0" smtClean="0">
                          <a:latin typeface="Arial" panose="020B0604020202020204" pitchFamily="34" charset="0"/>
                          <a:cs typeface="Arial" panose="020B0604020202020204" pitchFamily="34" charset="0"/>
                        </a:rPr>
                        <a:t>5</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Xa ngắm</a:t>
                      </a:r>
                      <a:r>
                        <a:rPr lang="vi-VN" sz="2800" baseline="0" dirty="0" smtClean="0">
                          <a:latin typeface="Arial" panose="020B0604020202020204" pitchFamily="34" charset="0"/>
                          <a:cs typeface="Arial" panose="020B0604020202020204" pitchFamily="34" charset="0"/>
                        </a:rPr>
                        <a:t> thác núi Lư</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Lí</a:t>
                      </a:r>
                      <a:r>
                        <a:rPr lang="vi-VN" sz="2800" baseline="0" dirty="0" smtClean="0">
                          <a:latin typeface="Arial" panose="020B0604020202020204" pitchFamily="34" charset="0"/>
                          <a:cs typeface="Arial" panose="020B0604020202020204" pitchFamily="34" charset="0"/>
                        </a:rPr>
                        <a:t> Bạch</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Trung</a:t>
                      </a:r>
                      <a:r>
                        <a:rPr lang="vi-VN" sz="2800" baseline="0" dirty="0" smtClean="0">
                          <a:latin typeface="Arial" panose="020B0604020202020204" pitchFamily="34" charset="0"/>
                          <a:cs typeface="Arial" panose="020B0604020202020204" pitchFamily="34" charset="0"/>
                        </a:rPr>
                        <a:t> Quốc</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XII-XIII</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Thơ</a:t>
                      </a:r>
                      <a:r>
                        <a:rPr lang="vi-VN" sz="2800" baseline="0" dirty="0" smtClean="0">
                          <a:latin typeface="Arial" panose="020B0604020202020204" pitchFamily="34" charset="0"/>
                          <a:cs typeface="Arial" panose="020B0604020202020204" pitchFamily="34" charset="0"/>
                        </a:rPr>
                        <a:t> thất ngôn tứ tuyệt</a:t>
                      </a:r>
                      <a:endParaRPr lang="en-US" sz="2800" dirty="0">
                        <a:latin typeface="Arial" panose="020B0604020202020204" pitchFamily="34" charset="0"/>
                        <a:cs typeface="Arial" panose="020B0604020202020204" pitchFamily="34" charset="0"/>
                      </a:endParaRPr>
                    </a:p>
                  </a:txBody>
                  <a:tcPr anchor="ctr"/>
                </a:tc>
                <a:tc>
                  <a:txBody>
                    <a:bodyPr/>
                    <a:lstStyle/>
                    <a:p>
                      <a:pPr algn="just">
                        <a:lnSpc>
                          <a:spcPct val="125000"/>
                        </a:lnSpc>
                      </a:pPr>
                      <a:r>
                        <a:rPr lang="vi-VN" sz="2800" dirty="0" smtClean="0">
                          <a:latin typeface="+mn-lt"/>
                          <a:cs typeface="Arial" panose="020B0604020202020204" pitchFamily="34" charset="0"/>
                        </a:rPr>
                        <a:t>Vẻ đẹp núi Lư và tình yêu thiên nhiên đằm thắm, bộc lộ tính cách phóng khoáng của nhà thơ.</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7589066"/>
                  </a:ext>
                </a:extLst>
              </a:tr>
              <a:tr h="1895523">
                <a:tc>
                  <a:txBody>
                    <a:bodyPr/>
                    <a:lstStyle/>
                    <a:p>
                      <a:pPr algn="ctr">
                        <a:lnSpc>
                          <a:spcPct val="125000"/>
                        </a:lnSpc>
                      </a:pPr>
                      <a:r>
                        <a:rPr lang="vi-VN" sz="2800" dirty="0" smtClean="0"/>
                        <a:t>6</a:t>
                      </a:r>
                      <a:endParaRPr lang="en-US" sz="2800" dirty="0"/>
                    </a:p>
                  </a:txBody>
                  <a:tcPr anchor="ctr"/>
                </a:tc>
                <a:tc>
                  <a:txBody>
                    <a:bodyPr/>
                    <a:lstStyle/>
                    <a:p>
                      <a:pPr algn="ctr">
                        <a:lnSpc>
                          <a:spcPct val="125000"/>
                        </a:lnSpc>
                      </a:pPr>
                      <a:r>
                        <a:rPr lang="vi-VN" sz="2800" dirty="0" smtClean="0"/>
                        <a:t>Cảm</a:t>
                      </a:r>
                      <a:r>
                        <a:rPr lang="vi-VN" sz="2800" baseline="0" dirty="0" smtClean="0"/>
                        <a:t> nghĩ trong đêm thanh tĩnh</a:t>
                      </a:r>
                      <a:endParaRPr lang="en-US" sz="2800" dirty="0"/>
                    </a:p>
                  </a:txBody>
                  <a:tcPr anchor="ctr"/>
                </a:tc>
                <a:tc>
                  <a:txBody>
                    <a:bodyPr/>
                    <a:lstStyle/>
                    <a:p>
                      <a:pPr algn="ctr">
                        <a:lnSpc>
                          <a:spcPct val="125000"/>
                        </a:lnSpc>
                      </a:pPr>
                      <a:r>
                        <a:rPr lang="vi-VN" sz="2800" dirty="0" smtClean="0"/>
                        <a:t>Lí</a:t>
                      </a:r>
                      <a:r>
                        <a:rPr lang="vi-VN" sz="2800" baseline="0" dirty="0" smtClean="0"/>
                        <a:t> Bạch</a:t>
                      </a:r>
                      <a:endParaRPr lang="en-US" sz="2800" dirty="0"/>
                    </a:p>
                  </a:txBody>
                  <a:tcPr anchor="ctr"/>
                </a:tc>
                <a:tc>
                  <a:txBody>
                    <a:bodyPr/>
                    <a:lstStyle/>
                    <a:p>
                      <a:pPr algn="ctr">
                        <a:lnSpc>
                          <a:spcPct val="125000"/>
                        </a:lnSpc>
                      </a:pPr>
                      <a:r>
                        <a:rPr lang="vi-VN" sz="2800" dirty="0" smtClean="0"/>
                        <a:t>Trung Quốc</a:t>
                      </a:r>
                      <a:endParaRPr lang="en-US" sz="2800" dirty="0"/>
                    </a:p>
                  </a:txBody>
                  <a:tcPr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vi-VN" sz="2800" dirty="0" smtClean="0">
                          <a:latin typeface="+mn-lt"/>
                          <a:cs typeface="Arial" panose="020B0604020202020204" pitchFamily="34" charset="0"/>
                        </a:rPr>
                        <a:t>XII-XIII</a:t>
                      </a:r>
                      <a:endParaRPr lang="en-US" sz="2800" dirty="0" smtClean="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t>Ngũ</a:t>
                      </a:r>
                      <a:r>
                        <a:rPr lang="vi-VN" sz="2800" baseline="0" dirty="0" smtClean="0"/>
                        <a:t> ngôn tứ tuyệt</a:t>
                      </a:r>
                    </a:p>
                    <a:p>
                      <a:pPr algn="ctr">
                        <a:lnSpc>
                          <a:spcPct val="125000"/>
                        </a:lnSpc>
                      </a:pPr>
                      <a:r>
                        <a:rPr lang="vi-VN" sz="2800" baseline="0" dirty="0" smtClean="0"/>
                        <a:t> cổ thể</a:t>
                      </a:r>
                      <a:endParaRPr lang="en-US" sz="2800" dirty="0"/>
                    </a:p>
                  </a:txBody>
                  <a:tcPr anchor="ctr"/>
                </a:tc>
                <a:tc>
                  <a:txBody>
                    <a:bodyPr/>
                    <a:lstStyle/>
                    <a:p>
                      <a:pPr algn="just">
                        <a:lnSpc>
                          <a:spcPct val="125000"/>
                        </a:lnSpc>
                      </a:pPr>
                      <a:r>
                        <a:rPr lang="vi-VN" sz="2800" dirty="0" smtClean="0"/>
                        <a:t>Tình cảm nhớ quê hương của người sống xa nhà trong một đêm trăng yên tĩnh.</a:t>
                      </a:r>
                      <a:endParaRPr lang="en-US" sz="2800" dirty="0"/>
                    </a:p>
                  </a:txBody>
                  <a:tcPr anchor="ctr"/>
                </a:tc>
                <a:extLst>
                  <a:ext uri="{0D108BD9-81ED-4DB2-BD59-A6C34878D82A}">
                    <a16:rowId xmlns:a16="http://schemas.microsoft.com/office/drawing/2014/main" val="1885764349"/>
                  </a:ext>
                </a:extLst>
              </a:tr>
              <a:tr h="1246227">
                <a:tc>
                  <a:txBody>
                    <a:bodyPr/>
                    <a:lstStyle/>
                    <a:p>
                      <a:pPr algn="ctr">
                        <a:lnSpc>
                          <a:spcPct val="125000"/>
                        </a:lnSpc>
                      </a:pPr>
                      <a:r>
                        <a:rPr lang="vi-VN" sz="2800" dirty="0" smtClean="0"/>
                        <a:t>7</a:t>
                      </a:r>
                      <a:endParaRPr lang="en-US" sz="2800" dirty="0"/>
                    </a:p>
                  </a:txBody>
                  <a:tcPr anchor="ctr"/>
                </a:tc>
                <a:tc>
                  <a:txBody>
                    <a:bodyPr/>
                    <a:lstStyle/>
                    <a:p>
                      <a:pPr algn="ctr">
                        <a:lnSpc>
                          <a:spcPct val="125000"/>
                        </a:lnSpc>
                      </a:pPr>
                      <a:r>
                        <a:rPr lang="vi-VN" sz="2800" dirty="0" smtClean="0"/>
                        <a:t>Ngẫu</a:t>
                      </a:r>
                      <a:r>
                        <a:rPr lang="vi-VN" sz="2800" baseline="0" dirty="0" smtClean="0"/>
                        <a:t> nhiên nhân buổi mới về quê</a:t>
                      </a:r>
                      <a:endParaRPr lang="en-US" sz="2800" dirty="0"/>
                    </a:p>
                  </a:txBody>
                  <a:tcPr anchor="ctr"/>
                </a:tc>
                <a:tc>
                  <a:txBody>
                    <a:bodyPr/>
                    <a:lstStyle/>
                    <a:p>
                      <a:pPr algn="ctr">
                        <a:lnSpc>
                          <a:spcPct val="125000"/>
                        </a:lnSpc>
                      </a:pPr>
                      <a:r>
                        <a:rPr lang="vi-VN" sz="2800" dirty="0" smtClean="0"/>
                        <a:t>Hạ</a:t>
                      </a:r>
                      <a:r>
                        <a:rPr lang="vi-VN" sz="2800" baseline="0" dirty="0" smtClean="0"/>
                        <a:t> Tri Chương</a:t>
                      </a:r>
                      <a:endParaRPr lang="en-US" sz="2800" dirty="0"/>
                    </a:p>
                  </a:txBody>
                  <a:tcPr anchor="ctr"/>
                </a:tc>
                <a:tc>
                  <a:txBody>
                    <a:bodyPr/>
                    <a:lstStyle/>
                    <a:p>
                      <a:pPr algn="ctr">
                        <a:lnSpc>
                          <a:spcPct val="125000"/>
                        </a:lnSpc>
                      </a:pPr>
                      <a:r>
                        <a:rPr lang="vi-VN" sz="2800" dirty="0" smtClean="0"/>
                        <a:t>Trung Quốc</a:t>
                      </a:r>
                      <a:endParaRPr lang="en-US" sz="2800" dirty="0"/>
                    </a:p>
                  </a:txBody>
                  <a:tcPr anchor="ctr"/>
                </a:tc>
                <a:tc>
                  <a:txBody>
                    <a:bodyPr/>
                    <a:lstStyle/>
                    <a:p>
                      <a:pPr algn="ctr">
                        <a:lnSpc>
                          <a:spcPct val="125000"/>
                        </a:lnSpc>
                      </a:pPr>
                      <a:r>
                        <a:rPr lang="vi-VN" sz="2800" dirty="0" smtClean="0"/>
                        <a:t>744</a:t>
                      </a:r>
                      <a:endParaRPr lang="en-US" sz="2800" dirty="0"/>
                    </a:p>
                  </a:txBody>
                  <a:tcPr anchor="ctr"/>
                </a:tc>
                <a:tc>
                  <a:txBody>
                    <a:bodyPr/>
                    <a:lstStyle/>
                    <a:p>
                      <a:pPr algn="ctr">
                        <a:lnSpc>
                          <a:spcPct val="125000"/>
                        </a:lnSpc>
                      </a:pPr>
                      <a:r>
                        <a:rPr lang="vi-VN" sz="2800" dirty="0" smtClean="0"/>
                        <a:t>Thất</a:t>
                      </a:r>
                      <a:r>
                        <a:rPr lang="vi-VN" sz="2800" baseline="0" dirty="0" smtClean="0"/>
                        <a:t> ngôn tứ tuyệt</a:t>
                      </a:r>
                      <a:endParaRPr lang="en-US" sz="2800" dirty="0"/>
                    </a:p>
                  </a:txBody>
                  <a:tcPr anchor="ctr"/>
                </a:tc>
                <a:tc>
                  <a:txBody>
                    <a:bodyPr/>
                    <a:lstStyle/>
                    <a:p>
                      <a:pPr algn="just">
                        <a:lnSpc>
                          <a:spcPct val="125000"/>
                        </a:lnSpc>
                      </a:pPr>
                      <a:r>
                        <a:rPr lang="vi-VN" sz="2800" dirty="0" smtClean="0"/>
                        <a:t>Tình cảm sâu sắc mà chua sót của người sống xa quê lâu ngày trong khoảnh khắc mới về quê.</a:t>
                      </a:r>
                      <a:endParaRPr lang="en-US" sz="2800" dirty="0"/>
                    </a:p>
                  </a:txBody>
                  <a:tcPr anchor="ctr"/>
                </a:tc>
                <a:extLst>
                  <a:ext uri="{0D108BD9-81ED-4DB2-BD59-A6C34878D82A}">
                    <a16:rowId xmlns:a16="http://schemas.microsoft.com/office/drawing/2014/main" val="3091760582"/>
                  </a:ext>
                </a:extLst>
              </a:tr>
              <a:tr h="1246227">
                <a:tc>
                  <a:txBody>
                    <a:bodyPr/>
                    <a:lstStyle/>
                    <a:p>
                      <a:pPr algn="ctr">
                        <a:lnSpc>
                          <a:spcPct val="125000"/>
                        </a:lnSpc>
                      </a:pPr>
                      <a:r>
                        <a:rPr lang="vi-VN" sz="2800" dirty="0" smtClean="0"/>
                        <a:t>8</a:t>
                      </a:r>
                      <a:endParaRPr lang="en-US" sz="2800" dirty="0"/>
                    </a:p>
                  </a:txBody>
                  <a:tcPr anchor="ctr"/>
                </a:tc>
                <a:tc>
                  <a:txBody>
                    <a:bodyPr/>
                    <a:lstStyle/>
                    <a:p>
                      <a:pPr algn="ctr">
                        <a:lnSpc>
                          <a:spcPct val="125000"/>
                        </a:lnSpc>
                      </a:pPr>
                      <a:r>
                        <a:rPr lang="vi-VN" sz="2800" dirty="0" smtClean="0"/>
                        <a:t>Bài</a:t>
                      </a:r>
                      <a:r>
                        <a:rPr lang="vi-VN" sz="2800" baseline="0" dirty="0" smtClean="0"/>
                        <a:t> ca nhà tranh bị gió thu phá</a:t>
                      </a:r>
                      <a:endParaRPr lang="en-US" sz="2800" dirty="0"/>
                    </a:p>
                  </a:txBody>
                  <a:tcPr anchor="ctr"/>
                </a:tc>
                <a:tc>
                  <a:txBody>
                    <a:bodyPr/>
                    <a:lstStyle/>
                    <a:p>
                      <a:pPr algn="ctr">
                        <a:lnSpc>
                          <a:spcPct val="125000"/>
                        </a:lnSpc>
                      </a:pPr>
                      <a:r>
                        <a:rPr lang="vi-VN" sz="2800" dirty="0" smtClean="0"/>
                        <a:t>Đỗ</a:t>
                      </a:r>
                      <a:r>
                        <a:rPr lang="vi-VN" sz="2800" baseline="0" dirty="0" smtClean="0"/>
                        <a:t> Phủ</a:t>
                      </a:r>
                      <a:endParaRPr lang="en-US" sz="2800" dirty="0"/>
                    </a:p>
                  </a:txBody>
                  <a:tcPr anchor="ctr"/>
                </a:tc>
                <a:tc>
                  <a:txBody>
                    <a:bodyPr/>
                    <a:lstStyle/>
                    <a:p>
                      <a:pPr algn="ctr">
                        <a:lnSpc>
                          <a:spcPct val="125000"/>
                        </a:lnSpc>
                      </a:pPr>
                      <a:r>
                        <a:rPr lang="vi-VN" sz="2800" dirty="0" smtClean="0"/>
                        <a:t>Trung Quốc</a:t>
                      </a:r>
                      <a:endParaRPr lang="en-US" sz="2800" dirty="0"/>
                    </a:p>
                  </a:txBody>
                  <a:tcPr anchor="ctr"/>
                </a:tc>
                <a:tc>
                  <a:txBody>
                    <a:bodyPr/>
                    <a:lstStyle/>
                    <a:p>
                      <a:pPr algn="ctr">
                        <a:lnSpc>
                          <a:spcPct val="125000"/>
                        </a:lnSpc>
                      </a:pPr>
                      <a:r>
                        <a:rPr lang="vi-VN" sz="2800" dirty="0" smtClean="0"/>
                        <a:t>760</a:t>
                      </a:r>
                      <a:endParaRPr lang="en-US" sz="2800" dirty="0"/>
                    </a:p>
                  </a:txBody>
                  <a:tcPr anchor="ctr"/>
                </a:tc>
                <a:tc>
                  <a:txBody>
                    <a:bodyPr/>
                    <a:lstStyle/>
                    <a:p>
                      <a:pPr algn="ctr">
                        <a:lnSpc>
                          <a:spcPct val="125000"/>
                        </a:lnSpc>
                      </a:pPr>
                      <a:r>
                        <a:rPr lang="vi-VN" sz="2800" smtClean="0"/>
                        <a:t>Thơ</a:t>
                      </a:r>
                      <a:r>
                        <a:rPr lang="vi-VN" sz="2800" baseline="0" smtClean="0"/>
                        <a:t> tự do cổ thể</a:t>
                      </a:r>
                      <a:endParaRPr lang="en-US" sz="2800" dirty="0"/>
                    </a:p>
                  </a:txBody>
                  <a:tcPr anchor="ctr"/>
                </a:tc>
                <a:tc>
                  <a:txBody>
                    <a:bodyPr/>
                    <a:lstStyle/>
                    <a:p>
                      <a:pPr algn="just">
                        <a:lnSpc>
                          <a:spcPct val="125000"/>
                        </a:lnSpc>
                      </a:pPr>
                      <a:r>
                        <a:rPr lang="vi-VN" sz="2800" dirty="0" smtClean="0"/>
                        <a:t>Nỗi khổ nghèo túng và ước mơ có ngôi nhà vững chắc để che chở cho người nghèo.</a:t>
                      </a:r>
                      <a:endParaRPr lang="en-US" sz="2800" dirty="0"/>
                    </a:p>
                  </a:txBody>
                  <a:tcPr anchor="ctr"/>
                </a:tc>
                <a:extLst>
                  <a:ext uri="{0D108BD9-81ED-4DB2-BD59-A6C34878D82A}">
                    <a16:rowId xmlns:a16="http://schemas.microsoft.com/office/drawing/2014/main" val="2683525984"/>
                  </a:ext>
                </a:extLst>
              </a:tr>
            </a:tbl>
          </a:graphicData>
        </a:graphic>
      </p:graphicFrame>
      <p:sp>
        <p:nvSpPr>
          <p:cNvPr id="8" name="TextBox 10"/>
          <p:cNvSpPr txBox="1"/>
          <p:nvPr/>
        </p:nvSpPr>
        <p:spPr>
          <a:xfrm>
            <a:off x="381000" y="342900"/>
            <a:ext cx="2133600" cy="738664"/>
          </a:xfrm>
          <a:prstGeom prst="rect">
            <a:avLst/>
          </a:prstGeom>
          <a:solidFill>
            <a:schemeClr val="accent3">
              <a:lumMod val="40000"/>
              <a:lumOff val="60000"/>
            </a:schemeClr>
          </a:solidFill>
          <a:ln w="57150">
            <a:solidFill>
              <a:srgbClr val="FF0000"/>
            </a:solidFill>
          </a:ln>
        </p:spPr>
        <p:txBody>
          <a:bodyPr wrap="square" lIns="0" tIns="0" rIns="0" bIns="0" rtlCol="0" anchor="t">
            <a:spAutoFit/>
          </a:bodyPr>
          <a:lstStyle/>
          <a:p>
            <a:pPr algn="ctr">
              <a:spcBef>
                <a:spcPct val="0"/>
              </a:spcBef>
            </a:pPr>
            <a:r>
              <a:rPr lang="vi-VN" sz="4800" b="1" dirty="0" smtClean="0">
                <a:solidFill>
                  <a:srgbClr val="FF0000"/>
                </a:solidFill>
              </a:rPr>
              <a:t>LỚP 7</a:t>
            </a:r>
            <a:endParaRPr lang="en-US" sz="4800" b="1" dirty="0">
              <a:solidFill>
                <a:srgbClr val="FF0000"/>
              </a:solidFill>
            </a:endParaRPr>
          </a:p>
        </p:txBody>
      </p:sp>
    </p:spTree>
    <p:extLst>
      <p:ext uri="{BB962C8B-B14F-4D97-AF65-F5344CB8AC3E}">
        <p14:creationId xmlns:p14="http://schemas.microsoft.com/office/powerpoint/2010/main" val="29025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355797009"/>
              </p:ext>
            </p:extLst>
          </p:nvPr>
        </p:nvGraphicFramePr>
        <p:xfrm>
          <a:off x="381000" y="1562100"/>
          <a:ext cx="17449800" cy="8153400"/>
        </p:xfrm>
        <a:graphic>
          <a:graphicData uri="http://schemas.openxmlformats.org/drawingml/2006/table">
            <a:tbl>
              <a:tblPr firstRow="1" bandRow="1">
                <a:tableStyleId>{5940675A-B579-460E-94D1-54222C63F5DA}</a:tableStyleId>
              </a:tblPr>
              <a:tblGrid>
                <a:gridCol w="1199722">
                  <a:extLst>
                    <a:ext uri="{9D8B030D-6E8A-4147-A177-3AD203B41FA5}">
                      <a16:colId xmlns:a16="http://schemas.microsoft.com/office/drawing/2014/main" val="3907052427"/>
                    </a:ext>
                  </a:extLst>
                </a:gridCol>
                <a:gridCol w="2915078">
                  <a:extLst>
                    <a:ext uri="{9D8B030D-6E8A-4147-A177-3AD203B41FA5}">
                      <a16:colId xmlns:a16="http://schemas.microsoft.com/office/drawing/2014/main" val="2515522724"/>
                    </a:ext>
                  </a:extLst>
                </a:gridCol>
                <a:gridCol w="2209800">
                  <a:extLst>
                    <a:ext uri="{9D8B030D-6E8A-4147-A177-3AD203B41FA5}">
                      <a16:colId xmlns:a16="http://schemas.microsoft.com/office/drawing/2014/main" val="1878034961"/>
                    </a:ext>
                  </a:extLst>
                </a:gridCol>
                <a:gridCol w="1828800">
                  <a:extLst>
                    <a:ext uri="{9D8B030D-6E8A-4147-A177-3AD203B41FA5}">
                      <a16:colId xmlns:a16="http://schemas.microsoft.com/office/drawing/2014/main" val="16380398"/>
                    </a:ext>
                  </a:extLst>
                </a:gridCol>
                <a:gridCol w="1219200">
                  <a:extLst>
                    <a:ext uri="{9D8B030D-6E8A-4147-A177-3AD203B41FA5}">
                      <a16:colId xmlns:a16="http://schemas.microsoft.com/office/drawing/2014/main" val="4287209374"/>
                    </a:ext>
                  </a:extLst>
                </a:gridCol>
                <a:gridCol w="2057400">
                  <a:extLst>
                    <a:ext uri="{9D8B030D-6E8A-4147-A177-3AD203B41FA5}">
                      <a16:colId xmlns:a16="http://schemas.microsoft.com/office/drawing/2014/main" val="3027458051"/>
                    </a:ext>
                  </a:extLst>
                </a:gridCol>
                <a:gridCol w="6019800">
                  <a:extLst>
                    <a:ext uri="{9D8B030D-6E8A-4147-A177-3AD203B41FA5}">
                      <a16:colId xmlns:a16="http://schemas.microsoft.com/office/drawing/2014/main" val="172122153"/>
                    </a:ext>
                  </a:extLst>
                </a:gridCol>
              </a:tblGrid>
              <a:tr h="1720489">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STT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TÊN</a:t>
                      </a:r>
                      <a:r>
                        <a:rPr lang="vi-VN" sz="3200" b="1" baseline="0" dirty="0" smtClean="0">
                          <a:solidFill>
                            <a:srgbClr val="FF0000"/>
                          </a:solidFill>
                          <a:latin typeface="Arial" panose="020B0604020202020204" pitchFamily="34" charset="0"/>
                          <a:cs typeface="Arial" panose="020B0604020202020204" pitchFamily="34" charset="0"/>
                        </a:rPr>
                        <a:t> TÁC PHẨM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TÁC</a:t>
                      </a:r>
                      <a:r>
                        <a:rPr lang="vi-VN" sz="3200" b="1" baseline="0" dirty="0" smtClean="0">
                          <a:solidFill>
                            <a:srgbClr val="FF0000"/>
                          </a:solidFill>
                          <a:latin typeface="Arial" panose="020B0604020202020204" pitchFamily="34" charset="0"/>
                          <a:cs typeface="Arial" panose="020B0604020202020204" pitchFamily="34" charset="0"/>
                        </a:rPr>
                        <a:t> GIẢ</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NƯỚC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THẾ</a:t>
                      </a:r>
                      <a:r>
                        <a:rPr lang="vi-VN" sz="3200" b="1" baseline="0" dirty="0" smtClean="0">
                          <a:solidFill>
                            <a:srgbClr val="FF0000"/>
                          </a:solidFill>
                          <a:latin typeface="Arial" panose="020B0604020202020204" pitchFamily="34" charset="0"/>
                          <a:cs typeface="Arial" panose="020B0604020202020204" pitchFamily="34" charset="0"/>
                        </a:rPr>
                        <a:t> KỈ</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THỂ</a:t>
                      </a:r>
                      <a:r>
                        <a:rPr lang="vi-VN" sz="3200" b="1" baseline="0" dirty="0" smtClean="0">
                          <a:solidFill>
                            <a:srgbClr val="FF0000"/>
                          </a:solidFill>
                          <a:latin typeface="Arial" panose="020B0604020202020204" pitchFamily="34" charset="0"/>
                          <a:cs typeface="Arial" panose="020B0604020202020204" pitchFamily="34" charset="0"/>
                        </a:rPr>
                        <a:t> LOẠI</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NỘI</a:t>
                      </a:r>
                      <a:r>
                        <a:rPr lang="vi-VN" sz="3200" b="1" baseline="0" dirty="0" smtClean="0">
                          <a:solidFill>
                            <a:srgbClr val="FF0000"/>
                          </a:solidFill>
                          <a:latin typeface="Arial" panose="020B0604020202020204" pitchFamily="34" charset="0"/>
                          <a:cs typeface="Arial" panose="020B0604020202020204" pitchFamily="34" charset="0"/>
                        </a:rPr>
                        <a:t> DUNG CHỦ YẾU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439174364"/>
                  </a:ext>
                </a:extLst>
              </a:tr>
              <a:tr h="1872297">
                <a:tc>
                  <a:txBody>
                    <a:bodyPr/>
                    <a:lstStyle/>
                    <a:p>
                      <a:pPr algn="ctr">
                        <a:lnSpc>
                          <a:spcPct val="125000"/>
                        </a:lnSpc>
                      </a:pPr>
                      <a:r>
                        <a:rPr lang="vi-VN" sz="2800" dirty="0" smtClean="0">
                          <a:latin typeface="Arial" panose="020B0604020202020204" pitchFamily="34" charset="0"/>
                          <a:cs typeface="Arial" panose="020B0604020202020204" pitchFamily="34" charset="0"/>
                        </a:rPr>
                        <a:t>9</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mn-lt"/>
                          <a:cs typeface="Arial" panose="020B0604020202020204" pitchFamily="34" charset="0"/>
                        </a:rPr>
                        <a:t>Ông Giuốc - đanh mặc lễ phục </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Mô</a:t>
                      </a:r>
                      <a:r>
                        <a:rPr lang="vi-VN" sz="2800" baseline="0" dirty="0" smtClean="0">
                          <a:latin typeface="Arial" panose="020B0604020202020204" pitchFamily="34" charset="0"/>
                          <a:cs typeface="Arial" panose="020B0604020202020204" pitchFamily="34" charset="0"/>
                        </a:rPr>
                        <a:t> li e</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Pháp</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1670</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Kịch</a:t>
                      </a:r>
                      <a:endParaRPr lang="en-US" sz="2800" dirty="0">
                        <a:latin typeface="Arial" panose="020B0604020202020204" pitchFamily="34" charset="0"/>
                        <a:cs typeface="Arial" panose="020B0604020202020204" pitchFamily="34" charset="0"/>
                      </a:endParaRPr>
                    </a:p>
                  </a:txBody>
                  <a:tcPr anchor="ctr"/>
                </a:tc>
                <a:tc>
                  <a:txBody>
                    <a:bodyPr/>
                    <a:lstStyle/>
                    <a:p>
                      <a:pPr algn="just">
                        <a:lnSpc>
                          <a:spcPct val="125000"/>
                        </a:lnSpc>
                      </a:pPr>
                      <a:r>
                        <a:rPr lang="vi-VN" sz="2800" dirty="0" smtClean="0">
                          <a:latin typeface="+mn-lt"/>
                          <a:cs typeface="Arial" panose="020B0604020202020204" pitchFamily="34" charset="0"/>
                        </a:rPr>
                        <a:t>Phê phán tính cách lố lăng của tên trưởng giả học làm sang.</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7589066"/>
                  </a:ext>
                </a:extLst>
              </a:tr>
              <a:tr h="2097953">
                <a:tc>
                  <a:txBody>
                    <a:bodyPr/>
                    <a:lstStyle/>
                    <a:p>
                      <a:pPr algn="ctr">
                        <a:lnSpc>
                          <a:spcPct val="125000"/>
                        </a:lnSpc>
                      </a:pPr>
                      <a:r>
                        <a:rPr lang="vi-VN" sz="2800" dirty="0" smtClean="0"/>
                        <a:t>10</a:t>
                      </a:r>
                      <a:endParaRPr lang="en-US" sz="2800" dirty="0"/>
                    </a:p>
                  </a:txBody>
                  <a:tcPr anchor="ctr"/>
                </a:tc>
                <a:tc>
                  <a:txBody>
                    <a:bodyPr/>
                    <a:lstStyle/>
                    <a:p>
                      <a:pPr algn="ctr">
                        <a:lnSpc>
                          <a:spcPct val="125000"/>
                        </a:lnSpc>
                      </a:pPr>
                      <a:r>
                        <a:rPr lang="vi-VN" sz="2800" dirty="0" smtClean="0"/>
                        <a:t>Cô</a:t>
                      </a:r>
                      <a:r>
                        <a:rPr lang="vi-VN" sz="2800" baseline="0" dirty="0" smtClean="0"/>
                        <a:t> bé bán diêm</a:t>
                      </a:r>
                      <a:endParaRPr lang="en-US" sz="2800" dirty="0"/>
                    </a:p>
                  </a:txBody>
                  <a:tcPr anchor="ctr"/>
                </a:tc>
                <a:tc>
                  <a:txBody>
                    <a:bodyPr/>
                    <a:lstStyle/>
                    <a:p>
                      <a:pPr algn="ctr">
                        <a:lnSpc>
                          <a:spcPct val="125000"/>
                        </a:lnSpc>
                      </a:pPr>
                      <a:r>
                        <a:rPr lang="vi-VN" sz="2800" dirty="0" smtClean="0"/>
                        <a:t>An-đéc-xen</a:t>
                      </a:r>
                      <a:endParaRPr lang="en-US" sz="2800" dirty="0"/>
                    </a:p>
                  </a:txBody>
                  <a:tcPr anchor="ctr"/>
                </a:tc>
                <a:tc>
                  <a:txBody>
                    <a:bodyPr/>
                    <a:lstStyle/>
                    <a:p>
                      <a:pPr algn="ctr">
                        <a:lnSpc>
                          <a:spcPct val="125000"/>
                        </a:lnSpc>
                      </a:pPr>
                      <a:r>
                        <a:rPr lang="vi-VN" sz="2800" dirty="0" smtClean="0"/>
                        <a:t>Đan</a:t>
                      </a:r>
                      <a:r>
                        <a:rPr lang="vi-VN" sz="2800" baseline="0" dirty="0" smtClean="0"/>
                        <a:t> Mạch</a:t>
                      </a:r>
                      <a:endParaRPr lang="en-US" sz="2800" dirty="0"/>
                    </a:p>
                  </a:txBody>
                  <a:tcPr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vi-VN" sz="2800" dirty="0" smtClean="0">
                          <a:latin typeface="+mn-lt"/>
                          <a:cs typeface="Arial" panose="020B0604020202020204" pitchFamily="34" charset="0"/>
                        </a:rPr>
                        <a:t>1848</a:t>
                      </a:r>
                    </a:p>
                  </a:txBody>
                  <a:tcPr anchor="ctr"/>
                </a:tc>
                <a:tc>
                  <a:txBody>
                    <a:bodyPr/>
                    <a:lstStyle/>
                    <a:p>
                      <a:pPr algn="ctr">
                        <a:lnSpc>
                          <a:spcPct val="125000"/>
                        </a:lnSpc>
                      </a:pPr>
                      <a:r>
                        <a:rPr lang="vi-VN" sz="2800" dirty="0" smtClean="0"/>
                        <a:t>Truyện</a:t>
                      </a:r>
                      <a:r>
                        <a:rPr lang="vi-VN" sz="2800" baseline="0" dirty="0" smtClean="0"/>
                        <a:t> ngắn</a:t>
                      </a:r>
                      <a:endParaRPr lang="en-US" sz="2800" dirty="0"/>
                    </a:p>
                  </a:txBody>
                  <a:tcPr anchor="ctr"/>
                </a:tc>
                <a:tc>
                  <a:txBody>
                    <a:bodyPr/>
                    <a:lstStyle/>
                    <a:p>
                      <a:pPr algn="just">
                        <a:lnSpc>
                          <a:spcPct val="125000"/>
                        </a:lnSpc>
                      </a:pPr>
                      <a:r>
                        <a:rPr lang="vi-VN" sz="2800" dirty="0" smtClean="0"/>
                        <a:t>Nỗi bất hạnh, cái chết đâu khổ và niềm tin yêu cuộc sống của cô bé bán diêm..</a:t>
                      </a:r>
                      <a:endParaRPr lang="en-US" sz="2800" dirty="0"/>
                    </a:p>
                  </a:txBody>
                  <a:tcPr anchor="ctr"/>
                </a:tc>
                <a:extLst>
                  <a:ext uri="{0D108BD9-81ED-4DB2-BD59-A6C34878D82A}">
                    <a16:rowId xmlns:a16="http://schemas.microsoft.com/office/drawing/2014/main" val="1885764349"/>
                  </a:ext>
                </a:extLst>
              </a:tr>
              <a:tr h="2462661">
                <a:tc>
                  <a:txBody>
                    <a:bodyPr/>
                    <a:lstStyle/>
                    <a:p>
                      <a:pPr algn="ctr">
                        <a:lnSpc>
                          <a:spcPct val="125000"/>
                        </a:lnSpc>
                      </a:pPr>
                      <a:r>
                        <a:rPr lang="vi-VN" sz="2800" dirty="0" smtClean="0"/>
                        <a:t>11</a:t>
                      </a:r>
                      <a:endParaRPr lang="en-US" sz="2800" dirty="0"/>
                    </a:p>
                  </a:txBody>
                  <a:tcPr anchor="ctr"/>
                </a:tc>
                <a:tc>
                  <a:txBody>
                    <a:bodyPr/>
                    <a:lstStyle/>
                    <a:p>
                      <a:pPr algn="ctr">
                        <a:lnSpc>
                          <a:spcPct val="125000"/>
                        </a:lnSpc>
                      </a:pPr>
                      <a:r>
                        <a:rPr lang="vi-VN" sz="2800" dirty="0" smtClean="0"/>
                        <a:t>Đánh</a:t>
                      </a:r>
                      <a:r>
                        <a:rPr lang="vi-VN" sz="2800" baseline="0" dirty="0" smtClean="0"/>
                        <a:t> nhau với cối xay gió</a:t>
                      </a:r>
                      <a:endParaRPr lang="en-US" sz="2800" dirty="0"/>
                    </a:p>
                  </a:txBody>
                  <a:tcPr anchor="ctr"/>
                </a:tc>
                <a:tc>
                  <a:txBody>
                    <a:bodyPr/>
                    <a:lstStyle/>
                    <a:p>
                      <a:pPr algn="ctr">
                        <a:lnSpc>
                          <a:spcPct val="125000"/>
                        </a:lnSpc>
                      </a:pPr>
                      <a:r>
                        <a:rPr lang="vi-VN" sz="2800" dirty="0" smtClean="0"/>
                        <a:t>Xéc-van - tét </a:t>
                      </a:r>
                      <a:endParaRPr lang="en-US" sz="2800" dirty="0"/>
                    </a:p>
                  </a:txBody>
                  <a:tcPr anchor="ctr"/>
                </a:tc>
                <a:tc>
                  <a:txBody>
                    <a:bodyPr/>
                    <a:lstStyle/>
                    <a:p>
                      <a:pPr algn="ctr">
                        <a:lnSpc>
                          <a:spcPct val="125000"/>
                        </a:lnSpc>
                      </a:pPr>
                      <a:r>
                        <a:rPr lang="vi-VN" sz="2800" dirty="0" smtClean="0"/>
                        <a:t>Tây</a:t>
                      </a:r>
                      <a:r>
                        <a:rPr lang="vi-VN" sz="2800" baseline="0" dirty="0" smtClean="0"/>
                        <a:t> Ban Nha</a:t>
                      </a:r>
                      <a:endParaRPr lang="en-US" sz="2800" dirty="0"/>
                    </a:p>
                  </a:txBody>
                  <a:tcPr anchor="ctr"/>
                </a:tc>
                <a:tc>
                  <a:txBody>
                    <a:bodyPr/>
                    <a:lstStyle/>
                    <a:p>
                      <a:pPr algn="ctr">
                        <a:lnSpc>
                          <a:spcPct val="125000"/>
                        </a:lnSpc>
                      </a:pPr>
                      <a:r>
                        <a:rPr lang="vi-VN" sz="2800" dirty="0" smtClean="0"/>
                        <a:t>1615</a:t>
                      </a:r>
                    </a:p>
                  </a:txBody>
                  <a:tcPr anchor="ctr"/>
                </a:tc>
                <a:tc>
                  <a:txBody>
                    <a:bodyPr/>
                    <a:lstStyle/>
                    <a:p>
                      <a:pPr algn="ctr">
                        <a:lnSpc>
                          <a:spcPct val="125000"/>
                        </a:lnSpc>
                      </a:pPr>
                      <a:r>
                        <a:rPr lang="vi-VN" sz="2800" dirty="0" smtClean="0"/>
                        <a:t>Tiểu</a:t>
                      </a:r>
                      <a:r>
                        <a:rPr lang="vi-VN" sz="2800" baseline="0" dirty="0" smtClean="0"/>
                        <a:t> thuyết</a:t>
                      </a:r>
                      <a:endParaRPr lang="en-US" sz="2800" dirty="0"/>
                    </a:p>
                  </a:txBody>
                  <a:tcPr anchor="ctr"/>
                </a:tc>
                <a:tc>
                  <a:txBody>
                    <a:bodyPr/>
                    <a:lstStyle/>
                    <a:p>
                      <a:pPr algn="just">
                        <a:lnSpc>
                          <a:spcPct val="125000"/>
                        </a:lnSpc>
                      </a:pPr>
                      <a:r>
                        <a:rPr lang="vi-VN" sz="2800" dirty="0" smtClean="0"/>
                        <a:t>Sự tương phản về nhiều mặt giữa 2</a:t>
                      </a:r>
                    </a:p>
                    <a:p>
                      <a:pPr algn="just">
                        <a:lnSpc>
                          <a:spcPct val="125000"/>
                        </a:lnSpc>
                      </a:pPr>
                      <a:r>
                        <a:rPr lang="vi-VN" sz="2800" dirty="0" smtClean="0"/>
                        <a:t>nhân vật Đôn-ki-hô tê, Xan-chô- pan- xa qua đó ca ngợi mặt tốt, phê phán cái xấu.</a:t>
                      </a:r>
                    </a:p>
                  </a:txBody>
                  <a:tcPr anchor="ctr"/>
                </a:tc>
                <a:extLst>
                  <a:ext uri="{0D108BD9-81ED-4DB2-BD59-A6C34878D82A}">
                    <a16:rowId xmlns:a16="http://schemas.microsoft.com/office/drawing/2014/main" val="3091760582"/>
                  </a:ext>
                </a:extLst>
              </a:tr>
            </a:tbl>
          </a:graphicData>
        </a:graphic>
      </p:graphicFrame>
      <p:sp>
        <p:nvSpPr>
          <p:cNvPr id="8" name="TextBox 10"/>
          <p:cNvSpPr txBox="1"/>
          <p:nvPr/>
        </p:nvSpPr>
        <p:spPr>
          <a:xfrm>
            <a:off x="381000" y="342900"/>
            <a:ext cx="2133600" cy="738664"/>
          </a:xfrm>
          <a:prstGeom prst="rect">
            <a:avLst/>
          </a:prstGeom>
          <a:solidFill>
            <a:schemeClr val="accent3">
              <a:lumMod val="40000"/>
              <a:lumOff val="60000"/>
            </a:schemeClr>
          </a:solidFill>
          <a:ln w="57150">
            <a:solidFill>
              <a:srgbClr val="FF0000"/>
            </a:solidFill>
          </a:ln>
        </p:spPr>
        <p:txBody>
          <a:bodyPr wrap="square" lIns="0" tIns="0" rIns="0" bIns="0" rtlCol="0" anchor="t">
            <a:spAutoFit/>
          </a:bodyPr>
          <a:lstStyle/>
          <a:p>
            <a:pPr algn="ctr">
              <a:spcBef>
                <a:spcPct val="0"/>
              </a:spcBef>
            </a:pPr>
            <a:r>
              <a:rPr lang="vi-VN" sz="4800" b="1" dirty="0" smtClean="0">
                <a:solidFill>
                  <a:srgbClr val="FF0000"/>
                </a:solidFill>
              </a:rPr>
              <a:t>LỚP 8</a:t>
            </a:r>
            <a:endParaRPr lang="en-US" sz="4800" b="1" dirty="0">
              <a:solidFill>
                <a:srgbClr val="FF0000"/>
              </a:solidFill>
            </a:endParaRPr>
          </a:p>
        </p:txBody>
      </p:sp>
    </p:spTree>
    <p:extLst>
      <p:ext uri="{BB962C8B-B14F-4D97-AF65-F5344CB8AC3E}">
        <p14:creationId xmlns:p14="http://schemas.microsoft.com/office/powerpoint/2010/main" val="34339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650917934"/>
              </p:ext>
            </p:extLst>
          </p:nvPr>
        </p:nvGraphicFramePr>
        <p:xfrm>
          <a:off x="381000" y="1562100"/>
          <a:ext cx="17449800" cy="8153400"/>
        </p:xfrm>
        <a:graphic>
          <a:graphicData uri="http://schemas.openxmlformats.org/drawingml/2006/table">
            <a:tbl>
              <a:tblPr firstRow="1" bandRow="1">
                <a:tableStyleId>{5940675A-B579-460E-94D1-54222C63F5DA}</a:tableStyleId>
              </a:tblPr>
              <a:tblGrid>
                <a:gridCol w="1199722">
                  <a:extLst>
                    <a:ext uri="{9D8B030D-6E8A-4147-A177-3AD203B41FA5}">
                      <a16:colId xmlns:a16="http://schemas.microsoft.com/office/drawing/2014/main" val="3907052427"/>
                    </a:ext>
                  </a:extLst>
                </a:gridCol>
                <a:gridCol w="2915078">
                  <a:extLst>
                    <a:ext uri="{9D8B030D-6E8A-4147-A177-3AD203B41FA5}">
                      <a16:colId xmlns:a16="http://schemas.microsoft.com/office/drawing/2014/main" val="2515522724"/>
                    </a:ext>
                  </a:extLst>
                </a:gridCol>
                <a:gridCol w="2209800">
                  <a:extLst>
                    <a:ext uri="{9D8B030D-6E8A-4147-A177-3AD203B41FA5}">
                      <a16:colId xmlns:a16="http://schemas.microsoft.com/office/drawing/2014/main" val="1878034961"/>
                    </a:ext>
                  </a:extLst>
                </a:gridCol>
                <a:gridCol w="1828800">
                  <a:extLst>
                    <a:ext uri="{9D8B030D-6E8A-4147-A177-3AD203B41FA5}">
                      <a16:colId xmlns:a16="http://schemas.microsoft.com/office/drawing/2014/main" val="16380398"/>
                    </a:ext>
                  </a:extLst>
                </a:gridCol>
                <a:gridCol w="1219200">
                  <a:extLst>
                    <a:ext uri="{9D8B030D-6E8A-4147-A177-3AD203B41FA5}">
                      <a16:colId xmlns:a16="http://schemas.microsoft.com/office/drawing/2014/main" val="4287209374"/>
                    </a:ext>
                  </a:extLst>
                </a:gridCol>
                <a:gridCol w="2057400">
                  <a:extLst>
                    <a:ext uri="{9D8B030D-6E8A-4147-A177-3AD203B41FA5}">
                      <a16:colId xmlns:a16="http://schemas.microsoft.com/office/drawing/2014/main" val="3027458051"/>
                    </a:ext>
                  </a:extLst>
                </a:gridCol>
                <a:gridCol w="6019800">
                  <a:extLst>
                    <a:ext uri="{9D8B030D-6E8A-4147-A177-3AD203B41FA5}">
                      <a16:colId xmlns:a16="http://schemas.microsoft.com/office/drawing/2014/main" val="172122153"/>
                    </a:ext>
                  </a:extLst>
                </a:gridCol>
              </a:tblGrid>
              <a:tr h="1720489">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STT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TÊN</a:t>
                      </a:r>
                      <a:r>
                        <a:rPr lang="vi-VN" sz="3200" b="1" baseline="0" dirty="0" smtClean="0">
                          <a:solidFill>
                            <a:srgbClr val="FF0000"/>
                          </a:solidFill>
                          <a:latin typeface="Arial" panose="020B0604020202020204" pitchFamily="34" charset="0"/>
                          <a:cs typeface="Arial" panose="020B0604020202020204" pitchFamily="34" charset="0"/>
                        </a:rPr>
                        <a:t> TÁC PHẨM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TÁC</a:t>
                      </a:r>
                      <a:r>
                        <a:rPr lang="vi-VN" sz="3200" b="1" baseline="0" dirty="0" smtClean="0">
                          <a:solidFill>
                            <a:srgbClr val="FF0000"/>
                          </a:solidFill>
                          <a:latin typeface="Arial" panose="020B0604020202020204" pitchFamily="34" charset="0"/>
                          <a:cs typeface="Arial" panose="020B0604020202020204" pitchFamily="34" charset="0"/>
                        </a:rPr>
                        <a:t> GIẢ</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NƯỚC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THẾ</a:t>
                      </a:r>
                      <a:r>
                        <a:rPr lang="vi-VN" sz="3200" b="1" baseline="0" dirty="0" smtClean="0">
                          <a:solidFill>
                            <a:srgbClr val="FF0000"/>
                          </a:solidFill>
                          <a:latin typeface="Arial" panose="020B0604020202020204" pitchFamily="34" charset="0"/>
                          <a:cs typeface="Arial" panose="020B0604020202020204" pitchFamily="34" charset="0"/>
                        </a:rPr>
                        <a:t> KỈ</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THỂ</a:t>
                      </a:r>
                      <a:r>
                        <a:rPr lang="vi-VN" sz="3200" b="1" baseline="0" dirty="0" smtClean="0">
                          <a:solidFill>
                            <a:srgbClr val="FF0000"/>
                          </a:solidFill>
                          <a:latin typeface="Arial" panose="020B0604020202020204" pitchFamily="34" charset="0"/>
                          <a:cs typeface="Arial" panose="020B0604020202020204" pitchFamily="34" charset="0"/>
                        </a:rPr>
                        <a:t> LOẠI</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NỘI</a:t>
                      </a:r>
                      <a:r>
                        <a:rPr lang="vi-VN" sz="3200" b="1" baseline="0" dirty="0" smtClean="0">
                          <a:solidFill>
                            <a:srgbClr val="FF0000"/>
                          </a:solidFill>
                          <a:latin typeface="Arial" panose="020B0604020202020204" pitchFamily="34" charset="0"/>
                          <a:cs typeface="Arial" panose="020B0604020202020204" pitchFamily="34" charset="0"/>
                        </a:rPr>
                        <a:t> DUNG CHỦ YẾU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439174364"/>
                  </a:ext>
                </a:extLst>
              </a:tr>
              <a:tr h="1872297">
                <a:tc>
                  <a:txBody>
                    <a:bodyPr/>
                    <a:lstStyle/>
                    <a:p>
                      <a:pPr algn="ctr">
                        <a:lnSpc>
                          <a:spcPct val="125000"/>
                        </a:lnSpc>
                      </a:pPr>
                      <a:r>
                        <a:rPr lang="vi-VN" sz="2800" dirty="0" smtClean="0">
                          <a:latin typeface="Arial" panose="020B0604020202020204" pitchFamily="34" charset="0"/>
                          <a:cs typeface="Arial" panose="020B0604020202020204" pitchFamily="34" charset="0"/>
                        </a:rPr>
                        <a:t>12</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mn-lt"/>
                          <a:cs typeface="Arial" panose="020B0604020202020204" pitchFamily="34" charset="0"/>
                        </a:rPr>
                        <a:t>Chiếc</a:t>
                      </a:r>
                      <a:r>
                        <a:rPr lang="vi-VN" sz="2800" baseline="0" dirty="0" smtClean="0">
                          <a:latin typeface="+mn-lt"/>
                          <a:cs typeface="Arial" panose="020B0604020202020204" pitchFamily="34" charset="0"/>
                        </a:rPr>
                        <a:t> lá cuối cùng</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O.Hen-ri</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Mỹ</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1907</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Truyện</a:t>
                      </a:r>
                      <a:r>
                        <a:rPr lang="vi-VN" sz="2800" baseline="0" dirty="0" smtClean="0">
                          <a:latin typeface="Arial" panose="020B0604020202020204" pitchFamily="34" charset="0"/>
                          <a:cs typeface="Arial" panose="020B0604020202020204" pitchFamily="34" charset="0"/>
                        </a:rPr>
                        <a:t> ngắn</a:t>
                      </a:r>
                      <a:endParaRPr lang="en-US" sz="2800" dirty="0">
                        <a:latin typeface="Arial" panose="020B0604020202020204" pitchFamily="34" charset="0"/>
                        <a:cs typeface="Arial" panose="020B0604020202020204" pitchFamily="34" charset="0"/>
                      </a:endParaRPr>
                    </a:p>
                  </a:txBody>
                  <a:tcPr anchor="ctr"/>
                </a:tc>
                <a:tc>
                  <a:txBody>
                    <a:bodyPr/>
                    <a:lstStyle/>
                    <a:p>
                      <a:pPr algn="just">
                        <a:lnSpc>
                          <a:spcPct val="125000"/>
                        </a:lnSpc>
                      </a:pPr>
                      <a:r>
                        <a:rPr lang="vi-VN" sz="2800" dirty="0" smtClean="0">
                          <a:latin typeface="+mn-lt"/>
                          <a:cs typeface="Arial" panose="020B0604020202020204" pitchFamily="34" charset="0"/>
                        </a:rPr>
                        <a:t>Tình yêu thương cao cả giữa những người nghèo khổ: Cụ Bơ - men, Giôn -xi và Xiu.</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7589066"/>
                  </a:ext>
                </a:extLst>
              </a:tr>
              <a:tr h="2097953">
                <a:tc>
                  <a:txBody>
                    <a:bodyPr/>
                    <a:lstStyle/>
                    <a:p>
                      <a:pPr algn="ctr">
                        <a:lnSpc>
                          <a:spcPct val="125000"/>
                        </a:lnSpc>
                      </a:pPr>
                      <a:r>
                        <a:rPr lang="vi-VN" sz="2800" dirty="0" smtClean="0"/>
                        <a:t>13</a:t>
                      </a:r>
                      <a:endParaRPr lang="en-US" sz="2800" dirty="0"/>
                    </a:p>
                  </a:txBody>
                  <a:tcPr anchor="ctr"/>
                </a:tc>
                <a:tc>
                  <a:txBody>
                    <a:bodyPr/>
                    <a:lstStyle/>
                    <a:p>
                      <a:pPr algn="ctr">
                        <a:lnSpc>
                          <a:spcPct val="125000"/>
                        </a:lnSpc>
                      </a:pPr>
                      <a:r>
                        <a:rPr lang="vi-VN" sz="2800" dirty="0" smtClean="0"/>
                        <a:t>Hai cây</a:t>
                      </a:r>
                      <a:r>
                        <a:rPr lang="vi-VN" sz="2800" baseline="0" dirty="0" smtClean="0"/>
                        <a:t> phong</a:t>
                      </a:r>
                      <a:endParaRPr lang="en-US" sz="2800" dirty="0"/>
                    </a:p>
                  </a:txBody>
                  <a:tcPr anchor="ctr"/>
                </a:tc>
                <a:tc>
                  <a:txBody>
                    <a:bodyPr/>
                    <a:lstStyle/>
                    <a:p>
                      <a:pPr algn="ctr">
                        <a:lnSpc>
                          <a:spcPct val="125000"/>
                        </a:lnSpc>
                      </a:pPr>
                      <a:r>
                        <a:rPr lang="vi-VN" sz="2800" dirty="0" smtClean="0"/>
                        <a:t>Ai-ma-tốp</a:t>
                      </a:r>
                      <a:endParaRPr lang="en-US" sz="2800" dirty="0"/>
                    </a:p>
                  </a:txBody>
                  <a:tcPr anchor="ctr"/>
                </a:tc>
                <a:tc>
                  <a:txBody>
                    <a:bodyPr/>
                    <a:lstStyle/>
                    <a:p>
                      <a:pPr algn="ctr">
                        <a:lnSpc>
                          <a:spcPct val="125000"/>
                        </a:lnSpc>
                      </a:pPr>
                      <a:r>
                        <a:rPr lang="vi-VN" sz="2800" dirty="0" smtClean="0"/>
                        <a:t>Cư- rơ- gư- stan</a:t>
                      </a:r>
                      <a:endParaRPr lang="en-US" sz="2800" dirty="0"/>
                    </a:p>
                  </a:txBody>
                  <a:tcPr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vi-VN" sz="2800" dirty="0" smtClean="0">
                          <a:latin typeface="+mn-lt"/>
                          <a:cs typeface="Arial" panose="020B0604020202020204" pitchFamily="34" charset="0"/>
                        </a:rPr>
                        <a:t>1962</a:t>
                      </a:r>
                    </a:p>
                  </a:txBody>
                  <a:tcPr anchor="ctr"/>
                </a:tc>
                <a:tc>
                  <a:txBody>
                    <a:bodyPr/>
                    <a:lstStyle/>
                    <a:p>
                      <a:pPr algn="ctr">
                        <a:lnSpc>
                          <a:spcPct val="125000"/>
                        </a:lnSpc>
                      </a:pPr>
                      <a:r>
                        <a:rPr lang="vi-VN" sz="2800" dirty="0" smtClean="0"/>
                        <a:t>Truyện</a:t>
                      </a:r>
                      <a:r>
                        <a:rPr lang="vi-VN" sz="2800" baseline="0" dirty="0" smtClean="0"/>
                        <a:t> ngắn</a:t>
                      </a:r>
                      <a:endParaRPr lang="en-US" sz="2800" dirty="0"/>
                    </a:p>
                  </a:txBody>
                  <a:tcPr anchor="ctr"/>
                </a:tc>
                <a:tc>
                  <a:txBody>
                    <a:bodyPr/>
                    <a:lstStyle/>
                    <a:p>
                      <a:pPr algn="just">
                        <a:lnSpc>
                          <a:spcPct val="125000"/>
                        </a:lnSpc>
                      </a:pPr>
                      <a:r>
                        <a:rPr lang="vi-VN" sz="2800" dirty="0" smtClean="0"/>
                        <a:t>Tình yêu quê hương và câu chuyệnngười thầy vun trồng ước mơ, hi vọng cho học sinh.</a:t>
                      </a:r>
                      <a:endParaRPr lang="en-US" sz="2800" dirty="0"/>
                    </a:p>
                  </a:txBody>
                  <a:tcPr anchor="ctr"/>
                </a:tc>
                <a:extLst>
                  <a:ext uri="{0D108BD9-81ED-4DB2-BD59-A6C34878D82A}">
                    <a16:rowId xmlns:a16="http://schemas.microsoft.com/office/drawing/2014/main" val="1885764349"/>
                  </a:ext>
                </a:extLst>
              </a:tr>
              <a:tr h="2462661">
                <a:tc>
                  <a:txBody>
                    <a:bodyPr/>
                    <a:lstStyle/>
                    <a:p>
                      <a:pPr algn="ctr">
                        <a:lnSpc>
                          <a:spcPct val="125000"/>
                        </a:lnSpc>
                      </a:pPr>
                      <a:r>
                        <a:rPr lang="vi-VN" sz="2800" dirty="0" smtClean="0"/>
                        <a:t>14</a:t>
                      </a:r>
                      <a:endParaRPr lang="en-US" sz="2800" dirty="0"/>
                    </a:p>
                  </a:txBody>
                  <a:tcPr anchor="ctr"/>
                </a:tc>
                <a:tc>
                  <a:txBody>
                    <a:bodyPr/>
                    <a:lstStyle/>
                    <a:p>
                      <a:pPr algn="ctr">
                        <a:lnSpc>
                          <a:spcPct val="125000"/>
                        </a:lnSpc>
                      </a:pPr>
                      <a:r>
                        <a:rPr lang="vi-VN" sz="2800" dirty="0" smtClean="0"/>
                        <a:t>Đi</a:t>
                      </a:r>
                      <a:r>
                        <a:rPr lang="vi-VN" sz="2800" baseline="0" dirty="0" smtClean="0"/>
                        <a:t> bộ ngao du</a:t>
                      </a:r>
                      <a:endParaRPr lang="en-US" sz="2800" dirty="0"/>
                    </a:p>
                  </a:txBody>
                  <a:tcPr anchor="ctr"/>
                </a:tc>
                <a:tc>
                  <a:txBody>
                    <a:bodyPr/>
                    <a:lstStyle/>
                    <a:p>
                      <a:pPr algn="ctr">
                        <a:lnSpc>
                          <a:spcPct val="125000"/>
                        </a:lnSpc>
                      </a:pPr>
                      <a:r>
                        <a:rPr lang="vi-VN" sz="2800" dirty="0" smtClean="0"/>
                        <a:t>Ru-xô</a:t>
                      </a:r>
                      <a:endParaRPr lang="en-US" sz="2800" dirty="0"/>
                    </a:p>
                  </a:txBody>
                  <a:tcPr anchor="ctr"/>
                </a:tc>
                <a:tc>
                  <a:txBody>
                    <a:bodyPr/>
                    <a:lstStyle/>
                    <a:p>
                      <a:pPr algn="ctr">
                        <a:lnSpc>
                          <a:spcPct val="125000"/>
                        </a:lnSpc>
                      </a:pPr>
                      <a:r>
                        <a:rPr lang="vi-VN" sz="2800" dirty="0" smtClean="0"/>
                        <a:t>Pháp</a:t>
                      </a:r>
                      <a:endParaRPr lang="en-US" sz="2800" dirty="0"/>
                    </a:p>
                  </a:txBody>
                  <a:tcPr anchor="ctr"/>
                </a:tc>
                <a:tc>
                  <a:txBody>
                    <a:bodyPr/>
                    <a:lstStyle/>
                    <a:p>
                      <a:pPr algn="ctr">
                        <a:lnSpc>
                          <a:spcPct val="125000"/>
                        </a:lnSpc>
                      </a:pPr>
                      <a:r>
                        <a:rPr lang="vi-VN" sz="2800" dirty="0" smtClean="0"/>
                        <a:t>1762</a:t>
                      </a:r>
                    </a:p>
                  </a:txBody>
                  <a:tcPr anchor="ctr"/>
                </a:tc>
                <a:tc>
                  <a:txBody>
                    <a:bodyPr/>
                    <a:lstStyle/>
                    <a:p>
                      <a:pPr algn="ctr">
                        <a:lnSpc>
                          <a:spcPct val="125000"/>
                        </a:lnSpc>
                      </a:pPr>
                      <a:r>
                        <a:rPr lang="vi-VN" sz="2800" dirty="0" smtClean="0"/>
                        <a:t>Nghị</a:t>
                      </a:r>
                      <a:r>
                        <a:rPr lang="vi-VN" sz="2800" baseline="0" dirty="0" smtClean="0"/>
                        <a:t> luận xã hội</a:t>
                      </a:r>
                      <a:endParaRPr lang="en-US" sz="2800" dirty="0"/>
                    </a:p>
                  </a:txBody>
                  <a:tcPr anchor="ctr"/>
                </a:tc>
                <a:tc>
                  <a:txBody>
                    <a:bodyPr/>
                    <a:lstStyle/>
                    <a:p>
                      <a:pPr algn="just">
                        <a:lnSpc>
                          <a:spcPct val="125000"/>
                        </a:lnSpc>
                      </a:pPr>
                      <a:r>
                        <a:rPr lang="vi-VN" sz="2800" dirty="0" smtClean="0"/>
                        <a:t>Ca ngợi lòng yêu thiên nhiên và quý trọng tự do</a:t>
                      </a:r>
                    </a:p>
                  </a:txBody>
                  <a:tcPr anchor="ctr"/>
                </a:tc>
                <a:extLst>
                  <a:ext uri="{0D108BD9-81ED-4DB2-BD59-A6C34878D82A}">
                    <a16:rowId xmlns:a16="http://schemas.microsoft.com/office/drawing/2014/main" val="3091760582"/>
                  </a:ext>
                </a:extLst>
              </a:tr>
            </a:tbl>
          </a:graphicData>
        </a:graphic>
      </p:graphicFrame>
      <p:sp>
        <p:nvSpPr>
          <p:cNvPr id="8" name="TextBox 10"/>
          <p:cNvSpPr txBox="1"/>
          <p:nvPr/>
        </p:nvSpPr>
        <p:spPr>
          <a:xfrm>
            <a:off x="381000" y="342900"/>
            <a:ext cx="2133600" cy="738664"/>
          </a:xfrm>
          <a:prstGeom prst="rect">
            <a:avLst/>
          </a:prstGeom>
          <a:solidFill>
            <a:schemeClr val="accent3">
              <a:lumMod val="40000"/>
              <a:lumOff val="60000"/>
            </a:schemeClr>
          </a:solidFill>
          <a:ln w="57150">
            <a:solidFill>
              <a:srgbClr val="FF0000"/>
            </a:solidFill>
          </a:ln>
        </p:spPr>
        <p:txBody>
          <a:bodyPr wrap="square" lIns="0" tIns="0" rIns="0" bIns="0" rtlCol="0" anchor="t">
            <a:spAutoFit/>
          </a:bodyPr>
          <a:lstStyle/>
          <a:p>
            <a:pPr algn="ctr">
              <a:spcBef>
                <a:spcPct val="0"/>
              </a:spcBef>
            </a:pPr>
            <a:r>
              <a:rPr lang="vi-VN" sz="4800" b="1" dirty="0" smtClean="0">
                <a:solidFill>
                  <a:srgbClr val="FF0000"/>
                </a:solidFill>
              </a:rPr>
              <a:t>LỚP 8</a:t>
            </a:r>
            <a:endParaRPr lang="en-US" sz="4800" b="1" dirty="0">
              <a:solidFill>
                <a:srgbClr val="FF0000"/>
              </a:solidFill>
            </a:endParaRPr>
          </a:p>
        </p:txBody>
      </p:sp>
    </p:spTree>
    <p:extLst>
      <p:ext uri="{BB962C8B-B14F-4D97-AF65-F5344CB8AC3E}">
        <p14:creationId xmlns:p14="http://schemas.microsoft.com/office/powerpoint/2010/main" val="140224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512107151"/>
              </p:ext>
            </p:extLst>
          </p:nvPr>
        </p:nvGraphicFramePr>
        <p:xfrm>
          <a:off x="381000" y="1562100"/>
          <a:ext cx="17449800" cy="8280487"/>
        </p:xfrm>
        <a:graphic>
          <a:graphicData uri="http://schemas.openxmlformats.org/drawingml/2006/table">
            <a:tbl>
              <a:tblPr firstRow="1" bandRow="1">
                <a:tableStyleId>{5940675A-B579-460E-94D1-54222C63F5DA}</a:tableStyleId>
              </a:tblPr>
              <a:tblGrid>
                <a:gridCol w="1199722">
                  <a:extLst>
                    <a:ext uri="{9D8B030D-6E8A-4147-A177-3AD203B41FA5}">
                      <a16:colId xmlns:a16="http://schemas.microsoft.com/office/drawing/2014/main" val="3907052427"/>
                    </a:ext>
                  </a:extLst>
                </a:gridCol>
                <a:gridCol w="2915078">
                  <a:extLst>
                    <a:ext uri="{9D8B030D-6E8A-4147-A177-3AD203B41FA5}">
                      <a16:colId xmlns:a16="http://schemas.microsoft.com/office/drawing/2014/main" val="2515522724"/>
                    </a:ext>
                  </a:extLst>
                </a:gridCol>
                <a:gridCol w="2209800">
                  <a:extLst>
                    <a:ext uri="{9D8B030D-6E8A-4147-A177-3AD203B41FA5}">
                      <a16:colId xmlns:a16="http://schemas.microsoft.com/office/drawing/2014/main" val="1878034961"/>
                    </a:ext>
                  </a:extLst>
                </a:gridCol>
                <a:gridCol w="1828800">
                  <a:extLst>
                    <a:ext uri="{9D8B030D-6E8A-4147-A177-3AD203B41FA5}">
                      <a16:colId xmlns:a16="http://schemas.microsoft.com/office/drawing/2014/main" val="16380398"/>
                    </a:ext>
                  </a:extLst>
                </a:gridCol>
                <a:gridCol w="1219200">
                  <a:extLst>
                    <a:ext uri="{9D8B030D-6E8A-4147-A177-3AD203B41FA5}">
                      <a16:colId xmlns:a16="http://schemas.microsoft.com/office/drawing/2014/main" val="4287209374"/>
                    </a:ext>
                  </a:extLst>
                </a:gridCol>
                <a:gridCol w="2057400">
                  <a:extLst>
                    <a:ext uri="{9D8B030D-6E8A-4147-A177-3AD203B41FA5}">
                      <a16:colId xmlns:a16="http://schemas.microsoft.com/office/drawing/2014/main" val="3027458051"/>
                    </a:ext>
                  </a:extLst>
                </a:gridCol>
                <a:gridCol w="6019800">
                  <a:extLst>
                    <a:ext uri="{9D8B030D-6E8A-4147-A177-3AD203B41FA5}">
                      <a16:colId xmlns:a16="http://schemas.microsoft.com/office/drawing/2014/main" val="172122153"/>
                    </a:ext>
                  </a:extLst>
                </a:gridCol>
              </a:tblGrid>
              <a:tr h="1720489">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STT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TÊN</a:t>
                      </a:r>
                      <a:r>
                        <a:rPr lang="vi-VN" sz="3200" b="1" baseline="0" dirty="0" smtClean="0">
                          <a:solidFill>
                            <a:srgbClr val="FF0000"/>
                          </a:solidFill>
                          <a:latin typeface="Arial" panose="020B0604020202020204" pitchFamily="34" charset="0"/>
                          <a:cs typeface="Arial" panose="020B0604020202020204" pitchFamily="34" charset="0"/>
                        </a:rPr>
                        <a:t> TÁC PHẨM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TÁC</a:t>
                      </a:r>
                      <a:r>
                        <a:rPr lang="vi-VN" sz="3200" b="1" baseline="0" dirty="0" smtClean="0">
                          <a:solidFill>
                            <a:srgbClr val="FF0000"/>
                          </a:solidFill>
                          <a:latin typeface="Arial" panose="020B0604020202020204" pitchFamily="34" charset="0"/>
                          <a:cs typeface="Arial" panose="020B0604020202020204" pitchFamily="34" charset="0"/>
                        </a:rPr>
                        <a:t> GIẢ</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NƯỚC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THẾ</a:t>
                      </a:r>
                      <a:r>
                        <a:rPr lang="vi-VN" sz="3200" b="1" baseline="0" dirty="0" smtClean="0">
                          <a:solidFill>
                            <a:srgbClr val="FF0000"/>
                          </a:solidFill>
                          <a:latin typeface="Arial" panose="020B0604020202020204" pitchFamily="34" charset="0"/>
                          <a:cs typeface="Arial" panose="020B0604020202020204" pitchFamily="34" charset="0"/>
                        </a:rPr>
                        <a:t> KỈ</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THỂ</a:t>
                      </a:r>
                      <a:r>
                        <a:rPr lang="vi-VN" sz="3200" b="1" baseline="0" dirty="0" smtClean="0">
                          <a:solidFill>
                            <a:srgbClr val="FF0000"/>
                          </a:solidFill>
                          <a:latin typeface="Arial" panose="020B0604020202020204" pitchFamily="34" charset="0"/>
                          <a:cs typeface="Arial" panose="020B0604020202020204" pitchFamily="34" charset="0"/>
                        </a:rPr>
                        <a:t> LOẠI</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NỘI</a:t>
                      </a:r>
                      <a:r>
                        <a:rPr lang="vi-VN" sz="3200" b="1" baseline="0" dirty="0" smtClean="0">
                          <a:solidFill>
                            <a:srgbClr val="FF0000"/>
                          </a:solidFill>
                          <a:latin typeface="Arial" panose="020B0604020202020204" pitchFamily="34" charset="0"/>
                          <a:cs typeface="Arial" panose="020B0604020202020204" pitchFamily="34" charset="0"/>
                        </a:rPr>
                        <a:t> DUNG CHỦ YẾU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439174364"/>
                  </a:ext>
                </a:extLst>
              </a:tr>
              <a:tr h="1872297">
                <a:tc>
                  <a:txBody>
                    <a:bodyPr/>
                    <a:lstStyle/>
                    <a:p>
                      <a:pPr algn="ctr">
                        <a:lnSpc>
                          <a:spcPct val="125000"/>
                        </a:lnSpc>
                      </a:pPr>
                      <a:r>
                        <a:rPr lang="vi-VN" sz="2800" dirty="0" smtClean="0">
                          <a:latin typeface="Arial" panose="020B0604020202020204" pitchFamily="34" charset="0"/>
                          <a:cs typeface="Arial" panose="020B0604020202020204" pitchFamily="34" charset="0"/>
                        </a:rPr>
                        <a:t>15</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mn-lt"/>
                          <a:cs typeface="Arial" panose="020B0604020202020204" pitchFamily="34" charset="0"/>
                        </a:rPr>
                        <a:t>Mây</a:t>
                      </a:r>
                      <a:r>
                        <a:rPr lang="vi-VN" sz="2800" baseline="0" dirty="0" smtClean="0">
                          <a:latin typeface="+mn-lt"/>
                          <a:cs typeface="Arial" panose="020B0604020202020204" pitchFamily="34" charset="0"/>
                        </a:rPr>
                        <a:t> và sóng</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Tago</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Ấn</a:t>
                      </a:r>
                      <a:r>
                        <a:rPr lang="vi-VN" sz="2800" baseline="0" dirty="0" smtClean="0">
                          <a:latin typeface="Arial" panose="020B0604020202020204" pitchFamily="34" charset="0"/>
                          <a:cs typeface="Arial" panose="020B0604020202020204" pitchFamily="34" charset="0"/>
                        </a:rPr>
                        <a:t> Độ</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1909</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Thơ</a:t>
                      </a:r>
                      <a:endParaRPr lang="en-US" sz="2800" dirty="0">
                        <a:latin typeface="Arial" panose="020B0604020202020204" pitchFamily="34" charset="0"/>
                        <a:cs typeface="Arial" panose="020B0604020202020204" pitchFamily="34" charset="0"/>
                      </a:endParaRPr>
                    </a:p>
                  </a:txBody>
                  <a:tcPr anchor="ctr"/>
                </a:tc>
                <a:tc>
                  <a:txBody>
                    <a:bodyPr/>
                    <a:lstStyle/>
                    <a:p>
                      <a:pPr algn="just">
                        <a:lnSpc>
                          <a:spcPct val="125000"/>
                        </a:lnSpc>
                      </a:pPr>
                      <a:r>
                        <a:rPr lang="vi-VN" sz="2800" dirty="0" smtClean="0">
                          <a:latin typeface="+mn-lt"/>
                          <a:cs typeface="Arial" panose="020B0604020202020204" pitchFamily="34" charset="0"/>
                        </a:rPr>
                        <a:t>Ca ngợi tình mẫu tử thiêng liêng và bất diệt.</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7589066"/>
                  </a:ext>
                </a:extLst>
              </a:tr>
              <a:tr h="2097953">
                <a:tc>
                  <a:txBody>
                    <a:bodyPr/>
                    <a:lstStyle/>
                    <a:p>
                      <a:pPr algn="ctr">
                        <a:lnSpc>
                          <a:spcPct val="125000"/>
                        </a:lnSpc>
                      </a:pPr>
                      <a:r>
                        <a:rPr lang="vi-VN" sz="2800" dirty="0" smtClean="0"/>
                        <a:t>16</a:t>
                      </a:r>
                      <a:endParaRPr lang="en-US" sz="2800" dirty="0"/>
                    </a:p>
                  </a:txBody>
                  <a:tcPr anchor="ctr"/>
                </a:tc>
                <a:tc>
                  <a:txBody>
                    <a:bodyPr/>
                    <a:lstStyle/>
                    <a:p>
                      <a:pPr algn="ctr">
                        <a:lnSpc>
                          <a:spcPct val="125000"/>
                        </a:lnSpc>
                      </a:pPr>
                      <a:r>
                        <a:rPr lang="vi-VN" sz="2800" dirty="0" smtClean="0"/>
                        <a:t>Cố</a:t>
                      </a:r>
                      <a:r>
                        <a:rPr lang="vi-VN" sz="2800" baseline="0" dirty="0" smtClean="0"/>
                        <a:t> hương</a:t>
                      </a:r>
                      <a:endParaRPr lang="en-US" sz="2800" dirty="0"/>
                    </a:p>
                  </a:txBody>
                  <a:tcPr anchor="ctr"/>
                </a:tc>
                <a:tc>
                  <a:txBody>
                    <a:bodyPr/>
                    <a:lstStyle/>
                    <a:p>
                      <a:pPr algn="ctr">
                        <a:lnSpc>
                          <a:spcPct val="125000"/>
                        </a:lnSpc>
                      </a:pPr>
                      <a:r>
                        <a:rPr lang="vi-VN" sz="2800" dirty="0" smtClean="0"/>
                        <a:t>Lỗ</a:t>
                      </a:r>
                      <a:r>
                        <a:rPr lang="vi-VN" sz="2800" baseline="0" dirty="0" smtClean="0"/>
                        <a:t> Tấn</a:t>
                      </a:r>
                      <a:endParaRPr lang="en-US" sz="2800" dirty="0"/>
                    </a:p>
                  </a:txBody>
                  <a:tcPr anchor="ctr"/>
                </a:tc>
                <a:tc>
                  <a:txBody>
                    <a:bodyPr/>
                    <a:lstStyle/>
                    <a:p>
                      <a:pPr algn="ctr">
                        <a:lnSpc>
                          <a:spcPct val="125000"/>
                        </a:lnSpc>
                      </a:pPr>
                      <a:r>
                        <a:rPr lang="vi-VN" sz="2800" dirty="0" smtClean="0"/>
                        <a:t>Trung Quốc</a:t>
                      </a:r>
                      <a:endParaRPr lang="en-US" sz="2800" dirty="0"/>
                    </a:p>
                  </a:txBody>
                  <a:tcPr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vi-VN" sz="2800" dirty="0" smtClean="0">
                          <a:latin typeface="+mn-lt"/>
                          <a:cs typeface="Arial" panose="020B0604020202020204" pitchFamily="34" charset="0"/>
                        </a:rPr>
                        <a:t>1923</a:t>
                      </a:r>
                    </a:p>
                  </a:txBody>
                  <a:tcPr anchor="ctr"/>
                </a:tc>
                <a:tc>
                  <a:txBody>
                    <a:bodyPr/>
                    <a:lstStyle/>
                    <a:p>
                      <a:pPr algn="ctr">
                        <a:lnSpc>
                          <a:spcPct val="125000"/>
                        </a:lnSpc>
                      </a:pPr>
                      <a:r>
                        <a:rPr lang="vi-VN" sz="2800" dirty="0" smtClean="0"/>
                        <a:t>Truyện</a:t>
                      </a:r>
                      <a:r>
                        <a:rPr lang="vi-VN" sz="2800" baseline="0" dirty="0" smtClean="0"/>
                        <a:t> ngắn</a:t>
                      </a:r>
                      <a:endParaRPr lang="en-US" sz="2800" dirty="0"/>
                    </a:p>
                  </a:txBody>
                  <a:tcPr anchor="ctr"/>
                </a:tc>
                <a:tc>
                  <a:txBody>
                    <a:bodyPr/>
                    <a:lstStyle/>
                    <a:p>
                      <a:pPr algn="just">
                        <a:lnSpc>
                          <a:spcPct val="125000"/>
                        </a:lnSpc>
                      </a:pPr>
                      <a:r>
                        <a:rPr lang="vi-VN" sz="2800" dirty="0" smtClean="0"/>
                        <a:t>Sự thay đổi của làng quê, nhân vật Nhuận Thổ – phê phán xã hội phong kiến, đặt vấn đề con đường  đi cho nông dân cho xã hội.</a:t>
                      </a:r>
                      <a:endParaRPr lang="en-US" sz="2800" dirty="0"/>
                    </a:p>
                  </a:txBody>
                  <a:tcPr anchor="ctr"/>
                </a:tc>
                <a:extLst>
                  <a:ext uri="{0D108BD9-81ED-4DB2-BD59-A6C34878D82A}">
                    <a16:rowId xmlns:a16="http://schemas.microsoft.com/office/drawing/2014/main" val="1885764349"/>
                  </a:ext>
                </a:extLst>
              </a:tr>
              <a:tr h="2462661">
                <a:tc>
                  <a:txBody>
                    <a:bodyPr/>
                    <a:lstStyle/>
                    <a:p>
                      <a:pPr algn="ctr">
                        <a:lnSpc>
                          <a:spcPct val="125000"/>
                        </a:lnSpc>
                      </a:pPr>
                      <a:r>
                        <a:rPr lang="vi-VN" sz="2800" dirty="0" smtClean="0"/>
                        <a:t>17</a:t>
                      </a:r>
                      <a:endParaRPr lang="en-US" sz="2800" dirty="0"/>
                    </a:p>
                  </a:txBody>
                  <a:tcPr anchor="ctr"/>
                </a:tc>
                <a:tc>
                  <a:txBody>
                    <a:bodyPr/>
                    <a:lstStyle/>
                    <a:p>
                      <a:pPr algn="ctr">
                        <a:lnSpc>
                          <a:spcPct val="125000"/>
                        </a:lnSpc>
                      </a:pPr>
                      <a:r>
                        <a:rPr lang="vi-VN" sz="2800" dirty="0" smtClean="0"/>
                        <a:t>Những</a:t>
                      </a:r>
                      <a:r>
                        <a:rPr lang="vi-VN" sz="2800" baseline="0" dirty="0" smtClean="0"/>
                        <a:t> đưa trẻ</a:t>
                      </a:r>
                      <a:endParaRPr lang="en-US" sz="2800" dirty="0"/>
                    </a:p>
                  </a:txBody>
                  <a:tcPr anchor="ctr"/>
                </a:tc>
                <a:tc>
                  <a:txBody>
                    <a:bodyPr/>
                    <a:lstStyle/>
                    <a:p>
                      <a:pPr algn="ctr">
                        <a:lnSpc>
                          <a:spcPct val="125000"/>
                        </a:lnSpc>
                      </a:pPr>
                      <a:r>
                        <a:rPr lang="vi-VN" sz="2800" dirty="0" smtClean="0"/>
                        <a:t>M.Go-rơ-ki</a:t>
                      </a:r>
                      <a:endParaRPr lang="en-US" sz="2800" dirty="0"/>
                    </a:p>
                  </a:txBody>
                  <a:tcPr anchor="ctr"/>
                </a:tc>
                <a:tc>
                  <a:txBody>
                    <a:bodyPr/>
                    <a:lstStyle/>
                    <a:p>
                      <a:pPr algn="ctr">
                        <a:lnSpc>
                          <a:spcPct val="125000"/>
                        </a:lnSpc>
                      </a:pPr>
                      <a:r>
                        <a:rPr lang="vi-VN" sz="2800" dirty="0" smtClean="0"/>
                        <a:t>Nga</a:t>
                      </a:r>
                      <a:endParaRPr lang="en-US" sz="2800" dirty="0"/>
                    </a:p>
                  </a:txBody>
                  <a:tcPr anchor="ctr"/>
                </a:tc>
                <a:tc>
                  <a:txBody>
                    <a:bodyPr/>
                    <a:lstStyle/>
                    <a:p>
                      <a:pPr algn="ctr">
                        <a:lnSpc>
                          <a:spcPct val="125000"/>
                        </a:lnSpc>
                      </a:pPr>
                      <a:r>
                        <a:rPr lang="vi-VN" sz="2800" dirty="0" smtClean="0"/>
                        <a:t>1913-1914</a:t>
                      </a:r>
                    </a:p>
                  </a:txBody>
                  <a:tcPr anchor="ctr"/>
                </a:tc>
                <a:tc>
                  <a:txBody>
                    <a:bodyPr/>
                    <a:lstStyle/>
                    <a:p>
                      <a:pPr algn="ctr">
                        <a:lnSpc>
                          <a:spcPct val="125000"/>
                        </a:lnSpc>
                      </a:pPr>
                      <a:r>
                        <a:rPr lang="vi-VN" sz="2800" dirty="0" smtClean="0"/>
                        <a:t>Tiểu</a:t>
                      </a:r>
                      <a:r>
                        <a:rPr lang="vi-VN" sz="2800" baseline="0" dirty="0" smtClean="0"/>
                        <a:t> thuyết</a:t>
                      </a:r>
                      <a:endParaRPr lang="en-US" sz="2800" dirty="0"/>
                    </a:p>
                  </a:txBody>
                  <a:tcPr anchor="ctr"/>
                </a:tc>
                <a:tc>
                  <a:txBody>
                    <a:bodyPr/>
                    <a:lstStyle/>
                    <a:p>
                      <a:pPr algn="just">
                        <a:lnSpc>
                          <a:spcPct val="125000"/>
                        </a:lnSpc>
                      </a:pPr>
                      <a:r>
                        <a:rPr lang="vi-VN" sz="2800" dirty="0" smtClean="0"/>
                        <a:t>Tình bạn thân thiết giữa những đứa trẻ sống thiếu tình thương, bất chấp cản trở của xã hội.</a:t>
                      </a:r>
                    </a:p>
                  </a:txBody>
                  <a:tcPr anchor="ctr"/>
                </a:tc>
                <a:extLst>
                  <a:ext uri="{0D108BD9-81ED-4DB2-BD59-A6C34878D82A}">
                    <a16:rowId xmlns:a16="http://schemas.microsoft.com/office/drawing/2014/main" val="3091760582"/>
                  </a:ext>
                </a:extLst>
              </a:tr>
            </a:tbl>
          </a:graphicData>
        </a:graphic>
      </p:graphicFrame>
      <p:sp>
        <p:nvSpPr>
          <p:cNvPr id="8" name="TextBox 10"/>
          <p:cNvSpPr txBox="1"/>
          <p:nvPr/>
        </p:nvSpPr>
        <p:spPr>
          <a:xfrm>
            <a:off x="381000" y="342900"/>
            <a:ext cx="2133600" cy="738664"/>
          </a:xfrm>
          <a:prstGeom prst="rect">
            <a:avLst/>
          </a:prstGeom>
          <a:solidFill>
            <a:schemeClr val="accent3">
              <a:lumMod val="40000"/>
              <a:lumOff val="60000"/>
            </a:schemeClr>
          </a:solidFill>
          <a:ln w="57150">
            <a:solidFill>
              <a:srgbClr val="FF0000"/>
            </a:solidFill>
          </a:ln>
        </p:spPr>
        <p:txBody>
          <a:bodyPr wrap="square" lIns="0" tIns="0" rIns="0" bIns="0" rtlCol="0" anchor="t">
            <a:spAutoFit/>
          </a:bodyPr>
          <a:lstStyle/>
          <a:p>
            <a:pPr algn="ctr">
              <a:spcBef>
                <a:spcPct val="0"/>
              </a:spcBef>
            </a:pPr>
            <a:r>
              <a:rPr lang="vi-VN" sz="4800" b="1" dirty="0" smtClean="0">
                <a:solidFill>
                  <a:srgbClr val="FF0000"/>
                </a:solidFill>
              </a:rPr>
              <a:t>LỚP 9</a:t>
            </a:r>
            <a:endParaRPr lang="en-US" sz="4800" b="1" dirty="0">
              <a:solidFill>
                <a:srgbClr val="FF0000"/>
              </a:solidFill>
            </a:endParaRPr>
          </a:p>
        </p:txBody>
      </p:sp>
    </p:spTree>
    <p:extLst>
      <p:ext uri="{BB962C8B-B14F-4D97-AF65-F5344CB8AC3E}">
        <p14:creationId xmlns:p14="http://schemas.microsoft.com/office/powerpoint/2010/main" val="360841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712099966"/>
              </p:ext>
            </p:extLst>
          </p:nvPr>
        </p:nvGraphicFramePr>
        <p:xfrm>
          <a:off x="381000" y="1562100"/>
          <a:ext cx="17449800" cy="8153400"/>
        </p:xfrm>
        <a:graphic>
          <a:graphicData uri="http://schemas.openxmlformats.org/drawingml/2006/table">
            <a:tbl>
              <a:tblPr firstRow="1" bandRow="1">
                <a:tableStyleId>{5940675A-B579-460E-94D1-54222C63F5DA}</a:tableStyleId>
              </a:tblPr>
              <a:tblGrid>
                <a:gridCol w="1199722">
                  <a:extLst>
                    <a:ext uri="{9D8B030D-6E8A-4147-A177-3AD203B41FA5}">
                      <a16:colId xmlns:a16="http://schemas.microsoft.com/office/drawing/2014/main" val="3907052427"/>
                    </a:ext>
                  </a:extLst>
                </a:gridCol>
                <a:gridCol w="2915078">
                  <a:extLst>
                    <a:ext uri="{9D8B030D-6E8A-4147-A177-3AD203B41FA5}">
                      <a16:colId xmlns:a16="http://schemas.microsoft.com/office/drawing/2014/main" val="2515522724"/>
                    </a:ext>
                  </a:extLst>
                </a:gridCol>
                <a:gridCol w="2209800">
                  <a:extLst>
                    <a:ext uri="{9D8B030D-6E8A-4147-A177-3AD203B41FA5}">
                      <a16:colId xmlns:a16="http://schemas.microsoft.com/office/drawing/2014/main" val="1878034961"/>
                    </a:ext>
                  </a:extLst>
                </a:gridCol>
                <a:gridCol w="1828800">
                  <a:extLst>
                    <a:ext uri="{9D8B030D-6E8A-4147-A177-3AD203B41FA5}">
                      <a16:colId xmlns:a16="http://schemas.microsoft.com/office/drawing/2014/main" val="16380398"/>
                    </a:ext>
                  </a:extLst>
                </a:gridCol>
                <a:gridCol w="1219200">
                  <a:extLst>
                    <a:ext uri="{9D8B030D-6E8A-4147-A177-3AD203B41FA5}">
                      <a16:colId xmlns:a16="http://schemas.microsoft.com/office/drawing/2014/main" val="4287209374"/>
                    </a:ext>
                  </a:extLst>
                </a:gridCol>
                <a:gridCol w="2057400">
                  <a:extLst>
                    <a:ext uri="{9D8B030D-6E8A-4147-A177-3AD203B41FA5}">
                      <a16:colId xmlns:a16="http://schemas.microsoft.com/office/drawing/2014/main" val="3027458051"/>
                    </a:ext>
                  </a:extLst>
                </a:gridCol>
                <a:gridCol w="6019800">
                  <a:extLst>
                    <a:ext uri="{9D8B030D-6E8A-4147-A177-3AD203B41FA5}">
                      <a16:colId xmlns:a16="http://schemas.microsoft.com/office/drawing/2014/main" val="172122153"/>
                    </a:ext>
                  </a:extLst>
                </a:gridCol>
              </a:tblGrid>
              <a:tr h="1720489">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STT</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TÊN</a:t>
                      </a:r>
                      <a:r>
                        <a:rPr lang="vi-VN" sz="3200" b="1" baseline="0" dirty="0" smtClean="0">
                          <a:solidFill>
                            <a:srgbClr val="FF0000"/>
                          </a:solidFill>
                          <a:latin typeface="Arial" panose="020B0604020202020204" pitchFamily="34" charset="0"/>
                          <a:cs typeface="Arial" panose="020B0604020202020204" pitchFamily="34" charset="0"/>
                        </a:rPr>
                        <a:t> TÁC PHẨM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TÁC</a:t>
                      </a:r>
                      <a:r>
                        <a:rPr lang="vi-VN" sz="3200" b="1" baseline="0" dirty="0" smtClean="0">
                          <a:solidFill>
                            <a:srgbClr val="FF0000"/>
                          </a:solidFill>
                          <a:latin typeface="Arial" panose="020B0604020202020204" pitchFamily="34" charset="0"/>
                          <a:cs typeface="Arial" panose="020B0604020202020204" pitchFamily="34" charset="0"/>
                        </a:rPr>
                        <a:t> GIẢ</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NƯỚC</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THẾ</a:t>
                      </a:r>
                      <a:r>
                        <a:rPr lang="vi-VN" sz="3200" b="1" baseline="0" dirty="0" smtClean="0">
                          <a:solidFill>
                            <a:srgbClr val="FF0000"/>
                          </a:solidFill>
                          <a:latin typeface="Arial" panose="020B0604020202020204" pitchFamily="34" charset="0"/>
                          <a:cs typeface="Arial" panose="020B0604020202020204" pitchFamily="34" charset="0"/>
                        </a:rPr>
                        <a:t> KỈ</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THỂ</a:t>
                      </a:r>
                      <a:r>
                        <a:rPr lang="vi-VN" sz="3200" b="1" baseline="0" dirty="0" smtClean="0">
                          <a:solidFill>
                            <a:srgbClr val="FF0000"/>
                          </a:solidFill>
                          <a:latin typeface="Arial" panose="020B0604020202020204" pitchFamily="34" charset="0"/>
                          <a:cs typeface="Arial" panose="020B0604020202020204" pitchFamily="34" charset="0"/>
                        </a:rPr>
                        <a:t> LOẠI</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NỘI</a:t>
                      </a:r>
                      <a:r>
                        <a:rPr lang="vi-VN" sz="3200" b="1" baseline="0" dirty="0" smtClean="0">
                          <a:solidFill>
                            <a:srgbClr val="FF0000"/>
                          </a:solidFill>
                          <a:latin typeface="Arial" panose="020B0604020202020204" pitchFamily="34" charset="0"/>
                          <a:cs typeface="Arial" panose="020B0604020202020204" pitchFamily="34" charset="0"/>
                        </a:rPr>
                        <a:t> DUNG CHỦ YẾU</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1439174364"/>
                  </a:ext>
                </a:extLst>
              </a:tr>
              <a:tr h="1872297">
                <a:tc>
                  <a:txBody>
                    <a:bodyPr/>
                    <a:lstStyle/>
                    <a:p>
                      <a:pPr algn="ctr">
                        <a:lnSpc>
                          <a:spcPct val="125000"/>
                        </a:lnSpc>
                      </a:pPr>
                      <a:r>
                        <a:rPr lang="vi-VN" sz="2800" dirty="0" smtClean="0">
                          <a:latin typeface="Arial" panose="020B0604020202020204" pitchFamily="34" charset="0"/>
                          <a:cs typeface="Arial" panose="020B0604020202020204" pitchFamily="34" charset="0"/>
                        </a:rPr>
                        <a:t>18</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mn-lt"/>
                          <a:cs typeface="Arial" panose="020B0604020202020204" pitchFamily="34" charset="0"/>
                        </a:rPr>
                        <a:t>Rô - bin - xơn ngoài đảo hoang </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Đi-phô</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Anh</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1719</a:t>
                      </a:r>
                      <a:endParaRPr lang="en-US" sz="2800" dirty="0">
                        <a:latin typeface="Arial" panose="020B0604020202020204" pitchFamily="34" charset="0"/>
                        <a:cs typeface="Arial" panose="020B0604020202020204" pitchFamily="34" charset="0"/>
                      </a:endParaRPr>
                    </a:p>
                  </a:txBody>
                  <a:tcPr anchor="ctr"/>
                </a:tc>
                <a:tc>
                  <a:txBody>
                    <a:bodyPr/>
                    <a:lstStyle/>
                    <a:p>
                      <a:pPr algn="ctr">
                        <a:lnSpc>
                          <a:spcPct val="125000"/>
                        </a:lnSpc>
                      </a:pPr>
                      <a:r>
                        <a:rPr lang="vi-VN" sz="2800" dirty="0" smtClean="0">
                          <a:latin typeface="Arial" panose="020B0604020202020204" pitchFamily="34" charset="0"/>
                          <a:cs typeface="Arial" panose="020B0604020202020204" pitchFamily="34" charset="0"/>
                        </a:rPr>
                        <a:t>Tiểu</a:t>
                      </a:r>
                      <a:r>
                        <a:rPr lang="vi-VN" sz="2800" baseline="0" dirty="0" smtClean="0">
                          <a:latin typeface="Arial" panose="020B0604020202020204" pitchFamily="34" charset="0"/>
                          <a:cs typeface="Arial" panose="020B0604020202020204" pitchFamily="34" charset="0"/>
                        </a:rPr>
                        <a:t> thuyết</a:t>
                      </a:r>
                      <a:endParaRPr lang="en-US" sz="2800" dirty="0">
                        <a:latin typeface="Arial" panose="020B0604020202020204" pitchFamily="34" charset="0"/>
                        <a:cs typeface="Arial" panose="020B0604020202020204" pitchFamily="34" charset="0"/>
                      </a:endParaRPr>
                    </a:p>
                  </a:txBody>
                  <a:tcPr anchor="ctr"/>
                </a:tc>
                <a:tc>
                  <a:txBody>
                    <a:bodyPr/>
                    <a:lstStyle/>
                    <a:p>
                      <a:pPr algn="just">
                        <a:lnSpc>
                          <a:spcPct val="125000"/>
                        </a:lnSpc>
                      </a:pPr>
                      <a:r>
                        <a:rPr lang="vi-VN" sz="2800" dirty="0" smtClean="0">
                          <a:latin typeface="+mn-lt"/>
                          <a:cs typeface="Arial" panose="020B0604020202020204" pitchFamily="34" charset="0"/>
                        </a:rPr>
                        <a:t>Cuộc sống khó khăn và tinh thần lạc quan của nhân vật giữa vùng hoang đảo xích đạo.</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27589066"/>
                  </a:ext>
                </a:extLst>
              </a:tr>
              <a:tr h="2097953">
                <a:tc>
                  <a:txBody>
                    <a:bodyPr/>
                    <a:lstStyle/>
                    <a:p>
                      <a:pPr algn="ctr">
                        <a:lnSpc>
                          <a:spcPct val="125000"/>
                        </a:lnSpc>
                      </a:pPr>
                      <a:r>
                        <a:rPr lang="vi-VN" sz="2800" dirty="0" smtClean="0"/>
                        <a:t>19</a:t>
                      </a:r>
                      <a:endParaRPr lang="en-US" sz="2800" dirty="0"/>
                    </a:p>
                  </a:txBody>
                  <a:tcPr anchor="ctr"/>
                </a:tc>
                <a:tc>
                  <a:txBody>
                    <a:bodyPr/>
                    <a:lstStyle/>
                    <a:p>
                      <a:pPr algn="ctr">
                        <a:lnSpc>
                          <a:spcPct val="125000"/>
                        </a:lnSpc>
                      </a:pPr>
                      <a:r>
                        <a:rPr lang="vi-VN" sz="2800" dirty="0" smtClean="0"/>
                        <a:t>Bố</a:t>
                      </a:r>
                      <a:r>
                        <a:rPr lang="vi-VN" sz="2800" baseline="0" dirty="0" smtClean="0"/>
                        <a:t> của Xi-mông</a:t>
                      </a:r>
                      <a:endParaRPr lang="en-US" sz="2800" dirty="0"/>
                    </a:p>
                  </a:txBody>
                  <a:tcPr anchor="ctr"/>
                </a:tc>
                <a:tc>
                  <a:txBody>
                    <a:bodyPr/>
                    <a:lstStyle/>
                    <a:p>
                      <a:pPr algn="ctr">
                        <a:lnSpc>
                          <a:spcPct val="125000"/>
                        </a:lnSpc>
                      </a:pPr>
                      <a:r>
                        <a:rPr lang="vi-VN" sz="2800" dirty="0" smtClean="0"/>
                        <a:t>Mô - pa - xăng</a:t>
                      </a:r>
                      <a:endParaRPr lang="en-US" sz="2800" dirty="0"/>
                    </a:p>
                  </a:txBody>
                  <a:tcPr anchor="ctr"/>
                </a:tc>
                <a:tc>
                  <a:txBody>
                    <a:bodyPr/>
                    <a:lstStyle/>
                    <a:p>
                      <a:pPr algn="ctr">
                        <a:lnSpc>
                          <a:spcPct val="125000"/>
                        </a:lnSpc>
                      </a:pPr>
                      <a:r>
                        <a:rPr lang="vi-VN" sz="2800" dirty="0" smtClean="0"/>
                        <a:t>Pháp</a:t>
                      </a:r>
                      <a:endParaRPr lang="en-US" sz="2800" dirty="0"/>
                    </a:p>
                  </a:txBody>
                  <a:tcPr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vi-VN" sz="2800" dirty="0" smtClean="0">
                          <a:latin typeface="+mn-lt"/>
                          <a:cs typeface="Arial" panose="020B0604020202020204" pitchFamily="34" charset="0"/>
                        </a:rPr>
                        <a:t>1879</a:t>
                      </a:r>
                    </a:p>
                  </a:txBody>
                  <a:tcPr anchor="ctr"/>
                </a:tc>
                <a:tc>
                  <a:txBody>
                    <a:bodyPr/>
                    <a:lstStyle/>
                    <a:p>
                      <a:pPr algn="ctr">
                        <a:lnSpc>
                          <a:spcPct val="125000"/>
                        </a:lnSpc>
                      </a:pPr>
                      <a:r>
                        <a:rPr lang="vi-VN" sz="2800" dirty="0" smtClean="0"/>
                        <a:t>Truyện</a:t>
                      </a:r>
                      <a:r>
                        <a:rPr lang="vi-VN" sz="2800" baseline="0" dirty="0" smtClean="0"/>
                        <a:t> ngắn</a:t>
                      </a:r>
                      <a:endParaRPr lang="en-US" sz="2800" dirty="0"/>
                    </a:p>
                  </a:txBody>
                  <a:tcPr anchor="ctr"/>
                </a:tc>
                <a:tc>
                  <a:txBody>
                    <a:bodyPr/>
                    <a:lstStyle/>
                    <a:p>
                      <a:pPr algn="just">
                        <a:lnSpc>
                          <a:spcPct val="125000"/>
                        </a:lnSpc>
                      </a:pPr>
                      <a:r>
                        <a:rPr lang="vi-VN" sz="2800" dirty="0" smtClean="0"/>
                        <a:t>Nỗi tuyệt vọng của Xi Mông, tình cảm chân tình của mẹ Blăng - sốt, sự bao dung của Phi -líp.</a:t>
                      </a:r>
                      <a:endParaRPr lang="en-US" sz="2800" dirty="0"/>
                    </a:p>
                  </a:txBody>
                  <a:tcPr anchor="ctr"/>
                </a:tc>
                <a:extLst>
                  <a:ext uri="{0D108BD9-81ED-4DB2-BD59-A6C34878D82A}">
                    <a16:rowId xmlns:a16="http://schemas.microsoft.com/office/drawing/2014/main" val="1885764349"/>
                  </a:ext>
                </a:extLst>
              </a:tr>
              <a:tr h="2462661">
                <a:tc>
                  <a:txBody>
                    <a:bodyPr/>
                    <a:lstStyle/>
                    <a:p>
                      <a:pPr algn="ctr">
                        <a:lnSpc>
                          <a:spcPct val="125000"/>
                        </a:lnSpc>
                      </a:pPr>
                      <a:r>
                        <a:rPr lang="vi-VN" sz="2800" dirty="0" smtClean="0"/>
                        <a:t>20</a:t>
                      </a:r>
                      <a:endParaRPr lang="en-US" sz="2800" dirty="0"/>
                    </a:p>
                  </a:txBody>
                  <a:tcPr anchor="ctr"/>
                </a:tc>
                <a:tc>
                  <a:txBody>
                    <a:bodyPr/>
                    <a:lstStyle/>
                    <a:p>
                      <a:pPr algn="ctr">
                        <a:lnSpc>
                          <a:spcPct val="125000"/>
                        </a:lnSpc>
                      </a:pPr>
                      <a:r>
                        <a:rPr lang="vi-VN" sz="2800" dirty="0" smtClean="0"/>
                        <a:t>Con chó</a:t>
                      </a:r>
                      <a:r>
                        <a:rPr lang="vi-VN" sz="2800" baseline="0" dirty="0" smtClean="0"/>
                        <a:t> Bấc</a:t>
                      </a:r>
                      <a:endParaRPr lang="en-US" sz="2800" dirty="0"/>
                    </a:p>
                  </a:txBody>
                  <a:tcPr anchor="ctr"/>
                </a:tc>
                <a:tc>
                  <a:txBody>
                    <a:bodyPr/>
                    <a:lstStyle/>
                    <a:p>
                      <a:pPr algn="ctr">
                        <a:lnSpc>
                          <a:spcPct val="125000"/>
                        </a:lnSpc>
                      </a:pPr>
                      <a:r>
                        <a:rPr lang="vi-VN" sz="2800" dirty="0" smtClean="0"/>
                        <a:t>Giắc lân đơn</a:t>
                      </a:r>
                      <a:endParaRPr lang="en-US" sz="2800" dirty="0"/>
                    </a:p>
                  </a:txBody>
                  <a:tcPr anchor="ctr"/>
                </a:tc>
                <a:tc>
                  <a:txBody>
                    <a:bodyPr/>
                    <a:lstStyle/>
                    <a:p>
                      <a:pPr algn="ctr">
                        <a:lnSpc>
                          <a:spcPct val="125000"/>
                        </a:lnSpc>
                      </a:pPr>
                      <a:r>
                        <a:rPr lang="vi-VN" sz="2800" dirty="0" smtClean="0"/>
                        <a:t>Mỹ</a:t>
                      </a:r>
                      <a:endParaRPr lang="en-US" sz="2800" dirty="0"/>
                    </a:p>
                  </a:txBody>
                  <a:tcPr anchor="ctr"/>
                </a:tc>
                <a:tc>
                  <a:txBody>
                    <a:bodyPr/>
                    <a:lstStyle/>
                    <a:p>
                      <a:pPr algn="ctr">
                        <a:lnSpc>
                          <a:spcPct val="125000"/>
                        </a:lnSpc>
                      </a:pPr>
                      <a:r>
                        <a:rPr lang="vi-VN" sz="2800" dirty="0" smtClean="0"/>
                        <a:t>1903</a:t>
                      </a:r>
                    </a:p>
                  </a:txBody>
                  <a:tcPr anchor="ctr"/>
                </a:tc>
                <a:tc>
                  <a:txBody>
                    <a:bodyPr/>
                    <a:lstStyle/>
                    <a:p>
                      <a:pPr algn="ctr">
                        <a:lnSpc>
                          <a:spcPct val="125000"/>
                        </a:lnSpc>
                      </a:pPr>
                      <a:r>
                        <a:rPr lang="vi-VN" sz="2800" dirty="0" smtClean="0"/>
                        <a:t>Tiểu</a:t>
                      </a:r>
                      <a:r>
                        <a:rPr lang="vi-VN" sz="2800" baseline="0" dirty="0" smtClean="0"/>
                        <a:t> thuyết</a:t>
                      </a:r>
                      <a:endParaRPr lang="en-US" sz="2800" dirty="0"/>
                    </a:p>
                  </a:txBody>
                  <a:tcPr anchor="ctr"/>
                </a:tc>
                <a:tc>
                  <a:txBody>
                    <a:bodyPr/>
                    <a:lstStyle/>
                    <a:p>
                      <a:pPr algn="just">
                        <a:lnSpc>
                          <a:spcPct val="125000"/>
                        </a:lnSpc>
                      </a:pPr>
                      <a:r>
                        <a:rPr lang="vi-VN" sz="2800" dirty="0" smtClean="0"/>
                        <a:t>Tình cảm yêu thương của tác giả với loài vật.</a:t>
                      </a:r>
                    </a:p>
                  </a:txBody>
                  <a:tcPr anchor="ctr"/>
                </a:tc>
                <a:extLst>
                  <a:ext uri="{0D108BD9-81ED-4DB2-BD59-A6C34878D82A}">
                    <a16:rowId xmlns:a16="http://schemas.microsoft.com/office/drawing/2014/main" val="3091760582"/>
                  </a:ext>
                </a:extLst>
              </a:tr>
            </a:tbl>
          </a:graphicData>
        </a:graphic>
      </p:graphicFrame>
      <p:sp>
        <p:nvSpPr>
          <p:cNvPr id="8" name="TextBox 10"/>
          <p:cNvSpPr txBox="1"/>
          <p:nvPr/>
        </p:nvSpPr>
        <p:spPr>
          <a:xfrm>
            <a:off x="381000" y="342900"/>
            <a:ext cx="2133600" cy="738664"/>
          </a:xfrm>
          <a:prstGeom prst="rect">
            <a:avLst/>
          </a:prstGeom>
          <a:solidFill>
            <a:schemeClr val="accent3">
              <a:lumMod val="40000"/>
              <a:lumOff val="60000"/>
            </a:schemeClr>
          </a:solidFill>
          <a:ln w="57150">
            <a:solidFill>
              <a:srgbClr val="FF0000"/>
            </a:solidFill>
          </a:ln>
        </p:spPr>
        <p:txBody>
          <a:bodyPr wrap="square" lIns="0" tIns="0" rIns="0" bIns="0" rtlCol="0" anchor="t">
            <a:spAutoFit/>
          </a:bodyPr>
          <a:lstStyle/>
          <a:p>
            <a:pPr algn="ctr">
              <a:spcBef>
                <a:spcPct val="0"/>
              </a:spcBef>
            </a:pPr>
            <a:r>
              <a:rPr lang="vi-VN" sz="4800" b="1" dirty="0" smtClean="0">
                <a:solidFill>
                  <a:srgbClr val="FF0000"/>
                </a:solidFill>
              </a:rPr>
              <a:t>LỚP 9</a:t>
            </a:r>
            <a:endParaRPr lang="en-US" sz="4800" b="1" dirty="0">
              <a:solidFill>
                <a:srgbClr val="FF0000"/>
              </a:solidFill>
            </a:endParaRPr>
          </a:p>
        </p:txBody>
      </p:sp>
    </p:spTree>
    <p:extLst>
      <p:ext uri="{BB962C8B-B14F-4D97-AF65-F5344CB8AC3E}">
        <p14:creationId xmlns:p14="http://schemas.microsoft.com/office/powerpoint/2010/main" val="8485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39789" flipH="1">
            <a:off x="-1060200" y="-35172"/>
            <a:ext cx="6197490" cy="89494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51286" y="2797373"/>
            <a:ext cx="4453376" cy="4692254"/>
          </a:xfrm>
          <a:prstGeom prst="rect">
            <a:avLst/>
          </a:prstGeom>
        </p:spPr>
      </p:pic>
      <p:sp>
        <p:nvSpPr>
          <p:cNvPr id="4" name="TextBox 4"/>
          <p:cNvSpPr txBox="1"/>
          <p:nvPr/>
        </p:nvSpPr>
        <p:spPr>
          <a:xfrm>
            <a:off x="6197838" y="4114800"/>
            <a:ext cx="11506200" cy="1318310"/>
          </a:xfrm>
          <a:prstGeom prst="rect">
            <a:avLst/>
          </a:prstGeom>
        </p:spPr>
        <p:txBody>
          <a:bodyPr wrap="square" lIns="0" tIns="0" rIns="0" bIns="0" rtlCol="0" anchor="t">
            <a:spAutoFit/>
          </a:bodyPr>
          <a:lstStyle/>
          <a:p>
            <a:pPr algn="ctr">
              <a:lnSpc>
                <a:spcPct val="150000"/>
              </a:lnSpc>
            </a:pPr>
            <a:r>
              <a:rPr lang="vi-VN" sz="6400" dirty="0" smtClean="0">
                <a:solidFill>
                  <a:srgbClr val="3E4B22"/>
                </a:solidFill>
              </a:rPr>
              <a:t>II. NỘI DUNG CHỦ YẾU</a:t>
            </a:r>
            <a:endParaRPr lang="en-US" sz="6400" dirty="0">
              <a:solidFill>
                <a:srgbClr val="3E4B22"/>
              </a:solidFill>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07404" y="-2548233"/>
            <a:ext cx="2849499" cy="4114800"/>
          </a:xfrm>
          <a:prstGeom prst="rect">
            <a:avLst/>
          </a:prstGeom>
        </p:spPr>
      </p:pic>
    </p:spTree>
    <p:extLst>
      <p:ext uri="{BB962C8B-B14F-4D97-AF65-F5344CB8AC3E}">
        <p14:creationId xmlns:p14="http://schemas.microsoft.com/office/powerpoint/2010/main" val="3654035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
        <p:nvSpPr>
          <p:cNvPr id="15" name="TextBox 15"/>
          <p:cNvSpPr txBox="1"/>
          <p:nvPr/>
        </p:nvSpPr>
        <p:spPr>
          <a:xfrm>
            <a:off x="533400" y="495300"/>
            <a:ext cx="14588631" cy="2215991"/>
          </a:xfrm>
          <a:prstGeom prst="rect">
            <a:avLst/>
          </a:prstGeom>
        </p:spPr>
        <p:txBody>
          <a:bodyPr wrap="square" lIns="0" tIns="0" rIns="0" bIns="0" rtlCol="0" anchor="t">
            <a:spAutoFit/>
          </a:bodyPr>
          <a:lstStyle/>
          <a:p>
            <a:pPr>
              <a:lnSpc>
                <a:spcPct val="150000"/>
              </a:lnSpc>
              <a:spcBef>
                <a:spcPct val="0"/>
              </a:spcBef>
            </a:pPr>
            <a:r>
              <a:rPr lang="vi-VN" sz="4800" b="1" i="1" dirty="0" smtClean="0">
                <a:solidFill>
                  <a:srgbClr val="3E4B22"/>
                </a:solidFill>
              </a:rPr>
              <a:t>	Hãy </a:t>
            </a:r>
            <a:r>
              <a:rPr lang="vi-VN" sz="4800" b="1" i="1" dirty="0">
                <a:solidFill>
                  <a:srgbClr val="3E4B22"/>
                </a:solidFill>
              </a:rPr>
              <a:t>khái quát  lại nội dung chủ yếu được phản ánh trong các tác phẩm văn học nước ngoài?</a:t>
            </a:r>
            <a:endParaRPr lang="en-US" sz="4800" b="1" i="1" dirty="0">
              <a:solidFill>
                <a:srgbClr val="3E4B22"/>
              </a:solidFill>
            </a:endParaRP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22031" y="-2057609"/>
            <a:ext cx="4274538" cy="6172618"/>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9600" y="665128"/>
            <a:ext cx="855167" cy="847392"/>
          </a:xfrm>
          <a:prstGeom prst="rect">
            <a:avLst/>
          </a:prstGeom>
        </p:spPr>
      </p:pic>
      <p:sp>
        <p:nvSpPr>
          <p:cNvPr id="18" name="Rectangle 17"/>
          <p:cNvSpPr/>
          <p:nvPr/>
        </p:nvSpPr>
        <p:spPr>
          <a:xfrm>
            <a:off x="1073577" y="2715272"/>
            <a:ext cx="13842956" cy="4939814"/>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it-IT" sz="4200" b="1" dirty="0">
                <a:latin typeface="Arial" panose="020B0604020202020204" pitchFamily="34" charset="0"/>
                <a:ea typeface="Times New Roman" panose="02020603050405020304" pitchFamily="18" charset="0"/>
                <a:cs typeface="Arial" panose="020B0604020202020204" pitchFamily="34" charset="0"/>
              </a:rPr>
              <a:t>Những sắc về phong tục, tập quán của nhiều dân tộc, châu lục trên thế giới</a:t>
            </a:r>
            <a:r>
              <a:rPr lang="it-IT" sz="4200" dirty="0">
                <a:latin typeface="Arial" panose="020B0604020202020204" pitchFamily="34" charset="0"/>
                <a:ea typeface="Times New Roman" panose="02020603050405020304" pitchFamily="18" charset="0"/>
                <a:cs typeface="Arial" panose="020B0604020202020204" pitchFamily="34" charset="0"/>
              </a:rPr>
              <a:t>. </a:t>
            </a:r>
            <a:r>
              <a:rPr lang="it-IT" sz="4200" i="1" dirty="0">
                <a:latin typeface="Arial" panose="020B0604020202020204" pitchFamily="34" charset="0"/>
                <a:ea typeface="Times New Roman" panose="02020603050405020304" pitchFamily="18" charset="0"/>
                <a:cs typeface="Arial" panose="020B0604020202020204" pitchFamily="34" charset="0"/>
              </a:rPr>
              <a:t>(Cây bút thần, ông lão đánh cá… Bố của Xi Mông, Đi bộ ngao du</a:t>
            </a:r>
            <a:r>
              <a:rPr lang="it-IT" sz="4200" i="1" dirty="0" smtClean="0">
                <a:latin typeface="Arial" panose="020B0604020202020204" pitchFamily="34" charset="0"/>
                <a:ea typeface="Times New Roman" panose="02020603050405020304" pitchFamily="18" charset="0"/>
                <a:cs typeface="Arial" panose="020B0604020202020204" pitchFamily="34" charset="0"/>
              </a:rPr>
              <a:t>…</a:t>
            </a:r>
            <a:r>
              <a:rPr lang="vi-VN" sz="4200" i="1" dirty="0" smtClean="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buFont typeface="Wingdings" panose="05000000000000000000" pitchFamily="2" charset="2"/>
              <a:buChar char="q"/>
            </a:pPr>
            <a:r>
              <a:rPr lang="vi-VN" sz="4200" b="1" dirty="0">
                <a:cs typeface="Arial" panose="020B0604020202020204" pitchFamily="34" charset="0"/>
              </a:rPr>
              <a:t>Thiên nhiên và tình yêu thiên nhiên </a:t>
            </a:r>
            <a:r>
              <a:rPr lang="vi-VN" sz="4200" i="1" dirty="0">
                <a:cs typeface="Arial" panose="020B0604020202020204" pitchFamily="34" charset="0"/>
              </a:rPr>
              <a:t>(Đi bộ ngao du, Hai cây thông, Lòng yêu nước, Xa ngắm thác núi Lư…)</a:t>
            </a:r>
            <a:endParaRPr lang="en-US" sz="4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down)">
                                      <p:cBhvr>
                                        <p:cTn id="2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
        <p:nvSpPr>
          <p:cNvPr id="15" name="TextBox 15"/>
          <p:cNvSpPr txBox="1"/>
          <p:nvPr/>
        </p:nvSpPr>
        <p:spPr>
          <a:xfrm>
            <a:off x="533400" y="495300"/>
            <a:ext cx="14588631" cy="2215991"/>
          </a:xfrm>
          <a:prstGeom prst="rect">
            <a:avLst/>
          </a:prstGeom>
        </p:spPr>
        <p:txBody>
          <a:bodyPr wrap="square" lIns="0" tIns="0" rIns="0" bIns="0" rtlCol="0" anchor="t">
            <a:spAutoFit/>
          </a:bodyPr>
          <a:lstStyle/>
          <a:p>
            <a:pPr>
              <a:lnSpc>
                <a:spcPct val="150000"/>
              </a:lnSpc>
              <a:spcBef>
                <a:spcPct val="0"/>
              </a:spcBef>
            </a:pPr>
            <a:r>
              <a:rPr lang="vi-VN" sz="4800" b="1" i="1" dirty="0" smtClean="0">
                <a:solidFill>
                  <a:srgbClr val="3E4B22"/>
                </a:solidFill>
              </a:rPr>
              <a:t>	Hãy </a:t>
            </a:r>
            <a:r>
              <a:rPr lang="vi-VN" sz="4800" b="1" i="1" dirty="0">
                <a:solidFill>
                  <a:srgbClr val="3E4B22"/>
                </a:solidFill>
              </a:rPr>
              <a:t>khái quát  lại nội dung chủ yếu được phản ánh trong các tác phẩm văn học nước ngoài?</a:t>
            </a:r>
            <a:endParaRPr lang="en-US" sz="4800" b="1" i="1" dirty="0">
              <a:solidFill>
                <a:srgbClr val="3E4B22"/>
              </a:solidFill>
            </a:endParaRP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22031" y="-2057609"/>
            <a:ext cx="4274538" cy="6172618"/>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9600" y="665128"/>
            <a:ext cx="855167" cy="847392"/>
          </a:xfrm>
          <a:prstGeom prst="rect">
            <a:avLst/>
          </a:prstGeom>
        </p:spPr>
      </p:pic>
      <p:sp>
        <p:nvSpPr>
          <p:cNvPr id="18" name="Rectangle 17"/>
          <p:cNvSpPr/>
          <p:nvPr/>
        </p:nvSpPr>
        <p:spPr>
          <a:xfrm>
            <a:off x="1073577" y="2715272"/>
            <a:ext cx="13842956" cy="5909310"/>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b="1" dirty="0" smtClean="0">
                <a:ea typeface="Times New Roman" panose="02020603050405020304" pitchFamily="18" charset="0"/>
                <a:cs typeface="Arial" panose="020B0604020202020204" pitchFamily="34" charset="0"/>
              </a:rPr>
              <a:t>Thương </a:t>
            </a:r>
            <a:r>
              <a:rPr lang="vi-VN" sz="4200" b="1" dirty="0">
                <a:ea typeface="Times New Roman" panose="02020603050405020304" pitchFamily="18" charset="0"/>
                <a:cs typeface="Arial" panose="020B0604020202020204" pitchFamily="34" charset="0"/>
              </a:rPr>
              <a:t>cảm với số phận của người nghèo </a:t>
            </a:r>
            <a:r>
              <a:rPr lang="vi-VN" sz="4200" i="1" dirty="0">
                <a:ea typeface="Times New Roman" panose="02020603050405020304" pitchFamily="18" charset="0"/>
                <a:cs typeface="Arial" panose="020B0604020202020204" pitchFamily="34" charset="0"/>
              </a:rPr>
              <a:t>(Bài ca nhà tranh bị gió thu phá, Cô bé bán diêm, Chiếc lá cuối  cùng, Cố hương</a:t>
            </a:r>
            <a:r>
              <a:rPr lang="vi-VN" sz="4200" i="1" dirty="0" smtClean="0">
                <a:ea typeface="Times New Roman" panose="02020603050405020304" pitchFamily="18" charset="0"/>
                <a:cs typeface="Arial" panose="020B0604020202020204" pitchFamily="34" charset="0"/>
              </a:rPr>
              <a:t>…)</a:t>
            </a:r>
          </a:p>
          <a:p>
            <a:pPr marL="571500" indent="-571500" algn="just">
              <a:lnSpc>
                <a:spcPct val="150000"/>
              </a:lnSpc>
              <a:buFont typeface="Wingdings" panose="05000000000000000000" pitchFamily="2" charset="2"/>
              <a:buChar char="q"/>
            </a:pPr>
            <a:r>
              <a:rPr lang="vi-VN" sz="4200" b="1" dirty="0">
                <a:cs typeface="Arial" panose="020B0604020202020204" pitchFamily="34" charset="0"/>
              </a:rPr>
              <a:t>Hướng tới cái thiện, ghét cái ác, cái xấu</a:t>
            </a:r>
            <a:r>
              <a:rPr lang="vi-VN" sz="4200" b="1" i="1" dirty="0">
                <a:cs typeface="Arial" panose="020B0604020202020204" pitchFamily="34" charset="0"/>
              </a:rPr>
              <a:t> </a:t>
            </a:r>
            <a:r>
              <a:rPr lang="vi-VN" sz="4200" i="1" dirty="0">
                <a:cs typeface="Arial" panose="020B0604020202020204" pitchFamily="34" charset="0"/>
              </a:rPr>
              <a:t>(Cây bút thần, Ông lão đánh cá và con cá vàng, Ông Giuốc đanh mặc lễ phục…)</a:t>
            </a:r>
            <a:endParaRPr lang="en-US" sz="4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2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609537" y="437087"/>
            <a:ext cx="543050" cy="16813876"/>
            <a:chOff x="0" y="0"/>
            <a:chExt cx="152400" cy="4718601"/>
          </a:xfrm>
        </p:grpSpPr>
        <p:sp>
          <p:nvSpPr>
            <p:cNvPr id="3" name="Freeform 3"/>
            <p:cNvSpPr/>
            <p:nvPr/>
          </p:nvSpPr>
          <p:spPr>
            <a:xfrm>
              <a:off x="0" y="0"/>
              <a:ext cx="152400" cy="4718601"/>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12372347" y="1937136"/>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335193" y="-1313159"/>
            <a:ext cx="5235802" cy="7560725"/>
          </a:xfrm>
          <a:prstGeom prst="rect">
            <a:avLst/>
          </a:prstGeom>
        </p:spPr>
      </p:pic>
      <p:sp>
        <p:nvSpPr>
          <p:cNvPr id="13" name="TextBox 13"/>
          <p:cNvSpPr txBox="1"/>
          <p:nvPr/>
        </p:nvSpPr>
        <p:spPr>
          <a:xfrm>
            <a:off x="1219200" y="906944"/>
            <a:ext cx="5612476" cy="1295226"/>
          </a:xfrm>
          <a:prstGeom prst="rect">
            <a:avLst/>
          </a:prstGeom>
        </p:spPr>
        <p:txBody>
          <a:bodyPr wrap="square" lIns="0" tIns="0" rIns="0" bIns="0" rtlCol="0" anchor="t">
            <a:spAutoFit/>
          </a:bodyPr>
          <a:lstStyle/>
          <a:p>
            <a:pPr>
              <a:lnSpc>
                <a:spcPts val="10080"/>
              </a:lnSpc>
              <a:spcBef>
                <a:spcPct val="0"/>
              </a:spcBef>
            </a:pPr>
            <a:r>
              <a:rPr lang="vi-VN" sz="7200" b="1" dirty="0" smtClean="0">
                <a:solidFill>
                  <a:srgbClr val="3E4B22"/>
                </a:solidFill>
              </a:rPr>
              <a:t>KHỞI ĐỘNG</a:t>
            </a:r>
            <a:endParaRPr lang="en-US" sz="7200" b="1" dirty="0">
              <a:solidFill>
                <a:srgbClr val="3E4B22"/>
              </a:solidFill>
            </a:endParaRPr>
          </a:p>
        </p:txBody>
      </p:sp>
      <p:sp>
        <p:nvSpPr>
          <p:cNvPr id="14" name="Rectangle 13"/>
          <p:cNvSpPr/>
          <p:nvPr/>
        </p:nvSpPr>
        <p:spPr>
          <a:xfrm>
            <a:off x="1204912" y="2513742"/>
            <a:ext cx="12801600" cy="4524315"/>
          </a:xfrm>
          <a:prstGeom prst="rect">
            <a:avLst/>
          </a:prstGeom>
        </p:spPr>
        <p:txBody>
          <a:bodyPr wrap="square">
            <a:spAutoFit/>
          </a:bodyPr>
          <a:lstStyle/>
          <a:p>
            <a:pPr algn="just">
              <a:lnSpc>
                <a:spcPct val="150000"/>
              </a:lnSpc>
              <a:spcBef>
                <a:spcPts val="600"/>
              </a:spcBef>
              <a:spcAft>
                <a:spcPts val="600"/>
              </a:spcAft>
            </a:pP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it-IT"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quan </a:t>
            </a:r>
            <a:r>
              <a:rPr lang="it-IT"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sát </a:t>
            </a:r>
            <a:r>
              <a:rPr lang="it-IT"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kĩ những hình ảnh sâu đây và cho biết chúng có liên quan tới tác phẩm văn học nào? Của </a:t>
            </a:r>
            <a:r>
              <a:rPr lang="vi-VN"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tác giả nào</a:t>
            </a:r>
            <a:r>
              <a:rPr lang="it-IT"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Tác phẩm đó em đã được học ở lớp </a:t>
            </a:r>
            <a:r>
              <a:rPr lang="it-IT"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mấy?</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
        <p:nvSpPr>
          <p:cNvPr id="15" name="TextBox 15"/>
          <p:cNvSpPr txBox="1"/>
          <p:nvPr/>
        </p:nvSpPr>
        <p:spPr>
          <a:xfrm>
            <a:off x="533400" y="495300"/>
            <a:ext cx="14588631" cy="2215991"/>
          </a:xfrm>
          <a:prstGeom prst="rect">
            <a:avLst/>
          </a:prstGeom>
        </p:spPr>
        <p:txBody>
          <a:bodyPr wrap="square" lIns="0" tIns="0" rIns="0" bIns="0" rtlCol="0" anchor="t">
            <a:spAutoFit/>
          </a:bodyPr>
          <a:lstStyle/>
          <a:p>
            <a:pPr>
              <a:lnSpc>
                <a:spcPct val="150000"/>
              </a:lnSpc>
              <a:spcBef>
                <a:spcPct val="0"/>
              </a:spcBef>
            </a:pPr>
            <a:r>
              <a:rPr lang="vi-VN" sz="4800" b="1" i="1" dirty="0" smtClean="0">
                <a:solidFill>
                  <a:srgbClr val="3E4B22"/>
                </a:solidFill>
              </a:rPr>
              <a:t>	Hãy </a:t>
            </a:r>
            <a:r>
              <a:rPr lang="vi-VN" sz="4800" b="1" i="1" dirty="0">
                <a:solidFill>
                  <a:srgbClr val="3E4B22"/>
                </a:solidFill>
              </a:rPr>
              <a:t>khái quát  lại nội dung chủ yếu được phản ánh trong các tác phẩm văn học nước ngoài?</a:t>
            </a:r>
            <a:endParaRPr lang="en-US" sz="4800" b="1" i="1" dirty="0">
              <a:solidFill>
                <a:srgbClr val="3E4B22"/>
              </a:solidFill>
            </a:endParaRP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22031" y="-2057609"/>
            <a:ext cx="4274538" cy="6172618"/>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9600" y="665128"/>
            <a:ext cx="855167" cy="847392"/>
          </a:xfrm>
          <a:prstGeom prst="rect">
            <a:avLst/>
          </a:prstGeom>
        </p:spPr>
      </p:pic>
      <p:sp>
        <p:nvSpPr>
          <p:cNvPr id="18" name="Rectangle 17"/>
          <p:cNvSpPr/>
          <p:nvPr/>
        </p:nvSpPr>
        <p:spPr>
          <a:xfrm>
            <a:off x="1073577" y="2715272"/>
            <a:ext cx="13842956" cy="2881045"/>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b="1" dirty="0">
                <a:ea typeface="Times New Roman" panose="02020603050405020304" pitchFamily="18" charset="0"/>
                <a:cs typeface="Arial" panose="020B0604020202020204" pitchFamily="34" charset="0"/>
              </a:rPr>
              <a:t>Tình yêu làng xóm quê hương, tình yêu đất nước </a:t>
            </a:r>
            <a:r>
              <a:rPr lang="vi-VN" sz="4200" i="1" dirty="0">
                <a:ea typeface="Times New Roman" panose="02020603050405020304" pitchFamily="18" charset="0"/>
                <a:cs typeface="Arial" panose="020B0604020202020204" pitchFamily="34" charset="0"/>
              </a:rPr>
              <a:t>(Cố hương, Cảm nghĩ trong đêm thanh tĩnh, Lòng yêu nước…)</a:t>
            </a:r>
            <a:endParaRPr lang="en-US" sz="4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0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39789" flipH="1">
            <a:off x="-1060200" y="-35172"/>
            <a:ext cx="6197490" cy="89494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51286" y="2797373"/>
            <a:ext cx="4453376" cy="4692254"/>
          </a:xfrm>
          <a:prstGeom prst="rect">
            <a:avLst/>
          </a:prstGeom>
        </p:spPr>
      </p:pic>
      <p:sp>
        <p:nvSpPr>
          <p:cNvPr id="4" name="TextBox 4"/>
          <p:cNvSpPr txBox="1"/>
          <p:nvPr/>
        </p:nvSpPr>
        <p:spPr>
          <a:xfrm>
            <a:off x="6197838" y="4114800"/>
            <a:ext cx="11506200" cy="1318310"/>
          </a:xfrm>
          <a:prstGeom prst="rect">
            <a:avLst/>
          </a:prstGeom>
        </p:spPr>
        <p:txBody>
          <a:bodyPr wrap="square" lIns="0" tIns="0" rIns="0" bIns="0" rtlCol="0" anchor="t">
            <a:spAutoFit/>
          </a:bodyPr>
          <a:lstStyle/>
          <a:p>
            <a:pPr algn="ctr">
              <a:lnSpc>
                <a:spcPct val="150000"/>
              </a:lnSpc>
            </a:pPr>
            <a:r>
              <a:rPr lang="vi-VN" sz="6400" dirty="0" smtClean="0">
                <a:solidFill>
                  <a:srgbClr val="3E4B22"/>
                </a:solidFill>
              </a:rPr>
              <a:t>III. ĐẶC SẮC NGHỆ THUẬT</a:t>
            </a:r>
            <a:endParaRPr lang="en-US" sz="6400" dirty="0">
              <a:solidFill>
                <a:srgbClr val="3E4B22"/>
              </a:solidFill>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07404" y="-2548233"/>
            <a:ext cx="2849499" cy="4114800"/>
          </a:xfrm>
          <a:prstGeom prst="rect">
            <a:avLst/>
          </a:prstGeom>
        </p:spPr>
      </p:pic>
    </p:spTree>
    <p:extLst>
      <p:ext uri="{BB962C8B-B14F-4D97-AF65-F5344CB8AC3E}">
        <p14:creationId xmlns:p14="http://schemas.microsoft.com/office/powerpoint/2010/main" val="444143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704850" y="489268"/>
            <a:ext cx="17068800" cy="3719544"/>
          </a:xfrm>
          <a:prstGeom prst="rect">
            <a:avLst/>
          </a:prstGeom>
        </p:spPr>
        <p:txBody>
          <a:bodyPr wrap="square" lIns="0" tIns="0" rIns="0" bIns="0" rtlCol="0" anchor="t">
            <a:spAutoFit/>
          </a:bodyPr>
          <a:lstStyle/>
          <a:p>
            <a:pPr algn="just">
              <a:lnSpc>
                <a:spcPts val="10080"/>
              </a:lnSpc>
              <a:spcBef>
                <a:spcPct val="0"/>
              </a:spcBef>
            </a:pPr>
            <a:r>
              <a:rPr lang="vi-VN" sz="4800" b="1" dirty="0" smtClean="0">
                <a:solidFill>
                  <a:srgbClr val="3E4B22"/>
                </a:solidFill>
              </a:rPr>
              <a:t>	Hãy </a:t>
            </a:r>
            <a:r>
              <a:rPr lang="vi-VN" sz="4800" b="1" dirty="0">
                <a:solidFill>
                  <a:srgbClr val="3E4B22"/>
                </a:solidFill>
              </a:rPr>
              <a:t>khái quát  lại những nghệ thuật đặc sắc theo từng thể loại: </a:t>
            </a:r>
            <a:r>
              <a:rPr lang="vi-VN" sz="4800" b="1" i="1" dirty="0">
                <a:solidFill>
                  <a:srgbClr val="3E4B22"/>
                </a:solidFill>
              </a:rPr>
              <a:t>Truyện dân gian, thơ, truyện, nghị luận, kịch </a:t>
            </a:r>
            <a:r>
              <a:rPr lang="vi-VN" sz="4800" b="1" dirty="0">
                <a:solidFill>
                  <a:srgbClr val="3E4B22"/>
                </a:solidFill>
              </a:rPr>
              <a:t>được phản ánh trong các tác phẩm văn học nước ngoài?</a:t>
            </a:r>
            <a:endParaRPr lang="en-US" sz="4800" b="1" dirty="0">
              <a:solidFill>
                <a:srgbClr val="3E4B22"/>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85612">
            <a:off x="-2504458" y="6425029"/>
            <a:ext cx="4568501" cy="6597113"/>
          </a:xfrm>
          <a:prstGeom prst="rect">
            <a:avLst/>
          </a:prstGeom>
        </p:spPr>
      </p:pic>
      <p:pic>
        <p:nvPicPr>
          <p:cNvPr id="18"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1116" y="800100"/>
            <a:ext cx="855167" cy="847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sp>
        <p:nvSpPr>
          <p:cNvPr id="3" name="Rectangle 2"/>
          <p:cNvSpPr/>
          <p:nvPr/>
        </p:nvSpPr>
        <p:spPr>
          <a:xfrm>
            <a:off x="1295400" y="266700"/>
            <a:ext cx="16785137" cy="9895016"/>
          </a:xfrm>
          <a:prstGeom prst="rect">
            <a:avLst/>
          </a:prstGeom>
        </p:spPr>
        <p:txBody>
          <a:bodyPr wrap="square">
            <a:spAutoFit/>
          </a:bodyPr>
          <a:lstStyle/>
          <a:p>
            <a:pPr>
              <a:lnSpc>
                <a:spcPct val="150000"/>
              </a:lnSpc>
              <a:spcBef>
                <a:spcPts val="600"/>
              </a:spcBef>
              <a:spcAft>
                <a:spcPts val="600"/>
              </a:spcAft>
            </a:pPr>
            <a:r>
              <a:rPr lang="it-IT" sz="4200" b="1" dirty="0" smtClean="0">
                <a:latin typeface="Arial" panose="020B0604020202020204" pitchFamily="34" charset="0"/>
                <a:ea typeface="Times New Roman" panose="02020603050405020304" pitchFamily="18" charset="0"/>
                <a:cs typeface="Arial" panose="020B0604020202020204" pitchFamily="34" charset="0"/>
              </a:rPr>
              <a:t>1</a:t>
            </a:r>
            <a:r>
              <a:rPr lang="vi-VN" sz="4200" b="1" dirty="0" smtClean="0">
                <a:latin typeface="Arial" panose="020B0604020202020204" pitchFamily="34" charset="0"/>
                <a:ea typeface="Times New Roman" panose="02020603050405020304" pitchFamily="18" charset="0"/>
                <a:cs typeface="Arial" panose="020B0604020202020204" pitchFamily="34" charset="0"/>
              </a:rPr>
              <a:t>.</a:t>
            </a:r>
            <a:r>
              <a:rPr lang="it-IT" sz="4200" b="1" dirty="0" smtClean="0">
                <a:latin typeface="Arial" panose="020B0604020202020204" pitchFamily="34" charset="0"/>
                <a:ea typeface="Times New Roman" panose="02020603050405020304" pitchFamily="18" charset="0"/>
                <a:cs typeface="Arial" panose="020B0604020202020204" pitchFamily="34" charset="0"/>
              </a:rPr>
              <a:t>Về </a:t>
            </a:r>
            <a:r>
              <a:rPr lang="it-IT" sz="4200" b="1" dirty="0">
                <a:latin typeface="Arial" panose="020B0604020202020204" pitchFamily="34" charset="0"/>
                <a:ea typeface="Times New Roman" panose="02020603050405020304" pitchFamily="18" charset="0"/>
                <a:cs typeface="Arial" panose="020B0604020202020204" pitchFamily="34" charset="0"/>
              </a:rPr>
              <a:t>truyện dân gian:</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1028700" lvl="1" indent="-571500">
              <a:lnSpc>
                <a:spcPct val="150000"/>
              </a:lnSpc>
              <a:spcBef>
                <a:spcPts val="600"/>
              </a:spcBef>
              <a:spcAft>
                <a:spcPts val="600"/>
              </a:spcAft>
              <a:buFont typeface="Wingdings" panose="05000000000000000000" pitchFamily="2" charset="2"/>
              <a:buChar char="§"/>
            </a:pPr>
            <a:r>
              <a:rPr lang="it-IT" sz="4200" dirty="0" smtClean="0">
                <a:latin typeface="Arial" panose="020B0604020202020204" pitchFamily="34" charset="0"/>
                <a:ea typeface="Times New Roman" panose="02020603050405020304" pitchFamily="18" charset="0"/>
                <a:cs typeface="Arial" panose="020B0604020202020204" pitchFamily="34" charset="0"/>
              </a:rPr>
              <a:t>Nghệ </a:t>
            </a:r>
            <a:r>
              <a:rPr lang="it-IT" sz="4200" dirty="0">
                <a:latin typeface="Arial" panose="020B0604020202020204" pitchFamily="34" charset="0"/>
                <a:ea typeface="Times New Roman" panose="02020603050405020304" pitchFamily="18" charset="0"/>
                <a:cs typeface="Arial" panose="020B0604020202020204" pitchFamily="34" charset="0"/>
              </a:rPr>
              <a:t>thuật kể chuyện, trí tưởng tượng, các yếu tố hoang đường</a:t>
            </a:r>
            <a:r>
              <a:rPr lang="it-IT" sz="4200" dirty="0" smtClean="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it-IT" sz="4200" b="1" dirty="0" smtClean="0">
                <a:latin typeface="Arial" panose="020B0604020202020204" pitchFamily="34" charset="0"/>
                <a:ea typeface="Times New Roman" panose="02020603050405020304" pitchFamily="18" charset="0"/>
                <a:cs typeface="Arial" panose="020B0604020202020204" pitchFamily="34" charset="0"/>
              </a:rPr>
              <a:t>2</a:t>
            </a:r>
            <a:r>
              <a:rPr lang="vi-VN" sz="4200" b="1" dirty="0" smtClean="0">
                <a:latin typeface="Arial" panose="020B0604020202020204" pitchFamily="34" charset="0"/>
                <a:ea typeface="Times New Roman" panose="02020603050405020304" pitchFamily="18" charset="0"/>
                <a:cs typeface="Arial" panose="020B0604020202020204" pitchFamily="34" charset="0"/>
              </a:rPr>
              <a:t>. </a:t>
            </a:r>
            <a:r>
              <a:rPr lang="it-IT" sz="4200" b="1" dirty="0" smtClean="0">
                <a:latin typeface="Arial" panose="020B0604020202020204" pitchFamily="34" charset="0"/>
                <a:ea typeface="Times New Roman" panose="02020603050405020304" pitchFamily="18" charset="0"/>
                <a:cs typeface="Arial" panose="020B0604020202020204" pitchFamily="34" charset="0"/>
              </a:rPr>
              <a:t>Về </a:t>
            </a:r>
            <a:r>
              <a:rPr lang="it-IT" sz="4200" b="1" dirty="0">
                <a:latin typeface="Arial" panose="020B0604020202020204" pitchFamily="34" charset="0"/>
                <a:ea typeface="Times New Roman" panose="02020603050405020304" pitchFamily="18" charset="0"/>
                <a:cs typeface="Arial" panose="020B0604020202020204" pitchFamily="34" charset="0"/>
              </a:rPr>
              <a:t>thơ: </a:t>
            </a:r>
            <a:endParaRPr lang="vi-VN" sz="4200" b="1" dirty="0" smtClean="0">
              <a:latin typeface="Arial" panose="020B0604020202020204" pitchFamily="34" charset="0"/>
              <a:ea typeface="Times New Roman" panose="02020603050405020304" pitchFamily="18" charset="0"/>
              <a:cs typeface="Arial" panose="020B0604020202020204" pitchFamily="34" charset="0"/>
            </a:endParaRPr>
          </a:p>
          <a:p>
            <a:pPr marL="1200150" lvl="1" indent="-742950">
              <a:lnSpc>
                <a:spcPct val="150000"/>
              </a:lnSpc>
              <a:spcBef>
                <a:spcPts val="600"/>
              </a:spcBef>
              <a:spcAft>
                <a:spcPts val="600"/>
              </a:spcAft>
              <a:buFont typeface="Wingdings" panose="05000000000000000000" pitchFamily="2" charset="2"/>
              <a:buChar char="§"/>
            </a:pPr>
            <a:r>
              <a:rPr lang="it-IT" sz="4200" dirty="0" smtClean="0">
                <a:latin typeface="Arial" panose="020B0604020202020204" pitchFamily="34" charset="0"/>
                <a:ea typeface="Times New Roman" panose="02020603050405020304" pitchFamily="18" charset="0"/>
                <a:cs typeface="Arial" panose="020B0604020202020204" pitchFamily="34" charset="0"/>
              </a:rPr>
              <a:t>Nét </a:t>
            </a:r>
            <a:r>
              <a:rPr lang="it-IT" sz="4200" dirty="0">
                <a:latin typeface="Arial" panose="020B0604020202020204" pitchFamily="34" charset="0"/>
                <a:ea typeface="Times New Roman" panose="02020603050405020304" pitchFamily="18" charset="0"/>
                <a:cs typeface="Arial" panose="020B0604020202020204" pitchFamily="34" charset="0"/>
              </a:rPr>
              <a:t>đặc sắc của 4 bài thơ Đường </a:t>
            </a:r>
            <a:r>
              <a:rPr lang="it-IT" sz="4200" i="1" dirty="0">
                <a:latin typeface="Arial" panose="020B0604020202020204" pitchFamily="34" charset="0"/>
                <a:ea typeface="Times New Roman" panose="02020603050405020304" pitchFamily="18" charset="0"/>
                <a:cs typeface="Arial" panose="020B0604020202020204" pitchFamily="34" charset="0"/>
              </a:rPr>
              <a:t>(ngôn ngữ, hình ảnh hàm súc, biện pháp tu từ</a:t>
            </a:r>
            <a:r>
              <a:rPr lang="it-IT" sz="4200" i="1" dirty="0" smtClean="0">
                <a:latin typeface="Arial" panose="020B0604020202020204" pitchFamily="34" charset="0"/>
                <a:ea typeface="Times New Roman" panose="02020603050405020304" pitchFamily="18" charset="0"/>
                <a:cs typeface="Arial" panose="020B0604020202020204" pitchFamily="34" charset="0"/>
              </a:rPr>
              <a:t>…)</a:t>
            </a:r>
            <a:endParaRPr lang="vi-VN" sz="4200" i="1" dirty="0" smtClean="0">
              <a:latin typeface="Arial" panose="020B0604020202020204" pitchFamily="34" charset="0"/>
              <a:ea typeface="Times New Roman" panose="02020603050405020304" pitchFamily="18" charset="0"/>
              <a:cs typeface="Arial" panose="020B0604020202020204" pitchFamily="34" charset="0"/>
            </a:endParaRPr>
          </a:p>
          <a:p>
            <a:pPr marL="1028700" lvl="1" indent="-571500">
              <a:lnSpc>
                <a:spcPct val="150000"/>
              </a:lnSpc>
              <a:spcBef>
                <a:spcPts val="600"/>
              </a:spcBef>
              <a:spcAft>
                <a:spcPts val="600"/>
              </a:spcAft>
              <a:buFont typeface="Wingdings" panose="05000000000000000000" pitchFamily="2" charset="2"/>
              <a:buChar char="§"/>
            </a:pPr>
            <a:r>
              <a:rPr lang="it-IT" sz="4200" dirty="0" smtClean="0">
                <a:latin typeface="Arial" panose="020B0604020202020204" pitchFamily="34" charset="0"/>
                <a:ea typeface="Times New Roman" panose="02020603050405020304" pitchFamily="18" charset="0"/>
                <a:cs typeface="Arial" panose="020B0604020202020204" pitchFamily="34" charset="0"/>
              </a:rPr>
              <a:t>Nét </a:t>
            </a:r>
            <a:r>
              <a:rPr lang="it-IT" sz="4200" dirty="0">
                <a:latin typeface="Arial" panose="020B0604020202020204" pitchFamily="34" charset="0"/>
                <a:ea typeface="Times New Roman" panose="02020603050405020304" pitchFamily="18" charset="0"/>
                <a:cs typeface="Arial" panose="020B0604020202020204" pitchFamily="34" charset="0"/>
              </a:rPr>
              <a:t>đặc sắc của thơ tự do </a:t>
            </a:r>
            <a:r>
              <a:rPr lang="it-IT" sz="4200" i="1" dirty="0">
                <a:latin typeface="Arial" panose="020B0604020202020204" pitchFamily="34" charset="0"/>
                <a:ea typeface="Times New Roman" panose="02020603050405020304" pitchFamily="18" charset="0"/>
                <a:cs typeface="Arial" panose="020B0604020202020204" pitchFamily="34" charset="0"/>
              </a:rPr>
              <a:t>(Mây và sóng</a:t>
            </a:r>
            <a:r>
              <a:rPr lang="it-IT" sz="4200" i="1" dirty="0" smtClean="0">
                <a:latin typeface="Arial" panose="020B0604020202020204" pitchFamily="34" charset="0"/>
                <a:ea typeface="Times New Roman" panose="02020603050405020304" pitchFamily="18" charset="0"/>
                <a:cs typeface="Arial" panose="020B0604020202020204" pitchFamily="34" charset="0"/>
              </a:rPr>
              <a:t>)</a:t>
            </a:r>
            <a:endParaRPr lang="vi-VN" sz="4200" i="1"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vi-VN" sz="4200" b="1" dirty="0">
                <a:ea typeface="Times New Roman" panose="02020603050405020304" pitchFamily="18" charset="0"/>
                <a:cs typeface="Arial" panose="020B0604020202020204" pitchFamily="34" charset="0"/>
              </a:rPr>
              <a:t>3. </a:t>
            </a:r>
            <a:r>
              <a:rPr lang="vi-VN" sz="4200" b="1" dirty="0" smtClean="0">
                <a:ea typeface="Times New Roman" panose="02020603050405020304" pitchFamily="18" charset="0"/>
                <a:cs typeface="Arial" panose="020B0604020202020204" pitchFamily="34" charset="0"/>
              </a:rPr>
              <a:t>Về </a:t>
            </a:r>
            <a:r>
              <a:rPr lang="vi-VN" sz="4200" b="1" dirty="0">
                <a:ea typeface="Times New Roman" panose="02020603050405020304" pitchFamily="18" charset="0"/>
                <a:cs typeface="Arial" panose="020B0604020202020204" pitchFamily="34" charset="0"/>
              </a:rPr>
              <a:t>truyện:	</a:t>
            </a:r>
          </a:p>
          <a:p>
            <a:pPr marL="1028700" lvl="1" indent="-571500">
              <a:lnSpc>
                <a:spcPct val="150000"/>
              </a:lnSpc>
              <a:spcBef>
                <a:spcPts val="600"/>
              </a:spcBef>
              <a:spcAft>
                <a:spcPts val="600"/>
              </a:spcAft>
              <a:buFont typeface="Wingdings" panose="05000000000000000000" pitchFamily="2" charset="2"/>
              <a:buChar char="§"/>
            </a:pPr>
            <a:r>
              <a:rPr lang="vi-VN" sz="4200" dirty="0" smtClean="0">
                <a:ea typeface="Times New Roman" panose="02020603050405020304" pitchFamily="18" charset="0"/>
                <a:cs typeface="Arial" panose="020B0604020202020204" pitchFamily="34" charset="0"/>
              </a:rPr>
              <a:t>Cốt </a:t>
            </a:r>
            <a:r>
              <a:rPr lang="vi-VN" sz="4200" dirty="0">
                <a:ea typeface="Times New Roman" panose="02020603050405020304" pitchFamily="18" charset="0"/>
                <a:cs typeface="Arial" panose="020B0604020202020204" pitchFamily="34" charset="0"/>
              </a:rPr>
              <a:t>truyện và nhân </a:t>
            </a:r>
            <a:r>
              <a:rPr lang="vi-VN" sz="4200" dirty="0" smtClean="0">
                <a:ea typeface="Times New Roman" panose="02020603050405020304" pitchFamily="18" charset="0"/>
                <a:cs typeface="Arial" panose="020B0604020202020204" pitchFamily="34" charset="0"/>
              </a:rPr>
              <a:t>vật, yếu </a:t>
            </a:r>
            <a:r>
              <a:rPr lang="vi-VN" sz="4200" dirty="0">
                <a:ea typeface="Times New Roman" panose="02020603050405020304" pitchFamily="18" charset="0"/>
                <a:cs typeface="Arial" panose="020B0604020202020204" pitchFamily="34" charset="0"/>
              </a:rPr>
              <a:t>tố hư </a:t>
            </a:r>
            <a:r>
              <a:rPr lang="vi-VN" sz="4200" dirty="0" smtClean="0">
                <a:ea typeface="Times New Roman" panose="02020603050405020304" pitchFamily="18" charset="0"/>
                <a:cs typeface="Arial" panose="020B0604020202020204" pitchFamily="34" charset="0"/>
              </a:rPr>
              <a:t>cấu.</a:t>
            </a:r>
          </a:p>
          <a:p>
            <a:pPr marL="1028700" lvl="1" indent="-571500">
              <a:lnSpc>
                <a:spcPct val="150000"/>
              </a:lnSpc>
              <a:spcBef>
                <a:spcPts val="600"/>
              </a:spcBef>
              <a:spcAft>
                <a:spcPts val="600"/>
              </a:spcAft>
              <a:buFont typeface="Wingdings" panose="05000000000000000000" pitchFamily="2" charset="2"/>
              <a:buChar char="§"/>
            </a:pPr>
            <a:r>
              <a:rPr lang="vi-VN" sz="4200" dirty="0" smtClean="0">
                <a:ea typeface="Times New Roman" panose="02020603050405020304" pitchFamily="18" charset="0"/>
                <a:cs typeface="Arial" panose="020B0604020202020204" pitchFamily="34" charset="0"/>
              </a:rPr>
              <a:t>Miêu </a:t>
            </a:r>
            <a:r>
              <a:rPr lang="vi-VN" sz="4200" dirty="0">
                <a:ea typeface="Times New Roman" panose="02020603050405020304" pitchFamily="18" charset="0"/>
                <a:cs typeface="Arial" panose="020B0604020202020204" pitchFamily="34" charset="0"/>
              </a:rPr>
              <a:t>tả biểu cảm và nghị luận trong </a:t>
            </a:r>
            <a:r>
              <a:rPr lang="vi-VN" sz="4200" dirty="0" smtClean="0">
                <a:ea typeface="Times New Roman" panose="02020603050405020304" pitchFamily="18" charset="0"/>
                <a:cs typeface="Arial" panose="020B0604020202020204" pitchFamily="34" charset="0"/>
              </a:rPr>
              <a:t>truyện...</a:t>
            </a:r>
            <a:endParaRPr lang="vi-VN" sz="4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431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sp>
        <p:nvSpPr>
          <p:cNvPr id="3" name="Rectangle 2"/>
          <p:cNvSpPr/>
          <p:nvPr/>
        </p:nvSpPr>
        <p:spPr>
          <a:xfrm>
            <a:off x="1502863" y="266700"/>
            <a:ext cx="16270787" cy="6678751"/>
          </a:xfrm>
          <a:prstGeom prst="rect">
            <a:avLst/>
          </a:prstGeom>
        </p:spPr>
        <p:txBody>
          <a:bodyPr wrap="square">
            <a:spAutoFit/>
          </a:bodyPr>
          <a:lstStyle/>
          <a:p>
            <a:pPr>
              <a:lnSpc>
                <a:spcPct val="150000"/>
              </a:lnSpc>
              <a:spcBef>
                <a:spcPts val="600"/>
              </a:spcBef>
              <a:spcAft>
                <a:spcPts val="600"/>
              </a:spcAft>
            </a:pPr>
            <a:r>
              <a:rPr lang="it-IT" sz="4200" b="1" dirty="0" smtClean="0">
                <a:latin typeface="Arial" panose="020B0604020202020204" pitchFamily="34" charset="0"/>
                <a:ea typeface="Times New Roman" panose="02020603050405020304" pitchFamily="18" charset="0"/>
                <a:cs typeface="Arial" panose="020B0604020202020204" pitchFamily="34" charset="0"/>
              </a:rPr>
              <a:t>4</a:t>
            </a:r>
            <a:r>
              <a:rPr lang="vi-VN" sz="4200" b="1" dirty="0" smtClean="0">
                <a:latin typeface="Arial" panose="020B0604020202020204" pitchFamily="34" charset="0"/>
                <a:ea typeface="Times New Roman" panose="02020603050405020304" pitchFamily="18" charset="0"/>
                <a:cs typeface="Arial" panose="020B0604020202020204" pitchFamily="34" charset="0"/>
              </a:rPr>
              <a:t>.</a:t>
            </a:r>
            <a:r>
              <a:rPr lang="it-IT" sz="4200" b="1" dirty="0" smtClean="0">
                <a:latin typeface="Arial" panose="020B0604020202020204" pitchFamily="34" charset="0"/>
                <a:ea typeface="Times New Roman" panose="02020603050405020304" pitchFamily="18" charset="0"/>
                <a:cs typeface="Arial" panose="020B0604020202020204" pitchFamily="34" charset="0"/>
              </a:rPr>
              <a:t> </a:t>
            </a:r>
            <a:r>
              <a:rPr lang="it-IT" sz="4200" b="1" dirty="0">
                <a:latin typeface="Arial" panose="020B0604020202020204" pitchFamily="34" charset="0"/>
                <a:ea typeface="Times New Roman" panose="02020603050405020304" pitchFamily="18" charset="0"/>
                <a:cs typeface="Arial" panose="020B0604020202020204" pitchFamily="34" charset="0"/>
              </a:rPr>
              <a:t>Về nghị luận:</a:t>
            </a:r>
          </a:p>
          <a:p>
            <a:pPr marL="1028700" lvl="1" indent="-571500">
              <a:lnSpc>
                <a:spcPct val="150000"/>
              </a:lnSpc>
              <a:spcBef>
                <a:spcPts val="600"/>
              </a:spcBef>
              <a:spcAft>
                <a:spcPts val="600"/>
              </a:spcAft>
              <a:buFont typeface="Wingdings" panose="05000000000000000000" pitchFamily="2" charset="2"/>
              <a:buChar char="§"/>
            </a:pPr>
            <a:r>
              <a:rPr lang="it-IT" sz="4200" dirty="0" smtClean="0">
                <a:latin typeface="Arial" panose="020B0604020202020204" pitchFamily="34" charset="0"/>
                <a:ea typeface="Times New Roman" panose="02020603050405020304" pitchFamily="18" charset="0"/>
                <a:cs typeface="Arial" panose="020B0604020202020204" pitchFamily="34" charset="0"/>
              </a:rPr>
              <a:t>Nghị </a:t>
            </a:r>
            <a:r>
              <a:rPr lang="it-IT" sz="4200" dirty="0">
                <a:latin typeface="Arial" panose="020B0604020202020204" pitchFamily="34" charset="0"/>
                <a:ea typeface="Times New Roman" panose="02020603050405020304" pitchFamily="18" charset="0"/>
                <a:cs typeface="Arial" panose="020B0604020202020204" pitchFamily="34" charset="0"/>
              </a:rPr>
              <a:t>luận xã hội và nghị luận văn học.</a:t>
            </a:r>
          </a:p>
          <a:p>
            <a:pPr marL="1028700" lvl="1" indent="-571500">
              <a:lnSpc>
                <a:spcPct val="150000"/>
              </a:lnSpc>
              <a:spcBef>
                <a:spcPts val="600"/>
              </a:spcBef>
              <a:spcAft>
                <a:spcPts val="600"/>
              </a:spcAft>
              <a:buFont typeface="Wingdings" panose="05000000000000000000" pitchFamily="2" charset="2"/>
              <a:buChar char="§"/>
            </a:pPr>
            <a:r>
              <a:rPr lang="it-IT" sz="4200" dirty="0" smtClean="0">
                <a:latin typeface="Arial" panose="020B0604020202020204" pitchFamily="34" charset="0"/>
                <a:ea typeface="Times New Roman" panose="02020603050405020304" pitchFamily="18" charset="0"/>
                <a:cs typeface="Arial" panose="020B0604020202020204" pitchFamily="34" charset="0"/>
              </a:rPr>
              <a:t>Hệ </a:t>
            </a:r>
            <a:r>
              <a:rPr lang="it-IT" sz="4200" dirty="0">
                <a:latin typeface="Arial" panose="020B0604020202020204" pitchFamily="34" charset="0"/>
                <a:ea typeface="Times New Roman" panose="02020603050405020304" pitchFamily="18" charset="0"/>
                <a:cs typeface="Arial" panose="020B0604020202020204" pitchFamily="34" charset="0"/>
              </a:rPr>
              <a:t>thống lập luận (luận điểm, luận cứ, luận chứng)</a:t>
            </a:r>
          </a:p>
          <a:p>
            <a:pPr marL="1028700" lvl="1" indent="-571500">
              <a:lnSpc>
                <a:spcPct val="150000"/>
              </a:lnSpc>
              <a:spcBef>
                <a:spcPts val="600"/>
              </a:spcBef>
              <a:spcAft>
                <a:spcPts val="600"/>
              </a:spcAft>
              <a:buFont typeface="Wingdings" panose="05000000000000000000" pitchFamily="2" charset="2"/>
              <a:buChar char="§"/>
            </a:pPr>
            <a:r>
              <a:rPr lang="it-IT" sz="4200" dirty="0" smtClean="0">
                <a:latin typeface="Arial" panose="020B0604020202020204" pitchFamily="34" charset="0"/>
                <a:ea typeface="Times New Roman" panose="02020603050405020304" pitchFamily="18" charset="0"/>
                <a:cs typeface="Arial" panose="020B0604020202020204" pitchFamily="34" charset="0"/>
              </a:rPr>
              <a:t>Yếu </a:t>
            </a:r>
            <a:r>
              <a:rPr lang="it-IT" sz="4200" dirty="0">
                <a:latin typeface="Arial" panose="020B0604020202020204" pitchFamily="34" charset="0"/>
                <a:ea typeface="Times New Roman" panose="02020603050405020304" pitchFamily="18" charset="0"/>
                <a:cs typeface="Arial" panose="020B0604020202020204" pitchFamily="34" charset="0"/>
              </a:rPr>
              <a:t>tố miêu tả, tự sự, biểu cảm, thuyết minh hay nghị luận.</a:t>
            </a:r>
          </a:p>
          <a:p>
            <a:pPr>
              <a:lnSpc>
                <a:spcPct val="150000"/>
              </a:lnSpc>
              <a:spcBef>
                <a:spcPts val="600"/>
              </a:spcBef>
              <a:spcAft>
                <a:spcPts val="600"/>
              </a:spcAft>
            </a:pPr>
            <a:r>
              <a:rPr lang="it-IT" sz="4200" b="1" dirty="0" smtClean="0">
                <a:latin typeface="Arial" panose="020B0604020202020204" pitchFamily="34" charset="0"/>
                <a:ea typeface="Times New Roman" panose="02020603050405020304" pitchFamily="18" charset="0"/>
                <a:cs typeface="Arial" panose="020B0604020202020204" pitchFamily="34" charset="0"/>
              </a:rPr>
              <a:t>5. </a:t>
            </a:r>
            <a:r>
              <a:rPr lang="it-IT" sz="4200" b="1" dirty="0">
                <a:latin typeface="Arial" panose="020B0604020202020204" pitchFamily="34" charset="0"/>
                <a:ea typeface="Times New Roman" panose="02020603050405020304" pitchFamily="18" charset="0"/>
                <a:cs typeface="Arial" panose="020B0604020202020204" pitchFamily="34" charset="0"/>
              </a:rPr>
              <a:t>Về kịch:</a:t>
            </a:r>
          </a:p>
          <a:p>
            <a:pPr marL="1028700" lvl="1" indent="-571500">
              <a:lnSpc>
                <a:spcPct val="150000"/>
              </a:lnSpc>
              <a:spcBef>
                <a:spcPts val="600"/>
              </a:spcBef>
              <a:spcAft>
                <a:spcPts val="600"/>
              </a:spcAft>
              <a:buFont typeface="Wingdings" panose="05000000000000000000" pitchFamily="2" charset="2"/>
              <a:buChar char="§"/>
            </a:pPr>
            <a:r>
              <a:rPr lang="it-IT" sz="4200" dirty="0" smtClean="0">
                <a:latin typeface="Arial" panose="020B0604020202020204" pitchFamily="34" charset="0"/>
                <a:ea typeface="Times New Roman" panose="02020603050405020304" pitchFamily="18" charset="0"/>
                <a:cs typeface="Arial" panose="020B0604020202020204" pitchFamily="34" charset="0"/>
              </a:rPr>
              <a:t>Mâu </a:t>
            </a:r>
            <a:r>
              <a:rPr lang="it-IT" sz="4200" dirty="0">
                <a:latin typeface="Arial" panose="020B0604020202020204" pitchFamily="34" charset="0"/>
                <a:ea typeface="Times New Roman" panose="02020603050405020304" pitchFamily="18" charset="0"/>
                <a:cs typeface="Arial" panose="020B0604020202020204" pitchFamily="34" charset="0"/>
              </a:rPr>
              <a:t>thuẫn kịch, ngôn ngữ và hành động kịch.</a:t>
            </a:r>
          </a:p>
        </p:txBody>
      </p:sp>
    </p:spTree>
    <p:extLst>
      <p:ext uri="{BB962C8B-B14F-4D97-AF65-F5344CB8AC3E}">
        <p14:creationId xmlns:p14="http://schemas.microsoft.com/office/powerpoint/2010/main" val="364447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6419850" y="1497872"/>
            <a:ext cx="5448300" cy="1295226"/>
          </a:xfrm>
          <a:prstGeom prst="rect">
            <a:avLst/>
          </a:prstGeom>
        </p:spPr>
        <p:txBody>
          <a:bodyPr wrap="square" lIns="0" tIns="0" rIns="0" bIns="0" rtlCol="0" anchor="t">
            <a:spAutoFit/>
          </a:bodyPr>
          <a:lstStyle/>
          <a:p>
            <a:pPr algn="ctr">
              <a:lnSpc>
                <a:spcPts val="10080"/>
              </a:lnSpc>
              <a:spcBef>
                <a:spcPct val="0"/>
              </a:spcBef>
            </a:pPr>
            <a:r>
              <a:rPr lang="vi-VN" sz="7200" b="1" dirty="0" smtClean="0">
                <a:solidFill>
                  <a:srgbClr val="3E4B22"/>
                </a:solidFill>
              </a:rPr>
              <a:t>LUYỆN TẬP</a:t>
            </a:r>
            <a:endParaRPr lang="en-US" sz="7200" b="1" dirty="0">
              <a:solidFill>
                <a:srgbClr val="3E4B22"/>
              </a:solidFill>
            </a:endParaRPr>
          </a:p>
        </p:txBody>
      </p:sp>
      <p:sp>
        <p:nvSpPr>
          <p:cNvPr id="3" name="TextBox 3"/>
          <p:cNvSpPr txBox="1"/>
          <p:nvPr/>
        </p:nvSpPr>
        <p:spPr>
          <a:xfrm>
            <a:off x="1321651" y="2946912"/>
            <a:ext cx="15541599" cy="2215991"/>
          </a:xfrm>
          <a:prstGeom prst="rect">
            <a:avLst/>
          </a:prstGeom>
        </p:spPr>
        <p:txBody>
          <a:bodyPr wrap="square" lIns="0" tIns="0" rIns="0" bIns="0" rtlCol="0" anchor="t">
            <a:spAutoFit/>
          </a:bodyPr>
          <a:lstStyle/>
          <a:p>
            <a:pPr algn="just">
              <a:lnSpc>
                <a:spcPct val="150000"/>
              </a:lnSpc>
            </a:pPr>
            <a:r>
              <a:rPr lang="vi-VN" sz="4800" b="1" i="1" dirty="0" smtClean="0">
                <a:solidFill>
                  <a:srgbClr val="3E4B22"/>
                </a:solidFill>
                <a:latin typeface="Arial" panose="020B0604020202020204" pitchFamily="34" charset="0"/>
                <a:cs typeface="Arial" panose="020B0604020202020204" pitchFamily="34" charset="0"/>
              </a:rPr>
              <a:t>	</a:t>
            </a:r>
            <a:r>
              <a:rPr lang="vi-VN" sz="4800" b="1" dirty="0" smtClean="0">
                <a:solidFill>
                  <a:srgbClr val="FF0000"/>
                </a:solidFill>
                <a:latin typeface="Arial" panose="020B0604020202020204" pitchFamily="34" charset="0"/>
                <a:cs typeface="Arial" panose="020B0604020202020204" pitchFamily="34" charset="0"/>
              </a:rPr>
              <a:t>BÀI 1: </a:t>
            </a:r>
            <a:r>
              <a:rPr lang="en-US" sz="4800" b="1" i="1" dirty="0" err="1" smtClean="0">
                <a:solidFill>
                  <a:srgbClr val="3E4B22"/>
                </a:solidFill>
                <a:latin typeface="Arial" panose="020B0604020202020204" pitchFamily="34" charset="0"/>
                <a:cs typeface="Arial" panose="020B0604020202020204" pitchFamily="34" charset="0"/>
              </a:rPr>
              <a:t>Viết</a:t>
            </a:r>
            <a:r>
              <a:rPr lang="en-US" sz="4800" b="1" i="1" dirty="0" smtClean="0">
                <a:solidFill>
                  <a:srgbClr val="3E4B22"/>
                </a:solidFill>
                <a:latin typeface="Arial" panose="020B0604020202020204" pitchFamily="34" charset="0"/>
                <a:cs typeface="Arial" panose="020B0604020202020204" pitchFamily="34" charset="0"/>
              </a:rPr>
              <a:t> </a:t>
            </a:r>
            <a:r>
              <a:rPr lang="en-US" sz="4800" b="1" i="1" dirty="0">
                <a:solidFill>
                  <a:srgbClr val="3E4B22"/>
                </a:solidFill>
                <a:latin typeface="Arial" panose="020B0604020202020204" pitchFamily="34" charset="0"/>
                <a:cs typeface="Arial" panose="020B0604020202020204" pitchFamily="34" charset="0"/>
              </a:rPr>
              <a:t>một </a:t>
            </a:r>
            <a:r>
              <a:rPr lang="en-US" sz="4800" b="1" i="1" dirty="0" err="1">
                <a:solidFill>
                  <a:srgbClr val="3E4B22"/>
                </a:solidFill>
                <a:latin typeface="Arial" panose="020B0604020202020204" pitchFamily="34" charset="0"/>
                <a:cs typeface="Arial" panose="020B0604020202020204" pitchFamily="34" charset="0"/>
              </a:rPr>
              <a:t>đoạn</a:t>
            </a:r>
            <a:r>
              <a:rPr lang="en-US" sz="4800" b="1" i="1" dirty="0">
                <a:solidFill>
                  <a:srgbClr val="3E4B22"/>
                </a:solidFill>
                <a:latin typeface="Arial" panose="020B0604020202020204" pitchFamily="34" charset="0"/>
                <a:cs typeface="Arial" panose="020B0604020202020204" pitchFamily="34" charset="0"/>
              </a:rPr>
              <a:t> văn </a:t>
            </a:r>
            <a:r>
              <a:rPr lang="en-US" sz="4800" b="1" i="1" dirty="0" err="1">
                <a:solidFill>
                  <a:srgbClr val="3E4B22"/>
                </a:solidFill>
                <a:latin typeface="Arial" panose="020B0604020202020204" pitchFamily="34" charset="0"/>
                <a:cs typeface="Arial" panose="020B0604020202020204" pitchFamily="34" charset="0"/>
              </a:rPr>
              <a:t>ngắn</a:t>
            </a:r>
            <a:r>
              <a:rPr lang="en-US" sz="4800" b="1" i="1" dirty="0">
                <a:solidFill>
                  <a:srgbClr val="3E4B22"/>
                </a:solidFill>
                <a:latin typeface="Arial" panose="020B0604020202020204" pitchFamily="34" charset="0"/>
                <a:cs typeface="Arial" panose="020B0604020202020204" pitchFamily="34" charset="0"/>
              </a:rPr>
              <a:t> (</a:t>
            </a:r>
            <a:r>
              <a:rPr lang="en-US" sz="4800" b="1" i="1" dirty="0" smtClean="0">
                <a:solidFill>
                  <a:srgbClr val="3E4B22"/>
                </a:solidFill>
                <a:latin typeface="Arial" panose="020B0604020202020204" pitchFamily="34" charset="0"/>
                <a:cs typeface="Arial" panose="020B0604020202020204" pitchFamily="34" charset="0"/>
              </a:rPr>
              <a:t>15</a:t>
            </a:r>
            <a:r>
              <a:rPr lang="vi-VN" sz="4800" b="1" i="1" dirty="0" smtClean="0">
                <a:solidFill>
                  <a:srgbClr val="3E4B22"/>
                </a:solidFill>
                <a:latin typeface="Arial" panose="020B0604020202020204" pitchFamily="34" charset="0"/>
                <a:cs typeface="Arial" panose="020B0604020202020204" pitchFamily="34" charset="0"/>
              </a:rPr>
              <a:t> </a:t>
            </a:r>
            <a:r>
              <a:rPr lang="en-US" sz="4800" b="1" i="1" dirty="0" err="1" smtClean="0">
                <a:solidFill>
                  <a:srgbClr val="3E4B22"/>
                </a:solidFill>
                <a:latin typeface="Arial" panose="020B0604020202020204" pitchFamily="34" charset="0"/>
                <a:cs typeface="Arial" panose="020B0604020202020204" pitchFamily="34" charset="0"/>
              </a:rPr>
              <a:t>dòng</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trình</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bày</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suy</a:t>
            </a:r>
            <a:r>
              <a:rPr lang="en-US" sz="4800" b="1" i="1" dirty="0">
                <a:solidFill>
                  <a:srgbClr val="3E4B22"/>
                </a:solidFill>
                <a:latin typeface="Arial" panose="020B0604020202020204" pitchFamily="34" charset="0"/>
                <a:cs typeface="Arial" panose="020B0604020202020204" pitchFamily="34" charset="0"/>
              </a:rPr>
              <a:t> nghĩ của </a:t>
            </a:r>
            <a:r>
              <a:rPr lang="en-US" sz="4800" b="1" i="1" dirty="0" err="1">
                <a:solidFill>
                  <a:srgbClr val="3E4B22"/>
                </a:solidFill>
                <a:latin typeface="Arial" panose="020B0604020202020204" pitchFamily="34" charset="0"/>
                <a:cs typeface="Arial" panose="020B0604020202020204" pitchFamily="34" charset="0"/>
              </a:rPr>
              <a:t>em</a:t>
            </a:r>
            <a:r>
              <a:rPr lang="en-US" sz="4800" b="1" i="1" dirty="0">
                <a:solidFill>
                  <a:srgbClr val="3E4B22"/>
                </a:solidFill>
                <a:latin typeface="Arial" panose="020B0604020202020204" pitchFamily="34" charset="0"/>
                <a:cs typeface="Arial" panose="020B0604020202020204" pitchFamily="34" charset="0"/>
              </a:rPr>
              <a:t> về một </a:t>
            </a:r>
            <a:r>
              <a:rPr lang="en-US" sz="4800" b="1" i="1" dirty="0" err="1">
                <a:solidFill>
                  <a:srgbClr val="3E4B22"/>
                </a:solidFill>
                <a:latin typeface="Arial" panose="020B0604020202020204" pitchFamily="34" charset="0"/>
                <a:cs typeface="Arial" panose="020B0604020202020204" pitchFamily="34" charset="0"/>
              </a:rPr>
              <a:t>tác</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phẩm</a:t>
            </a:r>
            <a:r>
              <a:rPr lang="en-US" sz="4800" b="1" i="1" dirty="0">
                <a:solidFill>
                  <a:srgbClr val="3E4B22"/>
                </a:solidFill>
                <a:latin typeface="Arial" panose="020B0604020202020204" pitchFamily="34" charset="0"/>
                <a:cs typeface="Arial" panose="020B0604020202020204" pitchFamily="34" charset="0"/>
              </a:rPr>
              <a:t> mà </a:t>
            </a:r>
            <a:r>
              <a:rPr lang="en-US" sz="4800" b="1" i="1" dirty="0" err="1">
                <a:solidFill>
                  <a:srgbClr val="3E4B22"/>
                </a:solidFill>
                <a:latin typeface="Arial" panose="020B0604020202020204" pitchFamily="34" charset="0"/>
                <a:cs typeface="Arial" panose="020B0604020202020204" pitchFamily="34" charset="0"/>
              </a:rPr>
              <a:t>em</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yêu</a:t>
            </a:r>
            <a:r>
              <a:rPr lang="en-US" sz="4800" b="1" i="1" dirty="0">
                <a:solidFill>
                  <a:srgbClr val="3E4B22"/>
                </a:solidFill>
                <a:latin typeface="Arial" panose="020B0604020202020204" pitchFamily="34" charset="0"/>
                <a:cs typeface="Arial" panose="020B0604020202020204" pitchFamily="34" charset="0"/>
              </a:rPr>
              <a:t> thích? </a:t>
            </a:r>
          </a:p>
        </p:txBody>
      </p:sp>
      <p:grpSp>
        <p:nvGrpSpPr>
          <p:cNvPr id="9" name="Group 9"/>
          <p:cNvGrpSpPr/>
          <p:nvPr/>
        </p:nvGrpSpPr>
        <p:grpSpPr>
          <a:xfrm>
            <a:off x="16659578" y="1297427"/>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28700" y="1297427"/>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3526" y="5022376"/>
            <a:ext cx="5264624" cy="5264624"/>
          </a:xfrm>
          <a:prstGeom prst="rect">
            <a:avLst/>
          </a:prstGeom>
        </p:spPr>
      </p:pic>
    </p:spTree>
    <p:extLst>
      <p:ext uri="{BB962C8B-B14F-4D97-AF65-F5344CB8AC3E}">
        <p14:creationId xmlns:p14="http://schemas.microsoft.com/office/powerpoint/2010/main" val="280729799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3" name="TextBox 3"/>
          <p:cNvSpPr txBox="1"/>
          <p:nvPr/>
        </p:nvSpPr>
        <p:spPr>
          <a:xfrm>
            <a:off x="1752600" y="952915"/>
            <a:ext cx="14782800" cy="2215991"/>
          </a:xfrm>
          <a:prstGeom prst="rect">
            <a:avLst/>
          </a:prstGeom>
        </p:spPr>
        <p:txBody>
          <a:bodyPr wrap="square" lIns="0" tIns="0" rIns="0" bIns="0" rtlCol="0" anchor="t">
            <a:spAutoFit/>
          </a:bodyPr>
          <a:lstStyle/>
          <a:p>
            <a:pPr algn="just">
              <a:lnSpc>
                <a:spcPct val="150000"/>
              </a:lnSpc>
            </a:pPr>
            <a:r>
              <a:rPr lang="vi-VN" sz="4800" b="1" i="1" dirty="0" smtClean="0">
                <a:solidFill>
                  <a:srgbClr val="3E4B22"/>
                </a:solidFill>
                <a:latin typeface="Arial" panose="020B0604020202020204" pitchFamily="34" charset="0"/>
                <a:cs typeface="Arial" panose="020B0604020202020204" pitchFamily="34" charset="0"/>
              </a:rPr>
              <a:t>	</a:t>
            </a:r>
            <a:r>
              <a:rPr lang="vi-VN" sz="4800" b="1" dirty="0" smtClean="0">
                <a:solidFill>
                  <a:srgbClr val="FF0000"/>
                </a:solidFill>
                <a:latin typeface="Arial" panose="020B0604020202020204" pitchFamily="34" charset="0"/>
                <a:cs typeface="Arial" panose="020B0604020202020204" pitchFamily="34" charset="0"/>
              </a:rPr>
              <a:t>BÀI 2: </a:t>
            </a:r>
            <a:r>
              <a:rPr lang="en-US" sz="4800" b="1" i="1" dirty="0" err="1">
                <a:solidFill>
                  <a:srgbClr val="3E4B22"/>
                </a:solidFill>
                <a:latin typeface="Arial" panose="020B0604020202020204" pitchFamily="34" charset="0"/>
                <a:cs typeface="Arial" panose="020B0604020202020204" pitchFamily="34" charset="0"/>
              </a:rPr>
              <a:t>Dựa</a:t>
            </a:r>
            <a:r>
              <a:rPr lang="en-US" sz="4800" b="1" i="1" dirty="0">
                <a:solidFill>
                  <a:srgbClr val="3E4B22"/>
                </a:solidFill>
                <a:latin typeface="Arial" panose="020B0604020202020204" pitchFamily="34" charset="0"/>
                <a:cs typeface="Arial" panose="020B0604020202020204" pitchFamily="34" charset="0"/>
              </a:rPr>
              <a:t> vào </a:t>
            </a:r>
            <a:r>
              <a:rPr lang="en-US" sz="4800" b="1" i="1" dirty="0" err="1">
                <a:solidFill>
                  <a:srgbClr val="3E4B22"/>
                </a:solidFill>
                <a:latin typeface="Arial" panose="020B0604020202020204" pitchFamily="34" charset="0"/>
                <a:cs typeface="Arial" panose="020B0604020202020204" pitchFamily="34" charset="0"/>
              </a:rPr>
              <a:t>những</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gợi</a:t>
            </a:r>
            <a:r>
              <a:rPr lang="en-US" sz="4800" b="1" i="1" dirty="0">
                <a:solidFill>
                  <a:srgbClr val="3E4B22"/>
                </a:solidFill>
                <a:latin typeface="Arial" panose="020B0604020202020204" pitchFamily="34" charset="0"/>
                <a:cs typeface="Arial" panose="020B0604020202020204" pitchFamily="34" charset="0"/>
              </a:rPr>
              <a:t> ý </a:t>
            </a:r>
            <a:r>
              <a:rPr lang="en-US" sz="4800" b="1" i="1" dirty="0" err="1">
                <a:solidFill>
                  <a:srgbClr val="3E4B22"/>
                </a:solidFill>
                <a:latin typeface="Arial" panose="020B0604020202020204" pitchFamily="34" charset="0"/>
                <a:cs typeface="Arial" panose="020B0604020202020204" pitchFamily="34" charset="0"/>
              </a:rPr>
              <a:t>sau</a:t>
            </a:r>
            <a:r>
              <a:rPr lang="en-US" sz="4800" b="1" i="1" dirty="0">
                <a:solidFill>
                  <a:srgbClr val="3E4B22"/>
                </a:solidFill>
                <a:latin typeface="Arial" panose="020B0604020202020204" pitchFamily="34" charset="0"/>
                <a:cs typeface="Arial" panose="020B0604020202020204" pitchFamily="34" charset="0"/>
              </a:rPr>
              <a:t> đây </a:t>
            </a:r>
            <a:r>
              <a:rPr lang="en-US" sz="4800" b="1" i="1" dirty="0" err="1">
                <a:solidFill>
                  <a:srgbClr val="3E4B22"/>
                </a:solidFill>
                <a:latin typeface="Arial" panose="020B0604020202020204" pitchFamily="34" charset="0"/>
                <a:cs typeface="Arial" panose="020B0604020202020204" pitchFamily="34" charset="0"/>
              </a:rPr>
              <a:t>và</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cho</a:t>
            </a:r>
            <a:r>
              <a:rPr lang="en-US" sz="4800" b="1" i="1" dirty="0">
                <a:solidFill>
                  <a:srgbClr val="3E4B22"/>
                </a:solidFill>
                <a:latin typeface="Arial" panose="020B0604020202020204" pitchFamily="34" charset="0"/>
                <a:cs typeface="Arial" panose="020B0604020202020204" pitchFamily="34" charset="0"/>
              </a:rPr>
              <a:t> biết  ông là </a:t>
            </a:r>
            <a:r>
              <a:rPr lang="en-US" sz="4800" b="1" i="1" dirty="0" err="1">
                <a:solidFill>
                  <a:srgbClr val="3E4B22"/>
                </a:solidFill>
                <a:latin typeface="Arial" panose="020B0604020202020204" pitchFamily="34" charset="0"/>
                <a:cs typeface="Arial" panose="020B0604020202020204" pitchFamily="34" charset="0"/>
              </a:rPr>
              <a:t>ai</a:t>
            </a:r>
            <a:r>
              <a:rPr lang="en-US" sz="4800" b="1" i="1" dirty="0">
                <a:solidFill>
                  <a:srgbClr val="3E4B22"/>
                </a:solidFill>
                <a:latin typeface="Arial" panose="020B0604020202020204" pitchFamily="34" charset="0"/>
                <a:cs typeface="Arial" panose="020B0604020202020204" pitchFamily="34" charset="0"/>
              </a:rPr>
              <a:t>? Ông là </a:t>
            </a:r>
            <a:r>
              <a:rPr lang="en-US" sz="4800" b="1" i="1" dirty="0" err="1">
                <a:solidFill>
                  <a:srgbClr val="3E4B22"/>
                </a:solidFill>
                <a:latin typeface="Arial" panose="020B0604020202020204" pitchFamily="34" charset="0"/>
                <a:cs typeface="Arial" panose="020B0604020202020204" pitchFamily="34" charset="0"/>
              </a:rPr>
              <a:t>tác</a:t>
            </a:r>
            <a:r>
              <a:rPr lang="en-US" sz="4800" b="1" i="1" dirty="0">
                <a:solidFill>
                  <a:srgbClr val="3E4B22"/>
                </a:solidFill>
                <a:latin typeface="Arial" panose="020B0604020202020204" pitchFamily="34" charset="0"/>
                <a:cs typeface="Arial" panose="020B0604020202020204" pitchFamily="34" charset="0"/>
              </a:rPr>
              <a:t> </a:t>
            </a:r>
            <a:r>
              <a:rPr lang="en-US" sz="4800" b="1" i="1" dirty="0" err="1">
                <a:solidFill>
                  <a:srgbClr val="3E4B22"/>
                </a:solidFill>
                <a:latin typeface="Arial" panose="020B0604020202020204" pitchFamily="34" charset="0"/>
                <a:cs typeface="Arial" panose="020B0604020202020204" pitchFamily="34" charset="0"/>
              </a:rPr>
              <a:t>giả</a:t>
            </a:r>
            <a:r>
              <a:rPr lang="en-US" sz="4800" b="1" i="1" dirty="0">
                <a:solidFill>
                  <a:srgbClr val="3E4B22"/>
                </a:solidFill>
                <a:latin typeface="Arial" panose="020B0604020202020204" pitchFamily="34" charset="0"/>
                <a:cs typeface="Arial" panose="020B0604020202020204" pitchFamily="34" charset="0"/>
              </a:rPr>
              <a:t> của văn bản nào?</a:t>
            </a:r>
          </a:p>
        </p:txBody>
      </p:sp>
      <p:grpSp>
        <p:nvGrpSpPr>
          <p:cNvPr id="9" name="Group 9"/>
          <p:cNvGrpSpPr/>
          <p:nvPr/>
        </p:nvGrpSpPr>
        <p:grpSpPr>
          <a:xfrm>
            <a:off x="16659578" y="1297427"/>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28700" y="1297427"/>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27" name="Rectangle 26"/>
          <p:cNvSpPr/>
          <p:nvPr/>
        </p:nvSpPr>
        <p:spPr>
          <a:xfrm>
            <a:off x="1328561" y="3235790"/>
            <a:ext cx="15364178" cy="6694140"/>
          </a:xfrm>
          <a:prstGeom prst="rect">
            <a:avLst/>
          </a:prstGeom>
        </p:spPr>
        <p:txBody>
          <a:bodyPr wrap="square">
            <a:spAutoFit/>
          </a:bodyPr>
          <a:lstStyle/>
          <a:p>
            <a:pPr>
              <a:lnSpc>
                <a:spcPct val="150000"/>
              </a:lnSpc>
              <a:spcBef>
                <a:spcPts val="600"/>
              </a:spcBef>
              <a:spcAft>
                <a:spcPts val="600"/>
              </a:spcAft>
            </a:pP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1.Ông là nhà văn đầu tiên của châu Á được nhận giải thưởng Nô - ben về văn học năm 1913?</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it-IT" sz="3800" dirty="0">
                <a:latin typeface="Arial" panose="020B0604020202020204" pitchFamily="34" charset="0"/>
                <a:ea typeface="Times New Roman" panose="02020603050405020304" pitchFamily="18" charset="0"/>
                <a:cs typeface="Arial" panose="020B0604020202020204" pitchFamily="34" charset="0"/>
              </a:rPr>
              <a:t>2. </a:t>
            </a: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Ông được mệnh danh là “Thi tiên”?</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it-IT" sz="3800" dirty="0">
                <a:latin typeface="Arial" panose="020B0604020202020204" pitchFamily="34" charset="0"/>
                <a:ea typeface="Times New Roman" panose="02020603050405020304" pitchFamily="18" charset="0"/>
                <a:cs typeface="Arial" panose="020B0604020202020204" pitchFamily="34" charset="0"/>
              </a:rPr>
              <a:t>3. </a:t>
            </a: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Trong một tác phẩm của mình ông đã đặt ra vấn đề </a:t>
            </a:r>
            <a:r>
              <a:rPr lang="it-IT" sz="3800" i="1" dirty="0">
                <a:solidFill>
                  <a:srgbClr val="000000"/>
                </a:solidFill>
                <a:latin typeface="Arial" panose="020B0604020202020204" pitchFamily="34" charset="0"/>
                <a:ea typeface="Times New Roman" panose="02020603050405020304" pitchFamily="18" charset="0"/>
                <a:cs typeface="Arial" panose="020B0604020202020204" pitchFamily="34" charset="0"/>
              </a:rPr>
              <a:t>“con đường đi</a:t>
            </a:r>
            <a:r>
              <a:rPr lang="it-IT" sz="3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3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cho </a:t>
            </a: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người nông dân Trung Quốc đầu thế kỷ XX?</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it-IT" sz="3800" dirty="0">
                <a:latin typeface="Arial" panose="020B0604020202020204" pitchFamily="34" charset="0"/>
                <a:ea typeface="Times New Roman" panose="02020603050405020304" pitchFamily="18" charset="0"/>
                <a:cs typeface="Arial" panose="020B0604020202020204" pitchFamily="34" charset="0"/>
              </a:rPr>
              <a:t>4. </a:t>
            </a: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Ông là tác giả của bộ ba tiểu </a:t>
            </a:r>
            <a:r>
              <a:rPr lang="it-IT"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thuyết </a:t>
            </a: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tự thuật: </a:t>
            </a:r>
            <a:r>
              <a:rPr lang="it-IT" sz="38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Thời thơ </a:t>
            </a:r>
            <a:r>
              <a:rPr lang="it-IT" sz="3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ấu,</a:t>
            </a:r>
            <a:r>
              <a:rPr lang="vi-VN" sz="3800" dirty="0" smtClean="0">
                <a:latin typeface="Arial" panose="020B0604020202020204" pitchFamily="34" charset="0"/>
                <a:ea typeface="Times New Roman" panose="02020603050405020304" pitchFamily="18" charset="0"/>
                <a:cs typeface="Arial" panose="020B0604020202020204" pitchFamily="34" charset="0"/>
              </a:rPr>
              <a:t> </a:t>
            </a:r>
            <a:r>
              <a:rPr lang="it-IT" sz="3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Kiếm </a:t>
            </a:r>
            <a:r>
              <a:rPr lang="it-IT" sz="3800" i="1" dirty="0">
                <a:solidFill>
                  <a:srgbClr val="000000"/>
                </a:solidFill>
                <a:latin typeface="Arial" panose="020B0604020202020204" pitchFamily="34" charset="0"/>
                <a:ea typeface="Times New Roman" panose="02020603050405020304" pitchFamily="18" charset="0"/>
                <a:cs typeface="Arial" panose="020B0604020202020204" pitchFamily="34" charset="0"/>
              </a:rPr>
              <a:t>sống </a:t>
            </a: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it-IT" sz="3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Những trường </a:t>
            </a:r>
            <a:r>
              <a:rPr lang="it-IT" sz="3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đại </a:t>
            </a:r>
            <a:r>
              <a:rPr lang="it-IT" sz="3800" i="1" dirty="0">
                <a:solidFill>
                  <a:srgbClr val="000000"/>
                </a:solidFill>
                <a:latin typeface="Arial" panose="020B0604020202020204" pitchFamily="34" charset="0"/>
                <a:ea typeface="Times New Roman" panose="02020603050405020304" pitchFamily="18" charset="0"/>
                <a:cs typeface="Arial" panose="020B0604020202020204" pitchFamily="34" charset="0"/>
              </a:rPr>
              <a:t>học của tôi</a:t>
            </a:r>
            <a:r>
              <a:rPr lang="it-IT"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
        <p:nvSpPr>
          <p:cNvPr id="28" name="Rectangle 27"/>
          <p:cNvSpPr/>
          <p:nvPr/>
        </p:nvSpPr>
        <p:spPr>
          <a:xfrm>
            <a:off x="6629400" y="4152900"/>
            <a:ext cx="3810000" cy="762000"/>
          </a:xfrm>
          <a:prstGeom prst="rect">
            <a:avLst/>
          </a:prstGeom>
          <a:solidFill>
            <a:schemeClr val="accent3">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rgbClr val="FF0000"/>
                </a:solidFill>
                <a:latin typeface="Arial" panose="020B0604020202020204" pitchFamily="34" charset="0"/>
                <a:cs typeface="Arial" panose="020B0604020202020204" pitchFamily="34" charset="0"/>
              </a:rPr>
              <a:t>Tago</a:t>
            </a:r>
            <a:r>
              <a:rPr lang="vi-VN" sz="3200" dirty="0" smtClean="0">
                <a:solidFill>
                  <a:srgbClr val="FF0000"/>
                </a:solidFill>
                <a:latin typeface="Arial" panose="020B0604020202020204" pitchFamily="34" charset="0"/>
                <a:cs typeface="Arial" panose="020B0604020202020204" pitchFamily="34" charset="0"/>
              </a:rPr>
              <a:t> -</a:t>
            </a:r>
            <a:r>
              <a:rPr lang="it-IT" sz="3200" dirty="0" smtClean="0">
                <a:solidFill>
                  <a:srgbClr val="FF0000"/>
                </a:solidFill>
                <a:latin typeface="Arial" panose="020B0604020202020204" pitchFamily="34" charset="0"/>
                <a:cs typeface="Arial" panose="020B0604020202020204" pitchFamily="34" charset="0"/>
              </a:rPr>
              <a:t> </a:t>
            </a:r>
            <a:r>
              <a:rPr lang="it-IT" sz="3200" dirty="0">
                <a:solidFill>
                  <a:srgbClr val="FF0000"/>
                </a:solidFill>
                <a:latin typeface="Arial" panose="020B0604020202020204" pitchFamily="34" charset="0"/>
                <a:cs typeface="Arial" panose="020B0604020202020204" pitchFamily="34" charset="0"/>
              </a:rPr>
              <a:t>Mây và sóng</a:t>
            </a:r>
            <a:endParaRPr lang="en-US" sz="3200" dirty="0">
              <a:solidFill>
                <a:srgbClr val="FF0000"/>
              </a:solidFill>
              <a:latin typeface="Arial" panose="020B0604020202020204" pitchFamily="34" charset="0"/>
              <a:cs typeface="Arial" panose="020B0604020202020204" pitchFamily="34" charset="0"/>
            </a:endParaRPr>
          </a:p>
        </p:txBody>
      </p:sp>
      <p:sp>
        <p:nvSpPr>
          <p:cNvPr id="29" name="Rectangle 28"/>
          <p:cNvSpPr/>
          <p:nvPr/>
        </p:nvSpPr>
        <p:spPr>
          <a:xfrm>
            <a:off x="9982200" y="5203778"/>
            <a:ext cx="5638800" cy="762000"/>
          </a:xfrm>
          <a:prstGeom prst="rect">
            <a:avLst/>
          </a:prstGeom>
          <a:solidFill>
            <a:schemeClr val="accent3">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cs typeface="Arial" panose="020B0604020202020204" pitchFamily="34" charset="0"/>
              </a:rPr>
              <a:t>Lí </a:t>
            </a:r>
            <a:r>
              <a:rPr lang="vi-VN" sz="3200" dirty="0" smtClean="0">
                <a:solidFill>
                  <a:srgbClr val="FF0000"/>
                </a:solidFill>
                <a:cs typeface="Arial" panose="020B0604020202020204" pitchFamily="34" charset="0"/>
              </a:rPr>
              <a:t>Bạch - Xa </a:t>
            </a:r>
            <a:r>
              <a:rPr lang="vi-VN" sz="3200" dirty="0">
                <a:solidFill>
                  <a:srgbClr val="FF0000"/>
                </a:solidFill>
                <a:cs typeface="Arial" panose="020B0604020202020204" pitchFamily="34" charset="0"/>
              </a:rPr>
              <a:t>ngắm thái núi Lư</a:t>
            </a:r>
            <a:endParaRPr lang="en-US" sz="3200" dirty="0">
              <a:solidFill>
                <a:srgbClr val="FF0000"/>
              </a:solidFill>
              <a:latin typeface="Arial" panose="020B0604020202020204" pitchFamily="34" charset="0"/>
              <a:cs typeface="Arial" panose="020B0604020202020204" pitchFamily="34" charset="0"/>
            </a:endParaRPr>
          </a:p>
        </p:txBody>
      </p:sp>
      <p:sp>
        <p:nvSpPr>
          <p:cNvPr id="30" name="Rectangle 29"/>
          <p:cNvSpPr/>
          <p:nvPr/>
        </p:nvSpPr>
        <p:spPr>
          <a:xfrm>
            <a:off x="12115800" y="7118881"/>
            <a:ext cx="3886200" cy="762000"/>
          </a:xfrm>
          <a:prstGeom prst="rect">
            <a:avLst/>
          </a:prstGeom>
          <a:solidFill>
            <a:schemeClr val="accent3">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cs typeface="Arial" panose="020B0604020202020204" pitchFamily="34" charset="0"/>
              </a:rPr>
              <a:t>Lỗ </a:t>
            </a:r>
            <a:r>
              <a:rPr lang="vi-VN" sz="3200" dirty="0" smtClean="0">
                <a:solidFill>
                  <a:srgbClr val="FF0000"/>
                </a:solidFill>
                <a:cs typeface="Arial" panose="020B0604020202020204" pitchFamily="34" charset="0"/>
              </a:rPr>
              <a:t>Tấn - </a:t>
            </a:r>
            <a:r>
              <a:rPr lang="vi-VN" sz="3200" dirty="0">
                <a:solidFill>
                  <a:srgbClr val="FF0000"/>
                </a:solidFill>
                <a:cs typeface="Arial" panose="020B0604020202020204" pitchFamily="34" charset="0"/>
              </a:rPr>
              <a:t>Cố hương </a:t>
            </a:r>
            <a:endParaRPr lang="en-US" sz="3200" dirty="0">
              <a:solidFill>
                <a:srgbClr val="FF0000"/>
              </a:solidFill>
              <a:latin typeface="Arial" panose="020B0604020202020204" pitchFamily="34" charset="0"/>
              <a:cs typeface="Arial" panose="020B0604020202020204" pitchFamily="34" charset="0"/>
            </a:endParaRPr>
          </a:p>
        </p:txBody>
      </p:sp>
      <p:sp>
        <p:nvSpPr>
          <p:cNvPr id="31" name="Rectangle 30"/>
          <p:cNvSpPr/>
          <p:nvPr/>
        </p:nvSpPr>
        <p:spPr>
          <a:xfrm>
            <a:off x="9982200" y="9065696"/>
            <a:ext cx="5638800" cy="762000"/>
          </a:xfrm>
          <a:prstGeom prst="rect">
            <a:avLst/>
          </a:prstGeom>
          <a:solidFill>
            <a:schemeClr val="accent3">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cs typeface="Arial" panose="020B0604020202020204" pitchFamily="34" charset="0"/>
              </a:rPr>
              <a:t>M.Go-rơ-ki - Những </a:t>
            </a:r>
            <a:r>
              <a:rPr lang="vi-VN" sz="3200" dirty="0">
                <a:solidFill>
                  <a:srgbClr val="FF0000"/>
                </a:solidFill>
                <a:cs typeface="Arial" panose="020B0604020202020204" pitchFamily="34" charset="0"/>
              </a:rPr>
              <a:t>đứa trẻ </a:t>
            </a:r>
            <a:endParaRPr lang="en-US" sz="32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6419850" y="1497872"/>
            <a:ext cx="5448300" cy="1207959"/>
          </a:xfrm>
          <a:prstGeom prst="rect">
            <a:avLst/>
          </a:prstGeom>
        </p:spPr>
        <p:txBody>
          <a:bodyPr wrap="square" lIns="0" tIns="0" rIns="0" bIns="0" rtlCol="0" anchor="t">
            <a:spAutoFit/>
          </a:bodyPr>
          <a:lstStyle/>
          <a:p>
            <a:pPr algn="ctr">
              <a:lnSpc>
                <a:spcPts val="10080"/>
              </a:lnSpc>
              <a:spcBef>
                <a:spcPct val="0"/>
              </a:spcBef>
            </a:pPr>
            <a:r>
              <a:rPr lang="vi-VN" sz="7200" b="1" dirty="0" smtClean="0">
                <a:solidFill>
                  <a:srgbClr val="3E4B22"/>
                </a:solidFill>
              </a:rPr>
              <a:t>VẬN DỤNG</a:t>
            </a:r>
            <a:endParaRPr lang="en-US" sz="7200" b="1" dirty="0">
              <a:solidFill>
                <a:srgbClr val="3E4B22"/>
              </a:solidFill>
            </a:endParaRPr>
          </a:p>
        </p:txBody>
      </p:sp>
      <p:sp>
        <p:nvSpPr>
          <p:cNvPr id="3" name="TextBox 3"/>
          <p:cNvSpPr txBox="1"/>
          <p:nvPr/>
        </p:nvSpPr>
        <p:spPr>
          <a:xfrm>
            <a:off x="1117979" y="2914499"/>
            <a:ext cx="15541599" cy="3323987"/>
          </a:xfrm>
          <a:prstGeom prst="rect">
            <a:avLst/>
          </a:prstGeom>
        </p:spPr>
        <p:txBody>
          <a:bodyPr wrap="square" lIns="0" tIns="0" rIns="0" bIns="0" rtlCol="0" anchor="t">
            <a:spAutoFit/>
          </a:bodyPr>
          <a:lstStyle/>
          <a:p>
            <a:pPr algn="just">
              <a:lnSpc>
                <a:spcPct val="150000"/>
              </a:lnSpc>
            </a:pPr>
            <a:r>
              <a:rPr lang="vi-VN" sz="4800" b="1" i="1" dirty="0" smtClean="0">
                <a:solidFill>
                  <a:srgbClr val="3E4B22"/>
                </a:solidFill>
                <a:latin typeface="Arial" panose="020B0604020202020204" pitchFamily="34" charset="0"/>
                <a:cs typeface="Arial" panose="020B0604020202020204" pitchFamily="34" charset="0"/>
              </a:rPr>
              <a:t>	</a:t>
            </a:r>
            <a:r>
              <a:rPr lang="vi-VN" sz="4800" b="1" dirty="0" smtClean="0">
                <a:solidFill>
                  <a:srgbClr val="FF0000"/>
                </a:solidFill>
                <a:latin typeface="Arial" panose="020B0604020202020204" pitchFamily="34" charset="0"/>
                <a:cs typeface="Arial" panose="020B0604020202020204" pitchFamily="34" charset="0"/>
              </a:rPr>
              <a:t>BÀI 1: </a:t>
            </a:r>
            <a:r>
              <a:rPr lang="vi-VN" sz="4800" b="1" i="1" dirty="0">
                <a:solidFill>
                  <a:srgbClr val="3E4B22"/>
                </a:solidFill>
                <a:cs typeface="Arial" panose="020B0604020202020204" pitchFamily="34" charset="0"/>
              </a:rPr>
              <a:t>Trình bày suy nghĩ của em về một nét đẹp văn hóa của nước bạn được phản ánh qua một trong những tác phẩm mà em đã học trong chương trình?</a:t>
            </a:r>
            <a:endParaRPr lang="en-US" sz="4800" b="1" i="1" dirty="0">
              <a:solidFill>
                <a:srgbClr val="3E4B22"/>
              </a:solidFill>
              <a:latin typeface="Arial" panose="020B0604020202020204" pitchFamily="34" charset="0"/>
              <a:cs typeface="Arial" panose="020B0604020202020204" pitchFamily="34" charset="0"/>
            </a:endParaRPr>
          </a:p>
        </p:txBody>
      </p:sp>
      <p:grpSp>
        <p:nvGrpSpPr>
          <p:cNvPr id="9" name="Group 9"/>
          <p:cNvGrpSpPr/>
          <p:nvPr/>
        </p:nvGrpSpPr>
        <p:grpSpPr>
          <a:xfrm>
            <a:off x="16659578" y="1297427"/>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28700" y="1297427"/>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11" name="TextBox 3"/>
          <p:cNvSpPr txBox="1"/>
          <p:nvPr/>
        </p:nvSpPr>
        <p:spPr>
          <a:xfrm>
            <a:off x="1117979" y="6193564"/>
            <a:ext cx="15541599" cy="2215991"/>
          </a:xfrm>
          <a:prstGeom prst="rect">
            <a:avLst/>
          </a:prstGeom>
        </p:spPr>
        <p:txBody>
          <a:bodyPr wrap="square" lIns="0" tIns="0" rIns="0" bIns="0" rtlCol="0" anchor="t">
            <a:spAutoFit/>
          </a:bodyPr>
          <a:lstStyle/>
          <a:p>
            <a:pPr algn="just">
              <a:lnSpc>
                <a:spcPct val="150000"/>
              </a:lnSpc>
            </a:pPr>
            <a:r>
              <a:rPr lang="vi-VN" sz="4800" b="1" i="1" dirty="0" smtClean="0">
                <a:solidFill>
                  <a:srgbClr val="3E4B22"/>
                </a:solidFill>
                <a:latin typeface="Arial" panose="020B0604020202020204" pitchFamily="34" charset="0"/>
                <a:cs typeface="Arial" panose="020B0604020202020204" pitchFamily="34" charset="0"/>
              </a:rPr>
              <a:t>	</a:t>
            </a:r>
            <a:r>
              <a:rPr lang="vi-VN" sz="4800" b="1" dirty="0" smtClean="0">
                <a:solidFill>
                  <a:srgbClr val="FF0000"/>
                </a:solidFill>
                <a:latin typeface="Arial" panose="020B0604020202020204" pitchFamily="34" charset="0"/>
                <a:cs typeface="Arial" panose="020B0604020202020204" pitchFamily="34" charset="0"/>
              </a:rPr>
              <a:t>BÀI 2: </a:t>
            </a:r>
            <a:r>
              <a:rPr lang="vi-VN" sz="4800" b="1" i="1" dirty="0">
                <a:solidFill>
                  <a:srgbClr val="3E4B22"/>
                </a:solidFill>
                <a:cs typeface="Arial" panose="020B0604020202020204" pitchFamily="34" charset="0"/>
              </a:rPr>
              <a:t>Trình bày suy nghĩ của em về một nhân vật văn học nước ngoài mà em yêu thích?</a:t>
            </a:r>
            <a:endParaRPr lang="en-US" sz="4800" b="1" i="1" dirty="0">
              <a:solidFill>
                <a:srgbClr val="3E4B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2003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71026">
            <a:off x="14297476" y="-1176797"/>
            <a:ext cx="4869762" cy="703214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53832" y="4365935"/>
            <a:ext cx="6392326" cy="49399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228329" y="5191125"/>
            <a:ext cx="6094194" cy="4114800"/>
          </a:xfrm>
          <a:prstGeom prst="rect">
            <a:avLst/>
          </a:prstGeom>
        </p:spPr>
      </p:pic>
      <p:sp>
        <p:nvSpPr>
          <p:cNvPr id="5" name="TextBox 5"/>
          <p:cNvSpPr txBox="1"/>
          <p:nvPr/>
        </p:nvSpPr>
        <p:spPr>
          <a:xfrm>
            <a:off x="1028700" y="1651506"/>
            <a:ext cx="8877300" cy="989373"/>
          </a:xfrm>
          <a:prstGeom prst="rect">
            <a:avLst/>
          </a:prstGeom>
        </p:spPr>
        <p:txBody>
          <a:bodyPr wrap="square" lIns="0" tIns="0" rIns="0" bIns="0" rtlCol="0" anchor="t">
            <a:spAutoFit/>
          </a:bodyPr>
          <a:lstStyle/>
          <a:p>
            <a:pPr>
              <a:lnSpc>
                <a:spcPts val="8064"/>
              </a:lnSpc>
            </a:pPr>
            <a:r>
              <a:rPr lang="vi-VN" sz="6400" b="1" dirty="0" smtClean="0">
                <a:solidFill>
                  <a:srgbClr val="3E4B22"/>
                </a:solidFill>
              </a:rPr>
              <a:t>HƯỚNG DẪN VỀ NHÀ</a:t>
            </a:r>
            <a:endParaRPr lang="en-US" sz="6400" b="1" dirty="0">
              <a:solidFill>
                <a:srgbClr val="3E4B22"/>
              </a:solidFill>
            </a:endParaRPr>
          </a:p>
        </p:txBody>
      </p:sp>
      <p:sp>
        <p:nvSpPr>
          <p:cNvPr id="8" name="AutoShape 8"/>
          <p:cNvSpPr/>
          <p:nvPr/>
        </p:nvSpPr>
        <p:spPr>
          <a:xfrm>
            <a:off x="1028700" y="7761587"/>
            <a:ext cx="7939007" cy="0"/>
          </a:xfrm>
          <a:prstGeom prst="line">
            <a:avLst/>
          </a:prstGeom>
          <a:ln w="28575" cap="rnd">
            <a:solidFill>
              <a:srgbClr val="E8D634"/>
            </a:solidFill>
            <a:prstDash val="solid"/>
            <a:headEnd type="none" w="sm" len="sm"/>
            <a:tailEnd type="none" w="sm" len="sm"/>
          </a:ln>
        </p:spPr>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788587" y="1485900"/>
            <a:ext cx="1324173" cy="1022924"/>
          </a:xfrm>
          <a:prstGeom prst="rect">
            <a:avLst/>
          </a:prstGeom>
        </p:spPr>
      </p:pic>
      <p:sp>
        <p:nvSpPr>
          <p:cNvPr id="12" name="Rectangle 11"/>
          <p:cNvSpPr/>
          <p:nvPr/>
        </p:nvSpPr>
        <p:spPr>
          <a:xfrm>
            <a:off x="1007091" y="2836624"/>
            <a:ext cx="9546741" cy="4077526"/>
          </a:xfrm>
          <a:prstGeom prst="rect">
            <a:avLst/>
          </a:prstGeom>
        </p:spPr>
        <p:txBody>
          <a:bodyPr wrap="square">
            <a:spAutoFit/>
          </a:bodyPr>
          <a:lstStyle/>
          <a:p>
            <a:pPr marL="571500" indent="-571500" algn="just">
              <a:lnSpc>
                <a:spcPct val="200000"/>
              </a:lnSpc>
              <a:spcBef>
                <a:spcPts val="600"/>
              </a:spcBef>
              <a:spcAft>
                <a:spcPts val="600"/>
              </a:spcAft>
              <a:buFont typeface="Wingdings" panose="05000000000000000000" pitchFamily="2" charset="2"/>
              <a:buChar char="ü"/>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lại </a:t>
            </a: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 cũ</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SGK</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 typeface="Wingdings" panose="05000000000000000000" pitchFamily="2" charset="2"/>
              <a:buChar char="ü"/>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 typeface="Wingdings" panose="05000000000000000000" pitchFamily="2" charset="2"/>
              <a:buChar char="ü"/>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319849" y="3140497"/>
            <a:ext cx="13446095" cy="3145028"/>
          </a:xfrm>
          <a:prstGeom prst="rect">
            <a:avLst/>
          </a:prstGeom>
        </p:spPr>
        <p:txBody>
          <a:bodyPr lIns="0" tIns="0" rIns="0" bIns="0" rtlCol="0" anchor="t">
            <a:spAutoFit/>
          </a:bodyPr>
          <a:lstStyle/>
          <a:p>
            <a:pPr algn="ctr">
              <a:lnSpc>
                <a:spcPct val="150000"/>
              </a:lnSpc>
              <a:spcBef>
                <a:spcPct val="0"/>
              </a:spcBef>
            </a:pPr>
            <a:r>
              <a:rPr lang="vi-VN" sz="7200" b="1" dirty="0" smtClean="0">
                <a:solidFill>
                  <a:srgbClr val="3E4B22"/>
                </a:solidFill>
              </a:rPr>
              <a:t>CẢM ƠN CÁC EM ĐÃ </a:t>
            </a:r>
          </a:p>
          <a:p>
            <a:pPr algn="ctr">
              <a:lnSpc>
                <a:spcPct val="150000"/>
              </a:lnSpc>
              <a:spcBef>
                <a:spcPct val="0"/>
              </a:spcBef>
            </a:pPr>
            <a:r>
              <a:rPr lang="vi-VN" sz="7200" b="1" dirty="0" smtClean="0">
                <a:solidFill>
                  <a:srgbClr val="3E4B22"/>
                </a:solidFill>
              </a:rPr>
              <a:t>LẮNG NGHE BÀI GIẢNG!</a:t>
            </a:r>
            <a:endParaRPr lang="en-US" sz="7200" b="1" dirty="0">
              <a:solidFill>
                <a:srgbClr val="3E4B22"/>
              </a:solidFill>
            </a:endParaRPr>
          </a:p>
        </p:txBody>
      </p:sp>
      <p:sp>
        <p:nvSpPr>
          <p:cNvPr id="3" name="AutoShape 3"/>
          <p:cNvSpPr/>
          <p:nvPr/>
        </p:nvSpPr>
        <p:spPr>
          <a:xfrm>
            <a:off x="2595574" y="6634729"/>
            <a:ext cx="10398071" cy="0"/>
          </a:xfrm>
          <a:prstGeom prst="line">
            <a:avLst/>
          </a:prstGeom>
          <a:ln w="28575" cap="rnd">
            <a:solidFill>
              <a:srgbClr val="E8D634"/>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grpSp>
        <p:nvGrpSpPr>
          <p:cNvPr id="6" name="Group 6"/>
          <p:cNvGrpSpPr/>
          <p:nvPr/>
        </p:nvGrpSpPr>
        <p:grpSpPr>
          <a:xfrm>
            <a:off x="15772567" y="0"/>
            <a:ext cx="2515433" cy="10287000"/>
            <a:chOff x="0" y="0"/>
            <a:chExt cx="1913890" cy="7826957"/>
          </a:xfrm>
        </p:grpSpPr>
        <p:sp>
          <p:nvSpPr>
            <p:cNvPr id="7" name="Freeform 7"/>
            <p:cNvSpPr/>
            <p:nvPr/>
          </p:nvSpPr>
          <p:spPr>
            <a:xfrm>
              <a:off x="0" y="0"/>
              <a:ext cx="1913890" cy="7826957"/>
            </a:xfrm>
            <a:custGeom>
              <a:avLst/>
              <a:gdLst/>
              <a:ahLst/>
              <a:cxnLst/>
              <a:rect l="l" t="t" r="r" b="b"/>
              <a:pathLst>
                <a:path w="1913890" h="7826957">
                  <a:moveTo>
                    <a:pt x="0" y="0"/>
                  </a:moveTo>
                  <a:lnTo>
                    <a:pt x="1913890" y="0"/>
                  </a:lnTo>
                  <a:lnTo>
                    <a:pt x="1913890" y="7826957"/>
                  </a:lnTo>
                  <a:lnTo>
                    <a:pt x="0" y="7826957"/>
                  </a:lnTo>
                  <a:close/>
                </a:path>
              </a:pathLst>
            </a:custGeom>
            <a:solidFill>
              <a:srgbClr val="93B152"/>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sp>
        <p:nvSpPr>
          <p:cNvPr id="9" name="AutoShape 9"/>
          <p:cNvSpPr/>
          <p:nvPr/>
        </p:nvSpPr>
        <p:spPr>
          <a:xfrm rot="-5400000">
            <a:off x="10368294" y="5129212"/>
            <a:ext cx="10287000" cy="0"/>
          </a:xfrm>
          <a:prstGeom prst="line">
            <a:avLst/>
          </a:prstGeom>
          <a:ln w="28575" cap="rnd">
            <a:solidFill>
              <a:srgbClr val="93B152"/>
            </a:solidFill>
            <a:prstDash val="solid"/>
            <a:headEnd type="none" w="sm" len="sm"/>
            <a:tailEnd type="none" w="sm" len="sm"/>
          </a:ln>
        </p:spPr>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500005">
            <a:off x="-1027524" y="5374081"/>
            <a:ext cx="4568947" cy="6597757"/>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14357" y="1087770"/>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spTree>
    <p:extLst>
      <p:ext uri="{BB962C8B-B14F-4D97-AF65-F5344CB8AC3E}">
        <p14:creationId xmlns:p14="http://schemas.microsoft.com/office/powerpoint/2010/main" val="307431059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609537" y="437087"/>
            <a:ext cx="543050" cy="16813876"/>
            <a:chOff x="0" y="0"/>
            <a:chExt cx="152400" cy="4718601"/>
          </a:xfrm>
        </p:grpSpPr>
        <p:sp>
          <p:nvSpPr>
            <p:cNvPr id="3" name="Freeform 3"/>
            <p:cNvSpPr/>
            <p:nvPr/>
          </p:nvSpPr>
          <p:spPr>
            <a:xfrm>
              <a:off x="0" y="0"/>
              <a:ext cx="152400" cy="4718601"/>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12372347" y="1937136"/>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335193" y="-1313159"/>
            <a:ext cx="5235802" cy="7560725"/>
          </a:xfrm>
          <a:prstGeom prst="rect">
            <a:avLst/>
          </a:prstGeom>
        </p:spPr>
      </p:pic>
      <p:sp>
        <p:nvSpPr>
          <p:cNvPr id="13" name="TextBox 13"/>
          <p:cNvSpPr txBox="1"/>
          <p:nvPr/>
        </p:nvSpPr>
        <p:spPr>
          <a:xfrm>
            <a:off x="1219200" y="906944"/>
            <a:ext cx="5612476" cy="1295226"/>
          </a:xfrm>
          <a:prstGeom prst="rect">
            <a:avLst/>
          </a:prstGeom>
        </p:spPr>
        <p:txBody>
          <a:bodyPr wrap="square" lIns="0" tIns="0" rIns="0" bIns="0" rtlCol="0" anchor="t">
            <a:spAutoFit/>
          </a:bodyPr>
          <a:lstStyle/>
          <a:p>
            <a:pPr>
              <a:lnSpc>
                <a:spcPts val="10080"/>
              </a:lnSpc>
              <a:spcBef>
                <a:spcPct val="0"/>
              </a:spcBef>
            </a:pPr>
            <a:r>
              <a:rPr lang="vi-VN" sz="7200" b="1" dirty="0" smtClean="0">
                <a:solidFill>
                  <a:srgbClr val="3E4B22"/>
                </a:solidFill>
              </a:rPr>
              <a:t>KHỞI ĐỘNG</a:t>
            </a:r>
            <a:endParaRPr lang="en-US" sz="7200" b="1" dirty="0">
              <a:solidFill>
                <a:srgbClr val="3E4B22"/>
              </a:solidFill>
            </a:endParaRPr>
          </a:p>
        </p:txBody>
      </p:sp>
      <p:sp>
        <p:nvSpPr>
          <p:cNvPr id="8" name="Rectangle 4"/>
          <p:cNvSpPr>
            <a:spLocks noChangeArrowheads="1"/>
          </p:cNvSpPr>
          <p:nvPr/>
        </p:nvSpPr>
        <p:spPr bwMode="auto">
          <a:xfrm>
            <a:off x="1190766" y="2065505"/>
            <a:ext cx="23675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124" y="2579438"/>
            <a:ext cx="4747040" cy="5383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ight Arrow 8"/>
          <p:cNvSpPr/>
          <p:nvPr/>
        </p:nvSpPr>
        <p:spPr>
          <a:xfrm>
            <a:off x="7239000" y="4681652"/>
            <a:ext cx="1143000" cy="838200"/>
          </a:xfrm>
          <a:prstGeom prst="rightArrow">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4263032"/>
            <a:ext cx="5867400" cy="2031325"/>
          </a:xfrm>
          <a:prstGeom prst="rect">
            <a:avLst/>
          </a:prstGeom>
          <a:noFill/>
        </p:spPr>
        <p:txBody>
          <a:bodyPr wrap="square" rtlCol="0">
            <a:spAutoFit/>
          </a:bodyPr>
          <a:lstStyle/>
          <a:p>
            <a:pPr algn="ctr">
              <a:lnSpc>
                <a:spcPct val="150000"/>
              </a:lnSpc>
            </a:pPr>
            <a:r>
              <a:rPr lang="vi-VN" sz="4200" b="1" i="1" dirty="0" smtClean="0"/>
              <a:t>Xa ngắm thác núi Lư </a:t>
            </a:r>
            <a:r>
              <a:rPr lang="vi-VN" sz="4200" dirty="0" smtClean="0"/>
              <a:t>– Lí Bạch (lớp 7)</a:t>
            </a:r>
            <a:endParaRPr lang="en-US" sz="4200" dirty="0"/>
          </a:p>
        </p:txBody>
      </p:sp>
    </p:spTree>
    <p:extLst>
      <p:ext uri="{BB962C8B-B14F-4D97-AF65-F5344CB8AC3E}">
        <p14:creationId xmlns:p14="http://schemas.microsoft.com/office/powerpoint/2010/main" val="35597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609537" y="437087"/>
            <a:ext cx="543050" cy="16813876"/>
            <a:chOff x="0" y="0"/>
            <a:chExt cx="152400" cy="4718601"/>
          </a:xfrm>
        </p:grpSpPr>
        <p:sp>
          <p:nvSpPr>
            <p:cNvPr id="3" name="Freeform 3"/>
            <p:cNvSpPr/>
            <p:nvPr/>
          </p:nvSpPr>
          <p:spPr>
            <a:xfrm>
              <a:off x="0" y="0"/>
              <a:ext cx="152400" cy="4718601"/>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12372347" y="1937136"/>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335193" y="-1313159"/>
            <a:ext cx="5235802" cy="7560725"/>
          </a:xfrm>
          <a:prstGeom prst="rect">
            <a:avLst/>
          </a:prstGeom>
        </p:spPr>
      </p:pic>
      <p:sp>
        <p:nvSpPr>
          <p:cNvPr id="13" name="TextBox 13"/>
          <p:cNvSpPr txBox="1"/>
          <p:nvPr/>
        </p:nvSpPr>
        <p:spPr>
          <a:xfrm>
            <a:off x="1219200" y="906944"/>
            <a:ext cx="5612476" cy="1295226"/>
          </a:xfrm>
          <a:prstGeom prst="rect">
            <a:avLst/>
          </a:prstGeom>
        </p:spPr>
        <p:txBody>
          <a:bodyPr wrap="square" lIns="0" tIns="0" rIns="0" bIns="0" rtlCol="0" anchor="t">
            <a:spAutoFit/>
          </a:bodyPr>
          <a:lstStyle/>
          <a:p>
            <a:pPr>
              <a:lnSpc>
                <a:spcPts val="10080"/>
              </a:lnSpc>
              <a:spcBef>
                <a:spcPct val="0"/>
              </a:spcBef>
            </a:pPr>
            <a:r>
              <a:rPr lang="vi-VN" sz="7200" b="1" dirty="0" smtClean="0">
                <a:solidFill>
                  <a:srgbClr val="3E4B22"/>
                </a:solidFill>
              </a:rPr>
              <a:t>KHỞI ĐỘNG</a:t>
            </a:r>
            <a:endParaRPr lang="en-US" sz="7200" b="1" dirty="0">
              <a:solidFill>
                <a:srgbClr val="3E4B22"/>
              </a:solidFill>
            </a:endParaRPr>
          </a:p>
        </p:txBody>
      </p:sp>
      <p:sp>
        <p:nvSpPr>
          <p:cNvPr id="8" name="Rectangle 4"/>
          <p:cNvSpPr>
            <a:spLocks noChangeArrowheads="1"/>
          </p:cNvSpPr>
          <p:nvPr/>
        </p:nvSpPr>
        <p:spPr bwMode="auto">
          <a:xfrm>
            <a:off x="1190766" y="2065505"/>
            <a:ext cx="23675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ight Arrow 8"/>
          <p:cNvSpPr/>
          <p:nvPr/>
        </p:nvSpPr>
        <p:spPr>
          <a:xfrm>
            <a:off x="7239000" y="4681652"/>
            <a:ext cx="1143000" cy="838200"/>
          </a:xfrm>
          <a:prstGeom prst="rightArrow">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4263032"/>
            <a:ext cx="5867400" cy="1927002"/>
          </a:xfrm>
          <a:prstGeom prst="rect">
            <a:avLst/>
          </a:prstGeom>
          <a:noFill/>
        </p:spPr>
        <p:txBody>
          <a:bodyPr wrap="square" rtlCol="0">
            <a:spAutoFit/>
          </a:bodyPr>
          <a:lstStyle/>
          <a:p>
            <a:pPr algn="ctr">
              <a:lnSpc>
                <a:spcPct val="150000"/>
              </a:lnSpc>
            </a:pPr>
            <a:r>
              <a:rPr lang="vi-VN" sz="4200" b="1" i="1" dirty="0" smtClean="0"/>
              <a:t>Cô bé bán diêm </a:t>
            </a:r>
          </a:p>
          <a:p>
            <a:pPr algn="ctr">
              <a:lnSpc>
                <a:spcPct val="150000"/>
              </a:lnSpc>
            </a:pPr>
            <a:r>
              <a:rPr lang="vi-VN" sz="4200" dirty="0" smtClean="0"/>
              <a:t>– An-đec-xen (lớp </a:t>
            </a:r>
            <a:r>
              <a:rPr lang="vi-VN" sz="4200" dirty="0"/>
              <a:t>8</a:t>
            </a:r>
            <a:r>
              <a:rPr lang="vi-VN" sz="4200" dirty="0" smtClean="0"/>
              <a:t>)</a:t>
            </a:r>
            <a:endParaRPr lang="en-US" sz="4200" dirty="0"/>
          </a:p>
        </p:txBody>
      </p:sp>
      <p:sp>
        <p:nvSpPr>
          <p:cNvPr id="7" name="Rectangle 2"/>
          <p:cNvSpPr>
            <a:spLocks noChangeArrowheads="1"/>
          </p:cNvSpPr>
          <p:nvPr/>
        </p:nvSpPr>
        <p:spPr bwMode="auto">
          <a:xfrm>
            <a:off x="1445548" y="3140954"/>
            <a:ext cx="365547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descr="co be 3"/>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445548" y="2555778"/>
            <a:ext cx="4747040" cy="5445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0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arn(inVertical)">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609537" y="437087"/>
            <a:ext cx="543050" cy="16813876"/>
            <a:chOff x="0" y="0"/>
            <a:chExt cx="152400" cy="4718601"/>
          </a:xfrm>
        </p:grpSpPr>
        <p:sp>
          <p:nvSpPr>
            <p:cNvPr id="3" name="Freeform 3"/>
            <p:cNvSpPr/>
            <p:nvPr/>
          </p:nvSpPr>
          <p:spPr>
            <a:xfrm>
              <a:off x="0" y="0"/>
              <a:ext cx="152400" cy="4718601"/>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12372347" y="1937136"/>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335193" y="-1313159"/>
            <a:ext cx="5235802" cy="7560725"/>
          </a:xfrm>
          <a:prstGeom prst="rect">
            <a:avLst/>
          </a:prstGeom>
        </p:spPr>
      </p:pic>
      <p:sp>
        <p:nvSpPr>
          <p:cNvPr id="13" name="TextBox 13"/>
          <p:cNvSpPr txBox="1"/>
          <p:nvPr/>
        </p:nvSpPr>
        <p:spPr>
          <a:xfrm>
            <a:off x="1219200" y="906944"/>
            <a:ext cx="5612476" cy="1295226"/>
          </a:xfrm>
          <a:prstGeom prst="rect">
            <a:avLst/>
          </a:prstGeom>
        </p:spPr>
        <p:txBody>
          <a:bodyPr wrap="square" lIns="0" tIns="0" rIns="0" bIns="0" rtlCol="0" anchor="t">
            <a:spAutoFit/>
          </a:bodyPr>
          <a:lstStyle/>
          <a:p>
            <a:pPr>
              <a:lnSpc>
                <a:spcPts val="10080"/>
              </a:lnSpc>
              <a:spcBef>
                <a:spcPct val="0"/>
              </a:spcBef>
            </a:pPr>
            <a:r>
              <a:rPr lang="vi-VN" sz="7200" b="1" dirty="0" smtClean="0">
                <a:solidFill>
                  <a:srgbClr val="3E4B22"/>
                </a:solidFill>
              </a:rPr>
              <a:t>KHỞI ĐỘNG</a:t>
            </a:r>
            <a:endParaRPr lang="en-US" sz="7200" b="1" dirty="0">
              <a:solidFill>
                <a:srgbClr val="3E4B22"/>
              </a:solidFill>
            </a:endParaRPr>
          </a:p>
        </p:txBody>
      </p:sp>
      <p:sp>
        <p:nvSpPr>
          <p:cNvPr id="8" name="Rectangle 4"/>
          <p:cNvSpPr>
            <a:spLocks noChangeArrowheads="1"/>
          </p:cNvSpPr>
          <p:nvPr/>
        </p:nvSpPr>
        <p:spPr bwMode="auto">
          <a:xfrm>
            <a:off x="1190766" y="2065505"/>
            <a:ext cx="23675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ight Arrow 8"/>
          <p:cNvSpPr/>
          <p:nvPr/>
        </p:nvSpPr>
        <p:spPr>
          <a:xfrm>
            <a:off x="7239000" y="4681652"/>
            <a:ext cx="1143000" cy="838200"/>
          </a:xfrm>
          <a:prstGeom prst="rightArrow">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10600" y="4263032"/>
            <a:ext cx="5867400" cy="2031325"/>
          </a:xfrm>
          <a:prstGeom prst="rect">
            <a:avLst/>
          </a:prstGeom>
          <a:noFill/>
        </p:spPr>
        <p:txBody>
          <a:bodyPr wrap="square" rtlCol="0">
            <a:spAutoFit/>
          </a:bodyPr>
          <a:lstStyle/>
          <a:p>
            <a:pPr algn="ctr">
              <a:lnSpc>
                <a:spcPct val="150000"/>
              </a:lnSpc>
            </a:pPr>
            <a:r>
              <a:rPr lang="vi-VN" sz="4200" b="1" i="1" dirty="0" smtClean="0"/>
              <a:t>Con chó Bấc</a:t>
            </a:r>
          </a:p>
          <a:p>
            <a:pPr algn="ctr">
              <a:lnSpc>
                <a:spcPct val="150000"/>
              </a:lnSpc>
            </a:pPr>
            <a:r>
              <a:rPr lang="vi-VN" sz="4200" dirty="0" smtClean="0"/>
              <a:t>– Giăc-lơn-đơn (lớp 9)</a:t>
            </a:r>
            <a:endParaRPr lang="en-US" sz="4200" dirty="0"/>
          </a:p>
        </p:txBody>
      </p:sp>
      <p:sp>
        <p:nvSpPr>
          <p:cNvPr id="7" name="Rectangle 2"/>
          <p:cNvSpPr>
            <a:spLocks noChangeArrowheads="1"/>
          </p:cNvSpPr>
          <p:nvPr/>
        </p:nvSpPr>
        <p:spPr bwMode="auto">
          <a:xfrm>
            <a:off x="1445548" y="3140954"/>
            <a:ext cx="365547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474124" y="2672588"/>
            <a:ext cx="3882621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1" descr="greywolf10247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886" y="2539044"/>
            <a:ext cx="4718464" cy="5431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8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Vertic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609537" y="437087"/>
            <a:ext cx="543050" cy="16813876"/>
            <a:chOff x="0" y="0"/>
            <a:chExt cx="152400" cy="4718601"/>
          </a:xfrm>
        </p:grpSpPr>
        <p:sp>
          <p:nvSpPr>
            <p:cNvPr id="3" name="Freeform 3"/>
            <p:cNvSpPr/>
            <p:nvPr/>
          </p:nvSpPr>
          <p:spPr>
            <a:xfrm>
              <a:off x="0" y="0"/>
              <a:ext cx="152400" cy="4718601"/>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12372347" y="1937136"/>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33785" y="-1915374"/>
            <a:ext cx="5235802" cy="7560725"/>
          </a:xfrm>
          <a:prstGeom prst="rect">
            <a:avLst/>
          </a:prstGeom>
        </p:spPr>
      </p:pic>
      <p:sp>
        <p:nvSpPr>
          <p:cNvPr id="13" name="TextBox 13"/>
          <p:cNvSpPr txBox="1"/>
          <p:nvPr/>
        </p:nvSpPr>
        <p:spPr>
          <a:xfrm>
            <a:off x="1219200" y="906944"/>
            <a:ext cx="5612476" cy="1295226"/>
          </a:xfrm>
          <a:prstGeom prst="rect">
            <a:avLst/>
          </a:prstGeom>
        </p:spPr>
        <p:txBody>
          <a:bodyPr wrap="square" lIns="0" tIns="0" rIns="0" bIns="0" rtlCol="0" anchor="t">
            <a:spAutoFit/>
          </a:bodyPr>
          <a:lstStyle/>
          <a:p>
            <a:pPr>
              <a:lnSpc>
                <a:spcPts val="10080"/>
              </a:lnSpc>
              <a:spcBef>
                <a:spcPct val="0"/>
              </a:spcBef>
            </a:pPr>
            <a:r>
              <a:rPr lang="vi-VN" sz="7200" b="1" dirty="0" smtClean="0">
                <a:solidFill>
                  <a:srgbClr val="3E4B22"/>
                </a:solidFill>
              </a:rPr>
              <a:t>KHỞI ĐỘNG</a:t>
            </a:r>
            <a:endParaRPr lang="en-US" sz="7200" b="1" dirty="0">
              <a:solidFill>
                <a:srgbClr val="3E4B22"/>
              </a:solidFill>
            </a:endParaRPr>
          </a:p>
        </p:txBody>
      </p:sp>
      <p:sp>
        <p:nvSpPr>
          <p:cNvPr id="8" name="Rectangle 4"/>
          <p:cNvSpPr>
            <a:spLocks noChangeArrowheads="1"/>
          </p:cNvSpPr>
          <p:nvPr/>
        </p:nvSpPr>
        <p:spPr bwMode="auto">
          <a:xfrm>
            <a:off x="1190766" y="2065505"/>
            <a:ext cx="236755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ight Arrow 8"/>
          <p:cNvSpPr/>
          <p:nvPr/>
        </p:nvSpPr>
        <p:spPr>
          <a:xfrm>
            <a:off x="7239000" y="4681652"/>
            <a:ext cx="1143000" cy="838200"/>
          </a:xfrm>
          <a:prstGeom prst="rightArrow">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4227" y="4254064"/>
            <a:ext cx="7726686" cy="2031325"/>
          </a:xfrm>
          <a:prstGeom prst="rect">
            <a:avLst/>
          </a:prstGeom>
          <a:noFill/>
        </p:spPr>
        <p:txBody>
          <a:bodyPr wrap="square" rtlCol="0">
            <a:spAutoFit/>
          </a:bodyPr>
          <a:lstStyle/>
          <a:p>
            <a:pPr algn="ctr">
              <a:lnSpc>
                <a:spcPct val="150000"/>
              </a:lnSpc>
            </a:pPr>
            <a:r>
              <a:rPr lang="vi-VN" sz="4200" b="1" i="1" dirty="0" smtClean="0"/>
              <a:t>Rô-bin-xơn ngoài đảo hoang</a:t>
            </a:r>
          </a:p>
          <a:p>
            <a:pPr algn="ctr">
              <a:lnSpc>
                <a:spcPct val="150000"/>
              </a:lnSpc>
            </a:pPr>
            <a:r>
              <a:rPr lang="vi-VN" sz="4200" dirty="0" smtClean="0"/>
              <a:t>– Đi-phô (lớp 9)</a:t>
            </a:r>
            <a:endParaRPr lang="en-US" sz="4200" dirty="0"/>
          </a:p>
        </p:txBody>
      </p:sp>
      <p:sp>
        <p:nvSpPr>
          <p:cNvPr id="7" name="Rectangle 2"/>
          <p:cNvSpPr>
            <a:spLocks noChangeArrowheads="1"/>
          </p:cNvSpPr>
          <p:nvPr/>
        </p:nvSpPr>
        <p:spPr bwMode="auto">
          <a:xfrm>
            <a:off x="1445548" y="3140954"/>
            <a:ext cx="365547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474124" y="2672588"/>
            <a:ext cx="3882621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1488410" y="1614630"/>
            <a:ext cx="3804135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Picture 1" descr="2004_01_crus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968" y="2539044"/>
            <a:ext cx="4708939" cy="5431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4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arn(inVertical)">
                                      <p:cBhvr>
                                        <p:cTn id="7" dur="500"/>
                                        <p:tgtEl>
                                          <p:spTgt spid="409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grpSp>
        <p:nvGrpSpPr>
          <p:cNvPr id="3" name="Group 3"/>
          <p:cNvGrpSpPr/>
          <p:nvPr/>
        </p:nvGrpSpPr>
        <p:grpSpPr>
          <a:xfrm>
            <a:off x="17757932" y="1671637"/>
            <a:ext cx="530068" cy="6943725"/>
            <a:chOff x="0" y="0"/>
            <a:chExt cx="179307" cy="2348865"/>
          </a:xfrm>
        </p:grpSpPr>
        <p:sp>
          <p:nvSpPr>
            <p:cNvPr id="4" name="Freeform 4"/>
            <p:cNvSpPr/>
            <p:nvPr/>
          </p:nvSpPr>
          <p:spPr>
            <a:xfrm>
              <a:off x="0" y="0"/>
              <a:ext cx="179307" cy="2348865"/>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1696032" y="3316360"/>
            <a:ext cx="15471433" cy="4431983"/>
          </a:xfrm>
          <a:prstGeom prst="rect">
            <a:avLst/>
          </a:prstGeom>
        </p:spPr>
        <p:txBody>
          <a:bodyPr wrap="square" lIns="0" tIns="0" rIns="0" bIns="0" rtlCol="0" anchor="t">
            <a:spAutoFit/>
          </a:bodyPr>
          <a:lstStyle/>
          <a:p>
            <a:pPr algn="ctr">
              <a:lnSpc>
                <a:spcPct val="150000"/>
              </a:lnSpc>
            </a:pPr>
            <a:r>
              <a:rPr lang="vi-VN" sz="9600" b="1" spc="188" dirty="0" smtClean="0">
                <a:solidFill>
                  <a:srgbClr val="3E4B22"/>
                </a:solidFill>
              </a:rPr>
              <a:t>TỔNG KẾT PHẦN VĂN HỌC NƯỚC NGOÀI</a:t>
            </a:r>
            <a:endParaRPr lang="en-US" sz="9600" b="1" spc="188" dirty="0">
              <a:solidFill>
                <a:srgbClr val="3E4B22"/>
              </a:solidFill>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45066" y="1969850"/>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sp>
        <p:nvSpPr>
          <p:cNvPr id="15" name="TextBox 15"/>
          <p:cNvSpPr txBox="1"/>
          <p:nvPr/>
        </p:nvSpPr>
        <p:spPr>
          <a:xfrm>
            <a:off x="5854861" y="2659698"/>
            <a:ext cx="7153777" cy="525080"/>
          </a:xfrm>
          <a:prstGeom prst="rect">
            <a:avLst/>
          </a:prstGeom>
        </p:spPr>
        <p:txBody>
          <a:bodyPr lIns="0" tIns="0" rIns="0" bIns="0" rtlCol="0" anchor="t">
            <a:spAutoFit/>
          </a:bodyPr>
          <a:lstStyle/>
          <a:p>
            <a:pPr algn="ctr">
              <a:lnSpc>
                <a:spcPts val="3024"/>
              </a:lnSpc>
            </a:pPr>
            <a:r>
              <a:rPr lang="vi-VN" sz="7200" dirty="0" smtClean="0">
                <a:solidFill>
                  <a:srgbClr val="3E4B22"/>
                </a:solidFill>
              </a:rPr>
              <a:t>Tiết...</a:t>
            </a:r>
            <a:endParaRPr lang="en-US" sz="7200" dirty="0">
              <a:solidFill>
                <a:srgbClr val="3E4B22"/>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2136554" y="-506448"/>
            <a:ext cx="530068" cy="6943725"/>
            <a:chOff x="0" y="0"/>
            <a:chExt cx="179307" cy="2348865"/>
          </a:xfrm>
        </p:grpSpPr>
        <p:sp>
          <p:nvSpPr>
            <p:cNvPr id="3" name="Freeform 3"/>
            <p:cNvSpPr/>
            <p:nvPr/>
          </p:nvSpPr>
          <p:spPr>
            <a:xfrm>
              <a:off x="0" y="0"/>
              <a:ext cx="179307" cy="2348865"/>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2136554" y="7496239"/>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6" name="TextBox 6"/>
          <p:cNvSpPr txBox="1"/>
          <p:nvPr/>
        </p:nvSpPr>
        <p:spPr>
          <a:xfrm>
            <a:off x="3111949" y="2661919"/>
            <a:ext cx="11460061" cy="5680081"/>
          </a:xfrm>
          <a:prstGeom prst="rect">
            <a:avLst/>
          </a:prstGeom>
        </p:spPr>
        <p:txBody>
          <a:bodyPr wrap="square" lIns="0" tIns="0" rIns="0" bIns="0" rtlCol="0" anchor="t">
            <a:spAutoFit/>
          </a:bodyPr>
          <a:lstStyle/>
          <a:p>
            <a:pPr marL="571500" indent="-571500" algn="just">
              <a:lnSpc>
                <a:spcPct val="200000"/>
              </a:lnSpc>
              <a:buAutoNum type="romanUcPeriod"/>
            </a:pPr>
            <a:r>
              <a:rPr lang="vi-VN" sz="4800" b="1" dirty="0" smtClean="0">
                <a:solidFill>
                  <a:srgbClr val="3E4B22"/>
                </a:solidFill>
              </a:rPr>
              <a:t>HỆ THỐNG HÓA CÁC TÁC PHẨM VĂN HỌC NƯỚC NGOÀI ĐÃ HỌC</a:t>
            </a:r>
          </a:p>
          <a:p>
            <a:pPr marL="571500" indent="-571500" algn="just">
              <a:lnSpc>
                <a:spcPct val="200000"/>
              </a:lnSpc>
              <a:buAutoNum type="romanUcPeriod"/>
            </a:pPr>
            <a:r>
              <a:rPr lang="vi-VN" sz="4800" b="1" dirty="0" smtClean="0">
                <a:solidFill>
                  <a:srgbClr val="3E4B22"/>
                </a:solidFill>
              </a:rPr>
              <a:t>NỘI DUNG CHỦ YẾU</a:t>
            </a:r>
          </a:p>
          <a:p>
            <a:pPr marL="571500" indent="-571500" algn="just">
              <a:lnSpc>
                <a:spcPct val="200000"/>
              </a:lnSpc>
              <a:buAutoNum type="romanUcPeriod"/>
            </a:pPr>
            <a:r>
              <a:rPr lang="vi-VN" sz="4800" b="1" dirty="0" smtClean="0">
                <a:solidFill>
                  <a:srgbClr val="3E4B22"/>
                </a:solidFill>
              </a:rPr>
              <a:t>ĐẶC SẮC NGHỆ THUẬT</a:t>
            </a:r>
          </a:p>
        </p:txBody>
      </p:sp>
      <p:grpSp>
        <p:nvGrpSpPr>
          <p:cNvPr id="8" name="Group 8"/>
          <p:cNvGrpSpPr/>
          <p:nvPr/>
        </p:nvGrpSpPr>
        <p:grpSpPr>
          <a:xfrm>
            <a:off x="15325972" y="3615170"/>
            <a:ext cx="2962028" cy="2822108"/>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418071" y="4550487"/>
            <a:ext cx="777829" cy="95147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430000" y="1104900"/>
            <a:ext cx="1001980" cy="761506"/>
          </a:xfrm>
          <a:prstGeom prst="rect">
            <a:avLst/>
          </a:prstGeom>
        </p:spPr>
      </p:pic>
      <p:sp>
        <p:nvSpPr>
          <p:cNvPr id="16" name="TextBox 16"/>
          <p:cNvSpPr txBox="1"/>
          <p:nvPr/>
        </p:nvSpPr>
        <p:spPr>
          <a:xfrm>
            <a:off x="3111949" y="962853"/>
            <a:ext cx="8167782" cy="1047082"/>
          </a:xfrm>
          <a:prstGeom prst="rect">
            <a:avLst/>
          </a:prstGeom>
        </p:spPr>
        <p:txBody>
          <a:bodyPr wrap="square" lIns="0" tIns="0" rIns="0" bIns="0" rtlCol="0" anchor="t">
            <a:spAutoFit/>
          </a:bodyPr>
          <a:lstStyle/>
          <a:p>
            <a:pPr>
              <a:lnSpc>
                <a:spcPts val="8679"/>
              </a:lnSpc>
              <a:spcBef>
                <a:spcPct val="0"/>
              </a:spcBef>
            </a:pPr>
            <a:r>
              <a:rPr lang="vi-VN" sz="6400" b="1" spc="130" dirty="0" smtClean="0">
                <a:solidFill>
                  <a:srgbClr val="FF0000"/>
                </a:solidFill>
              </a:rPr>
              <a:t>NỘI DUNG BÀI HỌC</a:t>
            </a:r>
            <a:endParaRPr lang="en-US" sz="6400" b="1" spc="130" dirty="0">
              <a:solidFill>
                <a:srgbClr val="FF0000"/>
              </a:solidFill>
            </a:endParaR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229758" y="-571006"/>
            <a:ext cx="2849499" cy="41148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39789" flipH="1">
            <a:off x="-1060200" y="-35172"/>
            <a:ext cx="6197490" cy="89494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51286" y="2797373"/>
            <a:ext cx="4453376" cy="4692254"/>
          </a:xfrm>
          <a:prstGeom prst="rect">
            <a:avLst/>
          </a:prstGeom>
        </p:spPr>
      </p:pic>
      <p:sp>
        <p:nvSpPr>
          <p:cNvPr id="4" name="TextBox 4"/>
          <p:cNvSpPr txBox="1"/>
          <p:nvPr/>
        </p:nvSpPr>
        <p:spPr>
          <a:xfrm>
            <a:off x="6204662" y="3162300"/>
            <a:ext cx="11506200" cy="4431983"/>
          </a:xfrm>
          <a:prstGeom prst="rect">
            <a:avLst/>
          </a:prstGeom>
        </p:spPr>
        <p:txBody>
          <a:bodyPr wrap="square" lIns="0" tIns="0" rIns="0" bIns="0" rtlCol="0" anchor="t">
            <a:spAutoFit/>
          </a:bodyPr>
          <a:lstStyle/>
          <a:p>
            <a:pPr algn="ctr">
              <a:lnSpc>
                <a:spcPct val="150000"/>
              </a:lnSpc>
            </a:pPr>
            <a:r>
              <a:rPr lang="vi-VN" sz="6400" dirty="0" smtClean="0">
                <a:solidFill>
                  <a:srgbClr val="3E4B22"/>
                </a:solidFill>
              </a:rPr>
              <a:t>I. HỆ THỐNG HÓA CÁC TÁC PHẨM VĂN HỌC NƯỚC NGOÀI ĐÃ HỌC</a:t>
            </a:r>
            <a:endParaRPr lang="en-US" sz="6400" dirty="0">
              <a:solidFill>
                <a:srgbClr val="3E4B22"/>
              </a:solidFill>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07404" y="-2548233"/>
            <a:ext cx="2849499" cy="4114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1335</Words>
  <PresentationFormat>Custom</PresentationFormat>
  <Paragraphs>265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2021-12-15T15:27:25Z</dcterms:modified>
  <dc:identifier>DAEtUBLhDZE</dc:identifier>
</cp:coreProperties>
</file>