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74" r:id="rId2"/>
    <p:sldId id="289" r:id="rId3"/>
    <p:sldId id="257" r:id="rId4"/>
    <p:sldId id="276" r:id="rId5"/>
    <p:sldId id="258" r:id="rId6"/>
    <p:sldId id="273" r:id="rId7"/>
    <p:sldId id="260" r:id="rId8"/>
    <p:sldId id="290" r:id="rId9"/>
    <p:sldId id="277" r:id="rId10"/>
    <p:sldId id="261" r:id="rId11"/>
    <p:sldId id="262" r:id="rId12"/>
    <p:sldId id="291" r:id="rId13"/>
    <p:sldId id="278"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5A1A"/>
    <a:srgbClr val="C39BE1"/>
    <a:srgbClr val="A6DBE8"/>
    <a:srgbClr val="FBDFEB"/>
    <a:srgbClr val="62C8CE"/>
    <a:srgbClr val="C0E6EA"/>
    <a:srgbClr val="FFF200"/>
    <a:srgbClr val="7F7F7F"/>
    <a:srgbClr val="5ABDD4"/>
    <a:srgbClr val="2AE9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660"/>
  </p:normalViewPr>
  <p:slideViewPr>
    <p:cSldViewPr snapToGrid="0" showGuides="1">
      <p:cViewPr varScale="1">
        <p:scale>
          <a:sx n="115" d="100"/>
          <a:sy n="115" d="100"/>
        </p:scale>
        <p:origin x="1416" y="114"/>
      </p:cViewPr>
      <p:guideLst>
        <p:guide orient="horz" pos="2208"/>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FE4638-3800-4EA1-9090-2CD9B2C76F05}" type="datetimeFigureOut">
              <a:rPr lang="en-US" smtClean="0"/>
              <a:t>7/7/2023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447670-85F4-4951-8719-5BFAF2299720}" type="slidenum">
              <a:rPr lang="en-US" smtClean="0"/>
              <a:t>‹#›</a:t>
            </a:fld>
            <a:endParaRPr lang="en-US"/>
          </a:p>
        </p:txBody>
      </p:sp>
    </p:spTree>
    <p:extLst>
      <p:ext uri="{BB962C8B-B14F-4D97-AF65-F5344CB8AC3E}">
        <p14:creationId xmlns:p14="http://schemas.microsoft.com/office/powerpoint/2010/main" val="2798375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7/7/2023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9706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7/7/2023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2544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7/7/2023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85044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7/7/2023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29580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7/7/2023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592278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7/7/2023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94357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7/7/2023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07717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7/7/2023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619596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7/7/2023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32596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7/7/2023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01764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7/7/2023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898466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7/7/2023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5565852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slide" Target="slide6.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image" Target="../media/image13.png"/><Relationship Id="rId5" Type="http://schemas.openxmlformats.org/officeDocument/2006/relationships/slide" Target="slide5.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slide" Target="slide8.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3.png"/><Relationship Id="rId5" Type="http://schemas.openxmlformats.org/officeDocument/2006/relationships/image" Target="../media/image14.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image" Target="../media/image13.png"/><Relationship Id="rId5" Type="http://schemas.openxmlformats.org/officeDocument/2006/relationships/slide" Target="slide7.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144"/>
            <a:ext cx="9144000" cy="6839712"/>
          </a:xfrm>
          <a:prstGeom prst="rect">
            <a:avLst/>
          </a:prstGeom>
        </p:spPr>
      </p:pic>
    </p:spTree>
    <p:extLst>
      <p:ext uri="{BB962C8B-B14F-4D97-AF65-F5344CB8AC3E}">
        <p14:creationId xmlns:p14="http://schemas.microsoft.com/office/powerpoint/2010/main" val="5065414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18021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994" y="104779"/>
            <a:ext cx="587409" cy="621628"/>
          </a:xfrm>
          <a:prstGeom prst="rect">
            <a:avLst/>
          </a:prstGeom>
        </p:spPr>
      </p:pic>
      <p:sp>
        <p:nvSpPr>
          <p:cNvPr id="8" name="TextBox 7"/>
          <p:cNvSpPr txBox="1"/>
          <p:nvPr/>
        </p:nvSpPr>
        <p:spPr>
          <a:xfrm>
            <a:off x="807403" y="26926"/>
            <a:ext cx="8130212" cy="830997"/>
          </a:xfrm>
          <a:prstGeom prst="rect">
            <a:avLst/>
          </a:prstGeom>
          <a:noFill/>
        </p:spPr>
        <p:txBody>
          <a:bodyPr wrap="square" rtlCol="0">
            <a:spAutoFit/>
          </a:bodyPr>
          <a:lstStyle/>
          <a:p>
            <a:r>
              <a:rPr lang="en-US" sz="2400" b="1">
                <a:effectLst>
                  <a:glow rad="88900">
                    <a:schemeClr val="bg1"/>
                  </a:glow>
                </a:effectLst>
                <a:latin typeface="Arial" panose="020B0604020202020204" pitchFamily="34" charset="0"/>
                <a:cs typeface="Arial" panose="020B0604020202020204" pitchFamily="34" charset="0"/>
              </a:rPr>
              <a:t>Work in groups. Discuss and make a list of four things that you think children should and shouldn’t do at Tet.</a:t>
            </a:r>
          </a:p>
        </p:txBody>
      </p:sp>
      <p:grpSp>
        <p:nvGrpSpPr>
          <p:cNvPr id="25" name="Group 24"/>
          <p:cNvGrpSpPr/>
          <p:nvPr/>
        </p:nvGrpSpPr>
        <p:grpSpPr>
          <a:xfrm>
            <a:off x="-28757" y="1184132"/>
            <a:ext cx="9022673" cy="5842611"/>
            <a:chOff x="193701" y="1590291"/>
            <a:chExt cx="8653859" cy="5137079"/>
          </a:xfrm>
        </p:grpSpPr>
        <p:sp>
          <p:nvSpPr>
            <p:cNvPr id="26" name="Rounded Rectangle 25"/>
            <p:cNvSpPr/>
            <p:nvPr/>
          </p:nvSpPr>
          <p:spPr>
            <a:xfrm>
              <a:off x="193701" y="1590291"/>
              <a:ext cx="8653859" cy="5137079"/>
            </a:xfrm>
            <a:prstGeom prst="roundRect">
              <a:avLst/>
            </a:prstGeom>
            <a:solidFill>
              <a:srgbClr val="C0E6EA"/>
            </a:solidFill>
            <a:ln>
              <a:solidFill>
                <a:srgbClr val="C0E6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277403" y="1674687"/>
              <a:ext cx="8444374" cy="4900773"/>
            </a:xfrm>
            <a:prstGeom prst="roundRect">
              <a:avLst/>
            </a:prstGeom>
            <a:solidFill>
              <a:srgbClr val="05A0B8"/>
            </a:solidFill>
            <a:ln>
              <a:solidFill>
                <a:srgbClr val="05A0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314872" y="1767152"/>
              <a:ext cx="8369436" cy="495214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p:cNvSpPr txBox="1"/>
          <p:nvPr/>
        </p:nvSpPr>
        <p:spPr>
          <a:xfrm>
            <a:off x="1270116" y="2082377"/>
            <a:ext cx="2460220" cy="492443"/>
          </a:xfrm>
          <a:prstGeom prst="rect">
            <a:avLst/>
          </a:prstGeom>
          <a:noFill/>
        </p:spPr>
        <p:txBody>
          <a:bodyPr wrap="square" rtlCol="0">
            <a:spAutoFit/>
          </a:bodyPr>
          <a:lstStyle/>
          <a:p>
            <a:r>
              <a:rPr lang="en-US" sz="2600"/>
              <a:t>Children should</a:t>
            </a:r>
            <a:endParaRPr lang="en-US" sz="2600" i="1"/>
          </a:p>
        </p:txBody>
      </p:sp>
      <p:grpSp>
        <p:nvGrpSpPr>
          <p:cNvPr id="3" name="Group 2"/>
          <p:cNvGrpSpPr/>
          <p:nvPr/>
        </p:nvGrpSpPr>
        <p:grpSpPr>
          <a:xfrm>
            <a:off x="1199879" y="2759797"/>
            <a:ext cx="6808425" cy="461665"/>
            <a:chOff x="1199879" y="2136337"/>
            <a:chExt cx="6808425" cy="461665"/>
          </a:xfrm>
        </p:grpSpPr>
        <p:cxnSp>
          <p:nvCxnSpPr>
            <p:cNvPr id="32" name="Straight Connector 31"/>
            <p:cNvCxnSpPr/>
            <p:nvPr/>
          </p:nvCxnSpPr>
          <p:spPr>
            <a:xfrm flipV="1">
              <a:off x="1607504" y="2496288"/>
              <a:ext cx="6400800" cy="0"/>
            </a:xfrm>
            <a:prstGeom prst="line">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199879" y="2136337"/>
              <a:ext cx="474830" cy="461665"/>
            </a:xfrm>
            <a:prstGeom prst="rect">
              <a:avLst/>
            </a:prstGeom>
            <a:noFill/>
          </p:spPr>
          <p:txBody>
            <a:bodyPr wrap="square" rtlCol="0">
              <a:spAutoFit/>
            </a:bodyPr>
            <a:lstStyle/>
            <a:p>
              <a:r>
                <a:rPr lang="en-US" sz="2400" b="1">
                  <a:solidFill>
                    <a:srgbClr val="0070C0"/>
                  </a:solidFill>
                </a:rPr>
                <a:t>1.</a:t>
              </a:r>
            </a:p>
          </p:txBody>
        </p:sp>
      </p:grpSp>
      <p:grpSp>
        <p:nvGrpSpPr>
          <p:cNvPr id="34" name="Group 33"/>
          <p:cNvGrpSpPr/>
          <p:nvPr/>
        </p:nvGrpSpPr>
        <p:grpSpPr>
          <a:xfrm>
            <a:off x="1199879" y="3291894"/>
            <a:ext cx="6808425" cy="461665"/>
            <a:chOff x="1199879" y="2136337"/>
            <a:chExt cx="6808425" cy="461665"/>
          </a:xfrm>
        </p:grpSpPr>
        <p:cxnSp>
          <p:nvCxnSpPr>
            <p:cNvPr id="35" name="Straight Connector 34"/>
            <p:cNvCxnSpPr/>
            <p:nvPr/>
          </p:nvCxnSpPr>
          <p:spPr>
            <a:xfrm flipV="1">
              <a:off x="1607504" y="2496288"/>
              <a:ext cx="6400800" cy="0"/>
            </a:xfrm>
            <a:prstGeom prst="line">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199879" y="2136337"/>
              <a:ext cx="474830" cy="461665"/>
            </a:xfrm>
            <a:prstGeom prst="rect">
              <a:avLst/>
            </a:prstGeom>
            <a:noFill/>
          </p:spPr>
          <p:txBody>
            <a:bodyPr wrap="square" rtlCol="0">
              <a:spAutoFit/>
            </a:bodyPr>
            <a:lstStyle/>
            <a:p>
              <a:r>
                <a:rPr lang="en-US" sz="2400" b="1">
                  <a:solidFill>
                    <a:srgbClr val="0070C0"/>
                  </a:solidFill>
                </a:rPr>
                <a:t>2.</a:t>
              </a:r>
            </a:p>
          </p:txBody>
        </p:sp>
      </p:grpSp>
      <p:sp>
        <p:nvSpPr>
          <p:cNvPr id="37" name="TextBox 36"/>
          <p:cNvSpPr txBox="1"/>
          <p:nvPr/>
        </p:nvSpPr>
        <p:spPr>
          <a:xfrm>
            <a:off x="1238024" y="4427258"/>
            <a:ext cx="2876776" cy="492443"/>
          </a:xfrm>
          <a:prstGeom prst="rect">
            <a:avLst/>
          </a:prstGeom>
          <a:noFill/>
        </p:spPr>
        <p:txBody>
          <a:bodyPr wrap="square" rtlCol="0">
            <a:spAutoFit/>
          </a:bodyPr>
          <a:lstStyle/>
          <a:p>
            <a:r>
              <a:rPr lang="en-US" sz="2600"/>
              <a:t>Children shouldn’t</a:t>
            </a:r>
            <a:endParaRPr lang="en-US" sz="2600" i="1"/>
          </a:p>
        </p:txBody>
      </p:sp>
      <p:grpSp>
        <p:nvGrpSpPr>
          <p:cNvPr id="38" name="Group 37"/>
          <p:cNvGrpSpPr/>
          <p:nvPr/>
        </p:nvGrpSpPr>
        <p:grpSpPr>
          <a:xfrm>
            <a:off x="1167787" y="4959204"/>
            <a:ext cx="6808425" cy="461665"/>
            <a:chOff x="1199879" y="2136337"/>
            <a:chExt cx="6808425" cy="461665"/>
          </a:xfrm>
        </p:grpSpPr>
        <p:cxnSp>
          <p:nvCxnSpPr>
            <p:cNvPr id="39" name="Straight Connector 38"/>
            <p:cNvCxnSpPr/>
            <p:nvPr/>
          </p:nvCxnSpPr>
          <p:spPr>
            <a:xfrm flipV="1">
              <a:off x="1607504" y="2496288"/>
              <a:ext cx="6400800" cy="0"/>
            </a:xfrm>
            <a:prstGeom prst="line">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1199879" y="2136337"/>
              <a:ext cx="474830" cy="461665"/>
            </a:xfrm>
            <a:prstGeom prst="rect">
              <a:avLst/>
            </a:prstGeom>
            <a:noFill/>
          </p:spPr>
          <p:txBody>
            <a:bodyPr wrap="square" rtlCol="0">
              <a:spAutoFit/>
            </a:bodyPr>
            <a:lstStyle/>
            <a:p>
              <a:r>
                <a:rPr lang="en-US" sz="2400" b="1">
                  <a:solidFill>
                    <a:srgbClr val="0070C0"/>
                  </a:solidFill>
                </a:rPr>
                <a:t>3.</a:t>
              </a:r>
            </a:p>
          </p:txBody>
        </p:sp>
      </p:grpSp>
      <p:grpSp>
        <p:nvGrpSpPr>
          <p:cNvPr id="41" name="Group 40"/>
          <p:cNvGrpSpPr/>
          <p:nvPr/>
        </p:nvGrpSpPr>
        <p:grpSpPr>
          <a:xfrm>
            <a:off x="1167787" y="5491301"/>
            <a:ext cx="6808425" cy="461665"/>
            <a:chOff x="1199879" y="2136337"/>
            <a:chExt cx="6808425" cy="461665"/>
          </a:xfrm>
        </p:grpSpPr>
        <p:cxnSp>
          <p:nvCxnSpPr>
            <p:cNvPr id="42" name="Straight Connector 41"/>
            <p:cNvCxnSpPr/>
            <p:nvPr/>
          </p:nvCxnSpPr>
          <p:spPr>
            <a:xfrm flipV="1">
              <a:off x="1607504" y="2496288"/>
              <a:ext cx="6400800" cy="0"/>
            </a:xfrm>
            <a:prstGeom prst="line">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1199879" y="2136337"/>
              <a:ext cx="474830" cy="461665"/>
            </a:xfrm>
            <a:prstGeom prst="rect">
              <a:avLst/>
            </a:prstGeom>
            <a:noFill/>
          </p:spPr>
          <p:txBody>
            <a:bodyPr wrap="square" rtlCol="0">
              <a:spAutoFit/>
            </a:bodyPr>
            <a:lstStyle/>
            <a:p>
              <a:r>
                <a:rPr lang="en-US" sz="2400" b="1">
                  <a:solidFill>
                    <a:srgbClr val="0070C0"/>
                  </a:solidFill>
                </a:rPr>
                <a:t>4.</a:t>
              </a:r>
            </a:p>
          </p:txBody>
        </p:sp>
      </p:grpSp>
    </p:spTree>
    <p:extLst>
      <p:ext uri="{BB962C8B-B14F-4D97-AF65-F5344CB8AC3E}">
        <p14:creationId xmlns:p14="http://schemas.microsoft.com/office/powerpoint/2010/main" val="24683556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4" y="1"/>
            <a:ext cx="9144000" cy="100791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994" y="113416"/>
            <a:ext cx="587409" cy="604353"/>
          </a:xfrm>
          <a:prstGeom prst="rect">
            <a:avLst/>
          </a:prstGeom>
        </p:spPr>
      </p:pic>
      <p:sp>
        <p:nvSpPr>
          <p:cNvPr id="8" name="TextBox 7"/>
          <p:cNvSpPr txBox="1"/>
          <p:nvPr/>
        </p:nvSpPr>
        <p:spPr>
          <a:xfrm>
            <a:off x="915778" y="202324"/>
            <a:ext cx="7312441" cy="492443"/>
          </a:xfrm>
          <a:prstGeom prst="rect">
            <a:avLst/>
          </a:prstGeom>
          <a:noFill/>
        </p:spPr>
        <p:txBody>
          <a:bodyPr wrap="square" rtlCol="0">
            <a:spAutoFit/>
          </a:bodyPr>
          <a:lstStyle/>
          <a:p>
            <a:r>
              <a:rPr lang="en-US" sz="2600" b="1">
                <a:effectLst>
                  <a:glow rad="88900">
                    <a:schemeClr val="bg1"/>
                  </a:glow>
                </a:effectLst>
                <a:latin typeface="Arial" panose="020B0604020202020204" pitchFamily="34" charset="0"/>
                <a:cs typeface="Arial" panose="020B0604020202020204" pitchFamily="34" charset="0"/>
              </a:rPr>
              <a:t>Complete the email, using your ideas in </a:t>
            </a:r>
            <a:r>
              <a:rPr lang="en-US" sz="2600" b="1">
                <a:solidFill>
                  <a:srgbClr val="FF0000"/>
                </a:solidFill>
                <a:effectLst>
                  <a:glow rad="88900">
                    <a:schemeClr val="bg1"/>
                  </a:glow>
                </a:effectLst>
                <a:latin typeface="Arial" panose="020B0604020202020204" pitchFamily="34" charset="0"/>
                <a:cs typeface="Arial" panose="020B0604020202020204" pitchFamily="34" charset="0"/>
              </a:rPr>
              <a:t>3</a:t>
            </a:r>
            <a:r>
              <a:rPr lang="en-US" sz="2600" b="1">
                <a:effectLst>
                  <a:glow rad="88900">
                    <a:schemeClr val="bg1"/>
                  </a:glow>
                </a:effectLst>
                <a:latin typeface="Arial" panose="020B0604020202020204" pitchFamily="34" charset="0"/>
                <a:cs typeface="Arial" panose="020B0604020202020204" pitchFamily="34" charset="0"/>
              </a:rPr>
              <a:t>.</a:t>
            </a:r>
          </a:p>
        </p:txBody>
      </p:sp>
      <p:sp>
        <p:nvSpPr>
          <p:cNvPr id="18" name="Rounded Rectangle 17"/>
          <p:cNvSpPr/>
          <p:nvPr/>
        </p:nvSpPr>
        <p:spPr>
          <a:xfrm>
            <a:off x="87086" y="1058685"/>
            <a:ext cx="7805057" cy="5685899"/>
          </a:xfrm>
          <a:prstGeom prst="roundRect">
            <a:avLst>
              <a:gd name="adj" fmla="val 3764"/>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r="476"/>
          <a:stretch/>
        </p:blipFill>
        <p:spPr>
          <a:xfrm>
            <a:off x="0" y="971600"/>
            <a:ext cx="7892143" cy="732640"/>
          </a:xfrm>
          <a:prstGeom prst="rect">
            <a:avLst/>
          </a:prstGeom>
        </p:spPr>
      </p:pic>
      <p:cxnSp>
        <p:nvCxnSpPr>
          <p:cNvPr id="13" name="Straight Connector 12"/>
          <p:cNvCxnSpPr/>
          <p:nvPr/>
        </p:nvCxnSpPr>
        <p:spPr>
          <a:xfrm>
            <a:off x="272144" y="2111032"/>
            <a:ext cx="73152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272144" y="2498463"/>
            <a:ext cx="73152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sp>
        <p:nvSpPr>
          <p:cNvPr id="15" name="TextBox 14"/>
          <p:cNvSpPr txBox="1"/>
          <p:nvPr/>
        </p:nvSpPr>
        <p:spPr>
          <a:xfrm>
            <a:off x="272144" y="1672468"/>
            <a:ext cx="6662057" cy="461665"/>
          </a:xfrm>
          <a:prstGeom prst="rect">
            <a:avLst/>
          </a:prstGeom>
          <a:noFill/>
        </p:spPr>
        <p:txBody>
          <a:bodyPr wrap="square" rtlCol="0">
            <a:spAutoFit/>
          </a:bodyPr>
          <a:lstStyle/>
          <a:p>
            <a:r>
              <a:rPr lang="en-US" sz="2400" b="1" i="1"/>
              <a:t>To: </a:t>
            </a:r>
            <a:r>
              <a:rPr lang="en-US" sz="2400"/>
              <a:t>tom@webmail.com</a:t>
            </a:r>
          </a:p>
        </p:txBody>
      </p:sp>
      <p:sp>
        <p:nvSpPr>
          <p:cNvPr id="17" name="TextBox 16"/>
          <p:cNvSpPr txBox="1"/>
          <p:nvPr/>
        </p:nvSpPr>
        <p:spPr>
          <a:xfrm>
            <a:off x="272144" y="2109546"/>
            <a:ext cx="6662057" cy="461665"/>
          </a:xfrm>
          <a:prstGeom prst="rect">
            <a:avLst/>
          </a:prstGeom>
          <a:noFill/>
        </p:spPr>
        <p:txBody>
          <a:bodyPr wrap="square" rtlCol="0">
            <a:spAutoFit/>
          </a:bodyPr>
          <a:lstStyle/>
          <a:p>
            <a:r>
              <a:rPr lang="en-US" sz="2400" b="1" i="1"/>
              <a:t>Subject: </a:t>
            </a:r>
            <a:r>
              <a:rPr lang="en-US" sz="2400"/>
              <a:t>Tet in Viet Nam</a:t>
            </a:r>
          </a:p>
        </p:txBody>
      </p:sp>
      <p:sp>
        <p:nvSpPr>
          <p:cNvPr id="20" name="TextBox 19"/>
          <p:cNvSpPr txBox="1"/>
          <p:nvPr/>
        </p:nvSpPr>
        <p:spPr>
          <a:xfrm>
            <a:off x="272143" y="2881541"/>
            <a:ext cx="7665722" cy="3416320"/>
          </a:xfrm>
          <a:prstGeom prst="rect">
            <a:avLst/>
          </a:prstGeom>
          <a:noFill/>
        </p:spPr>
        <p:txBody>
          <a:bodyPr wrap="square" rtlCol="0">
            <a:spAutoFit/>
          </a:bodyPr>
          <a:lstStyle/>
          <a:p>
            <a:r>
              <a:rPr lang="en-US" sz="2400" dirty="0"/>
              <a:t>Dear Tom,</a:t>
            </a:r>
          </a:p>
          <a:p>
            <a:r>
              <a:rPr lang="en-US" sz="2400" dirty="0"/>
              <a:t>Tet is coming. I will tell you more about our Tet.</a:t>
            </a:r>
          </a:p>
          <a:p>
            <a:r>
              <a:rPr lang="en-US" sz="2400" dirty="0"/>
              <a:t>At Tet, we should                                                                </a:t>
            </a:r>
          </a:p>
          <a:p>
            <a:r>
              <a:rPr lang="en-US" sz="2400" dirty="0"/>
              <a:t>We should                                                                  </a:t>
            </a:r>
          </a:p>
          <a:p>
            <a:r>
              <a:rPr lang="en-US" sz="2400" dirty="0"/>
              <a:t>But we shouldn’t</a:t>
            </a:r>
          </a:p>
          <a:p>
            <a:r>
              <a:rPr lang="en-US" sz="2400" dirty="0"/>
              <a:t>We shouldn’t                                                             </a:t>
            </a:r>
          </a:p>
          <a:p>
            <a:r>
              <a:rPr lang="en-US" sz="2400" dirty="0"/>
              <a:t>Please write and tell me about your New Year celebration.  </a:t>
            </a:r>
          </a:p>
          <a:p>
            <a:r>
              <a:rPr lang="en-US" sz="2400" i="1" dirty="0"/>
              <a:t>Yours</a:t>
            </a:r>
            <a:r>
              <a:rPr lang="en-US" sz="2400" dirty="0"/>
              <a:t>,</a:t>
            </a:r>
          </a:p>
          <a:p>
            <a:r>
              <a:rPr lang="en-US" sz="2400" i="1" dirty="0"/>
              <a:t>Nguyen</a:t>
            </a:r>
          </a:p>
        </p:txBody>
      </p:sp>
      <p:grpSp>
        <p:nvGrpSpPr>
          <p:cNvPr id="9" name="Group 8">
            <a:extLst>
              <a:ext uri="{FF2B5EF4-FFF2-40B4-BE49-F238E27FC236}">
                <a16:creationId xmlns:a16="http://schemas.microsoft.com/office/drawing/2014/main" id="{BC3FF668-7F80-4BB3-9FAB-7293218FD9E8}"/>
              </a:ext>
            </a:extLst>
          </p:cNvPr>
          <p:cNvGrpSpPr/>
          <p:nvPr/>
        </p:nvGrpSpPr>
        <p:grpSpPr>
          <a:xfrm>
            <a:off x="2518065" y="3654298"/>
            <a:ext cx="4519847" cy="461665"/>
            <a:chOff x="2518065" y="3654298"/>
            <a:chExt cx="4519847" cy="461665"/>
          </a:xfrm>
        </p:grpSpPr>
        <p:cxnSp>
          <p:nvCxnSpPr>
            <p:cNvPr id="3" name="Straight Connector 2"/>
            <p:cNvCxnSpPr/>
            <p:nvPr/>
          </p:nvCxnSpPr>
          <p:spPr>
            <a:xfrm>
              <a:off x="2518065" y="3948551"/>
              <a:ext cx="42976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4C349E17-96FA-4D3C-87E3-F02467864857}"/>
                </a:ext>
              </a:extLst>
            </p:cNvPr>
            <p:cNvSpPr txBox="1"/>
            <p:nvPr/>
          </p:nvSpPr>
          <p:spPr>
            <a:xfrm>
              <a:off x="6767749" y="3654298"/>
              <a:ext cx="270163" cy="461665"/>
            </a:xfrm>
            <a:prstGeom prst="rect">
              <a:avLst/>
            </a:prstGeom>
            <a:noFill/>
          </p:spPr>
          <p:txBody>
            <a:bodyPr wrap="square">
              <a:spAutoFit/>
            </a:bodyPr>
            <a:lstStyle/>
            <a:p>
              <a:r>
                <a:rPr lang="en-US" sz="2400" dirty="0"/>
                <a:t>.</a:t>
              </a:r>
            </a:p>
          </p:txBody>
        </p:sp>
      </p:grpSp>
      <p:grpSp>
        <p:nvGrpSpPr>
          <p:cNvPr id="11" name="Group 10">
            <a:extLst>
              <a:ext uri="{FF2B5EF4-FFF2-40B4-BE49-F238E27FC236}">
                <a16:creationId xmlns:a16="http://schemas.microsoft.com/office/drawing/2014/main" id="{369ED09C-608A-425F-810E-5503C3A00CEE}"/>
              </a:ext>
            </a:extLst>
          </p:cNvPr>
          <p:cNvGrpSpPr/>
          <p:nvPr/>
        </p:nvGrpSpPr>
        <p:grpSpPr>
          <a:xfrm>
            <a:off x="1721427" y="3988405"/>
            <a:ext cx="5199875" cy="461665"/>
            <a:chOff x="1721427" y="3988405"/>
            <a:chExt cx="5199875" cy="461665"/>
          </a:xfrm>
        </p:grpSpPr>
        <p:cxnSp>
          <p:nvCxnSpPr>
            <p:cNvPr id="21" name="Straight Connector 20"/>
            <p:cNvCxnSpPr/>
            <p:nvPr/>
          </p:nvCxnSpPr>
          <p:spPr>
            <a:xfrm>
              <a:off x="1721427" y="4305306"/>
              <a:ext cx="441613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2D0B7DF4-1D3E-4292-BBEC-C759407ECBF7}"/>
                </a:ext>
              </a:extLst>
            </p:cNvPr>
            <p:cNvSpPr txBox="1"/>
            <p:nvPr/>
          </p:nvSpPr>
          <p:spPr>
            <a:xfrm>
              <a:off x="6078484" y="3988405"/>
              <a:ext cx="842818" cy="461665"/>
            </a:xfrm>
            <a:prstGeom prst="rect">
              <a:avLst/>
            </a:prstGeom>
            <a:noFill/>
          </p:spPr>
          <p:txBody>
            <a:bodyPr wrap="square">
              <a:spAutoFit/>
            </a:bodyPr>
            <a:lstStyle/>
            <a:p>
              <a:r>
                <a:rPr lang="en-US" sz="2400" dirty="0"/>
                <a:t>, too.</a:t>
              </a:r>
            </a:p>
          </p:txBody>
        </p:sp>
      </p:grpSp>
      <p:grpSp>
        <p:nvGrpSpPr>
          <p:cNvPr id="16" name="Group 15">
            <a:extLst>
              <a:ext uri="{FF2B5EF4-FFF2-40B4-BE49-F238E27FC236}">
                <a16:creationId xmlns:a16="http://schemas.microsoft.com/office/drawing/2014/main" id="{5A86B9C6-709B-4E15-B33D-BB2A4D736014}"/>
              </a:ext>
            </a:extLst>
          </p:cNvPr>
          <p:cNvGrpSpPr/>
          <p:nvPr/>
        </p:nvGrpSpPr>
        <p:grpSpPr>
          <a:xfrm>
            <a:off x="2507674" y="4365392"/>
            <a:ext cx="4428407" cy="461665"/>
            <a:chOff x="2507674" y="4365392"/>
            <a:chExt cx="4428407" cy="461665"/>
          </a:xfrm>
        </p:grpSpPr>
        <p:cxnSp>
          <p:nvCxnSpPr>
            <p:cNvPr id="22" name="Straight Connector 21"/>
            <p:cNvCxnSpPr/>
            <p:nvPr/>
          </p:nvCxnSpPr>
          <p:spPr>
            <a:xfrm>
              <a:off x="2507674" y="4672452"/>
              <a:ext cx="42062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6F1FBDB3-B10F-41EC-8B0C-166D176A0F0B}"/>
                </a:ext>
              </a:extLst>
            </p:cNvPr>
            <p:cNvSpPr txBox="1"/>
            <p:nvPr/>
          </p:nvSpPr>
          <p:spPr>
            <a:xfrm>
              <a:off x="6665918" y="4365392"/>
              <a:ext cx="270163" cy="461665"/>
            </a:xfrm>
            <a:prstGeom prst="rect">
              <a:avLst/>
            </a:prstGeom>
            <a:noFill/>
          </p:spPr>
          <p:txBody>
            <a:bodyPr wrap="square">
              <a:spAutoFit/>
            </a:bodyPr>
            <a:lstStyle/>
            <a:p>
              <a:r>
                <a:rPr lang="en-US" sz="2400" dirty="0"/>
                <a:t>.</a:t>
              </a:r>
            </a:p>
          </p:txBody>
        </p:sp>
      </p:grpSp>
      <p:grpSp>
        <p:nvGrpSpPr>
          <p:cNvPr id="30" name="Group 29">
            <a:extLst>
              <a:ext uri="{FF2B5EF4-FFF2-40B4-BE49-F238E27FC236}">
                <a16:creationId xmlns:a16="http://schemas.microsoft.com/office/drawing/2014/main" id="{0AE480B8-7DDA-4D76-A3BB-7FD02FCF3088}"/>
              </a:ext>
            </a:extLst>
          </p:cNvPr>
          <p:cNvGrpSpPr/>
          <p:nvPr/>
        </p:nvGrpSpPr>
        <p:grpSpPr>
          <a:xfrm>
            <a:off x="2043545" y="4742379"/>
            <a:ext cx="5210266" cy="461665"/>
            <a:chOff x="2043545" y="4742379"/>
            <a:chExt cx="5210266" cy="461665"/>
          </a:xfrm>
        </p:grpSpPr>
        <p:cxnSp>
          <p:nvCxnSpPr>
            <p:cNvPr id="23" name="Straight Connector 22"/>
            <p:cNvCxnSpPr/>
            <p:nvPr/>
          </p:nvCxnSpPr>
          <p:spPr>
            <a:xfrm>
              <a:off x="2043545" y="5036134"/>
              <a:ext cx="4114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32283C69-AF24-48C3-92D3-BEDDEABB1F70}"/>
                </a:ext>
              </a:extLst>
            </p:cNvPr>
            <p:cNvSpPr txBox="1"/>
            <p:nvPr/>
          </p:nvSpPr>
          <p:spPr>
            <a:xfrm>
              <a:off x="6078484" y="4742379"/>
              <a:ext cx="1175327" cy="461665"/>
            </a:xfrm>
            <a:prstGeom prst="rect">
              <a:avLst/>
            </a:prstGeom>
            <a:noFill/>
          </p:spPr>
          <p:txBody>
            <a:bodyPr wrap="square">
              <a:spAutoFit/>
            </a:bodyPr>
            <a:lstStyle/>
            <a:p>
              <a:r>
                <a:rPr lang="en-US" sz="2400" dirty="0"/>
                <a:t>, either.</a:t>
              </a:r>
            </a:p>
          </p:txBody>
        </p:sp>
      </p:grpSp>
    </p:spTree>
    <p:extLst>
      <p:ext uri="{BB962C8B-B14F-4D97-AF65-F5344CB8AC3E}">
        <p14:creationId xmlns:p14="http://schemas.microsoft.com/office/powerpoint/2010/main" val="11181354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4" y="1"/>
            <a:ext cx="9144000" cy="100791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994" y="113416"/>
            <a:ext cx="587409" cy="604353"/>
          </a:xfrm>
          <a:prstGeom prst="rect">
            <a:avLst/>
          </a:prstGeom>
        </p:spPr>
      </p:pic>
      <p:sp>
        <p:nvSpPr>
          <p:cNvPr id="8" name="TextBox 7"/>
          <p:cNvSpPr txBox="1"/>
          <p:nvPr/>
        </p:nvSpPr>
        <p:spPr>
          <a:xfrm>
            <a:off x="915778" y="202324"/>
            <a:ext cx="7312441" cy="492443"/>
          </a:xfrm>
          <a:prstGeom prst="rect">
            <a:avLst/>
          </a:prstGeom>
          <a:noFill/>
        </p:spPr>
        <p:txBody>
          <a:bodyPr wrap="square" rtlCol="0">
            <a:spAutoFit/>
          </a:bodyPr>
          <a:lstStyle/>
          <a:p>
            <a:r>
              <a:rPr lang="en-US" sz="2600" b="1">
                <a:effectLst>
                  <a:glow rad="88900">
                    <a:schemeClr val="bg1"/>
                  </a:glow>
                </a:effectLst>
                <a:latin typeface="Arial" panose="020B0604020202020204" pitchFamily="34" charset="0"/>
                <a:cs typeface="Arial" panose="020B0604020202020204" pitchFamily="34" charset="0"/>
              </a:rPr>
              <a:t>Complete the email, using your ideas in </a:t>
            </a:r>
            <a:r>
              <a:rPr lang="en-US" sz="2600" b="1">
                <a:solidFill>
                  <a:srgbClr val="FF0000"/>
                </a:solidFill>
                <a:effectLst>
                  <a:glow rad="88900">
                    <a:schemeClr val="bg1"/>
                  </a:glow>
                </a:effectLst>
                <a:latin typeface="Arial" panose="020B0604020202020204" pitchFamily="34" charset="0"/>
                <a:cs typeface="Arial" panose="020B0604020202020204" pitchFamily="34" charset="0"/>
              </a:rPr>
              <a:t>3</a:t>
            </a:r>
            <a:r>
              <a:rPr lang="en-US" sz="2600" b="1">
                <a:effectLst>
                  <a:glow rad="88900">
                    <a:schemeClr val="bg1"/>
                  </a:glow>
                </a:effectLst>
                <a:latin typeface="Arial" panose="020B0604020202020204" pitchFamily="34" charset="0"/>
                <a:cs typeface="Arial" panose="020B0604020202020204" pitchFamily="34" charset="0"/>
              </a:rPr>
              <a:t>.</a:t>
            </a:r>
          </a:p>
        </p:txBody>
      </p:sp>
      <p:sp>
        <p:nvSpPr>
          <p:cNvPr id="18" name="Rounded Rectangle 17"/>
          <p:cNvSpPr/>
          <p:nvPr/>
        </p:nvSpPr>
        <p:spPr>
          <a:xfrm>
            <a:off x="87086" y="1058685"/>
            <a:ext cx="8378184" cy="5685899"/>
          </a:xfrm>
          <a:prstGeom prst="roundRect">
            <a:avLst>
              <a:gd name="adj" fmla="val 3764"/>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r="476"/>
          <a:stretch/>
        </p:blipFill>
        <p:spPr>
          <a:xfrm>
            <a:off x="0" y="971600"/>
            <a:ext cx="8465270" cy="732640"/>
          </a:xfrm>
          <a:prstGeom prst="rect">
            <a:avLst/>
          </a:prstGeom>
        </p:spPr>
      </p:pic>
      <p:cxnSp>
        <p:nvCxnSpPr>
          <p:cNvPr id="13" name="Straight Connector 12"/>
          <p:cNvCxnSpPr/>
          <p:nvPr/>
        </p:nvCxnSpPr>
        <p:spPr>
          <a:xfrm>
            <a:off x="272144" y="2111032"/>
            <a:ext cx="73152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272144" y="2498463"/>
            <a:ext cx="73152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sp>
        <p:nvSpPr>
          <p:cNvPr id="15" name="TextBox 14"/>
          <p:cNvSpPr txBox="1"/>
          <p:nvPr/>
        </p:nvSpPr>
        <p:spPr>
          <a:xfrm>
            <a:off x="272144" y="1672468"/>
            <a:ext cx="6662057" cy="461665"/>
          </a:xfrm>
          <a:prstGeom prst="rect">
            <a:avLst/>
          </a:prstGeom>
          <a:noFill/>
        </p:spPr>
        <p:txBody>
          <a:bodyPr wrap="square" rtlCol="0">
            <a:spAutoFit/>
          </a:bodyPr>
          <a:lstStyle/>
          <a:p>
            <a:r>
              <a:rPr lang="en-US" sz="2400" b="1" i="1"/>
              <a:t>To: </a:t>
            </a:r>
            <a:r>
              <a:rPr lang="en-US" sz="2400"/>
              <a:t>tom@webmail.com</a:t>
            </a:r>
          </a:p>
        </p:txBody>
      </p:sp>
      <p:sp>
        <p:nvSpPr>
          <p:cNvPr id="17" name="TextBox 16"/>
          <p:cNvSpPr txBox="1"/>
          <p:nvPr/>
        </p:nvSpPr>
        <p:spPr>
          <a:xfrm>
            <a:off x="272144" y="2109546"/>
            <a:ext cx="6662057" cy="461665"/>
          </a:xfrm>
          <a:prstGeom prst="rect">
            <a:avLst/>
          </a:prstGeom>
          <a:noFill/>
        </p:spPr>
        <p:txBody>
          <a:bodyPr wrap="square" rtlCol="0">
            <a:spAutoFit/>
          </a:bodyPr>
          <a:lstStyle/>
          <a:p>
            <a:r>
              <a:rPr lang="en-US" sz="2400" b="1" i="1"/>
              <a:t>Subject: </a:t>
            </a:r>
            <a:r>
              <a:rPr lang="en-US" sz="2400"/>
              <a:t>Tet in Viet Nam</a:t>
            </a:r>
          </a:p>
        </p:txBody>
      </p:sp>
      <p:sp>
        <p:nvSpPr>
          <p:cNvPr id="20" name="TextBox 19"/>
          <p:cNvSpPr txBox="1"/>
          <p:nvPr/>
        </p:nvSpPr>
        <p:spPr>
          <a:xfrm>
            <a:off x="272143" y="2881541"/>
            <a:ext cx="8108286" cy="3785652"/>
          </a:xfrm>
          <a:prstGeom prst="rect">
            <a:avLst/>
          </a:prstGeom>
          <a:noFill/>
        </p:spPr>
        <p:txBody>
          <a:bodyPr wrap="square" rtlCol="0">
            <a:spAutoFit/>
          </a:bodyPr>
          <a:lstStyle/>
          <a:p>
            <a:r>
              <a:rPr lang="en-US" sz="2400" dirty="0"/>
              <a:t>Dear Tom,</a:t>
            </a:r>
          </a:p>
          <a:p>
            <a:r>
              <a:rPr lang="en-US" sz="2400" dirty="0"/>
              <a:t>Tet is coming. I will tell you more about our Tet.</a:t>
            </a:r>
          </a:p>
          <a:p>
            <a:r>
              <a:rPr lang="en-US" sz="2400" dirty="0"/>
              <a:t>At Tet, we should </a:t>
            </a:r>
            <a:r>
              <a:rPr lang="en-US" sz="2400" i="1" dirty="0">
                <a:solidFill>
                  <a:srgbClr val="0070C0"/>
                </a:solidFill>
              </a:rPr>
              <a:t>decorate our homes with flowers and plants.</a:t>
            </a:r>
            <a:r>
              <a:rPr lang="en-US" sz="2400" dirty="0"/>
              <a:t>                                                                </a:t>
            </a:r>
          </a:p>
          <a:p>
            <a:r>
              <a:rPr lang="en-US" sz="2400" dirty="0"/>
              <a:t>We should </a:t>
            </a:r>
            <a:r>
              <a:rPr lang="en-US" sz="2400" i="1" dirty="0">
                <a:solidFill>
                  <a:srgbClr val="0070C0"/>
                </a:solidFill>
              </a:rPr>
              <a:t>visit our grandparents and relatives, too.</a:t>
            </a:r>
            <a:r>
              <a:rPr lang="en-US" sz="2400" dirty="0"/>
              <a:t>                            </a:t>
            </a:r>
          </a:p>
          <a:p>
            <a:r>
              <a:rPr lang="en-US" sz="2400" dirty="0"/>
              <a:t>But we shouldn’t </a:t>
            </a:r>
            <a:r>
              <a:rPr lang="en-US" sz="2400" i="1" dirty="0">
                <a:solidFill>
                  <a:srgbClr val="0070C0"/>
                </a:solidFill>
              </a:rPr>
              <a:t>eat too much sweet food.</a:t>
            </a:r>
            <a:endParaRPr lang="en-US" sz="2400" dirty="0"/>
          </a:p>
          <a:p>
            <a:r>
              <a:rPr lang="en-US" sz="2400" dirty="0"/>
              <a:t>We shouldn’t </a:t>
            </a:r>
            <a:r>
              <a:rPr lang="en-US" sz="2400" i="1" dirty="0">
                <a:solidFill>
                  <a:srgbClr val="0070C0"/>
                </a:solidFill>
              </a:rPr>
              <a:t>keep lucky money, </a:t>
            </a:r>
            <a:r>
              <a:rPr lang="en-US" sz="2400" dirty="0"/>
              <a:t>either.</a:t>
            </a:r>
            <a:r>
              <a:rPr lang="en-US" sz="2400" i="1" dirty="0">
                <a:solidFill>
                  <a:srgbClr val="0070C0"/>
                </a:solidFill>
              </a:rPr>
              <a:t> We should put into our piggy bank. </a:t>
            </a:r>
            <a:r>
              <a:rPr lang="en-US" sz="2400" dirty="0"/>
              <a:t>                                                         </a:t>
            </a:r>
          </a:p>
          <a:p>
            <a:r>
              <a:rPr lang="en-US" sz="2400" dirty="0"/>
              <a:t>Please write and tell me about your New Year celebration.  </a:t>
            </a:r>
          </a:p>
          <a:p>
            <a:r>
              <a:rPr lang="en-US" sz="2400" i="1" dirty="0"/>
              <a:t>Yours</a:t>
            </a:r>
            <a:r>
              <a:rPr lang="en-US" sz="2400" dirty="0"/>
              <a:t>,</a:t>
            </a:r>
          </a:p>
          <a:p>
            <a:r>
              <a:rPr lang="en-US" sz="2400" i="1" dirty="0"/>
              <a:t>Nguyen</a:t>
            </a:r>
          </a:p>
        </p:txBody>
      </p:sp>
    </p:spTree>
    <p:extLst>
      <p:ext uri="{BB962C8B-B14F-4D97-AF65-F5344CB8AC3E}">
        <p14:creationId xmlns:p14="http://schemas.microsoft.com/office/powerpoint/2010/main" val="31489066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 name="Content Placeholder 10"/>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449" y="19902"/>
            <a:ext cx="9095102" cy="6803136"/>
          </a:xfrm>
        </p:spPr>
      </p:pic>
      <p:pic>
        <p:nvPicPr>
          <p:cNvPr id="12" name="Picture 11">
            <a:extLst>
              <a:ext uri="{FF2B5EF4-FFF2-40B4-BE49-F238E27FC236}">
                <a16:creationId xmlns:a16="http://schemas.microsoft.com/office/drawing/2014/main" id="{E879C85B-8CF1-467C-90E2-2EFA7DD634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0066" y="3490844"/>
            <a:ext cx="1327361" cy="1862055"/>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3" name="Picture 12">
            <a:extLst>
              <a:ext uri="{FF2B5EF4-FFF2-40B4-BE49-F238E27FC236}">
                <a16:creationId xmlns:a16="http://schemas.microsoft.com/office/drawing/2014/main" id="{CA8DCC60-7CC6-4BB5-93C9-B6ABD7122B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3147" y="3490392"/>
            <a:ext cx="1319185" cy="1862962"/>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4" name="Picture 13">
            <a:extLst>
              <a:ext uri="{FF2B5EF4-FFF2-40B4-BE49-F238E27FC236}">
                <a16:creationId xmlns:a16="http://schemas.microsoft.com/office/drawing/2014/main" id="{2953C47D-F5F3-4C8B-95AB-CB1D25CCA4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0482" y="3494196"/>
            <a:ext cx="1323683" cy="1855354"/>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5" name="Picture 14">
            <a:extLst>
              <a:ext uri="{FF2B5EF4-FFF2-40B4-BE49-F238E27FC236}">
                <a16:creationId xmlns:a16="http://schemas.microsoft.com/office/drawing/2014/main" id="{F3DF6CF5-0997-49BE-A637-2641803BF9F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03180" y="3490390"/>
            <a:ext cx="1329112" cy="1862964"/>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6" name="Picture 15">
            <a:extLst>
              <a:ext uri="{FF2B5EF4-FFF2-40B4-BE49-F238E27FC236}">
                <a16:creationId xmlns:a16="http://schemas.microsoft.com/office/drawing/2014/main" id="{10B541C0-B76C-43AB-9EAF-B49801DFF8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01900" y="3490391"/>
            <a:ext cx="1329112" cy="1862962"/>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sp>
        <p:nvSpPr>
          <p:cNvPr id="9" name="Rectangle 8"/>
          <p:cNvSpPr/>
          <p:nvPr/>
        </p:nvSpPr>
        <p:spPr>
          <a:xfrm>
            <a:off x="1524000" y="5648738"/>
            <a:ext cx="6096000" cy="646331"/>
          </a:xfrm>
          <a:prstGeom prst="rect">
            <a:avLst/>
          </a:prstGeom>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b="1" dirty="0">
                <a:latin typeface="Calibri" panose="020F0502020204030204" pitchFamily="34" charset="0"/>
              </a:rPr>
              <a:t>Website: </a:t>
            </a:r>
            <a:r>
              <a:rPr lang="en-GB" b="1" i="1" dirty="0" err="1">
                <a:latin typeface="Calibri" panose="020F0502020204030204" pitchFamily="34" charset="0"/>
              </a:rPr>
              <a:t>hoclieu.vn</a:t>
            </a:r>
            <a:endParaRPr lang="en-GB" dirty="0"/>
          </a:p>
          <a:p>
            <a:pPr algn="ctr"/>
            <a:r>
              <a:rPr lang="en-GB" b="1" dirty="0" err="1">
                <a:latin typeface="Calibri" panose="020F0502020204030204" pitchFamily="34" charset="0"/>
              </a:rPr>
              <a:t>Fanpage</a:t>
            </a:r>
            <a:r>
              <a:rPr lang="en-GB" b="1" dirty="0">
                <a:latin typeface="Calibri" panose="020F0502020204030204" pitchFamily="34" charset="0"/>
              </a:rPr>
              <a:t>: </a:t>
            </a:r>
            <a:r>
              <a:rPr lang="en-GB" b="1" i="1" dirty="0" err="1">
                <a:latin typeface="Calibri" panose="020F0502020204030204" pitchFamily="34" charset="0"/>
              </a:rPr>
              <a:t>facebook.com</a:t>
            </a:r>
            <a:r>
              <a:rPr lang="en-GB" b="1" i="1" dirty="0">
                <a:latin typeface="Calibri" panose="020F0502020204030204" pitchFamily="34" charset="0"/>
              </a:rPr>
              <a:t>/</a:t>
            </a:r>
            <a:r>
              <a:rPr lang="en-GB" b="1" i="1" dirty="0" err="1">
                <a:latin typeface="Calibri" panose="020F0502020204030204" pitchFamily="34" charset="0"/>
              </a:rPr>
              <a:t>www.tienganhglobalsuccess.vn</a:t>
            </a:r>
            <a:r>
              <a:rPr lang="en-GB" b="1" i="1" dirty="0">
                <a:latin typeface="Calibri" panose="020F0502020204030204" pitchFamily="34" charset="0"/>
              </a:rPr>
              <a:t>/</a:t>
            </a:r>
            <a:endParaRPr lang="en-GB" dirty="0"/>
          </a:p>
        </p:txBody>
      </p:sp>
    </p:spTree>
    <p:extLst>
      <p:ext uri="{BB962C8B-B14F-4D97-AF65-F5344CB8AC3E}">
        <p14:creationId xmlns:p14="http://schemas.microsoft.com/office/powerpoint/2010/main" val="606494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000"/>
                                        <p:tgtEl>
                                          <p:spTgt spid="13"/>
                                        </p:tgtEl>
                                      </p:cBhvr>
                                    </p:animEffect>
                                  </p:childTnLst>
                                </p:cTn>
                              </p:par>
                              <p:par>
                                <p:cTn id="8" presetID="63" presetClass="path" presetSubtype="0" decel="100000" fill="hold" nodeType="withEffect">
                                  <p:stCondLst>
                                    <p:cond delay="0"/>
                                  </p:stCondLst>
                                  <p:childTnLst>
                                    <p:animMotion origin="layout" path="M 1.66667E-6 2.22222E-6 L -0.07878 2.22222E-6 " pathEditMode="relative" rAng="0" ptsTypes="AA">
                                      <p:cBhvr>
                                        <p:cTn id="9" dur="2000" spd="-100000" fill="hold"/>
                                        <p:tgtEl>
                                          <p:spTgt spid="13"/>
                                        </p:tgtEl>
                                        <p:attrNameLst>
                                          <p:attrName>ppt_x</p:attrName>
                                          <p:attrName>ppt_y</p:attrName>
                                        </p:attrNameLst>
                                      </p:cBhvr>
                                      <p:rCtr x="-3945" y="0"/>
                                    </p:animMotion>
                                  </p:childTnLst>
                                </p:cTn>
                              </p:par>
                              <p:par>
                                <p:cTn id="10" presetID="22" presetClass="entr" presetSubtype="8"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2000"/>
                                        <p:tgtEl>
                                          <p:spTgt spid="14"/>
                                        </p:tgtEl>
                                      </p:cBhvr>
                                    </p:animEffect>
                                  </p:childTnLst>
                                </p:cTn>
                              </p:par>
                              <p:par>
                                <p:cTn id="13" presetID="63" presetClass="path" presetSubtype="0" decel="100000" fill="hold" nodeType="withEffect">
                                  <p:stCondLst>
                                    <p:cond delay="0"/>
                                  </p:stCondLst>
                                  <p:childTnLst>
                                    <p:animMotion origin="layout" path="M 2.08333E-6 -7.40741E-7 L -0.07878 -7.40741E-7 " pathEditMode="relative" rAng="0" ptsTypes="AA">
                                      <p:cBhvr>
                                        <p:cTn id="14" dur="2000" spd="-100000" fill="hold"/>
                                        <p:tgtEl>
                                          <p:spTgt spid="14"/>
                                        </p:tgtEl>
                                        <p:attrNameLst>
                                          <p:attrName>ppt_x</p:attrName>
                                          <p:attrName>ppt_y</p:attrName>
                                        </p:attrNameLst>
                                      </p:cBhvr>
                                      <p:rCtr x="-3945" y="0"/>
                                    </p:animMotion>
                                  </p:childTnLst>
                                </p:cTn>
                              </p:par>
                              <p:par>
                                <p:cTn id="15" presetID="22" presetClass="entr" presetSubtype="8"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2000"/>
                                        <p:tgtEl>
                                          <p:spTgt spid="12"/>
                                        </p:tgtEl>
                                      </p:cBhvr>
                                    </p:animEffect>
                                  </p:childTnLst>
                                </p:cTn>
                              </p:par>
                              <p:par>
                                <p:cTn id="18" presetID="63" presetClass="path" presetSubtype="0" decel="100000" fill="hold" nodeType="withEffect">
                                  <p:stCondLst>
                                    <p:cond delay="0"/>
                                  </p:stCondLst>
                                  <p:childTnLst>
                                    <p:animMotion origin="layout" path="M 6.25E-7 -7.40741E-7 L -0.07878 -7.40741E-7 " pathEditMode="relative" rAng="0" ptsTypes="AA">
                                      <p:cBhvr>
                                        <p:cTn id="19" dur="2000" spd="-100000" fill="hold"/>
                                        <p:tgtEl>
                                          <p:spTgt spid="12"/>
                                        </p:tgtEl>
                                        <p:attrNameLst>
                                          <p:attrName>ppt_x</p:attrName>
                                          <p:attrName>ppt_y</p:attrName>
                                        </p:attrNameLst>
                                      </p:cBhvr>
                                      <p:rCtr x="-3945" y="0"/>
                                    </p:animMotion>
                                  </p:childTnLst>
                                </p:cTn>
                              </p:par>
                              <p:par>
                                <p:cTn id="20" presetID="22" presetClass="entr" presetSubtype="8"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2000"/>
                                        <p:tgtEl>
                                          <p:spTgt spid="16"/>
                                        </p:tgtEl>
                                      </p:cBhvr>
                                    </p:animEffect>
                                  </p:childTnLst>
                                </p:cTn>
                              </p:par>
                              <p:par>
                                <p:cTn id="23" presetID="63" presetClass="path" presetSubtype="0" decel="100000" fill="hold" nodeType="withEffect">
                                  <p:stCondLst>
                                    <p:cond delay="0"/>
                                  </p:stCondLst>
                                  <p:childTnLst>
                                    <p:animMotion origin="layout" path="M 1.66667E-6 2.22222E-6 L -0.07878 2.22222E-6 " pathEditMode="relative" rAng="0" ptsTypes="AA">
                                      <p:cBhvr>
                                        <p:cTn id="24" dur="2000" spd="-100000" fill="hold"/>
                                        <p:tgtEl>
                                          <p:spTgt spid="16"/>
                                        </p:tgtEl>
                                        <p:attrNameLst>
                                          <p:attrName>ppt_x</p:attrName>
                                          <p:attrName>ppt_y</p:attrName>
                                        </p:attrNameLst>
                                      </p:cBhvr>
                                      <p:rCtr x="-3945" y="0"/>
                                    </p:animMotion>
                                  </p:childTnLst>
                                </p:cTn>
                              </p:par>
                              <p:par>
                                <p:cTn id="25" presetID="22" presetClass="entr" presetSubtype="8"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2000"/>
                                        <p:tgtEl>
                                          <p:spTgt spid="15"/>
                                        </p:tgtEl>
                                      </p:cBhvr>
                                    </p:animEffect>
                                  </p:childTnLst>
                                </p:cTn>
                              </p:par>
                              <p:par>
                                <p:cTn id="28" presetID="63" presetClass="path" presetSubtype="0" decel="100000" fill="hold" nodeType="withEffect">
                                  <p:stCondLst>
                                    <p:cond delay="0"/>
                                  </p:stCondLst>
                                  <p:childTnLst>
                                    <p:animMotion origin="layout" path="M 1.66667E-6 2.22222E-6 L -0.07878 2.22222E-6 " pathEditMode="relative" rAng="0" ptsTypes="AA">
                                      <p:cBhvr>
                                        <p:cTn id="29" dur="2000" spd="-100000" fill="hold"/>
                                        <p:tgtEl>
                                          <p:spTgt spid="15"/>
                                        </p:tgtEl>
                                        <p:attrNameLst>
                                          <p:attrName>ppt_x</p:attrName>
                                          <p:attrName>ppt_y</p:attrName>
                                        </p:attrNameLst>
                                      </p:cBhvr>
                                      <p:rCtr x="-394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47068"/>
            <a:ext cx="8533559" cy="2804281"/>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20982"/>
            <a:ext cx="7252855" cy="405217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8853992" cy="2327235"/>
          </a:xfrm>
          <a:prstGeom prst="rect">
            <a:avLst/>
          </a:prstGeom>
        </p:spPr>
      </p:pic>
    </p:spTree>
    <p:extLst>
      <p:ext uri="{BB962C8B-B14F-4D97-AF65-F5344CB8AC3E}">
        <p14:creationId xmlns:p14="http://schemas.microsoft.com/office/powerpoint/2010/main" val="35212894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257" y="2545169"/>
            <a:ext cx="4176100" cy="73298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842" y="2542074"/>
            <a:ext cx="961782" cy="777611"/>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4252" y="3939268"/>
            <a:ext cx="379594" cy="412444"/>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6824" y="5550973"/>
            <a:ext cx="408794" cy="405144"/>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47862" y="5585538"/>
            <a:ext cx="375944" cy="386788"/>
          </a:xfrm>
          <a:prstGeom prst="rect">
            <a:avLst/>
          </a:prstGeom>
        </p:spPr>
      </p:pic>
      <p:sp>
        <p:nvSpPr>
          <p:cNvPr id="13" name="TextBox 12"/>
          <p:cNvSpPr txBox="1"/>
          <p:nvPr/>
        </p:nvSpPr>
        <p:spPr>
          <a:xfrm>
            <a:off x="750195" y="3964787"/>
            <a:ext cx="3738677" cy="1200329"/>
          </a:xfrm>
          <a:prstGeom prst="rect">
            <a:avLst/>
          </a:prstGeom>
          <a:noFill/>
        </p:spPr>
        <p:txBody>
          <a:bodyPr wrap="square" rtlCol="0">
            <a:spAutoFit/>
          </a:bodyPr>
          <a:lstStyle/>
          <a:p>
            <a:pPr algn="just"/>
            <a:r>
              <a:rPr lang="en-US" b="1">
                <a:latin typeface="Arial" panose="020B0604020202020204" pitchFamily="34" charset="0"/>
                <a:cs typeface="Arial" panose="020B0604020202020204" pitchFamily="34" charset="0"/>
              </a:rPr>
              <a:t>Nguyen is writing to his penfriend Tom about how his family prepares for Tet. Listen and tick (</a:t>
            </a:r>
            <a:r>
              <a:rPr lang="en-US" b="1">
                <a:latin typeface="Arial" panose="020B0604020202020204" pitchFamily="34" charset="0"/>
                <a:cs typeface="Arial" panose="020B0604020202020204" pitchFamily="34" charset="0"/>
                <a:sym typeface="Wingdings 2" panose="05020102010507070707" pitchFamily="18" charset="2"/>
              </a:rPr>
              <a:t></a:t>
            </a:r>
            <a:r>
              <a:rPr lang="en-US" b="1">
                <a:latin typeface="Arial" panose="020B0604020202020204" pitchFamily="34" charset="0"/>
                <a:cs typeface="Arial" panose="020B0604020202020204" pitchFamily="34" charset="0"/>
              </a:rPr>
              <a:t>) the things you hear. </a:t>
            </a:r>
          </a:p>
        </p:txBody>
      </p:sp>
      <p:sp>
        <p:nvSpPr>
          <p:cNvPr id="14" name="TextBox 13"/>
          <p:cNvSpPr txBox="1"/>
          <p:nvPr/>
        </p:nvSpPr>
        <p:spPr>
          <a:xfrm>
            <a:off x="750195" y="5539238"/>
            <a:ext cx="3821804" cy="646331"/>
          </a:xfrm>
          <a:prstGeom prst="rect">
            <a:avLst/>
          </a:prstGeom>
          <a:noFill/>
        </p:spPr>
        <p:txBody>
          <a:bodyPr wrap="square" rtlCol="0">
            <a:spAutoFit/>
          </a:bodyPr>
          <a:lstStyle/>
          <a:p>
            <a:pPr algn="just"/>
            <a:r>
              <a:rPr lang="en-US" b="1">
                <a:latin typeface="Arial" panose="020B0604020202020204" pitchFamily="34" charset="0"/>
                <a:cs typeface="Arial" panose="020B0604020202020204" pitchFamily="34" charset="0"/>
              </a:rPr>
              <a:t>Listen again and answer the questions in one or two words.</a:t>
            </a:r>
          </a:p>
        </p:txBody>
      </p:sp>
      <p:sp>
        <p:nvSpPr>
          <p:cNvPr id="15" name="TextBox 14"/>
          <p:cNvSpPr txBox="1"/>
          <p:nvPr/>
        </p:nvSpPr>
        <p:spPr>
          <a:xfrm>
            <a:off x="5123804" y="5539238"/>
            <a:ext cx="4005175" cy="646331"/>
          </a:xfrm>
          <a:prstGeom prst="rect">
            <a:avLst/>
          </a:prstGeom>
          <a:noFill/>
        </p:spPr>
        <p:txBody>
          <a:bodyPr wrap="square" rtlCol="0">
            <a:spAutoFit/>
          </a:bodyPr>
          <a:lstStyle/>
          <a:p>
            <a:r>
              <a:rPr lang="en-US" b="1">
                <a:latin typeface="Arial" panose="020B0604020202020204" pitchFamily="34" charset="0"/>
                <a:cs typeface="Arial" panose="020B0604020202020204" pitchFamily="34" charset="0"/>
              </a:rPr>
              <a:t>Complete the email, using your ideas in </a:t>
            </a:r>
            <a:r>
              <a:rPr lang="en-US" b="1">
                <a:solidFill>
                  <a:srgbClr val="FF0000"/>
                </a:solidFill>
                <a:latin typeface="Arial" panose="020B0604020202020204" pitchFamily="34" charset="0"/>
                <a:cs typeface="Arial" panose="020B0604020202020204" pitchFamily="34" charset="0"/>
              </a:rPr>
              <a:t>3</a:t>
            </a:r>
            <a:r>
              <a:rPr lang="en-US" b="1">
                <a:latin typeface="Arial" panose="020B0604020202020204" pitchFamily="34" charset="0"/>
                <a:cs typeface="Arial" panose="020B0604020202020204" pitchFamily="34" charset="0"/>
              </a:rPr>
              <a:t>.</a:t>
            </a:r>
          </a:p>
        </p:txBody>
      </p:sp>
      <p:sp>
        <p:nvSpPr>
          <p:cNvPr id="2" name="TextBox 1"/>
          <p:cNvSpPr txBox="1"/>
          <p:nvPr/>
        </p:nvSpPr>
        <p:spPr>
          <a:xfrm>
            <a:off x="783046" y="3307849"/>
            <a:ext cx="2689497" cy="523220"/>
          </a:xfrm>
          <a:prstGeom prst="rect">
            <a:avLst/>
          </a:prstGeom>
          <a:noFill/>
        </p:spPr>
        <p:txBody>
          <a:bodyPr wrap="square" rtlCol="0">
            <a:spAutoFit/>
          </a:bodyPr>
          <a:lstStyle/>
          <a:p>
            <a:r>
              <a:rPr lang="en-US" sz="2800" b="1">
                <a:solidFill>
                  <a:srgbClr val="0FB7BD"/>
                </a:solidFill>
              </a:rPr>
              <a:t>Listening</a:t>
            </a:r>
          </a:p>
        </p:txBody>
      </p:sp>
      <p:sp>
        <p:nvSpPr>
          <p:cNvPr id="21" name="TextBox 20"/>
          <p:cNvSpPr txBox="1"/>
          <p:nvPr/>
        </p:nvSpPr>
        <p:spPr>
          <a:xfrm>
            <a:off x="4762882" y="3307849"/>
            <a:ext cx="2689497" cy="523220"/>
          </a:xfrm>
          <a:prstGeom prst="rect">
            <a:avLst/>
          </a:prstGeom>
          <a:noFill/>
        </p:spPr>
        <p:txBody>
          <a:bodyPr wrap="square" rtlCol="0">
            <a:spAutoFit/>
          </a:bodyPr>
          <a:lstStyle/>
          <a:p>
            <a:r>
              <a:rPr lang="en-US" sz="2800" b="1">
                <a:solidFill>
                  <a:srgbClr val="0FB7BD"/>
                </a:solidFill>
              </a:rPr>
              <a:t>Writing</a:t>
            </a:r>
          </a:p>
        </p:txBody>
      </p:sp>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40962" y="4001036"/>
            <a:ext cx="382842" cy="405144"/>
          </a:xfrm>
          <a:prstGeom prst="rect">
            <a:avLst/>
          </a:prstGeom>
        </p:spPr>
      </p:pic>
      <p:sp>
        <p:nvSpPr>
          <p:cNvPr id="20" name="TextBox 19"/>
          <p:cNvSpPr txBox="1"/>
          <p:nvPr/>
        </p:nvSpPr>
        <p:spPr>
          <a:xfrm>
            <a:off x="5111357" y="3989301"/>
            <a:ext cx="3821804" cy="1200329"/>
          </a:xfrm>
          <a:prstGeom prst="rect">
            <a:avLst/>
          </a:prstGeom>
          <a:noFill/>
        </p:spPr>
        <p:txBody>
          <a:bodyPr wrap="square" rtlCol="0">
            <a:spAutoFit/>
          </a:bodyPr>
          <a:lstStyle/>
          <a:p>
            <a:pPr algn="just"/>
            <a:r>
              <a:rPr lang="en-US" b="1">
                <a:latin typeface="Arial" panose="020B0604020202020204" pitchFamily="34" charset="0"/>
                <a:cs typeface="Arial" panose="020B0604020202020204" pitchFamily="34" charset="0"/>
              </a:rPr>
              <a:t>Work in groups. Discuss and make a list of four things that you think children should and shouldn’t do at Tet.</a:t>
            </a:r>
          </a:p>
        </p:txBody>
      </p:sp>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8853992" cy="2327235"/>
          </a:xfrm>
          <a:prstGeom prst="rect">
            <a:avLst/>
          </a:prstGeom>
        </p:spPr>
      </p:pic>
    </p:spTree>
    <p:extLst>
      <p:ext uri="{BB962C8B-B14F-4D97-AF65-F5344CB8AC3E}">
        <p14:creationId xmlns:p14="http://schemas.microsoft.com/office/powerpoint/2010/main" val="860456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0"/>
            <a:ext cx="9144000" cy="6858000"/>
            <a:chOff x="193701" y="1590291"/>
            <a:chExt cx="8653859" cy="5137079"/>
          </a:xfrm>
        </p:grpSpPr>
        <p:sp>
          <p:nvSpPr>
            <p:cNvPr id="15" name="Rounded Rectangle 14"/>
            <p:cNvSpPr/>
            <p:nvPr/>
          </p:nvSpPr>
          <p:spPr>
            <a:xfrm>
              <a:off x="193701" y="1590291"/>
              <a:ext cx="8653859" cy="5137079"/>
            </a:xfrm>
            <a:prstGeom prst="roundRect">
              <a:avLst/>
            </a:prstGeom>
            <a:solidFill>
              <a:srgbClr val="C0E6EA"/>
            </a:solidFill>
            <a:ln>
              <a:solidFill>
                <a:srgbClr val="C0E6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77403" y="1674687"/>
              <a:ext cx="8444374" cy="4900773"/>
            </a:xfrm>
            <a:prstGeom prst="roundRect">
              <a:avLst/>
            </a:prstGeom>
            <a:solidFill>
              <a:srgbClr val="05A0B8"/>
            </a:solidFill>
            <a:ln>
              <a:solidFill>
                <a:srgbClr val="05A0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314872" y="1767152"/>
              <a:ext cx="8369436" cy="4952146"/>
            </a:xfrm>
            <a:prstGeom prst="roundRect">
              <a:avLst/>
            </a:prstGeom>
            <a:solidFill>
              <a:srgbClr val="E2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2091691" y="2573874"/>
            <a:ext cx="4954515" cy="1717040"/>
            <a:chOff x="2094743" y="1826837"/>
            <a:chExt cx="4954515" cy="1717040"/>
          </a:xfrm>
        </p:grpSpPr>
        <p:grpSp>
          <p:nvGrpSpPr>
            <p:cNvPr id="12" name="Group 11"/>
            <p:cNvGrpSpPr/>
            <p:nvPr/>
          </p:nvGrpSpPr>
          <p:grpSpPr>
            <a:xfrm>
              <a:off x="2094743" y="1826837"/>
              <a:ext cx="4954515" cy="777611"/>
              <a:chOff x="2100847" y="1826837"/>
              <a:chExt cx="4954515" cy="777611"/>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9262" y="1829932"/>
                <a:ext cx="4176100" cy="73298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0847" y="1826837"/>
                <a:ext cx="961782" cy="777611"/>
              </a:xfrm>
              <a:prstGeom prst="rect">
                <a:avLst/>
              </a:prstGeom>
            </p:spPr>
          </p:pic>
        </p:grpSp>
        <p:sp>
          <p:nvSpPr>
            <p:cNvPr id="6" name="TextBox 5"/>
            <p:cNvSpPr txBox="1"/>
            <p:nvPr/>
          </p:nvSpPr>
          <p:spPr>
            <a:xfrm>
              <a:off x="2796464" y="2835991"/>
              <a:ext cx="3557176" cy="707886"/>
            </a:xfrm>
            <a:prstGeom prst="rect">
              <a:avLst/>
            </a:prstGeom>
            <a:noFill/>
          </p:spPr>
          <p:txBody>
            <a:bodyPr wrap="square" rtlCol="0">
              <a:spAutoFit/>
            </a:bodyPr>
            <a:lstStyle/>
            <a:p>
              <a:pPr algn="ctr"/>
              <a:r>
                <a:rPr lang="en-US" sz="4000" b="1">
                  <a:solidFill>
                    <a:srgbClr val="0084B1"/>
                  </a:solidFill>
                </a:rPr>
                <a:t>Listening</a:t>
              </a:r>
            </a:p>
          </p:txBody>
        </p:sp>
      </p:grpSp>
    </p:spTree>
    <p:extLst>
      <p:ext uri="{BB962C8B-B14F-4D97-AF65-F5344CB8AC3E}">
        <p14:creationId xmlns:p14="http://schemas.microsoft.com/office/powerpoint/2010/main" val="7300306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1496291"/>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084" y="74839"/>
            <a:ext cx="627229" cy="681509"/>
          </a:xfrm>
          <a:prstGeom prst="rect">
            <a:avLst/>
          </a:prstGeom>
        </p:spPr>
      </p:pic>
      <p:sp>
        <p:nvSpPr>
          <p:cNvPr id="12" name="TextBox 11"/>
          <p:cNvSpPr txBox="1"/>
          <p:nvPr/>
        </p:nvSpPr>
        <p:spPr>
          <a:xfrm>
            <a:off x="827313" y="38335"/>
            <a:ext cx="7783288" cy="1200329"/>
          </a:xfrm>
          <a:prstGeom prst="rect">
            <a:avLst/>
          </a:prstGeom>
          <a:noFill/>
        </p:spPr>
        <p:txBody>
          <a:bodyPr wrap="square" rtlCol="0">
            <a:spAutoFit/>
          </a:bodyPr>
          <a:lstStyle/>
          <a:p>
            <a:pPr algn="just"/>
            <a:r>
              <a:rPr lang="en-US" sz="2400" b="1">
                <a:effectLst>
                  <a:glow rad="88900">
                    <a:schemeClr val="bg1"/>
                  </a:glow>
                </a:effectLst>
                <a:latin typeface="Arial" panose="020B0604020202020204" pitchFamily="34" charset="0"/>
                <a:cs typeface="Arial" panose="020B0604020202020204" pitchFamily="34" charset="0"/>
              </a:rPr>
              <a:t>Nguyen is writing to his penfriend Tom about how his family prepares for Tet. Listen and tick (</a:t>
            </a:r>
            <a:r>
              <a:rPr lang="en-US" sz="2400" b="1">
                <a:effectLst>
                  <a:glow rad="88900">
                    <a:schemeClr val="bg1"/>
                  </a:glow>
                </a:effectLst>
                <a:latin typeface="Arial" panose="020B0604020202020204" pitchFamily="34" charset="0"/>
                <a:cs typeface="Arial" panose="020B0604020202020204" pitchFamily="34" charset="0"/>
                <a:sym typeface="Wingdings 2" panose="05020102010507070707" pitchFamily="18" charset="2"/>
              </a:rPr>
              <a:t></a:t>
            </a:r>
            <a:r>
              <a:rPr lang="en-US" sz="2400" b="1">
                <a:effectLst>
                  <a:glow rad="88900">
                    <a:schemeClr val="bg1"/>
                  </a:glow>
                </a:effectLst>
                <a:latin typeface="Arial" panose="020B0604020202020204" pitchFamily="34" charset="0"/>
                <a:cs typeface="Arial" panose="020B0604020202020204" pitchFamily="34" charset="0"/>
              </a:rPr>
              <a:t>) the things you hear. </a:t>
            </a:r>
          </a:p>
        </p:txBody>
      </p:sp>
      <p:sp>
        <p:nvSpPr>
          <p:cNvPr id="9" name="TextBox 8"/>
          <p:cNvSpPr txBox="1"/>
          <p:nvPr/>
        </p:nvSpPr>
        <p:spPr>
          <a:xfrm>
            <a:off x="2110086" y="1876156"/>
            <a:ext cx="474830" cy="461665"/>
          </a:xfrm>
          <a:prstGeom prst="rect">
            <a:avLst/>
          </a:prstGeom>
          <a:noFill/>
        </p:spPr>
        <p:txBody>
          <a:bodyPr wrap="square" rtlCol="0">
            <a:spAutoFit/>
          </a:bodyPr>
          <a:lstStyle/>
          <a:p>
            <a:r>
              <a:rPr lang="en-US" sz="2400" b="1">
                <a:solidFill>
                  <a:srgbClr val="0070C0"/>
                </a:solidFill>
              </a:rPr>
              <a:t>1.</a:t>
            </a:r>
          </a:p>
        </p:txBody>
      </p:sp>
      <p:sp>
        <p:nvSpPr>
          <p:cNvPr id="13" name="TextBox 12"/>
          <p:cNvSpPr txBox="1"/>
          <p:nvPr/>
        </p:nvSpPr>
        <p:spPr>
          <a:xfrm>
            <a:off x="2584916" y="1855132"/>
            <a:ext cx="2662499" cy="461665"/>
          </a:xfrm>
          <a:prstGeom prst="rect">
            <a:avLst/>
          </a:prstGeom>
          <a:noFill/>
        </p:spPr>
        <p:txBody>
          <a:bodyPr wrap="square" rtlCol="0">
            <a:spAutoFit/>
          </a:bodyPr>
          <a:lstStyle/>
          <a:p>
            <a:r>
              <a:rPr lang="en-US" sz="2400"/>
              <a:t>old things</a:t>
            </a:r>
            <a:endParaRPr lang="en-US" sz="2400" b="1" dirty="0">
              <a:solidFill>
                <a:srgbClr val="0070C0"/>
              </a:solidFill>
            </a:endParaRPr>
          </a:p>
        </p:txBody>
      </p:sp>
      <p:sp>
        <p:nvSpPr>
          <p:cNvPr id="14" name="TextBox 13"/>
          <p:cNvSpPr txBox="1"/>
          <p:nvPr/>
        </p:nvSpPr>
        <p:spPr>
          <a:xfrm>
            <a:off x="2110086" y="2594830"/>
            <a:ext cx="474830" cy="461665"/>
          </a:xfrm>
          <a:prstGeom prst="rect">
            <a:avLst/>
          </a:prstGeom>
          <a:noFill/>
        </p:spPr>
        <p:txBody>
          <a:bodyPr wrap="square" rtlCol="0">
            <a:spAutoFit/>
          </a:bodyPr>
          <a:lstStyle/>
          <a:p>
            <a:r>
              <a:rPr lang="en-US" sz="2400" b="1">
                <a:solidFill>
                  <a:srgbClr val="0070C0"/>
                </a:solidFill>
              </a:rPr>
              <a:t>2.</a:t>
            </a:r>
          </a:p>
        </p:txBody>
      </p:sp>
      <p:sp>
        <p:nvSpPr>
          <p:cNvPr id="15" name="TextBox 14"/>
          <p:cNvSpPr txBox="1"/>
          <p:nvPr/>
        </p:nvSpPr>
        <p:spPr>
          <a:xfrm>
            <a:off x="2584916" y="2573806"/>
            <a:ext cx="2662499" cy="461665"/>
          </a:xfrm>
          <a:prstGeom prst="rect">
            <a:avLst/>
          </a:prstGeom>
          <a:noFill/>
        </p:spPr>
        <p:txBody>
          <a:bodyPr wrap="square" rtlCol="0">
            <a:spAutoFit/>
          </a:bodyPr>
          <a:lstStyle/>
          <a:p>
            <a:r>
              <a:rPr lang="en-US" sz="2400"/>
              <a:t>peach flowers</a:t>
            </a:r>
            <a:endParaRPr lang="en-US" sz="2400" b="1" dirty="0">
              <a:solidFill>
                <a:srgbClr val="0070C0"/>
              </a:solidFill>
            </a:endParaRPr>
          </a:p>
        </p:txBody>
      </p:sp>
      <p:sp>
        <p:nvSpPr>
          <p:cNvPr id="16" name="TextBox 15"/>
          <p:cNvSpPr txBox="1"/>
          <p:nvPr/>
        </p:nvSpPr>
        <p:spPr>
          <a:xfrm>
            <a:off x="2110086" y="3362475"/>
            <a:ext cx="474830" cy="461665"/>
          </a:xfrm>
          <a:prstGeom prst="rect">
            <a:avLst/>
          </a:prstGeom>
          <a:noFill/>
        </p:spPr>
        <p:txBody>
          <a:bodyPr wrap="square" rtlCol="0">
            <a:spAutoFit/>
          </a:bodyPr>
          <a:lstStyle/>
          <a:p>
            <a:r>
              <a:rPr lang="en-US" sz="2400" b="1">
                <a:solidFill>
                  <a:srgbClr val="0070C0"/>
                </a:solidFill>
              </a:rPr>
              <a:t>3.</a:t>
            </a:r>
          </a:p>
        </p:txBody>
      </p:sp>
      <p:sp>
        <p:nvSpPr>
          <p:cNvPr id="17" name="TextBox 16"/>
          <p:cNvSpPr txBox="1"/>
          <p:nvPr/>
        </p:nvSpPr>
        <p:spPr>
          <a:xfrm>
            <a:off x="2584916" y="3353822"/>
            <a:ext cx="2662499" cy="461665"/>
          </a:xfrm>
          <a:prstGeom prst="rect">
            <a:avLst/>
          </a:prstGeom>
          <a:noFill/>
        </p:spPr>
        <p:txBody>
          <a:bodyPr wrap="square" rtlCol="0">
            <a:spAutoFit/>
          </a:bodyPr>
          <a:lstStyle/>
          <a:p>
            <a:r>
              <a:rPr lang="en-US" sz="2400"/>
              <a:t>new clothes</a:t>
            </a:r>
            <a:endParaRPr lang="en-US" sz="2400" b="1" dirty="0">
              <a:solidFill>
                <a:srgbClr val="0070C0"/>
              </a:solidFill>
            </a:endParaRPr>
          </a:p>
        </p:txBody>
      </p:sp>
      <p:sp>
        <p:nvSpPr>
          <p:cNvPr id="18" name="TextBox 17"/>
          <p:cNvSpPr txBox="1"/>
          <p:nvPr/>
        </p:nvSpPr>
        <p:spPr>
          <a:xfrm>
            <a:off x="2110086" y="4155339"/>
            <a:ext cx="474830" cy="461665"/>
          </a:xfrm>
          <a:prstGeom prst="rect">
            <a:avLst/>
          </a:prstGeom>
          <a:noFill/>
        </p:spPr>
        <p:txBody>
          <a:bodyPr wrap="square" rtlCol="0">
            <a:spAutoFit/>
          </a:bodyPr>
          <a:lstStyle/>
          <a:p>
            <a:r>
              <a:rPr lang="en-US" sz="2400" b="1">
                <a:solidFill>
                  <a:srgbClr val="0070C0"/>
                </a:solidFill>
              </a:rPr>
              <a:t>4.</a:t>
            </a:r>
          </a:p>
        </p:txBody>
      </p:sp>
      <p:sp>
        <p:nvSpPr>
          <p:cNvPr id="19" name="TextBox 18"/>
          <p:cNvSpPr txBox="1"/>
          <p:nvPr/>
        </p:nvSpPr>
        <p:spPr>
          <a:xfrm>
            <a:off x="2584916" y="4146686"/>
            <a:ext cx="2662499" cy="461665"/>
          </a:xfrm>
          <a:prstGeom prst="rect">
            <a:avLst/>
          </a:prstGeom>
          <a:noFill/>
        </p:spPr>
        <p:txBody>
          <a:bodyPr wrap="square" rtlCol="0">
            <a:spAutoFit/>
          </a:bodyPr>
          <a:lstStyle/>
          <a:p>
            <a:r>
              <a:rPr lang="en-US" sz="2400"/>
              <a:t>cakes</a:t>
            </a:r>
            <a:endParaRPr lang="en-US" sz="2400" b="1" dirty="0">
              <a:solidFill>
                <a:srgbClr val="0070C0"/>
              </a:solidFill>
            </a:endParaRPr>
          </a:p>
        </p:txBody>
      </p:sp>
      <p:sp>
        <p:nvSpPr>
          <p:cNvPr id="20" name="TextBox 19"/>
          <p:cNvSpPr txBox="1"/>
          <p:nvPr/>
        </p:nvSpPr>
        <p:spPr>
          <a:xfrm>
            <a:off x="2110086" y="4859334"/>
            <a:ext cx="474830" cy="461665"/>
          </a:xfrm>
          <a:prstGeom prst="rect">
            <a:avLst/>
          </a:prstGeom>
          <a:noFill/>
        </p:spPr>
        <p:txBody>
          <a:bodyPr wrap="square" rtlCol="0">
            <a:spAutoFit/>
          </a:bodyPr>
          <a:lstStyle/>
          <a:p>
            <a:r>
              <a:rPr lang="en-US" sz="2400" b="1">
                <a:solidFill>
                  <a:srgbClr val="0070C0"/>
                </a:solidFill>
              </a:rPr>
              <a:t>5.</a:t>
            </a:r>
          </a:p>
        </p:txBody>
      </p:sp>
      <p:sp>
        <p:nvSpPr>
          <p:cNvPr id="21" name="TextBox 20"/>
          <p:cNvSpPr txBox="1"/>
          <p:nvPr/>
        </p:nvSpPr>
        <p:spPr>
          <a:xfrm>
            <a:off x="2584916" y="4859334"/>
            <a:ext cx="2662499" cy="461665"/>
          </a:xfrm>
          <a:prstGeom prst="rect">
            <a:avLst/>
          </a:prstGeom>
          <a:noFill/>
        </p:spPr>
        <p:txBody>
          <a:bodyPr wrap="square" rtlCol="0">
            <a:spAutoFit/>
          </a:bodyPr>
          <a:lstStyle/>
          <a:p>
            <a:r>
              <a:rPr lang="en-US" sz="2400"/>
              <a:t>wishes</a:t>
            </a:r>
            <a:endParaRPr lang="en-US" sz="2400" b="1" dirty="0">
              <a:solidFill>
                <a:srgbClr val="0070C0"/>
              </a:solidFill>
            </a:endParaRPr>
          </a:p>
        </p:txBody>
      </p:sp>
      <p:sp>
        <p:nvSpPr>
          <p:cNvPr id="22" name="Rectangle 21"/>
          <p:cNvSpPr/>
          <p:nvPr/>
        </p:nvSpPr>
        <p:spPr>
          <a:xfrm>
            <a:off x="6182595" y="1766456"/>
            <a:ext cx="457200" cy="4572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6182595" y="2542531"/>
            <a:ext cx="457200" cy="4572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6182595" y="3322183"/>
            <a:ext cx="457200" cy="4572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6182595" y="4146686"/>
            <a:ext cx="457200" cy="4572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6182595" y="4926338"/>
            <a:ext cx="457200" cy="4572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2110086" y="5571982"/>
            <a:ext cx="474830" cy="461665"/>
          </a:xfrm>
          <a:prstGeom prst="rect">
            <a:avLst/>
          </a:prstGeom>
          <a:noFill/>
        </p:spPr>
        <p:txBody>
          <a:bodyPr wrap="square" rtlCol="0">
            <a:spAutoFit/>
          </a:bodyPr>
          <a:lstStyle/>
          <a:p>
            <a:r>
              <a:rPr lang="en-US" sz="2400" b="1">
                <a:solidFill>
                  <a:srgbClr val="0070C0"/>
                </a:solidFill>
              </a:rPr>
              <a:t>6.</a:t>
            </a:r>
          </a:p>
        </p:txBody>
      </p:sp>
      <p:sp>
        <p:nvSpPr>
          <p:cNvPr id="28" name="TextBox 27"/>
          <p:cNvSpPr txBox="1"/>
          <p:nvPr/>
        </p:nvSpPr>
        <p:spPr>
          <a:xfrm>
            <a:off x="2584916" y="5571982"/>
            <a:ext cx="2662499" cy="461665"/>
          </a:xfrm>
          <a:prstGeom prst="rect">
            <a:avLst/>
          </a:prstGeom>
          <a:noFill/>
        </p:spPr>
        <p:txBody>
          <a:bodyPr wrap="square" rtlCol="0">
            <a:spAutoFit/>
          </a:bodyPr>
          <a:lstStyle/>
          <a:p>
            <a:r>
              <a:rPr lang="en-US" sz="2400"/>
              <a:t>good luck</a:t>
            </a:r>
            <a:endParaRPr lang="en-US" sz="2400" b="1" dirty="0">
              <a:solidFill>
                <a:srgbClr val="0070C0"/>
              </a:solidFill>
            </a:endParaRPr>
          </a:p>
        </p:txBody>
      </p:sp>
      <p:sp>
        <p:nvSpPr>
          <p:cNvPr id="29" name="Rectangle 28"/>
          <p:cNvSpPr/>
          <p:nvPr/>
        </p:nvSpPr>
        <p:spPr>
          <a:xfrm>
            <a:off x="6182595" y="5638986"/>
            <a:ext cx="457200" cy="4572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1226AF7-D9D5-4223-BA2A-F72B07E06CF2}"/>
              </a:ext>
            </a:extLst>
          </p:cNvPr>
          <p:cNvSpPr txBox="1"/>
          <p:nvPr/>
        </p:nvSpPr>
        <p:spPr>
          <a:xfrm>
            <a:off x="6161767" y="1753912"/>
            <a:ext cx="498855" cy="584775"/>
          </a:xfrm>
          <a:prstGeom prst="rect">
            <a:avLst/>
          </a:prstGeom>
          <a:noFill/>
        </p:spPr>
        <p:txBody>
          <a:bodyPr wrap="none" rtlCol="0">
            <a:spAutoFit/>
          </a:bodyPr>
          <a:lstStyle/>
          <a:p>
            <a:r>
              <a:rPr lang="en-US" sz="3200" b="1" dirty="0">
                <a:solidFill>
                  <a:srgbClr val="00B050"/>
                </a:solidFill>
                <a:sym typeface="Wingdings 2" panose="05020102010507070707" pitchFamily="18" charset="2"/>
              </a:rPr>
              <a:t></a:t>
            </a:r>
            <a:endParaRPr lang="en-US" sz="3200" b="1" dirty="0">
              <a:solidFill>
                <a:srgbClr val="00B050"/>
              </a:solidFill>
            </a:endParaRPr>
          </a:p>
        </p:txBody>
      </p:sp>
      <p:sp>
        <p:nvSpPr>
          <p:cNvPr id="31" name="TextBox 30">
            <a:extLst>
              <a:ext uri="{FF2B5EF4-FFF2-40B4-BE49-F238E27FC236}">
                <a16:creationId xmlns:a16="http://schemas.microsoft.com/office/drawing/2014/main" id="{BAB772A9-DCD8-479D-BF71-7BB285B73CE4}"/>
              </a:ext>
            </a:extLst>
          </p:cNvPr>
          <p:cNvSpPr txBox="1"/>
          <p:nvPr/>
        </p:nvSpPr>
        <p:spPr>
          <a:xfrm>
            <a:off x="6140940" y="2533274"/>
            <a:ext cx="498855" cy="584775"/>
          </a:xfrm>
          <a:prstGeom prst="rect">
            <a:avLst/>
          </a:prstGeom>
          <a:noFill/>
        </p:spPr>
        <p:txBody>
          <a:bodyPr wrap="none" rtlCol="0">
            <a:spAutoFit/>
          </a:bodyPr>
          <a:lstStyle/>
          <a:p>
            <a:r>
              <a:rPr lang="en-US" sz="3200" b="1" dirty="0">
                <a:solidFill>
                  <a:srgbClr val="00B050"/>
                </a:solidFill>
                <a:sym typeface="Wingdings 2" panose="05020102010507070707" pitchFamily="18" charset="2"/>
              </a:rPr>
              <a:t></a:t>
            </a:r>
            <a:endParaRPr lang="en-US" sz="3200" b="1" dirty="0">
              <a:solidFill>
                <a:srgbClr val="00B050"/>
              </a:solidFill>
            </a:endParaRPr>
          </a:p>
        </p:txBody>
      </p:sp>
      <p:sp>
        <p:nvSpPr>
          <p:cNvPr id="32" name="TextBox 31">
            <a:extLst>
              <a:ext uri="{FF2B5EF4-FFF2-40B4-BE49-F238E27FC236}">
                <a16:creationId xmlns:a16="http://schemas.microsoft.com/office/drawing/2014/main" id="{85DC5729-E641-4D76-83A7-83AA0DC7F049}"/>
              </a:ext>
            </a:extLst>
          </p:cNvPr>
          <p:cNvSpPr txBox="1"/>
          <p:nvPr/>
        </p:nvSpPr>
        <p:spPr>
          <a:xfrm>
            <a:off x="6161766" y="3322332"/>
            <a:ext cx="498855" cy="584775"/>
          </a:xfrm>
          <a:prstGeom prst="rect">
            <a:avLst/>
          </a:prstGeom>
          <a:noFill/>
        </p:spPr>
        <p:txBody>
          <a:bodyPr wrap="none" rtlCol="0">
            <a:spAutoFit/>
          </a:bodyPr>
          <a:lstStyle/>
          <a:p>
            <a:r>
              <a:rPr lang="en-US" sz="3200" b="1" dirty="0">
                <a:solidFill>
                  <a:srgbClr val="00B050"/>
                </a:solidFill>
                <a:sym typeface="Wingdings 2" panose="05020102010507070707" pitchFamily="18" charset="2"/>
              </a:rPr>
              <a:t></a:t>
            </a:r>
            <a:endParaRPr lang="en-US" sz="3200" b="1" dirty="0">
              <a:solidFill>
                <a:srgbClr val="00B050"/>
              </a:solidFill>
            </a:endParaRPr>
          </a:p>
        </p:txBody>
      </p:sp>
      <p:sp>
        <p:nvSpPr>
          <p:cNvPr id="33" name="TextBox 32">
            <a:extLst>
              <a:ext uri="{FF2B5EF4-FFF2-40B4-BE49-F238E27FC236}">
                <a16:creationId xmlns:a16="http://schemas.microsoft.com/office/drawing/2014/main" id="{37B657C0-E712-4F74-9A02-400A746505B2}"/>
              </a:ext>
            </a:extLst>
          </p:cNvPr>
          <p:cNvSpPr txBox="1"/>
          <p:nvPr/>
        </p:nvSpPr>
        <p:spPr>
          <a:xfrm>
            <a:off x="6140940" y="4926338"/>
            <a:ext cx="498855" cy="584775"/>
          </a:xfrm>
          <a:prstGeom prst="rect">
            <a:avLst/>
          </a:prstGeom>
          <a:noFill/>
        </p:spPr>
        <p:txBody>
          <a:bodyPr wrap="none" rtlCol="0">
            <a:spAutoFit/>
          </a:bodyPr>
          <a:lstStyle/>
          <a:p>
            <a:r>
              <a:rPr lang="en-US" sz="3200" b="1" dirty="0">
                <a:solidFill>
                  <a:srgbClr val="00B050"/>
                </a:solidFill>
                <a:sym typeface="Wingdings 2" panose="05020102010507070707" pitchFamily="18" charset="2"/>
              </a:rPr>
              <a:t></a:t>
            </a:r>
            <a:endParaRPr lang="en-US" sz="3200" b="1" dirty="0">
              <a:solidFill>
                <a:srgbClr val="00B050"/>
              </a:solidFill>
            </a:endParaRPr>
          </a:p>
        </p:txBody>
      </p:sp>
      <p:sp>
        <p:nvSpPr>
          <p:cNvPr id="34" name="Rounded Rectangle 3">
            <a:hlinkClick r:id="rId6" action="ppaction://hlinksldjump"/>
            <a:extLst>
              <a:ext uri="{FF2B5EF4-FFF2-40B4-BE49-F238E27FC236}">
                <a16:creationId xmlns:a16="http://schemas.microsoft.com/office/drawing/2014/main" id="{B8ED3657-A70B-4DC7-BCA9-A21D9145B6D5}"/>
              </a:ext>
            </a:extLst>
          </p:cNvPr>
          <p:cNvSpPr/>
          <p:nvPr/>
        </p:nvSpPr>
        <p:spPr>
          <a:xfrm>
            <a:off x="3801850" y="6410035"/>
            <a:ext cx="1540300" cy="395013"/>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bg1"/>
                </a:solidFill>
              </a:rPr>
              <a:t>Audio script</a:t>
            </a:r>
          </a:p>
        </p:txBody>
      </p:sp>
      <p:pic>
        <p:nvPicPr>
          <p:cNvPr id="3" name="Bản sao của B1_42">
            <a:hlinkClick r:id="" action="ppaction://media"/>
            <a:extLst>
              <a:ext uri="{FF2B5EF4-FFF2-40B4-BE49-F238E27FC236}">
                <a16:creationId xmlns:a16="http://schemas.microsoft.com/office/drawing/2014/main" id="{C36A5AD1-1273-41D6-AF65-70973BD4F1E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428802" y="762197"/>
            <a:ext cx="487363" cy="487363"/>
          </a:xfrm>
          <a:prstGeom prst="rect">
            <a:avLst/>
          </a:prstGeom>
        </p:spPr>
      </p:pic>
    </p:spTree>
    <p:extLst>
      <p:ext uri="{BB962C8B-B14F-4D97-AF65-F5344CB8AC3E}">
        <p14:creationId xmlns:p14="http://schemas.microsoft.com/office/powerpoint/2010/main" val="3240564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65794" fill="hold"/>
                                        <p:tgtEl>
                                          <p:spTgt spid="3"/>
                                        </p:tgtEl>
                                      </p:cBhvr>
                                    </p:cmd>
                                  </p:childTnLst>
                                </p:cTn>
                              </p:par>
                            </p:childTnLst>
                          </p:cTn>
                        </p:par>
                      </p:childTnLst>
                    </p:cTn>
                  </p:par>
                </p:childTnLst>
              </p:cTn>
              <p:nextCondLst>
                <p:cond evt="onClick" delay="0">
                  <p:tgtEl>
                    <p:spTgt spid="3"/>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bldLst>
      <p:bldP spid="5" grpId="0"/>
      <p:bldP spid="31" grpId="0"/>
      <p:bldP spid="32" grpId="0"/>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C11514E-B568-4EDC-AA1A-6B7D24C74198}"/>
              </a:ext>
            </a:extLst>
          </p:cNvPr>
          <p:cNvGrpSpPr/>
          <p:nvPr/>
        </p:nvGrpSpPr>
        <p:grpSpPr>
          <a:xfrm>
            <a:off x="0" y="0"/>
            <a:ext cx="9144000" cy="6137455"/>
            <a:chOff x="0" y="0"/>
            <a:chExt cx="9144000" cy="6137455"/>
          </a:xfrm>
        </p:grpSpPr>
        <p:sp>
          <p:nvSpPr>
            <p:cNvPr id="2" name="Rectangle 1">
              <a:extLst>
                <a:ext uri="{FF2B5EF4-FFF2-40B4-BE49-F238E27FC236}">
                  <a16:creationId xmlns:a16="http://schemas.microsoft.com/office/drawing/2014/main" id="{93B4FA3A-7C98-4049-9207-F7722E240A55}"/>
                </a:ext>
              </a:extLst>
            </p:cNvPr>
            <p:cNvSpPr/>
            <p:nvPr/>
          </p:nvSpPr>
          <p:spPr>
            <a:xfrm>
              <a:off x="0" y="0"/>
              <a:ext cx="9144000" cy="6137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99A6BE0-9C8A-4C38-B997-ADB4E8B327B7}"/>
                </a:ext>
              </a:extLst>
            </p:cNvPr>
            <p:cNvSpPr txBox="1"/>
            <p:nvPr/>
          </p:nvSpPr>
          <p:spPr>
            <a:xfrm>
              <a:off x="338595" y="720545"/>
              <a:ext cx="8486470" cy="5062924"/>
            </a:xfrm>
            <a:prstGeom prst="rect">
              <a:avLst/>
            </a:prstGeom>
            <a:noFill/>
            <a:ln w="19050">
              <a:solidFill>
                <a:srgbClr val="0FB7BD"/>
              </a:solidFill>
            </a:ln>
          </p:spPr>
          <p:txBody>
            <a:bodyPr wrap="square">
              <a:spAutoFit/>
            </a:bodyPr>
            <a:lstStyle/>
            <a:p>
              <a:pPr algn="just">
                <a:lnSpc>
                  <a:spcPct val="110000"/>
                </a:lnSpc>
                <a:spcBef>
                  <a:spcPts val="300"/>
                </a:spcBef>
                <a:spcAft>
                  <a:spcPts val="300"/>
                </a:spcAft>
              </a:pPr>
              <a:r>
                <a:rPr lang="en-US" sz="2600" b="0" i="1" dirty="0">
                  <a:solidFill>
                    <a:srgbClr val="333333"/>
                  </a:solidFill>
                  <a:effectLst/>
                  <a:latin typeface="Helvetica Neue"/>
                </a:rPr>
                <a:t>Dear Tom,</a:t>
              </a:r>
            </a:p>
            <a:p>
              <a:pPr algn="just">
                <a:lnSpc>
                  <a:spcPct val="110000"/>
                </a:lnSpc>
                <a:spcBef>
                  <a:spcPts val="300"/>
                </a:spcBef>
                <a:spcAft>
                  <a:spcPts val="300"/>
                </a:spcAft>
              </a:pPr>
              <a:r>
                <a:rPr lang="en-US" sz="2600" b="0" i="0" dirty="0">
                  <a:solidFill>
                    <a:srgbClr val="333333"/>
                  </a:solidFill>
                  <a:effectLst/>
                  <a:latin typeface="Helvetica Neue"/>
                </a:rPr>
                <a:t>Tet is coming and I’m very happy. We do a lot of things before Tet. We throw some old things away. We clean and decorate our homes. My mother goes shopping and buys food, red envelopes, and peach flowers. She also buys new clothes for us. My father makes banh </a:t>
              </a:r>
              <a:r>
                <a:rPr lang="en-US" sz="2600" b="0" i="0" dirty="0" err="1">
                  <a:solidFill>
                    <a:srgbClr val="333333"/>
                  </a:solidFill>
                  <a:effectLst/>
                  <a:latin typeface="Helvetica Neue"/>
                </a:rPr>
                <a:t>chung</a:t>
              </a:r>
              <a:r>
                <a:rPr lang="en-US" sz="2600" b="0" i="0" dirty="0">
                  <a:solidFill>
                    <a:srgbClr val="333333"/>
                  </a:solidFill>
                  <a:effectLst/>
                  <a:latin typeface="Helvetica Neue"/>
                </a:rPr>
                <a:t> and cooks them on an open fire. He says that I should make some wishes at Tet, and I shouldn’t break anything. It brings bad luck.</a:t>
              </a:r>
            </a:p>
            <a:p>
              <a:pPr>
                <a:lnSpc>
                  <a:spcPct val="110000"/>
                </a:lnSpc>
                <a:spcBef>
                  <a:spcPts val="300"/>
                </a:spcBef>
                <a:spcAft>
                  <a:spcPts val="300"/>
                </a:spcAft>
              </a:pPr>
              <a:r>
                <a:rPr lang="en-US" sz="2600" b="0" i="1" dirty="0">
                  <a:solidFill>
                    <a:srgbClr val="333333"/>
                  </a:solidFill>
                  <a:effectLst/>
                  <a:latin typeface="Helvetica Neue"/>
                </a:rPr>
                <a:t>Yours</a:t>
              </a:r>
              <a:r>
                <a:rPr lang="en-US" sz="2600" dirty="0"/>
                <a:t/>
              </a:r>
              <a:br>
                <a:rPr lang="en-US" sz="2600" dirty="0"/>
              </a:br>
              <a:r>
                <a:rPr lang="en-US" sz="2600" b="0" i="1" dirty="0">
                  <a:solidFill>
                    <a:srgbClr val="333333"/>
                  </a:solidFill>
                  <a:effectLst/>
                  <a:latin typeface="Helvetica Neue"/>
                </a:rPr>
                <a:t>Nguyen</a:t>
              </a:r>
              <a:endParaRPr lang="en-US" sz="2600" i="0" dirty="0">
                <a:effectLst/>
              </a:endParaRPr>
            </a:p>
          </p:txBody>
        </p:sp>
        <p:pic>
          <p:nvPicPr>
            <p:cNvPr id="6" name="Picture 5">
              <a:extLst>
                <a:ext uri="{FF2B5EF4-FFF2-40B4-BE49-F238E27FC236}">
                  <a16:creationId xmlns:a16="http://schemas.microsoft.com/office/drawing/2014/main" id="{CD7D81FC-37DB-4FB5-9734-64BA5B583A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763" y="1"/>
              <a:ext cx="8726747" cy="825910"/>
            </a:xfrm>
            <a:prstGeom prst="rect">
              <a:avLst/>
            </a:prstGeom>
          </p:spPr>
        </p:pic>
        <p:sp>
          <p:nvSpPr>
            <p:cNvPr id="7" name="TextBox 6">
              <a:extLst>
                <a:ext uri="{FF2B5EF4-FFF2-40B4-BE49-F238E27FC236}">
                  <a16:creationId xmlns:a16="http://schemas.microsoft.com/office/drawing/2014/main" id="{0655EF60-59B4-4757-B066-A4ACC7BA287F}"/>
                </a:ext>
              </a:extLst>
            </p:cNvPr>
            <p:cNvSpPr txBox="1"/>
            <p:nvPr/>
          </p:nvSpPr>
          <p:spPr>
            <a:xfrm>
              <a:off x="3573041" y="135812"/>
              <a:ext cx="1997919" cy="461665"/>
            </a:xfrm>
            <a:prstGeom prst="rect">
              <a:avLst/>
            </a:prstGeom>
            <a:noFill/>
          </p:spPr>
          <p:txBody>
            <a:bodyPr wrap="none" rtlCol="0">
              <a:spAutoFit/>
            </a:bodyPr>
            <a:lstStyle/>
            <a:p>
              <a:r>
                <a:rPr lang="en-US" sz="2400" b="1" dirty="0">
                  <a:solidFill>
                    <a:schemeClr val="bg1"/>
                  </a:solidFill>
                </a:rPr>
                <a:t>AUDIO SCRIPT</a:t>
              </a:r>
            </a:p>
          </p:txBody>
        </p:sp>
      </p:grpSp>
      <p:sp>
        <p:nvSpPr>
          <p:cNvPr id="8" name="Multiplication Sign 7">
            <a:hlinkClick r:id="rId5" action="ppaction://hlinksldjump"/>
            <a:extLst>
              <a:ext uri="{FF2B5EF4-FFF2-40B4-BE49-F238E27FC236}">
                <a16:creationId xmlns:a16="http://schemas.microsoft.com/office/drawing/2014/main" id="{159A5070-05F6-4C54-98F1-7743575FF3DA}"/>
              </a:ext>
            </a:extLst>
          </p:cNvPr>
          <p:cNvSpPr/>
          <p:nvPr/>
        </p:nvSpPr>
        <p:spPr>
          <a:xfrm>
            <a:off x="8209935" y="129441"/>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Bản sao của B1_42">
            <a:hlinkClick r:id="" action="ppaction://media"/>
            <a:extLst>
              <a:ext uri="{FF2B5EF4-FFF2-40B4-BE49-F238E27FC236}">
                <a16:creationId xmlns:a16="http://schemas.microsoft.com/office/drawing/2014/main" id="{673CAF8F-6D60-43F2-9D97-53A814EB9EDC}"/>
              </a:ext>
            </a:extLst>
          </p:cNvPr>
          <p:cNvPicPr>
            <a:picLocks noChangeAspect="1"/>
          </p:cNvPicPr>
          <p:nvPr>
            <a:audioFile r:link="rId1"/>
            <p:extLst>
              <p:ext uri="{DAA4B4D4-6D71-4841-9C94-3DE7FCFB9230}">
                <p14:media xmlns:p14="http://schemas.microsoft.com/office/powerpoint/2010/main" r:embed="rId2">
                  <p14:trim st="22920"/>
                </p14:media>
              </p:ext>
            </p:extLst>
          </p:nvPr>
        </p:nvPicPr>
        <p:blipFill>
          <a:blip r:embed="rId6"/>
          <a:stretch>
            <a:fillRect/>
          </a:stretch>
        </p:blipFill>
        <p:spPr>
          <a:xfrm>
            <a:off x="5617142" y="168462"/>
            <a:ext cx="487363" cy="487363"/>
          </a:xfrm>
          <a:prstGeom prst="rect">
            <a:avLst/>
          </a:prstGeom>
        </p:spPr>
      </p:pic>
    </p:spTree>
    <p:extLst>
      <p:ext uri="{BB962C8B-B14F-4D97-AF65-F5344CB8AC3E}">
        <p14:creationId xmlns:p14="http://schemas.microsoft.com/office/powerpoint/2010/main" val="8048845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874"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7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113260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084" y="104779"/>
            <a:ext cx="627229" cy="621628"/>
          </a:xfrm>
          <a:prstGeom prst="rect">
            <a:avLst/>
          </a:prstGeom>
        </p:spPr>
      </p:pic>
      <p:sp>
        <p:nvSpPr>
          <p:cNvPr id="8" name="TextBox 7"/>
          <p:cNvSpPr txBox="1"/>
          <p:nvPr/>
        </p:nvSpPr>
        <p:spPr>
          <a:xfrm>
            <a:off x="827313" y="62345"/>
            <a:ext cx="7906536" cy="892552"/>
          </a:xfrm>
          <a:prstGeom prst="rect">
            <a:avLst/>
          </a:prstGeom>
          <a:noFill/>
        </p:spPr>
        <p:txBody>
          <a:bodyPr wrap="square" rtlCol="0">
            <a:spAutoFit/>
          </a:bodyPr>
          <a:lstStyle/>
          <a:p>
            <a:pPr algn="just"/>
            <a:r>
              <a:rPr lang="en-US" sz="2600" b="1" spc="-50">
                <a:effectLst>
                  <a:glow rad="88900">
                    <a:schemeClr val="bg1"/>
                  </a:glow>
                </a:effectLst>
                <a:latin typeface="Arial" panose="020B0604020202020204" pitchFamily="34" charset="0"/>
                <a:cs typeface="Arial" panose="020B0604020202020204" pitchFamily="34" charset="0"/>
              </a:rPr>
              <a:t>Listen again and answer the questions in one or two words.</a:t>
            </a:r>
          </a:p>
        </p:txBody>
      </p:sp>
      <p:grpSp>
        <p:nvGrpSpPr>
          <p:cNvPr id="6" name="Group 5"/>
          <p:cNvGrpSpPr/>
          <p:nvPr/>
        </p:nvGrpSpPr>
        <p:grpSpPr>
          <a:xfrm>
            <a:off x="-28757" y="1101008"/>
            <a:ext cx="9022673" cy="5569089"/>
            <a:chOff x="193701" y="1590291"/>
            <a:chExt cx="8653859" cy="5137079"/>
          </a:xfrm>
        </p:grpSpPr>
        <p:sp>
          <p:nvSpPr>
            <p:cNvPr id="9" name="Rounded Rectangle 8"/>
            <p:cNvSpPr/>
            <p:nvPr/>
          </p:nvSpPr>
          <p:spPr>
            <a:xfrm>
              <a:off x="193701" y="1590291"/>
              <a:ext cx="8653859" cy="5137079"/>
            </a:xfrm>
            <a:prstGeom prst="roundRect">
              <a:avLst/>
            </a:prstGeom>
            <a:solidFill>
              <a:srgbClr val="C0E6EA"/>
            </a:solidFill>
            <a:ln>
              <a:solidFill>
                <a:srgbClr val="C0E6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277403" y="1674687"/>
              <a:ext cx="8444374" cy="4900773"/>
            </a:xfrm>
            <a:prstGeom prst="roundRect">
              <a:avLst/>
            </a:prstGeom>
            <a:solidFill>
              <a:srgbClr val="05A0B8"/>
            </a:solidFill>
            <a:ln>
              <a:solidFill>
                <a:srgbClr val="05A0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314872" y="1767152"/>
              <a:ext cx="8369436" cy="495214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 name="Group 11"/>
          <p:cNvGrpSpPr/>
          <p:nvPr/>
        </p:nvGrpSpPr>
        <p:grpSpPr>
          <a:xfrm>
            <a:off x="806175" y="1390235"/>
            <a:ext cx="5728817" cy="470318"/>
            <a:chOff x="363373" y="1262747"/>
            <a:chExt cx="5728817" cy="470318"/>
          </a:xfrm>
        </p:grpSpPr>
        <p:sp>
          <p:nvSpPr>
            <p:cNvPr id="13" name="TextBox 12"/>
            <p:cNvSpPr txBox="1"/>
            <p:nvPr/>
          </p:nvSpPr>
          <p:spPr>
            <a:xfrm>
              <a:off x="363373" y="1262747"/>
              <a:ext cx="474830" cy="461665"/>
            </a:xfrm>
            <a:prstGeom prst="rect">
              <a:avLst/>
            </a:prstGeom>
            <a:noFill/>
          </p:spPr>
          <p:txBody>
            <a:bodyPr wrap="square" rtlCol="0">
              <a:spAutoFit/>
            </a:bodyPr>
            <a:lstStyle/>
            <a:p>
              <a:r>
                <a:rPr lang="en-US" sz="2400" b="1">
                  <a:solidFill>
                    <a:srgbClr val="0070C0"/>
                  </a:solidFill>
                </a:rPr>
                <a:t>1.</a:t>
              </a:r>
            </a:p>
          </p:txBody>
        </p:sp>
        <p:sp>
          <p:nvSpPr>
            <p:cNvPr id="14" name="TextBox 13"/>
            <p:cNvSpPr txBox="1"/>
            <p:nvPr/>
          </p:nvSpPr>
          <p:spPr>
            <a:xfrm>
              <a:off x="827314" y="1271400"/>
              <a:ext cx="5264876" cy="461665"/>
            </a:xfrm>
            <a:prstGeom prst="rect">
              <a:avLst/>
            </a:prstGeom>
            <a:noFill/>
          </p:spPr>
          <p:txBody>
            <a:bodyPr wrap="square" rtlCol="0">
              <a:spAutoFit/>
            </a:bodyPr>
            <a:lstStyle/>
            <a:p>
              <a:r>
                <a:rPr lang="en-US" sz="2400"/>
                <a:t>What do they throw away before Tet?</a:t>
              </a:r>
              <a:endParaRPr lang="en-US" sz="2400" i="1"/>
            </a:p>
          </p:txBody>
        </p:sp>
      </p:grpSp>
      <p:grpSp>
        <p:nvGrpSpPr>
          <p:cNvPr id="15" name="Group 14"/>
          <p:cNvGrpSpPr/>
          <p:nvPr/>
        </p:nvGrpSpPr>
        <p:grpSpPr>
          <a:xfrm>
            <a:off x="806175" y="2387254"/>
            <a:ext cx="7565721" cy="461665"/>
            <a:chOff x="369902" y="2142097"/>
            <a:chExt cx="7565721" cy="461665"/>
          </a:xfrm>
        </p:grpSpPr>
        <p:sp>
          <p:nvSpPr>
            <p:cNvPr id="16" name="TextBox 15"/>
            <p:cNvSpPr txBox="1"/>
            <p:nvPr/>
          </p:nvSpPr>
          <p:spPr>
            <a:xfrm>
              <a:off x="369902" y="2142097"/>
              <a:ext cx="474830" cy="461665"/>
            </a:xfrm>
            <a:prstGeom prst="rect">
              <a:avLst/>
            </a:prstGeom>
            <a:noFill/>
          </p:spPr>
          <p:txBody>
            <a:bodyPr wrap="square" rtlCol="0">
              <a:spAutoFit/>
            </a:bodyPr>
            <a:lstStyle/>
            <a:p>
              <a:r>
                <a:rPr lang="en-US" sz="2400" b="1">
                  <a:solidFill>
                    <a:srgbClr val="0070C0"/>
                  </a:solidFill>
                </a:rPr>
                <a:t>2.</a:t>
              </a:r>
            </a:p>
          </p:txBody>
        </p:sp>
        <p:sp>
          <p:nvSpPr>
            <p:cNvPr id="18" name="TextBox 17"/>
            <p:cNvSpPr txBox="1"/>
            <p:nvPr/>
          </p:nvSpPr>
          <p:spPr>
            <a:xfrm>
              <a:off x="844732" y="2142097"/>
              <a:ext cx="7090891" cy="461665"/>
            </a:xfrm>
            <a:prstGeom prst="rect">
              <a:avLst/>
            </a:prstGeom>
            <a:noFill/>
          </p:spPr>
          <p:txBody>
            <a:bodyPr wrap="square" rtlCol="0">
              <a:spAutoFit/>
            </a:bodyPr>
            <a:lstStyle/>
            <a:p>
              <a:r>
                <a:rPr lang="en-US" sz="2400"/>
                <a:t>What do they clean and decorate?</a:t>
              </a:r>
              <a:endParaRPr lang="en-US" sz="2400" dirty="0"/>
            </a:p>
          </p:txBody>
        </p:sp>
      </p:grpSp>
      <p:grpSp>
        <p:nvGrpSpPr>
          <p:cNvPr id="19" name="Group 18"/>
          <p:cNvGrpSpPr/>
          <p:nvPr/>
        </p:nvGrpSpPr>
        <p:grpSpPr>
          <a:xfrm>
            <a:off x="806175" y="3375620"/>
            <a:ext cx="6914269" cy="470318"/>
            <a:chOff x="363373" y="4026312"/>
            <a:chExt cx="6914269" cy="470318"/>
          </a:xfrm>
        </p:grpSpPr>
        <p:sp>
          <p:nvSpPr>
            <p:cNvPr id="20" name="TextBox 19"/>
            <p:cNvSpPr txBox="1"/>
            <p:nvPr/>
          </p:nvSpPr>
          <p:spPr>
            <a:xfrm>
              <a:off x="363373" y="4034965"/>
              <a:ext cx="474830" cy="461665"/>
            </a:xfrm>
            <a:prstGeom prst="rect">
              <a:avLst/>
            </a:prstGeom>
            <a:noFill/>
          </p:spPr>
          <p:txBody>
            <a:bodyPr wrap="square" rtlCol="0">
              <a:spAutoFit/>
            </a:bodyPr>
            <a:lstStyle/>
            <a:p>
              <a:r>
                <a:rPr lang="en-US" sz="2400" b="1">
                  <a:solidFill>
                    <a:srgbClr val="0070C0"/>
                  </a:solidFill>
                </a:rPr>
                <a:t>3.</a:t>
              </a:r>
            </a:p>
          </p:txBody>
        </p:sp>
        <p:sp>
          <p:nvSpPr>
            <p:cNvPr id="21" name="TextBox 20"/>
            <p:cNvSpPr txBox="1"/>
            <p:nvPr/>
          </p:nvSpPr>
          <p:spPr>
            <a:xfrm>
              <a:off x="838203" y="4026312"/>
              <a:ext cx="6439439" cy="461665"/>
            </a:xfrm>
            <a:prstGeom prst="rect">
              <a:avLst/>
            </a:prstGeom>
            <a:noFill/>
          </p:spPr>
          <p:txBody>
            <a:bodyPr wrap="square" rtlCol="0">
              <a:spAutoFit/>
            </a:bodyPr>
            <a:lstStyle/>
            <a:p>
              <a:r>
                <a:rPr lang="en-US" sz="2400"/>
                <a:t>What colour are the envelopes?</a:t>
              </a:r>
            </a:p>
          </p:txBody>
        </p:sp>
      </p:grpSp>
      <p:grpSp>
        <p:nvGrpSpPr>
          <p:cNvPr id="22" name="Group 21"/>
          <p:cNvGrpSpPr/>
          <p:nvPr/>
        </p:nvGrpSpPr>
        <p:grpSpPr>
          <a:xfrm>
            <a:off x="806175" y="4363986"/>
            <a:ext cx="6471767" cy="470318"/>
            <a:chOff x="363373" y="3312302"/>
            <a:chExt cx="6471767" cy="470318"/>
          </a:xfrm>
        </p:grpSpPr>
        <p:sp>
          <p:nvSpPr>
            <p:cNvPr id="23" name="TextBox 22"/>
            <p:cNvSpPr txBox="1"/>
            <p:nvPr/>
          </p:nvSpPr>
          <p:spPr>
            <a:xfrm>
              <a:off x="363373" y="3320955"/>
              <a:ext cx="474830" cy="461665"/>
            </a:xfrm>
            <a:prstGeom prst="rect">
              <a:avLst/>
            </a:prstGeom>
            <a:noFill/>
          </p:spPr>
          <p:txBody>
            <a:bodyPr wrap="square" rtlCol="0">
              <a:spAutoFit/>
            </a:bodyPr>
            <a:lstStyle/>
            <a:p>
              <a:r>
                <a:rPr lang="en-US" sz="2400" b="1">
                  <a:solidFill>
                    <a:srgbClr val="0070C0"/>
                  </a:solidFill>
                </a:rPr>
                <a:t>4.</a:t>
              </a:r>
            </a:p>
          </p:txBody>
        </p:sp>
        <p:sp>
          <p:nvSpPr>
            <p:cNvPr id="24" name="TextBox 23"/>
            <p:cNvSpPr txBox="1"/>
            <p:nvPr/>
          </p:nvSpPr>
          <p:spPr>
            <a:xfrm>
              <a:off x="838204" y="3312302"/>
              <a:ext cx="5996936" cy="461665"/>
            </a:xfrm>
            <a:prstGeom prst="rect">
              <a:avLst/>
            </a:prstGeom>
            <a:noFill/>
          </p:spPr>
          <p:txBody>
            <a:bodyPr wrap="square" rtlCol="0">
              <a:spAutoFit/>
            </a:bodyPr>
            <a:lstStyle/>
            <a:p>
              <a:r>
                <a:rPr lang="en-US" sz="2400"/>
                <a:t>Who cooks </a:t>
              </a:r>
              <a:r>
                <a:rPr lang="en-US" sz="2400" i="1"/>
                <a:t>banh chung</a:t>
              </a:r>
              <a:r>
                <a:rPr lang="en-US" sz="2400"/>
                <a:t>?</a:t>
              </a:r>
            </a:p>
          </p:txBody>
        </p:sp>
      </p:grpSp>
      <p:cxnSp>
        <p:nvCxnSpPr>
          <p:cNvPr id="25" name="Straight Connector 24"/>
          <p:cNvCxnSpPr/>
          <p:nvPr/>
        </p:nvCxnSpPr>
        <p:spPr>
          <a:xfrm flipV="1">
            <a:off x="1404303" y="2228439"/>
            <a:ext cx="6400800" cy="0"/>
          </a:xfrm>
          <a:prstGeom prst="line">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1404303" y="3295239"/>
            <a:ext cx="6400800" cy="0"/>
          </a:xfrm>
          <a:prstGeom prst="line">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1408428" y="4302858"/>
            <a:ext cx="6400800" cy="0"/>
          </a:xfrm>
          <a:prstGeom prst="line">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1408428" y="5203402"/>
            <a:ext cx="6400800" cy="0"/>
          </a:xfrm>
          <a:prstGeom prst="line">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978094" y="2093848"/>
            <a:ext cx="355523"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978094" y="3194938"/>
            <a:ext cx="355523"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978094" y="4143628"/>
            <a:ext cx="355523"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978094" y="5078462"/>
            <a:ext cx="355523"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nvGrpSpPr>
          <p:cNvPr id="33" name="Group 32"/>
          <p:cNvGrpSpPr/>
          <p:nvPr/>
        </p:nvGrpSpPr>
        <p:grpSpPr>
          <a:xfrm>
            <a:off x="805981" y="5466589"/>
            <a:ext cx="7330101" cy="470318"/>
            <a:chOff x="363373" y="3312302"/>
            <a:chExt cx="7330101" cy="470318"/>
          </a:xfrm>
        </p:grpSpPr>
        <p:sp>
          <p:nvSpPr>
            <p:cNvPr id="34" name="TextBox 33"/>
            <p:cNvSpPr txBox="1"/>
            <p:nvPr/>
          </p:nvSpPr>
          <p:spPr>
            <a:xfrm>
              <a:off x="363373" y="3320955"/>
              <a:ext cx="474830" cy="461665"/>
            </a:xfrm>
            <a:prstGeom prst="rect">
              <a:avLst/>
            </a:prstGeom>
            <a:noFill/>
          </p:spPr>
          <p:txBody>
            <a:bodyPr wrap="square" rtlCol="0">
              <a:spAutoFit/>
            </a:bodyPr>
            <a:lstStyle/>
            <a:p>
              <a:r>
                <a:rPr lang="en-US" sz="2400" b="1">
                  <a:solidFill>
                    <a:srgbClr val="0070C0"/>
                  </a:solidFill>
                </a:rPr>
                <a:t>5.</a:t>
              </a:r>
            </a:p>
          </p:txBody>
        </p:sp>
        <p:sp>
          <p:nvSpPr>
            <p:cNvPr id="35" name="TextBox 34"/>
            <p:cNvSpPr txBox="1"/>
            <p:nvPr/>
          </p:nvSpPr>
          <p:spPr>
            <a:xfrm>
              <a:off x="838204" y="3312302"/>
              <a:ext cx="6855270" cy="461665"/>
            </a:xfrm>
            <a:prstGeom prst="rect">
              <a:avLst/>
            </a:prstGeom>
            <a:noFill/>
          </p:spPr>
          <p:txBody>
            <a:bodyPr wrap="square" rtlCol="0">
              <a:spAutoFit/>
            </a:bodyPr>
            <a:lstStyle/>
            <a:p>
              <a:r>
                <a:rPr lang="en-US" sz="2400"/>
                <a:t>What shouldn’t they break?</a:t>
              </a:r>
            </a:p>
          </p:txBody>
        </p:sp>
      </p:grpSp>
      <p:cxnSp>
        <p:nvCxnSpPr>
          <p:cNvPr id="36" name="Straight Connector 35"/>
          <p:cNvCxnSpPr/>
          <p:nvPr/>
        </p:nvCxnSpPr>
        <p:spPr>
          <a:xfrm flipV="1">
            <a:off x="1408234" y="6306005"/>
            <a:ext cx="6400800" cy="0"/>
          </a:xfrm>
          <a:prstGeom prst="line">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977900" y="6181065"/>
            <a:ext cx="355523"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2" name="Bản sao của B1_43">
            <a:hlinkClick r:id="" action="ppaction://media"/>
            <a:extLst>
              <a:ext uri="{FF2B5EF4-FFF2-40B4-BE49-F238E27FC236}">
                <a16:creationId xmlns:a16="http://schemas.microsoft.com/office/drawing/2014/main" id="{2BB2A599-B72F-4D9B-98DB-072C96AAE1E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729634" y="506692"/>
            <a:ext cx="487363" cy="487363"/>
          </a:xfrm>
          <a:prstGeom prst="rect">
            <a:avLst/>
          </a:prstGeom>
        </p:spPr>
      </p:pic>
      <p:sp>
        <p:nvSpPr>
          <p:cNvPr id="5" name="TextBox 4">
            <a:extLst>
              <a:ext uri="{FF2B5EF4-FFF2-40B4-BE49-F238E27FC236}">
                <a16:creationId xmlns:a16="http://schemas.microsoft.com/office/drawing/2014/main" id="{3C1889FB-73CE-482A-93BD-ABF6A0449F6F}"/>
              </a:ext>
            </a:extLst>
          </p:cNvPr>
          <p:cNvSpPr txBox="1"/>
          <p:nvPr/>
        </p:nvSpPr>
        <p:spPr>
          <a:xfrm>
            <a:off x="1280811" y="1861732"/>
            <a:ext cx="1527982" cy="461665"/>
          </a:xfrm>
          <a:prstGeom prst="rect">
            <a:avLst/>
          </a:prstGeom>
          <a:noFill/>
        </p:spPr>
        <p:txBody>
          <a:bodyPr wrap="none" rtlCol="0">
            <a:spAutoFit/>
          </a:bodyPr>
          <a:lstStyle/>
          <a:p>
            <a:r>
              <a:rPr lang="en-US" sz="2400" dirty="0">
                <a:solidFill>
                  <a:srgbClr val="00B050"/>
                </a:solidFill>
              </a:rPr>
              <a:t>Old things.</a:t>
            </a:r>
          </a:p>
        </p:txBody>
      </p:sp>
      <p:sp>
        <p:nvSpPr>
          <p:cNvPr id="38" name="TextBox 37">
            <a:extLst>
              <a:ext uri="{FF2B5EF4-FFF2-40B4-BE49-F238E27FC236}">
                <a16:creationId xmlns:a16="http://schemas.microsoft.com/office/drawing/2014/main" id="{403A59C9-EBFE-4E44-A7A0-C124D428E6A4}"/>
              </a:ext>
            </a:extLst>
          </p:cNvPr>
          <p:cNvSpPr txBox="1"/>
          <p:nvPr/>
        </p:nvSpPr>
        <p:spPr>
          <a:xfrm>
            <a:off x="1280811" y="2954083"/>
            <a:ext cx="2040943" cy="461665"/>
          </a:xfrm>
          <a:prstGeom prst="rect">
            <a:avLst/>
          </a:prstGeom>
          <a:noFill/>
        </p:spPr>
        <p:txBody>
          <a:bodyPr wrap="none" rtlCol="0">
            <a:spAutoFit/>
          </a:bodyPr>
          <a:lstStyle/>
          <a:p>
            <a:r>
              <a:rPr lang="en-US" sz="2400" dirty="0">
                <a:solidFill>
                  <a:srgbClr val="00B050"/>
                </a:solidFill>
              </a:rPr>
              <a:t>(Their) houses.</a:t>
            </a:r>
          </a:p>
        </p:txBody>
      </p:sp>
      <p:sp>
        <p:nvSpPr>
          <p:cNvPr id="39" name="TextBox 38">
            <a:extLst>
              <a:ext uri="{FF2B5EF4-FFF2-40B4-BE49-F238E27FC236}">
                <a16:creationId xmlns:a16="http://schemas.microsoft.com/office/drawing/2014/main" id="{D35028C5-E03B-4B71-B6A8-5F66E11E76F3}"/>
              </a:ext>
            </a:extLst>
          </p:cNvPr>
          <p:cNvSpPr txBox="1"/>
          <p:nvPr/>
        </p:nvSpPr>
        <p:spPr>
          <a:xfrm>
            <a:off x="1290047" y="3914096"/>
            <a:ext cx="738728" cy="461665"/>
          </a:xfrm>
          <a:prstGeom prst="rect">
            <a:avLst/>
          </a:prstGeom>
          <a:noFill/>
        </p:spPr>
        <p:txBody>
          <a:bodyPr wrap="none" rtlCol="0">
            <a:spAutoFit/>
          </a:bodyPr>
          <a:lstStyle/>
          <a:p>
            <a:r>
              <a:rPr lang="en-US" sz="2400" dirty="0">
                <a:solidFill>
                  <a:srgbClr val="00B050"/>
                </a:solidFill>
              </a:rPr>
              <a:t>Red.</a:t>
            </a:r>
          </a:p>
        </p:txBody>
      </p:sp>
      <p:sp>
        <p:nvSpPr>
          <p:cNvPr id="41" name="TextBox 40">
            <a:extLst>
              <a:ext uri="{FF2B5EF4-FFF2-40B4-BE49-F238E27FC236}">
                <a16:creationId xmlns:a16="http://schemas.microsoft.com/office/drawing/2014/main" id="{1E828AE3-0A12-43BF-880A-4C870628E2F1}"/>
              </a:ext>
            </a:extLst>
          </p:cNvPr>
          <p:cNvSpPr txBox="1"/>
          <p:nvPr/>
        </p:nvSpPr>
        <p:spPr>
          <a:xfrm>
            <a:off x="1277284" y="4828285"/>
            <a:ext cx="1627561" cy="461665"/>
          </a:xfrm>
          <a:prstGeom prst="rect">
            <a:avLst/>
          </a:prstGeom>
          <a:noFill/>
        </p:spPr>
        <p:txBody>
          <a:bodyPr wrap="none" rtlCol="0">
            <a:spAutoFit/>
          </a:bodyPr>
          <a:lstStyle/>
          <a:p>
            <a:r>
              <a:rPr lang="en-US" sz="2400" dirty="0">
                <a:solidFill>
                  <a:srgbClr val="00B050"/>
                </a:solidFill>
              </a:rPr>
              <a:t>(His) father.</a:t>
            </a:r>
          </a:p>
        </p:txBody>
      </p:sp>
      <p:sp>
        <p:nvSpPr>
          <p:cNvPr id="42" name="TextBox 41">
            <a:extLst>
              <a:ext uri="{FF2B5EF4-FFF2-40B4-BE49-F238E27FC236}">
                <a16:creationId xmlns:a16="http://schemas.microsoft.com/office/drawing/2014/main" id="{73E488EC-EAC7-481A-8E58-C3A027437C1C}"/>
              </a:ext>
            </a:extLst>
          </p:cNvPr>
          <p:cNvSpPr txBox="1"/>
          <p:nvPr/>
        </p:nvSpPr>
        <p:spPr>
          <a:xfrm>
            <a:off x="1279352" y="5928254"/>
            <a:ext cx="1377878" cy="461665"/>
          </a:xfrm>
          <a:prstGeom prst="rect">
            <a:avLst/>
          </a:prstGeom>
          <a:noFill/>
        </p:spPr>
        <p:txBody>
          <a:bodyPr wrap="none" rtlCol="0">
            <a:spAutoFit/>
          </a:bodyPr>
          <a:lstStyle/>
          <a:p>
            <a:r>
              <a:rPr lang="en-US" sz="2400" dirty="0">
                <a:solidFill>
                  <a:srgbClr val="00B050"/>
                </a:solidFill>
              </a:rPr>
              <a:t>Anything.</a:t>
            </a:r>
          </a:p>
        </p:txBody>
      </p:sp>
      <p:sp>
        <p:nvSpPr>
          <p:cNvPr id="44" name="Rounded Rectangle 3">
            <a:hlinkClick r:id="rId7" action="ppaction://hlinksldjump"/>
            <a:extLst>
              <a:ext uri="{FF2B5EF4-FFF2-40B4-BE49-F238E27FC236}">
                <a16:creationId xmlns:a16="http://schemas.microsoft.com/office/drawing/2014/main" id="{08313165-EB38-4E5C-BD03-DF4D78190C16}"/>
              </a:ext>
            </a:extLst>
          </p:cNvPr>
          <p:cNvSpPr/>
          <p:nvPr/>
        </p:nvSpPr>
        <p:spPr>
          <a:xfrm>
            <a:off x="3801850" y="6410035"/>
            <a:ext cx="1540300" cy="395013"/>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bg1"/>
                </a:solidFill>
              </a:rPr>
              <a:t>Audio script</a:t>
            </a:r>
          </a:p>
        </p:txBody>
      </p:sp>
    </p:spTree>
    <p:extLst>
      <p:ext uri="{BB962C8B-B14F-4D97-AF65-F5344CB8AC3E}">
        <p14:creationId xmlns:p14="http://schemas.microsoft.com/office/powerpoint/2010/main" val="136028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5"/>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6"/>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7"/>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28"/>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36"/>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2"/>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59156" fill="hold"/>
                                        <p:tgtEl>
                                          <p:spTgt spid="2"/>
                                        </p:tgtEl>
                                      </p:cBhvr>
                                    </p:cmd>
                                  </p:childTnLst>
                                </p:cTn>
                              </p:par>
                            </p:childTnLst>
                          </p:cTn>
                        </p:par>
                      </p:childTnLst>
                    </p:cTn>
                  </p:par>
                </p:childTnLst>
              </p:cTn>
              <p:nextCondLst>
                <p:cond evt="onClick" delay="0">
                  <p:tgtEl>
                    <p:spTgt spid="2"/>
                  </p:tgtEl>
                </p:cond>
              </p:nextCondLst>
            </p:seq>
            <p:audio>
              <p:cMediaNode vol="80000">
                <p:cTn id="38" fill="hold" display="0">
                  <p:stCondLst>
                    <p:cond delay="indefinite"/>
                  </p:stCondLst>
                  <p:endCondLst>
                    <p:cond evt="onStopAudio" delay="0">
                      <p:tgtEl>
                        <p:sldTgt/>
                      </p:tgtEl>
                    </p:cond>
                  </p:endCondLst>
                </p:cTn>
                <p:tgtEl>
                  <p:spTgt spid="2"/>
                </p:tgtEl>
              </p:cMediaNode>
            </p:audio>
          </p:childTnLst>
        </p:cTn>
      </p:par>
    </p:tnLst>
    <p:bldLst>
      <p:bldP spid="5" grpId="0"/>
      <p:bldP spid="38" grpId="0"/>
      <p:bldP spid="39" grpId="0"/>
      <p:bldP spid="41" grpId="0"/>
      <p:bldP spid="42" grpId="0"/>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C11514E-B568-4EDC-AA1A-6B7D24C74198}"/>
              </a:ext>
            </a:extLst>
          </p:cNvPr>
          <p:cNvGrpSpPr/>
          <p:nvPr/>
        </p:nvGrpSpPr>
        <p:grpSpPr>
          <a:xfrm>
            <a:off x="0" y="0"/>
            <a:ext cx="9144000" cy="6137455"/>
            <a:chOff x="0" y="0"/>
            <a:chExt cx="9144000" cy="6137455"/>
          </a:xfrm>
        </p:grpSpPr>
        <p:sp>
          <p:nvSpPr>
            <p:cNvPr id="2" name="Rectangle 1">
              <a:extLst>
                <a:ext uri="{FF2B5EF4-FFF2-40B4-BE49-F238E27FC236}">
                  <a16:creationId xmlns:a16="http://schemas.microsoft.com/office/drawing/2014/main" id="{93B4FA3A-7C98-4049-9207-F7722E240A55}"/>
                </a:ext>
              </a:extLst>
            </p:cNvPr>
            <p:cNvSpPr/>
            <p:nvPr/>
          </p:nvSpPr>
          <p:spPr>
            <a:xfrm>
              <a:off x="0" y="0"/>
              <a:ext cx="9144000" cy="6137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99A6BE0-9C8A-4C38-B997-ADB4E8B327B7}"/>
                </a:ext>
              </a:extLst>
            </p:cNvPr>
            <p:cNvSpPr txBox="1"/>
            <p:nvPr/>
          </p:nvSpPr>
          <p:spPr>
            <a:xfrm>
              <a:off x="338595" y="720545"/>
              <a:ext cx="8486470" cy="5062924"/>
            </a:xfrm>
            <a:prstGeom prst="rect">
              <a:avLst/>
            </a:prstGeom>
            <a:noFill/>
            <a:ln w="19050">
              <a:solidFill>
                <a:srgbClr val="0FB7BD"/>
              </a:solidFill>
            </a:ln>
          </p:spPr>
          <p:txBody>
            <a:bodyPr wrap="square">
              <a:spAutoFit/>
            </a:bodyPr>
            <a:lstStyle/>
            <a:p>
              <a:pPr algn="just">
                <a:lnSpc>
                  <a:spcPct val="110000"/>
                </a:lnSpc>
                <a:spcBef>
                  <a:spcPts val="300"/>
                </a:spcBef>
                <a:spcAft>
                  <a:spcPts val="300"/>
                </a:spcAft>
              </a:pPr>
              <a:r>
                <a:rPr lang="en-US" sz="2600" b="0" i="1" dirty="0">
                  <a:solidFill>
                    <a:srgbClr val="333333"/>
                  </a:solidFill>
                  <a:effectLst/>
                  <a:latin typeface="Helvetica Neue"/>
                </a:rPr>
                <a:t>Dear Tom,</a:t>
              </a:r>
            </a:p>
            <a:p>
              <a:pPr algn="just">
                <a:lnSpc>
                  <a:spcPct val="110000"/>
                </a:lnSpc>
                <a:spcBef>
                  <a:spcPts val="300"/>
                </a:spcBef>
                <a:spcAft>
                  <a:spcPts val="300"/>
                </a:spcAft>
              </a:pPr>
              <a:r>
                <a:rPr lang="en-US" sz="2600" b="0" i="0" dirty="0">
                  <a:solidFill>
                    <a:srgbClr val="333333"/>
                  </a:solidFill>
                  <a:effectLst/>
                  <a:latin typeface="Helvetica Neue"/>
                </a:rPr>
                <a:t>Tet is coming and I’m very happy. We do a lot of things before Tet. We throw some old things away. We clean and decorate our homes. My mother goes shopping and buys food, red envelopes, and peach flowers. She also buys new clothes for us. My father makes banh </a:t>
              </a:r>
              <a:r>
                <a:rPr lang="en-US" sz="2600" b="0" i="0" dirty="0" err="1">
                  <a:solidFill>
                    <a:srgbClr val="333333"/>
                  </a:solidFill>
                  <a:effectLst/>
                  <a:latin typeface="Helvetica Neue"/>
                </a:rPr>
                <a:t>chung</a:t>
              </a:r>
              <a:r>
                <a:rPr lang="en-US" sz="2600" b="0" i="0" dirty="0">
                  <a:solidFill>
                    <a:srgbClr val="333333"/>
                  </a:solidFill>
                  <a:effectLst/>
                  <a:latin typeface="Helvetica Neue"/>
                </a:rPr>
                <a:t> and cooks them on an open fire. He says that I should make some wishes at Tet, and I shouldn’t break anything. It brings bad luck.</a:t>
              </a:r>
            </a:p>
            <a:p>
              <a:pPr>
                <a:lnSpc>
                  <a:spcPct val="110000"/>
                </a:lnSpc>
                <a:spcBef>
                  <a:spcPts val="300"/>
                </a:spcBef>
                <a:spcAft>
                  <a:spcPts val="300"/>
                </a:spcAft>
              </a:pPr>
              <a:r>
                <a:rPr lang="en-US" sz="2600" b="0" i="1" dirty="0">
                  <a:solidFill>
                    <a:srgbClr val="333333"/>
                  </a:solidFill>
                  <a:effectLst/>
                  <a:latin typeface="Helvetica Neue"/>
                </a:rPr>
                <a:t>Yours</a:t>
              </a:r>
              <a:r>
                <a:rPr lang="en-US" sz="2600" dirty="0"/>
                <a:t/>
              </a:r>
              <a:br>
                <a:rPr lang="en-US" sz="2600" dirty="0"/>
              </a:br>
              <a:r>
                <a:rPr lang="en-US" sz="2600" b="0" i="1" dirty="0">
                  <a:solidFill>
                    <a:srgbClr val="333333"/>
                  </a:solidFill>
                  <a:effectLst/>
                  <a:latin typeface="Helvetica Neue"/>
                </a:rPr>
                <a:t>Nguyen</a:t>
              </a:r>
              <a:endParaRPr lang="en-US" sz="2600" i="0" dirty="0">
                <a:effectLst/>
              </a:endParaRPr>
            </a:p>
          </p:txBody>
        </p:sp>
        <p:pic>
          <p:nvPicPr>
            <p:cNvPr id="6" name="Picture 5">
              <a:extLst>
                <a:ext uri="{FF2B5EF4-FFF2-40B4-BE49-F238E27FC236}">
                  <a16:creationId xmlns:a16="http://schemas.microsoft.com/office/drawing/2014/main" id="{CD7D81FC-37DB-4FB5-9734-64BA5B583A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763" y="1"/>
              <a:ext cx="8726747" cy="825910"/>
            </a:xfrm>
            <a:prstGeom prst="rect">
              <a:avLst/>
            </a:prstGeom>
          </p:spPr>
        </p:pic>
        <p:sp>
          <p:nvSpPr>
            <p:cNvPr id="7" name="TextBox 6">
              <a:extLst>
                <a:ext uri="{FF2B5EF4-FFF2-40B4-BE49-F238E27FC236}">
                  <a16:creationId xmlns:a16="http://schemas.microsoft.com/office/drawing/2014/main" id="{0655EF60-59B4-4757-B066-A4ACC7BA287F}"/>
                </a:ext>
              </a:extLst>
            </p:cNvPr>
            <p:cNvSpPr txBox="1"/>
            <p:nvPr/>
          </p:nvSpPr>
          <p:spPr>
            <a:xfrm>
              <a:off x="3573041" y="135812"/>
              <a:ext cx="1997919" cy="461665"/>
            </a:xfrm>
            <a:prstGeom prst="rect">
              <a:avLst/>
            </a:prstGeom>
            <a:noFill/>
          </p:spPr>
          <p:txBody>
            <a:bodyPr wrap="none" rtlCol="0">
              <a:spAutoFit/>
            </a:bodyPr>
            <a:lstStyle/>
            <a:p>
              <a:r>
                <a:rPr lang="en-US" sz="2400" b="1" dirty="0">
                  <a:solidFill>
                    <a:schemeClr val="bg1"/>
                  </a:solidFill>
                </a:rPr>
                <a:t>AUDIO SCRIPT</a:t>
              </a:r>
            </a:p>
          </p:txBody>
        </p:sp>
      </p:grpSp>
      <p:sp>
        <p:nvSpPr>
          <p:cNvPr id="8" name="Multiplication Sign 7">
            <a:hlinkClick r:id="rId5" action="ppaction://hlinksldjump"/>
            <a:extLst>
              <a:ext uri="{FF2B5EF4-FFF2-40B4-BE49-F238E27FC236}">
                <a16:creationId xmlns:a16="http://schemas.microsoft.com/office/drawing/2014/main" id="{159A5070-05F6-4C54-98F1-7743575FF3DA}"/>
              </a:ext>
            </a:extLst>
          </p:cNvPr>
          <p:cNvSpPr/>
          <p:nvPr/>
        </p:nvSpPr>
        <p:spPr>
          <a:xfrm>
            <a:off x="8209935" y="129441"/>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Bản sao của B1_42">
            <a:hlinkClick r:id="" action="ppaction://media"/>
            <a:extLst>
              <a:ext uri="{FF2B5EF4-FFF2-40B4-BE49-F238E27FC236}">
                <a16:creationId xmlns:a16="http://schemas.microsoft.com/office/drawing/2014/main" id="{673CAF8F-6D60-43F2-9D97-53A814EB9EDC}"/>
              </a:ext>
            </a:extLst>
          </p:cNvPr>
          <p:cNvPicPr>
            <a:picLocks noChangeAspect="1"/>
          </p:cNvPicPr>
          <p:nvPr>
            <a:audioFile r:link="rId1"/>
            <p:extLst>
              <p:ext uri="{DAA4B4D4-6D71-4841-9C94-3DE7FCFB9230}">
                <p14:media xmlns:p14="http://schemas.microsoft.com/office/powerpoint/2010/main" r:embed="rId2">
                  <p14:trim st="22941"/>
                </p14:media>
              </p:ext>
            </p:extLst>
          </p:nvPr>
        </p:nvPicPr>
        <p:blipFill>
          <a:blip r:embed="rId6"/>
          <a:stretch>
            <a:fillRect/>
          </a:stretch>
        </p:blipFill>
        <p:spPr>
          <a:xfrm>
            <a:off x="5617142" y="168462"/>
            <a:ext cx="487363" cy="487363"/>
          </a:xfrm>
          <a:prstGeom prst="rect">
            <a:avLst/>
          </a:prstGeom>
        </p:spPr>
      </p:pic>
    </p:spTree>
    <p:extLst>
      <p:ext uri="{BB962C8B-B14F-4D97-AF65-F5344CB8AC3E}">
        <p14:creationId xmlns:p14="http://schemas.microsoft.com/office/powerpoint/2010/main" val="10371835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85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0"/>
            <a:ext cx="9144000" cy="6858000"/>
            <a:chOff x="193701" y="1590291"/>
            <a:chExt cx="8653859" cy="5137079"/>
          </a:xfrm>
        </p:grpSpPr>
        <p:sp>
          <p:nvSpPr>
            <p:cNvPr id="15" name="Rounded Rectangle 14"/>
            <p:cNvSpPr/>
            <p:nvPr/>
          </p:nvSpPr>
          <p:spPr>
            <a:xfrm>
              <a:off x="193701" y="1590291"/>
              <a:ext cx="8653859" cy="5137079"/>
            </a:xfrm>
            <a:prstGeom prst="roundRect">
              <a:avLst/>
            </a:prstGeom>
            <a:solidFill>
              <a:srgbClr val="C0E6EA"/>
            </a:solidFill>
            <a:ln>
              <a:solidFill>
                <a:srgbClr val="C0E6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77403" y="1674687"/>
              <a:ext cx="8444374" cy="4900773"/>
            </a:xfrm>
            <a:prstGeom prst="roundRect">
              <a:avLst/>
            </a:prstGeom>
            <a:solidFill>
              <a:srgbClr val="05A0B8"/>
            </a:solidFill>
            <a:ln>
              <a:solidFill>
                <a:srgbClr val="05A0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314872" y="1767152"/>
              <a:ext cx="8369436" cy="4952146"/>
            </a:xfrm>
            <a:prstGeom prst="roundRect">
              <a:avLst/>
            </a:prstGeom>
            <a:solidFill>
              <a:srgbClr val="E2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2091691" y="2573874"/>
            <a:ext cx="4954515" cy="1717040"/>
            <a:chOff x="2094743" y="1826837"/>
            <a:chExt cx="4954515" cy="1717040"/>
          </a:xfrm>
        </p:grpSpPr>
        <p:grpSp>
          <p:nvGrpSpPr>
            <p:cNvPr id="12" name="Group 11"/>
            <p:cNvGrpSpPr/>
            <p:nvPr/>
          </p:nvGrpSpPr>
          <p:grpSpPr>
            <a:xfrm>
              <a:off x="2094743" y="1826837"/>
              <a:ext cx="4954515" cy="777611"/>
              <a:chOff x="2100847" y="1826837"/>
              <a:chExt cx="4954515" cy="777611"/>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9262" y="1829932"/>
                <a:ext cx="4176100" cy="73298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0847" y="1826837"/>
                <a:ext cx="961782" cy="777611"/>
              </a:xfrm>
              <a:prstGeom prst="rect">
                <a:avLst/>
              </a:prstGeom>
            </p:spPr>
          </p:pic>
        </p:grpSp>
        <p:sp>
          <p:nvSpPr>
            <p:cNvPr id="6" name="TextBox 5"/>
            <p:cNvSpPr txBox="1"/>
            <p:nvPr/>
          </p:nvSpPr>
          <p:spPr>
            <a:xfrm>
              <a:off x="2796464" y="2835991"/>
              <a:ext cx="3557176" cy="707886"/>
            </a:xfrm>
            <a:prstGeom prst="rect">
              <a:avLst/>
            </a:prstGeom>
            <a:noFill/>
          </p:spPr>
          <p:txBody>
            <a:bodyPr wrap="square" rtlCol="0">
              <a:spAutoFit/>
            </a:bodyPr>
            <a:lstStyle/>
            <a:p>
              <a:pPr algn="ctr"/>
              <a:r>
                <a:rPr lang="en-US" sz="4000" b="1">
                  <a:solidFill>
                    <a:srgbClr val="0084B1"/>
                  </a:solidFill>
                </a:rPr>
                <a:t>Writing</a:t>
              </a:r>
            </a:p>
          </p:txBody>
        </p:sp>
      </p:grpSp>
    </p:spTree>
    <p:extLst>
      <p:ext uri="{BB962C8B-B14F-4D97-AF65-F5344CB8AC3E}">
        <p14:creationId xmlns:p14="http://schemas.microsoft.com/office/powerpoint/2010/main" val="65913211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1545</TotalTime>
  <Words>599</Words>
  <Application>Microsoft Office PowerPoint</Application>
  <PresentationFormat>On-screen Show (4:3)</PresentationFormat>
  <Paragraphs>88</Paragraphs>
  <Slides>13</Slides>
  <Notes>0</Notes>
  <HiddenSlides>2</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Calibri Light</vt:lpstr>
      <vt:lpstr>Helvetica Neue</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Hoai Linh</cp:lastModifiedBy>
  <cp:revision>108</cp:revision>
  <dcterms:created xsi:type="dcterms:W3CDTF">2020-12-09T02:04:09Z</dcterms:created>
  <dcterms:modified xsi:type="dcterms:W3CDTF">2023-07-07T10:06:39Z</dcterms:modified>
</cp:coreProperties>
</file>