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6.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962F63-A61F-48B5-BCBF-B17DB448C5D2}" type="datetimeFigureOut">
              <a:rPr lang="en-US" smtClean="0"/>
              <a:t>11/03/21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24867F-BFBB-48EE-AC87-D4D69B5C8B77}" type="slidenum">
              <a:rPr lang="en-US" smtClean="0"/>
              <a:t>‹#›</a:t>
            </a:fld>
            <a:endParaRPr lang="en-US"/>
          </a:p>
        </p:txBody>
      </p:sp>
    </p:spTree>
    <p:extLst>
      <p:ext uri="{BB962C8B-B14F-4D97-AF65-F5344CB8AC3E}">
        <p14:creationId xmlns:p14="http://schemas.microsoft.com/office/powerpoint/2010/main" val="2790556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24867F-BFBB-48EE-AC87-D4D69B5C8B77}" type="slidenum">
              <a:rPr lang="en-US" smtClean="0"/>
              <a:t>4</a:t>
            </a:fld>
            <a:endParaRPr lang="en-US"/>
          </a:p>
        </p:txBody>
      </p:sp>
    </p:spTree>
    <p:extLst>
      <p:ext uri="{BB962C8B-B14F-4D97-AF65-F5344CB8AC3E}">
        <p14:creationId xmlns:p14="http://schemas.microsoft.com/office/powerpoint/2010/main" val="4094752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24867F-BFBB-48EE-AC87-D4D69B5C8B77}" type="slidenum">
              <a:rPr lang="en-US" smtClean="0"/>
              <a:t>6</a:t>
            </a:fld>
            <a:endParaRPr lang="en-US"/>
          </a:p>
        </p:txBody>
      </p:sp>
    </p:spTree>
    <p:extLst>
      <p:ext uri="{BB962C8B-B14F-4D97-AF65-F5344CB8AC3E}">
        <p14:creationId xmlns:p14="http://schemas.microsoft.com/office/powerpoint/2010/main" val="1178577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188968E-A09C-49AE-9435-7A1BB8E8C026}" type="datetimeFigureOut">
              <a:rPr lang="en-US" smtClean="0"/>
              <a:t>11/03/21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C9D6B62-1E33-4A8B-A03C-E4047DBF01E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88968E-A09C-49AE-9435-7A1BB8E8C026}" type="datetimeFigureOut">
              <a:rPr lang="en-US" smtClean="0"/>
              <a:t>11/03/21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D6B62-1E33-4A8B-A03C-E4047DBF01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88968E-A09C-49AE-9435-7A1BB8E8C026}" type="datetimeFigureOut">
              <a:rPr lang="en-US" smtClean="0"/>
              <a:t>11/03/21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D6B62-1E33-4A8B-A03C-E4047DBF01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88968E-A09C-49AE-9435-7A1BB8E8C026}" type="datetimeFigureOut">
              <a:rPr lang="en-US" smtClean="0"/>
              <a:t>11/03/21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D6B62-1E33-4A8B-A03C-E4047DBF01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188968E-A09C-49AE-9435-7A1BB8E8C026}" type="datetimeFigureOut">
              <a:rPr lang="en-US" smtClean="0"/>
              <a:t>11/03/21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D6B62-1E33-4A8B-A03C-E4047DBF01E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88968E-A09C-49AE-9435-7A1BB8E8C026}" type="datetimeFigureOut">
              <a:rPr lang="en-US" smtClean="0"/>
              <a:t>11/03/21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D6B62-1E33-4A8B-A03C-E4047DBF01E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188968E-A09C-49AE-9435-7A1BB8E8C026}" type="datetimeFigureOut">
              <a:rPr lang="en-US" smtClean="0"/>
              <a:t>11/03/21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9D6B62-1E33-4A8B-A03C-E4047DBF01E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188968E-A09C-49AE-9435-7A1BB8E8C026}" type="datetimeFigureOut">
              <a:rPr lang="en-US" smtClean="0"/>
              <a:t>11/03/21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9D6B62-1E33-4A8B-A03C-E4047DBF01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88968E-A09C-49AE-9435-7A1BB8E8C026}" type="datetimeFigureOut">
              <a:rPr lang="en-US" smtClean="0"/>
              <a:t>11/03/21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9D6B62-1E33-4A8B-A03C-E4047DBF01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88968E-A09C-49AE-9435-7A1BB8E8C026}" type="datetimeFigureOut">
              <a:rPr lang="en-US" smtClean="0"/>
              <a:t>11/03/21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D6B62-1E33-4A8B-A03C-E4047DBF01E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88968E-A09C-49AE-9435-7A1BB8E8C026}" type="datetimeFigureOut">
              <a:rPr lang="en-US" smtClean="0"/>
              <a:t>11/03/21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C9D6B62-1E33-4A8B-A03C-E4047DBF01E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188968E-A09C-49AE-9435-7A1BB8E8C026}" type="datetimeFigureOut">
              <a:rPr lang="en-US" smtClean="0"/>
              <a:t>11/03/21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9D6B62-1E33-4A8B-A03C-E4047DBF01E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8" Type="http://schemas.openxmlformats.org/officeDocument/2006/relationships/hyperlink" Target="http://vi.wikipedia.org/wiki/Sinh_h%E1%BB%8Dc" TargetMode="External"/><Relationship Id="rId13" Type="http://schemas.openxmlformats.org/officeDocument/2006/relationships/hyperlink" Target="http://vi.wikipedia.org/wiki/%C4%90%E1%BB%A9c" TargetMode="External"/><Relationship Id="rId18" Type="http://schemas.openxmlformats.org/officeDocument/2006/relationships/hyperlink" Target="http://vi.wikipedia.org/wiki/1949" TargetMode="External"/><Relationship Id="rId3" Type="http://schemas.openxmlformats.org/officeDocument/2006/relationships/hyperlink" Target="http://vi.wikipedia.org/wiki/%C4%90%E1%BB%A9c_Th%E1%BB%8D" TargetMode="External"/><Relationship Id="rId21" Type="http://schemas.openxmlformats.org/officeDocument/2006/relationships/image" Target="../media/image20.gif"/><Relationship Id="rId7" Type="http://schemas.openxmlformats.org/officeDocument/2006/relationships/hyperlink" Target="http://vi.wikipedia.org/wiki/H%C3%B3a_h%E1%BB%8Dc" TargetMode="External"/><Relationship Id="rId12" Type="http://schemas.openxmlformats.org/officeDocument/2006/relationships/hyperlink" Target="http://vi.wikipedia.org/wiki/To%C3%A1n_h%E1%BB%8Dc" TargetMode="External"/><Relationship Id="rId17" Type="http://schemas.openxmlformats.org/officeDocument/2006/relationships/hyperlink" Target="http://vi.wikipedia.org/wiki/Th%E1%BB%A5y_S%C4%A9" TargetMode="External"/><Relationship Id="rId2" Type="http://schemas.openxmlformats.org/officeDocument/2006/relationships/hyperlink" Target="http://vi.wikipedia.org/wiki/29_th%C3%A1ng_3" TargetMode="External"/><Relationship Id="rId16" Type="http://schemas.openxmlformats.org/officeDocument/2006/relationships/hyperlink" Target="http://vi.wikipedia.org/w/index.php?title=%C4%90%E1%BA%A1i_h%E1%BB%8Dc_T%E1%BB%95ng_h%E1%BB%A3p_Zurich&amp;action=edit" TargetMode="External"/><Relationship Id="rId20" Type="http://schemas.openxmlformats.org/officeDocument/2006/relationships/hyperlink" Target="http://vi.wikipedia.org/wiki/Th%C3%A0nh_ph%E1%BB%91_H%E1%BB%93_Ch%C3%AD_Minh" TargetMode="External"/><Relationship Id="rId1" Type="http://schemas.openxmlformats.org/officeDocument/2006/relationships/slideLayout" Target="../slideLayouts/slideLayout1.xml"/><Relationship Id="rId6" Type="http://schemas.openxmlformats.org/officeDocument/2006/relationships/hyperlink" Target="http://vi.wikipedia.org/wiki/V%E1%BA%ADt_l%C3%BD" TargetMode="External"/><Relationship Id="rId11" Type="http://schemas.openxmlformats.org/officeDocument/2006/relationships/hyperlink" Target="http://vi.wikipedia.org/w/index.php?title=Lu%E1%BA%ADn_%C3%A1n_ti%E1%BA%BFn_s%C4%A9&amp;action=edit" TargetMode="External"/><Relationship Id="rId5" Type="http://schemas.openxmlformats.org/officeDocument/2006/relationships/hyperlink" Target="http://vi.wikipedia.org/wiki/1939" TargetMode="External"/><Relationship Id="rId15" Type="http://schemas.openxmlformats.org/officeDocument/2006/relationships/hyperlink" Target="http://vi.wikipedia.org/wiki/C%C6%A1_h%E1%BB%8Dc" TargetMode="External"/><Relationship Id="rId10" Type="http://schemas.openxmlformats.org/officeDocument/2006/relationships/hyperlink" Target="http://vi.wikipedia.org/w/index.php?title=%C4%90%E1%BA%A1i_h%E1%BB%8Dc_s%C6%B0_ph%E1%BA%A1m_Paris&amp;action=edit" TargetMode="External"/><Relationship Id="rId19" Type="http://schemas.openxmlformats.org/officeDocument/2006/relationships/hyperlink" Target="http://vi.wikipedia.org/wiki/1991" TargetMode="External"/><Relationship Id="rId4" Type="http://schemas.openxmlformats.org/officeDocument/2006/relationships/hyperlink" Target="http://vi.wikipedia.org/wiki/H%C3%A0_T%C4%A9nh" TargetMode="External"/><Relationship Id="rId9" Type="http://schemas.openxmlformats.org/officeDocument/2006/relationships/hyperlink" Target="http://vi.wikipedia.org/wiki/Ph%C3%A1p" TargetMode="External"/><Relationship Id="rId14" Type="http://schemas.openxmlformats.org/officeDocument/2006/relationships/hyperlink" Target="http://vi.wikipedia.org/wiki/Gi%E1%BA%A3i_t%C3%ADch_ph%E1%BB%A9c"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vi.wikipedia.org/wiki/B%E1%BB%99_Qu%E1%BB%91c_ph%C3%B2ng_Vi%E1%BB%87t_Nam" TargetMode="External"/><Relationship Id="rId3" Type="http://schemas.openxmlformats.org/officeDocument/2006/relationships/hyperlink" Target="http://vi.wikipedia.org/w/index.php?title=H%C3%A0m_bi%E1%BA%BFn_ph%E1%BB%A9c&amp;action=edit" TargetMode="External"/><Relationship Id="rId7" Type="http://schemas.openxmlformats.org/officeDocument/2006/relationships/hyperlink" Target="http://vi.wikipedia.org/w/index.php?title=Khu_gang_th%C3%A9p_Th%C3%A1i_Nguy%C3%AAn&amp;action=edit" TargetMode="External"/><Relationship Id="rId2" Type="http://schemas.openxmlformats.org/officeDocument/2006/relationships/hyperlink" Target="http://vi.wikipedia.org/wiki/1963" TargetMode="External"/><Relationship Id="rId1" Type="http://schemas.openxmlformats.org/officeDocument/2006/relationships/slideLayout" Target="../slideLayouts/slideLayout1.xml"/><Relationship Id="rId6" Type="http://schemas.openxmlformats.org/officeDocument/2006/relationships/hyperlink" Target="http://vi.wikipedia.org/w/index.php?title=N%C3%BAi_Voi&amp;action=edit" TargetMode="External"/><Relationship Id="rId11" Type="http://schemas.openxmlformats.org/officeDocument/2006/relationships/hyperlink" Target="http://vi.wikipedia.org/wiki/H%C3%A0_T%C4%A9nh" TargetMode="External"/><Relationship Id="rId5" Type="http://schemas.openxmlformats.org/officeDocument/2006/relationships/hyperlink" Target="http://vi.wikipedia.org/w/index.php?title=Ph%C6%B0%C6%A1ng_ph%C3%A1p_Lavrentiev&amp;action=edit" TargetMode="External"/><Relationship Id="rId10" Type="http://schemas.openxmlformats.org/officeDocument/2006/relationships/hyperlink" Target="http://vi.wikipedia.org/wiki/Thanh_Ho%C3%A1" TargetMode="External"/><Relationship Id="rId4" Type="http://schemas.openxmlformats.org/officeDocument/2006/relationships/hyperlink" Target="http://vi.wikipedia.org/w/index.php?title=L%C3%BD_thuy%E1%BA%BFt_n%E1%BB%95&amp;action=edit" TargetMode="External"/><Relationship Id="rId9" Type="http://schemas.openxmlformats.org/officeDocument/2006/relationships/hyperlink" Target="http://vi.wikipedia.org/wiki/B%E1%BB%99_Giao_th%C3%B4ng_V%E1%BA%ADn_t%E1%BA%A3i_Vi%E1%BB%87t_Nam"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vi.wikipedia.org/wiki/H%E1%BB%99i_To%C3%A1n_h%E1%BB%8Dc_Vi%E1%BB%87t_Nam" TargetMode="External"/><Relationship Id="rId3" Type="http://schemas.openxmlformats.org/officeDocument/2006/relationships/hyperlink" Target="http://vi.wikipedia.org/wiki/N%C6%B0%E1%BB%9Bc" TargetMode="External"/><Relationship Id="rId7" Type="http://schemas.openxmlformats.org/officeDocument/2006/relationships/hyperlink" Target="http://vi.wikipedia.org/wiki/Vi%E1%BB%87n_To%C3%A1n_h%E1%BB%8Dc_(Vi%E1%BB%87t_Nam)" TargetMode="External"/><Relationship Id="rId2" Type="http://schemas.openxmlformats.org/officeDocument/2006/relationships/hyperlink" Target="http://vi.wikipedia.org/wiki/Vi%E1%BB%87n_Khoa_h%E1%BB%8Dc_v%C3%A0_C%C3%B4ng_ngh%E1%BB%87_Vi%E1%BB%87t_Nam" TargetMode="External"/><Relationship Id="rId1" Type="http://schemas.openxmlformats.org/officeDocument/2006/relationships/slideLayout" Target="../slideLayouts/slideLayout1.xml"/><Relationship Id="rId6" Type="http://schemas.openxmlformats.org/officeDocument/2006/relationships/hyperlink" Target="http://vi.wikipedia.org/w/index.php?title=Thu%E1%BB%B7_%C4%91i%E1%BB%87n_Tr%E1%BB%8B_An&amp;action=edit" TargetMode="External"/><Relationship Id="rId5" Type="http://schemas.openxmlformats.org/officeDocument/2006/relationships/hyperlink" Target="http://vi.wikipedia.org/w/index.php?title=V%C4%A9nh_S%C6%A1n&amp;action=edit" TargetMode="External"/><Relationship Id="rId4" Type="http://schemas.openxmlformats.org/officeDocument/2006/relationships/hyperlink" Target="http://vi.wikipedia.org/w/index.php?title=Thu%E1%BB%B7_%C4%91i%E1%BB%87n_H%C3%B2a_B%C3%ACnh&amp;action=edit" TargetMode="External"/><Relationship Id="rId9" Type="http://schemas.openxmlformats.org/officeDocument/2006/relationships/image" Target="../media/image20.gif"/></Relationships>
</file>

<file path=ppt/slides/_rels/slide13.xml.rels><?xml version="1.0" encoding="UTF-8" standalone="yes"?>
<Relationships xmlns="http://schemas.openxmlformats.org/package/2006/relationships"><Relationship Id="rId8" Type="http://schemas.openxmlformats.org/officeDocument/2006/relationships/hyperlink" Target="http://vi.wikipedia.org/wiki/H%E1%BB%99i_To%C3%A1n_h%E1%BB%8Dc_Vi%E1%BB%87t_Nam" TargetMode="External"/><Relationship Id="rId3" Type="http://schemas.openxmlformats.org/officeDocument/2006/relationships/hyperlink" Target="http://vi.wikipedia.org/wiki/Li%C3%AAn_X%C3%B4" TargetMode="External"/><Relationship Id="rId7" Type="http://schemas.openxmlformats.org/officeDocument/2006/relationships/image" Target="../media/image20.gif"/><Relationship Id="rId2" Type="http://schemas.openxmlformats.org/officeDocument/2006/relationships/hyperlink" Target="http://vi.wikipedia.org/w/index.php?title=Vi%E1%BB%87n_Li%C3%AAn_h%E1%BB%A3p_Nghi%C3%AAn_c%E1%BB%A9u_H%E1%BA%A1t_nh%C3%A2n_Dubna&amp;action=edit" TargetMode="External"/><Relationship Id="rId1" Type="http://schemas.openxmlformats.org/officeDocument/2006/relationships/slideLayout" Target="../slideLayouts/slideLayout1.xml"/><Relationship Id="rId6" Type="http://schemas.openxmlformats.org/officeDocument/2006/relationships/hyperlink" Target="http://vi.wikipedia.org/wiki/1996" TargetMode="External"/><Relationship Id="rId5" Type="http://schemas.openxmlformats.org/officeDocument/2006/relationships/hyperlink" Target="http://vi.wikipedia.org/wiki/Gi%E1%BA%A3i_th%C6%B0%E1%BB%9Fng_H%E1%BB%93_Ch%C3%AD_Minh" TargetMode="External"/><Relationship Id="rId4" Type="http://schemas.openxmlformats.org/officeDocument/2006/relationships/hyperlink" Target="http://vi.wikipedia.org/wiki/Nh%C3%A0_n%C6%B0%E1%BB%9Bc_Vi%E1%BB%87t_Na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 Id="rId9"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1.wmf"/><Relationship Id="rId3" Type="http://schemas.openxmlformats.org/officeDocument/2006/relationships/notesSlide" Target="../notesSlides/notesSlide1.xml"/><Relationship Id="rId7" Type="http://schemas.openxmlformats.org/officeDocument/2006/relationships/oleObject" Target="../embeddings/oleObject7.bin"/><Relationship Id="rId12" Type="http://schemas.openxmlformats.org/officeDocument/2006/relationships/oleObject" Target="../embeddings/oleObject10.bin"/><Relationship Id="rId17" Type="http://schemas.openxmlformats.org/officeDocument/2006/relationships/oleObject" Target="../embeddings/oleObject14.bin"/><Relationship Id="rId2" Type="http://schemas.openxmlformats.org/officeDocument/2006/relationships/slideLayout" Target="../slideLayouts/slideLayout7.xml"/><Relationship Id="rId16" Type="http://schemas.openxmlformats.org/officeDocument/2006/relationships/oleObject" Target="../embeddings/oleObject13.bin"/><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10.wmf"/><Relationship Id="rId5" Type="http://schemas.openxmlformats.org/officeDocument/2006/relationships/image" Target="../media/image8.wmf"/><Relationship Id="rId15" Type="http://schemas.openxmlformats.org/officeDocument/2006/relationships/oleObject" Target="../embeddings/oleObject12.bin"/><Relationship Id="rId10" Type="http://schemas.openxmlformats.org/officeDocument/2006/relationships/oleObject" Target="../embeddings/oleObject9.bin"/><Relationship Id="rId4" Type="http://schemas.openxmlformats.org/officeDocument/2006/relationships/oleObject" Target="../embeddings/oleObject5.bin"/><Relationship Id="rId9" Type="http://schemas.openxmlformats.org/officeDocument/2006/relationships/oleObject" Target="../embeddings/oleObject8.bin"/><Relationship Id="rId14" Type="http://schemas.openxmlformats.org/officeDocument/2006/relationships/oleObject" Target="../embeddings/oleObject1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7.bin"/><Relationship Id="rId13" Type="http://schemas.openxmlformats.org/officeDocument/2006/relationships/oleObject" Target="../embeddings/oleObject21.bin"/><Relationship Id="rId18" Type="http://schemas.openxmlformats.org/officeDocument/2006/relationships/image" Target="../media/image16.wmf"/><Relationship Id="rId3" Type="http://schemas.openxmlformats.org/officeDocument/2006/relationships/notesSlide" Target="../notesSlides/notesSlide2.xml"/><Relationship Id="rId7" Type="http://schemas.openxmlformats.org/officeDocument/2006/relationships/image" Target="../media/image13.wmf"/><Relationship Id="rId12" Type="http://schemas.openxmlformats.org/officeDocument/2006/relationships/oleObject" Target="../embeddings/oleObject20.bin"/><Relationship Id="rId17" Type="http://schemas.openxmlformats.org/officeDocument/2006/relationships/oleObject" Target="../embeddings/oleObject23.bin"/><Relationship Id="rId2" Type="http://schemas.openxmlformats.org/officeDocument/2006/relationships/slideLayout" Target="../slideLayouts/slideLayout7.xml"/><Relationship Id="rId16" Type="http://schemas.openxmlformats.org/officeDocument/2006/relationships/oleObject" Target="../embeddings/oleObject22.bin"/><Relationship Id="rId1" Type="http://schemas.openxmlformats.org/officeDocument/2006/relationships/vmlDrawing" Target="../drawings/vmlDrawing3.vml"/><Relationship Id="rId6" Type="http://schemas.openxmlformats.org/officeDocument/2006/relationships/oleObject" Target="../embeddings/oleObject16.bin"/><Relationship Id="rId11" Type="http://schemas.openxmlformats.org/officeDocument/2006/relationships/image" Target="../media/image14.wmf"/><Relationship Id="rId5" Type="http://schemas.openxmlformats.org/officeDocument/2006/relationships/image" Target="../media/image12.wmf"/><Relationship Id="rId15" Type="http://schemas.openxmlformats.org/officeDocument/2006/relationships/image" Target="../media/image17.gif"/><Relationship Id="rId10" Type="http://schemas.openxmlformats.org/officeDocument/2006/relationships/oleObject" Target="../embeddings/oleObject19.bin"/><Relationship Id="rId4" Type="http://schemas.openxmlformats.org/officeDocument/2006/relationships/oleObject" Target="../embeddings/oleObject15.bin"/><Relationship Id="rId9" Type="http://schemas.openxmlformats.org/officeDocument/2006/relationships/oleObject" Target="../embeddings/oleObject18.bin"/><Relationship Id="rId14" Type="http://schemas.openxmlformats.org/officeDocument/2006/relationships/image" Target="../media/image15.wmf"/></Relationships>
</file>

<file path=ppt/slides/_rels/slide7.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audio" Target="../media/audio1.wav"/><Relationship Id="rId7"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25.bin"/><Relationship Id="rId5" Type="http://schemas.openxmlformats.org/officeDocument/2006/relationships/image" Target="../media/image18.wmf"/><Relationship Id="rId4" Type="http://schemas.openxmlformats.org/officeDocument/2006/relationships/oleObject" Target="../embeddings/oleObject24.bin"/></Relationships>
</file>

<file path=ppt/slides/_rels/slide9.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hyperlink" Target="http://vi.wikipedia.org/w/index.php?title=L%C3%BD_thuy%E1%BA%BFt_ph%C3%A2n_ph%E1%BB%91i_gi%C3%A1_tr%E1%BB%8B_h%C3%A0m_ph%C3%A2n_h%C3%ACnh&amp;action=edit" TargetMode="External"/><Relationship Id="rId1" Type="http://schemas.openxmlformats.org/officeDocument/2006/relationships/slideLayout" Target="../slideLayouts/slideLayout1.xml"/><Relationship Id="rId4"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OSE1"/>
          <p:cNvPicPr>
            <a:picLocks noChangeAspect="1" noChangeArrowheads="1" noCrop="1"/>
          </p:cNvPicPr>
          <p:nvPr/>
        </p:nvPicPr>
        <p:blipFill>
          <a:blip r:embed="rId2" cstate="print"/>
          <a:srcRect/>
          <a:stretch>
            <a:fillRect/>
          </a:stretch>
        </p:blipFill>
        <p:spPr bwMode="auto">
          <a:xfrm>
            <a:off x="1524000" y="0"/>
            <a:ext cx="1422400" cy="1211263"/>
          </a:xfrm>
          <a:prstGeom prst="rect">
            <a:avLst/>
          </a:prstGeom>
          <a:noFill/>
          <a:ln w="9525">
            <a:noFill/>
            <a:miter lim="800000"/>
            <a:headEnd/>
            <a:tailEnd/>
          </a:ln>
        </p:spPr>
      </p:pic>
      <p:pic>
        <p:nvPicPr>
          <p:cNvPr id="9" name="Picture 7" descr="mouse3"/>
          <p:cNvPicPr>
            <a:picLocks noChangeAspect="1" noChangeArrowheads="1" noCrop="1"/>
          </p:cNvPicPr>
          <p:nvPr/>
        </p:nvPicPr>
        <p:blipFill>
          <a:blip r:embed="rId3" cstate="print">
            <a:lum bright="-6000" contrast="30000"/>
          </a:blip>
          <a:srcRect/>
          <a:stretch>
            <a:fillRect/>
          </a:stretch>
        </p:blipFill>
        <p:spPr bwMode="auto">
          <a:xfrm>
            <a:off x="457200" y="3429000"/>
            <a:ext cx="3733800" cy="3071813"/>
          </a:xfrm>
          <a:prstGeom prst="rect">
            <a:avLst/>
          </a:prstGeom>
          <a:noFill/>
        </p:spPr>
      </p:pic>
      <p:pic>
        <p:nvPicPr>
          <p:cNvPr id="10" name="Picture 22" descr="kitty"/>
          <p:cNvPicPr>
            <a:picLocks noChangeAspect="1" noChangeArrowheads="1" noCrop="1"/>
          </p:cNvPicPr>
          <p:nvPr/>
        </p:nvPicPr>
        <p:blipFill>
          <a:blip r:embed="rId4" cstate="print"/>
          <a:srcRect/>
          <a:stretch>
            <a:fillRect/>
          </a:stretch>
        </p:blipFill>
        <p:spPr bwMode="auto">
          <a:xfrm>
            <a:off x="5867400" y="5310187"/>
            <a:ext cx="1409700" cy="1447800"/>
          </a:xfrm>
          <a:prstGeom prst="rect">
            <a:avLst/>
          </a:prstGeom>
          <a:noFill/>
        </p:spPr>
      </p:pic>
      <p:pic>
        <p:nvPicPr>
          <p:cNvPr id="11" name="Picture 22" descr="kitty"/>
          <p:cNvPicPr>
            <a:picLocks noChangeAspect="1" noChangeArrowheads="1" noCrop="1"/>
          </p:cNvPicPr>
          <p:nvPr/>
        </p:nvPicPr>
        <p:blipFill>
          <a:blip r:embed="rId4" cstate="print"/>
          <a:srcRect/>
          <a:stretch>
            <a:fillRect/>
          </a:stretch>
        </p:blipFill>
        <p:spPr bwMode="auto">
          <a:xfrm>
            <a:off x="7086600" y="5233987"/>
            <a:ext cx="1409700" cy="1447800"/>
          </a:xfrm>
          <a:prstGeom prst="rect">
            <a:avLst/>
          </a:prstGeom>
          <a:noFill/>
        </p:spPr>
      </p:pic>
      <p:sp>
        <p:nvSpPr>
          <p:cNvPr id="12" name="WordArt 3"/>
          <p:cNvSpPr>
            <a:spLocks noChangeArrowheads="1" noChangeShapeType="1" noTextEdit="1"/>
          </p:cNvSpPr>
          <p:nvPr/>
        </p:nvSpPr>
        <p:spPr bwMode="auto">
          <a:xfrm>
            <a:off x="304800" y="838200"/>
            <a:ext cx="8610600" cy="1524000"/>
          </a:xfrm>
          <a:prstGeom prst="rect">
            <a:avLst/>
          </a:prstGeom>
        </p:spPr>
        <p:txBody>
          <a:bodyPr wrap="none" fromWordArt="1">
            <a:prstTxWarp prst="textCanUp">
              <a:avLst>
                <a:gd name="adj" fmla="val 85713"/>
              </a:avLst>
            </a:prstTxWarp>
          </a:bodyPr>
          <a:lstStyle/>
          <a:p>
            <a:pPr algn="ctr"/>
            <a:r>
              <a:rPr lang="en-US" sz="6600" b="1" kern="10" dirty="0" smtClean="0">
                <a:ln w="9525">
                  <a:solidFill>
                    <a:srgbClr val="800000"/>
                  </a:solidFill>
                  <a:round/>
                  <a:headEnd/>
                  <a:tailEnd/>
                </a:ln>
                <a:gradFill rotWithShape="0">
                  <a:gsLst>
                    <a:gs pos="0">
                      <a:srgbClr val="A603AB">
                        <a:alpha val="50000"/>
                      </a:srgbClr>
                    </a:gs>
                    <a:gs pos="12000">
                      <a:srgbClr val="E81766">
                        <a:alpha val="56000"/>
                      </a:srgbClr>
                    </a:gs>
                    <a:gs pos="27000">
                      <a:srgbClr val="EE3F17">
                        <a:alpha val="63500"/>
                      </a:srgbClr>
                    </a:gs>
                    <a:gs pos="48000">
                      <a:srgbClr val="FFFF00">
                        <a:alpha val="74000"/>
                      </a:srgbClr>
                    </a:gs>
                    <a:gs pos="64999">
                      <a:srgbClr val="1A8D48">
                        <a:alpha val="82499"/>
                      </a:srgbClr>
                    </a:gs>
                    <a:gs pos="78999">
                      <a:srgbClr val="0819FB">
                        <a:alpha val="89499"/>
                      </a:srgbClr>
                    </a:gs>
                    <a:gs pos="100000">
                      <a:srgbClr val="A603AB"/>
                    </a:gs>
                  </a:gsLst>
                  <a:lin ang="0" scaled="1"/>
                </a:gradFill>
                <a:effectLst>
                  <a:outerShdw dist="35921" dir="2700000" sy="50000" kx="2115830" algn="bl" rotWithShape="0">
                    <a:srgbClr val="C0C0C0">
                      <a:alpha val="80000"/>
                    </a:srgbClr>
                  </a:outerShdw>
                </a:effectLst>
                <a:latin typeface="Times New Roman"/>
                <a:cs typeface="Times New Roman"/>
              </a:rPr>
              <a:t>CHÀO CÁC EM </a:t>
            </a:r>
            <a:endParaRPr lang="en-US" sz="6600" b="1" kern="10" dirty="0">
              <a:ln w="9525">
                <a:solidFill>
                  <a:srgbClr val="800000"/>
                </a:solidFill>
                <a:round/>
                <a:headEnd/>
                <a:tailEnd/>
              </a:ln>
              <a:gradFill rotWithShape="0">
                <a:gsLst>
                  <a:gs pos="0">
                    <a:srgbClr val="A603AB">
                      <a:alpha val="50000"/>
                    </a:srgbClr>
                  </a:gs>
                  <a:gs pos="12000">
                    <a:srgbClr val="E81766">
                      <a:alpha val="56000"/>
                    </a:srgbClr>
                  </a:gs>
                  <a:gs pos="27000">
                    <a:srgbClr val="EE3F17">
                      <a:alpha val="63500"/>
                    </a:srgbClr>
                  </a:gs>
                  <a:gs pos="48000">
                    <a:srgbClr val="FFFF00">
                      <a:alpha val="74000"/>
                    </a:srgbClr>
                  </a:gs>
                  <a:gs pos="64999">
                    <a:srgbClr val="1A8D48">
                      <a:alpha val="82499"/>
                    </a:srgbClr>
                  </a:gs>
                  <a:gs pos="78999">
                    <a:srgbClr val="0819FB">
                      <a:alpha val="89499"/>
                    </a:srgbClr>
                  </a:gs>
                  <a:gs pos="100000">
                    <a:srgbClr val="A603AB"/>
                  </a:gs>
                </a:gsLst>
                <a:lin ang="0" scaled="1"/>
              </a:gradFill>
              <a:effectLst>
                <a:outerShdw dist="35921" dir="2700000" sy="50000" kx="2115830" algn="bl" rotWithShape="0">
                  <a:srgbClr val="C0C0C0">
                    <a:alpha val="8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bg>
      <p:bgPr>
        <a:pattFill prst="pct5">
          <a:fgClr>
            <a:schemeClr val="tx1"/>
          </a:fgClr>
          <a:bgClr>
            <a:schemeClr val="tx1"/>
          </a:bgClr>
        </a:pattFill>
        <a:effectLst/>
      </p:bgPr>
    </p:bg>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0" y="14478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400">
              <a:latin typeface="Times New Roman" pitchFamily="18" charset="0"/>
            </a:endParaRPr>
          </a:p>
        </p:txBody>
      </p:sp>
      <p:sp>
        <p:nvSpPr>
          <p:cNvPr id="38915" name="Rectangle 3"/>
          <p:cNvSpPr>
            <a:spLocks noChangeArrowheads="1"/>
          </p:cNvSpPr>
          <p:nvPr/>
        </p:nvSpPr>
        <p:spPr bwMode="auto">
          <a:xfrm>
            <a:off x="76200" y="152400"/>
            <a:ext cx="8910638"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vi-VN" sz="2800" b="1" dirty="0">
                <a:solidFill>
                  <a:schemeClr val="bg1"/>
                </a:solidFill>
              </a:rPr>
              <a:t>Ông sinh ngày </a:t>
            </a:r>
            <a:r>
              <a:rPr lang="vi-VN" sz="2800" b="1" dirty="0">
                <a:solidFill>
                  <a:schemeClr val="bg1"/>
                </a:solidFill>
                <a:hlinkClick r:id="rId2" tooltip="29 tháng 3"/>
              </a:rPr>
              <a:t>29 tháng 3</a:t>
            </a:r>
            <a:r>
              <a:rPr lang="vi-VN" sz="2800" b="1" dirty="0">
                <a:solidFill>
                  <a:schemeClr val="bg1"/>
                </a:solidFill>
              </a:rPr>
              <a:t> năm 1918 tại xã Trung Lễ, huyện </a:t>
            </a:r>
            <a:r>
              <a:rPr lang="vi-VN" sz="2800" b="1" dirty="0">
                <a:solidFill>
                  <a:schemeClr val="bg1"/>
                </a:solidFill>
                <a:hlinkClick r:id="rId3" tooltip="Đức Thọ"/>
              </a:rPr>
              <a:t>Đức Thọ</a:t>
            </a:r>
            <a:r>
              <a:rPr lang="vi-VN" sz="2800" b="1" dirty="0">
                <a:solidFill>
                  <a:schemeClr val="bg1"/>
                </a:solidFill>
              </a:rPr>
              <a:t>, tỉnh </a:t>
            </a:r>
            <a:r>
              <a:rPr lang="vi-VN" sz="2800" b="1" dirty="0">
                <a:solidFill>
                  <a:schemeClr val="bg1"/>
                </a:solidFill>
                <a:hlinkClick r:id="rId4" tooltip="Hà Tĩnh"/>
              </a:rPr>
              <a:t>Hà Tĩnh</a:t>
            </a:r>
            <a:r>
              <a:rPr lang="vi-VN" sz="2800" b="1" dirty="0">
                <a:solidFill>
                  <a:schemeClr val="bg1"/>
                </a:solidFill>
              </a:rPr>
              <a:t>, trong một gia đình có truyền thống khoa bảng.</a:t>
            </a:r>
          </a:p>
          <a:p>
            <a:pPr algn="just"/>
            <a:r>
              <a:rPr lang="vi-VN" sz="2800" b="1" dirty="0">
                <a:solidFill>
                  <a:schemeClr val="bg1"/>
                </a:solidFill>
              </a:rPr>
              <a:t>Năm </a:t>
            </a:r>
            <a:r>
              <a:rPr lang="vi-VN" sz="2800" b="1" dirty="0">
                <a:solidFill>
                  <a:schemeClr val="bg1"/>
                </a:solidFill>
                <a:hlinkClick r:id="rId5" tooltip="1939"/>
              </a:rPr>
              <a:t>1939</a:t>
            </a:r>
            <a:r>
              <a:rPr lang="vi-VN" sz="2800" b="1" dirty="0">
                <a:solidFill>
                  <a:schemeClr val="bg1"/>
                </a:solidFill>
              </a:rPr>
              <a:t>, ông thi đỗ thứ nhì trong kỳ thi kết thúc lớp P.C.B (</a:t>
            </a:r>
            <a:r>
              <a:rPr lang="vi-VN" sz="2800" b="1" dirty="0">
                <a:solidFill>
                  <a:schemeClr val="bg1"/>
                </a:solidFill>
                <a:hlinkClick r:id="rId6" tooltip="Vật lý"/>
              </a:rPr>
              <a:t>Lý</a:t>
            </a:r>
            <a:r>
              <a:rPr lang="vi-VN" sz="2800" b="1" dirty="0">
                <a:solidFill>
                  <a:schemeClr val="bg1"/>
                </a:solidFill>
              </a:rPr>
              <a:t> - </a:t>
            </a:r>
            <a:r>
              <a:rPr lang="vi-VN" sz="2800" b="1" dirty="0">
                <a:solidFill>
                  <a:schemeClr val="bg1"/>
                </a:solidFill>
                <a:hlinkClick r:id="rId7" tooltip="Hóa học"/>
              </a:rPr>
              <a:t>Hoá</a:t>
            </a:r>
            <a:r>
              <a:rPr lang="vi-VN" sz="2800" b="1" dirty="0">
                <a:solidFill>
                  <a:schemeClr val="bg1"/>
                </a:solidFill>
              </a:rPr>
              <a:t> - </a:t>
            </a:r>
            <a:r>
              <a:rPr lang="vi-VN" sz="2800" b="1" dirty="0">
                <a:solidFill>
                  <a:schemeClr val="bg1"/>
                </a:solidFill>
                <a:hlinkClick r:id="rId8" tooltip="Sinh học"/>
              </a:rPr>
              <a:t>Sinh</a:t>
            </a:r>
            <a:r>
              <a:rPr lang="vi-VN" sz="2800" b="1" dirty="0">
                <a:solidFill>
                  <a:schemeClr val="bg1"/>
                </a:solidFill>
              </a:rPr>
              <a:t>) và được cấp học bổng sang </a:t>
            </a:r>
            <a:r>
              <a:rPr lang="vi-VN" sz="2800" b="1" dirty="0">
                <a:solidFill>
                  <a:schemeClr val="bg1"/>
                </a:solidFill>
                <a:hlinkClick r:id="rId9" tooltip="Pháp"/>
              </a:rPr>
              <a:t>Pháp</a:t>
            </a:r>
            <a:r>
              <a:rPr lang="vi-VN" sz="2800" b="1" dirty="0">
                <a:solidFill>
                  <a:schemeClr val="bg1"/>
                </a:solidFill>
              </a:rPr>
              <a:t> du học tại trường </a:t>
            </a:r>
            <a:r>
              <a:rPr lang="vi-VN" sz="2800" b="1" dirty="0">
                <a:solidFill>
                  <a:schemeClr val="bg1"/>
                </a:solidFill>
                <a:hlinkClick r:id="rId10" tooltip="Đại học sư phạm Paris"/>
              </a:rPr>
              <a:t>đại học sư phạm Paris</a:t>
            </a:r>
            <a:r>
              <a:rPr lang="vi-VN" sz="2800" b="1" dirty="0">
                <a:solidFill>
                  <a:schemeClr val="bg1"/>
                </a:solidFill>
              </a:rPr>
              <a:t> (école Normale Supérieure).</a:t>
            </a:r>
          </a:p>
          <a:p>
            <a:pPr algn="just"/>
            <a:r>
              <a:rPr lang="vi-VN" sz="2800" b="1" dirty="0">
                <a:solidFill>
                  <a:schemeClr val="bg1"/>
                </a:solidFill>
              </a:rPr>
              <a:t>Ông là người Việt Nam đầu tiên bảo vệ thành công </a:t>
            </a:r>
            <a:r>
              <a:rPr lang="vi-VN" sz="2800" b="1" dirty="0">
                <a:solidFill>
                  <a:schemeClr val="bg1"/>
                </a:solidFill>
                <a:hlinkClick r:id="rId11" tooltip="Luận án tiến sĩ"/>
              </a:rPr>
              <a:t>luận án tiến sĩ</a:t>
            </a:r>
            <a:r>
              <a:rPr lang="vi-VN" sz="2800" b="1" dirty="0">
                <a:solidFill>
                  <a:schemeClr val="bg1"/>
                </a:solidFill>
              </a:rPr>
              <a:t> </a:t>
            </a:r>
            <a:r>
              <a:rPr lang="vi-VN" sz="2800" b="1" dirty="0">
                <a:solidFill>
                  <a:schemeClr val="bg1"/>
                </a:solidFill>
                <a:hlinkClick r:id="rId12" tooltip="Toán học"/>
              </a:rPr>
              <a:t>toán học</a:t>
            </a:r>
            <a:r>
              <a:rPr lang="vi-VN" sz="2800" b="1" dirty="0">
                <a:solidFill>
                  <a:schemeClr val="bg1"/>
                </a:solidFill>
              </a:rPr>
              <a:t> ở </a:t>
            </a:r>
            <a:r>
              <a:rPr lang="vi-VN" sz="2800" b="1" dirty="0">
                <a:solidFill>
                  <a:schemeClr val="bg1"/>
                </a:solidFill>
                <a:hlinkClick r:id="rId13" tooltip="Đức"/>
              </a:rPr>
              <a:t>Đức</a:t>
            </a:r>
            <a:r>
              <a:rPr lang="vi-VN" sz="2800" b="1" dirty="0">
                <a:solidFill>
                  <a:schemeClr val="bg1"/>
                </a:solidFill>
              </a:rPr>
              <a:t> năm 1944 về </a:t>
            </a:r>
            <a:r>
              <a:rPr lang="vi-VN" sz="2800" b="1" dirty="0">
                <a:solidFill>
                  <a:schemeClr val="bg1"/>
                </a:solidFill>
                <a:hlinkClick r:id="rId14" tooltip="Giải tích phức"/>
              </a:rPr>
              <a:t>giải tích phức</a:t>
            </a:r>
            <a:r>
              <a:rPr lang="vi-VN" sz="2800" b="1" dirty="0">
                <a:solidFill>
                  <a:schemeClr val="bg1"/>
                </a:solidFill>
              </a:rPr>
              <a:t>, Luận án Tiến sĩ Quốc gia ở Pháp năm 1948 và cũng là người Việt Nam đầu tiên được mời làm giáo sư toán học và </a:t>
            </a:r>
            <a:r>
              <a:rPr lang="vi-VN" sz="2800" b="1" dirty="0">
                <a:solidFill>
                  <a:schemeClr val="bg1"/>
                </a:solidFill>
                <a:hlinkClick r:id="rId15" tooltip="Cơ học"/>
              </a:rPr>
              <a:t>cơ học</a:t>
            </a:r>
            <a:r>
              <a:rPr lang="vi-VN" sz="2800" b="1" dirty="0">
                <a:solidFill>
                  <a:schemeClr val="bg1"/>
                </a:solidFill>
              </a:rPr>
              <a:t> tại </a:t>
            </a:r>
            <a:r>
              <a:rPr lang="vi-VN" sz="2800" b="1" dirty="0">
                <a:solidFill>
                  <a:schemeClr val="bg1"/>
                </a:solidFill>
                <a:hlinkClick r:id="rId16" tooltip="Đại học Tổng hợp Zurich"/>
              </a:rPr>
              <a:t>Đại học Tổng hợp Zurich</a:t>
            </a:r>
            <a:r>
              <a:rPr lang="vi-VN" sz="2800" b="1" dirty="0">
                <a:solidFill>
                  <a:schemeClr val="bg1"/>
                </a:solidFill>
              </a:rPr>
              <a:t>, </a:t>
            </a:r>
            <a:r>
              <a:rPr lang="vi-VN" sz="2800" b="1" dirty="0">
                <a:solidFill>
                  <a:schemeClr val="bg1"/>
                </a:solidFill>
                <a:hlinkClick r:id="rId17" tooltip="Thụy Sĩ"/>
              </a:rPr>
              <a:t>Thụy Sĩ</a:t>
            </a:r>
            <a:r>
              <a:rPr lang="vi-VN" sz="2800" b="1" dirty="0">
                <a:solidFill>
                  <a:schemeClr val="bg1"/>
                </a:solidFill>
              </a:rPr>
              <a:t> vào năm </a:t>
            </a:r>
            <a:r>
              <a:rPr lang="vi-VN" sz="2800" b="1" dirty="0">
                <a:solidFill>
                  <a:schemeClr val="bg1"/>
                </a:solidFill>
                <a:hlinkClick r:id="rId18" tooltip="1949"/>
              </a:rPr>
              <a:t>1949</a:t>
            </a:r>
            <a:r>
              <a:rPr lang="vi-VN" sz="2800" b="1" dirty="0">
                <a:solidFill>
                  <a:schemeClr val="bg1"/>
                </a:solidFill>
              </a:rPr>
              <a:t>.</a:t>
            </a:r>
          </a:p>
          <a:p>
            <a:pPr algn="just"/>
            <a:r>
              <a:rPr lang="vi-VN" sz="2800" b="1" dirty="0">
                <a:solidFill>
                  <a:schemeClr val="bg1"/>
                </a:solidFill>
              </a:rPr>
              <a:t>Ông mất ngày 3 tháng 7 năm </a:t>
            </a:r>
            <a:r>
              <a:rPr lang="vi-VN" sz="2800" b="1" dirty="0">
                <a:solidFill>
                  <a:schemeClr val="bg1"/>
                </a:solidFill>
                <a:hlinkClick r:id="rId19" tooltip="1991"/>
              </a:rPr>
              <a:t>1991</a:t>
            </a:r>
            <a:r>
              <a:rPr lang="vi-VN" sz="2800" b="1" dirty="0">
                <a:solidFill>
                  <a:schemeClr val="bg1"/>
                </a:solidFill>
              </a:rPr>
              <a:t> tại </a:t>
            </a:r>
            <a:r>
              <a:rPr lang="vi-VN" sz="2800" b="1" dirty="0">
                <a:solidFill>
                  <a:schemeClr val="bg1"/>
                </a:solidFill>
                <a:hlinkClick r:id="rId20" tooltip="Thành phố Hồ Chí Minh"/>
              </a:rPr>
              <a:t>Thành phố Hồ Chí Minh</a:t>
            </a:r>
            <a:r>
              <a:rPr lang="vi-VN" sz="2800" b="1" dirty="0">
                <a:solidFill>
                  <a:schemeClr val="bg1"/>
                </a:solidFill>
              </a:rPr>
              <a:t>.</a:t>
            </a:r>
            <a:endParaRPr lang="en-US" sz="2800" b="1" dirty="0">
              <a:solidFill>
                <a:schemeClr val="bg1"/>
              </a:solidFill>
            </a:endParaRPr>
          </a:p>
        </p:txBody>
      </p:sp>
      <p:pic>
        <p:nvPicPr>
          <p:cNvPr id="38916" name="Picture 4" descr="bluline[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0" y="6700838"/>
            <a:ext cx="9144000" cy="157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751983"/>
      </p:ext>
    </p:extLst>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checkerboard(across)">
                                      <p:cBhvr>
                                        <p:cTn id="7" dur="500"/>
                                        <p:tgtEl>
                                          <p:spTgt spid="38916"/>
                                        </p:tgtEl>
                                      </p:cBhvr>
                                    </p:animEffect>
                                  </p:childTnLst>
                                </p:cTn>
                              </p:par>
                            </p:childTnLst>
                          </p:cTn>
                        </p:par>
                        <p:par>
                          <p:cTn id="8" fill="hold" nodeType="afterGroup">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38915"/>
                                        </p:tgtEl>
                                        <p:attrNameLst>
                                          <p:attrName>style.visibility</p:attrName>
                                        </p:attrNameLst>
                                      </p:cBhvr>
                                      <p:to>
                                        <p:strVal val="visible"/>
                                      </p:to>
                                    </p:set>
                                    <p:anim calcmode="discrete" valueType="clr">
                                      <p:cBhvr override="childStyle">
                                        <p:cTn id="11" dur="80"/>
                                        <p:tgtEl>
                                          <p:spTgt spid="38915"/>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38915"/>
                                        </p:tgtEl>
                                        <p:attrNameLst>
                                          <p:attrName>fillcolor</p:attrName>
                                        </p:attrNameLst>
                                      </p:cBhvr>
                                      <p:tavLst>
                                        <p:tav tm="0">
                                          <p:val>
                                            <p:clrVal>
                                              <a:schemeClr val="accent2"/>
                                            </p:clrVal>
                                          </p:val>
                                        </p:tav>
                                        <p:tav tm="50000">
                                          <p:val>
                                            <p:clrVal>
                                              <a:schemeClr val="hlink"/>
                                            </p:clrVal>
                                          </p:val>
                                        </p:tav>
                                      </p:tavLst>
                                    </p:anim>
                                    <p:set>
                                      <p:cBhvr>
                                        <p:cTn id="13" dur="80"/>
                                        <p:tgtEl>
                                          <p:spTgt spid="38915"/>
                                        </p:tgtEl>
                                        <p:attrNameLst>
                                          <p:attrName>fill.type</p:attrName>
                                        </p:attrNameLst>
                                      </p:cBhvr>
                                      <p:to>
                                        <p:strVal val="solid"/>
                                      </p:to>
                                    </p:set>
                                  </p:childTnLst>
                                  <p:subTnLst>
                                    <p:set>
                                      <p:cBhvr override="childStyle">
                                        <p:cTn dur="1" fill="hold" display="0" masterRel="nextClick" afterEffect="1"/>
                                        <p:tgtEl>
                                          <p:spTgt spid="3891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pattFill prst="pct5">
          <a:fgClr>
            <a:schemeClr val="tx1"/>
          </a:fgClr>
          <a:bgClr>
            <a:schemeClr val="tx1"/>
          </a:bgClr>
        </a:pattFill>
        <a:effectLst/>
      </p:bgPr>
    </p:bg>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0" y="14478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400">
              <a:latin typeface="Times New Roman" pitchFamily="18" charset="0"/>
            </a:endParaRPr>
          </a:p>
        </p:txBody>
      </p:sp>
      <p:sp>
        <p:nvSpPr>
          <p:cNvPr id="39939" name="Rectangle 3"/>
          <p:cNvSpPr>
            <a:spLocks noChangeArrowheads="1"/>
          </p:cNvSpPr>
          <p:nvPr/>
        </p:nvSpPr>
        <p:spPr bwMode="auto">
          <a:xfrm>
            <a:off x="322263" y="685800"/>
            <a:ext cx="8650287" cy="584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90000"/>
              </a:lnSpc>
            </a:pPr>
            <a:r>
              <a:rPr lang="vi-VN" sz="3000" b="1">
                <a:solidFill>
                  <a:schemeClr val="bg1"/>
                </a:solidFill>
              </a:rPr>
              <a:t>Năm </a:t>
            </a:r>
            <a:r>
              <a:rPr lang="vi-VN" sz="3000" b="1">
                <a:solidFill>
                  <a:schemeClr val="bg1"/>
                </a:solidFill>
                <a:hlinkClick r:id="rId2" tooltip="1963"/>
              </a:rPr>
              <a:t>1963</a:t>
            </a:r>
            <a:r>
              <a:rPr lang="vi-VN" sz="3000" b="1">
                <a:solidFill>
                  <a:schemeClr val="bg1"/>
                </a:solidFill>
              </a:rPr>
              <a:t>, nghiên cứu công trình về ứng dụng </a:t>
            </a:r>
            <a:r>
              <a:rPr lang="vi-VN" sz="3000" b="1">
                <a:solidFill>
                  <a:schemeClr val="bg1"/>
                </a:solidFill>
                <a:hlinkClick r:id="rId3" tooltip="Hàm biến phức"/>
              </a:rPr>
              <a:t>hàm biến phức</a:t>
            </a:r>
            <a:r>
              <a:rPr lang="vi-VN" sz="3000" b="1">
                <a:solidFill>
                  <a:schemeClr val="bg1"/>
                </a:solidFill>
              </a:rPr>
              <a:t> trong </a:t>
            </a:r>
            <a:r>
              <a:rPr lang="vi-VN" sz="3000" b="1">
                <a:solidFill>
                  <a:schemeClr val="bg1"/>
                </a:solidFill>
                <a:hlinkClick r:id="rId4" tooltip="Lý thuyết nổ"/>
              </a:rPr>
              <a:t>lý thuyết nổ</a:t>
            </a:r>
            <a:r>
              <a:rPr lang="vi-VN" sz="3000" b="1">
                <a:solidFill>
                  <a:schemeClr val="bg1"/>
                </a:solidFill>
              </a:rPr>
              <a:t>, vận dụng </a:t>
            </a:r>
            <a:r>
              <a:rPr lang="vi-VN" sz="3000" b="1">
                <a:solidFill>
                  <a:schemeClr val="bg1"/>
                </a:solidFill>
                <a:hlinkClick r:id="rId5" tooltip="Phương pháp Lavrentiev"/>
              </a:rPr>
              <a:t>phương pháp Lavrentiev</a:t>
            </a:r>
            <a:r>
              <a:rPr lang="vi-VN" sz="3000" b="1">
                <a:solidFill>
                  <a:schemeClr val="bg1"/>
                </a:solidFill>
              </a:rPr>
              <a:t>, giáo sư Thiêm cùng các học trò tham gia giải quyết thành công một số vấn đề thực tiễn ở Việt Nam như</a:t>
            </a:r>
            <a:r>
              <a:rPr lang="en-GB" sz="3000" b="1">
                <a:solidFill>
                  <a:schemeClr val="bg1"/>
                </a:solidFill>
              </a:rPr>
              <a:t>:</a:t>
            </a:r>
            <a:endParaRPr lang="en-US" sz="3000" b="1">
              <a:solidFill>
                <a:schemeClr val="bg1"/>
              </a:solidFill>
            </a:endParaRPr>
          </a:p>
          <a:p>
            <a:pPr algn="just">
              <a:lnSpc>
                <a:spcPct val="90000"/>
              </a:lnSpc>
              <a:buFontTx/>
              <a:buChar char="•"/>
            </a:pPr>
            <a:r>
              <a:rPr lang="vi-VN" sz="3000" b="1">
                <a:solidFill>
                  <a:schemeClr val="bg1"/>
                </a:solidFill>
              </a:rPr>
              <a:t>Tính toán nổ mìn buồng mỏ đá </a:t>
            </a:r>
            <a:r>
              <a:rPr lang="vi-VN" sz="3000" b="1">
                <a:solidFill>
                  <a:schemeClr val="bg1"/>
                </a:solidFill>
                <a:hlinkClick r:id="rId6" tooltip="Núi Voi"/>
              </a:rPr>
              <a:t>Núi Voi</a:t>
            </a:r>
            <a:r>
              <a:rPr lang="vi-VN" sz="3000" b="1">
                <a:solidFill>
                  <a:schemeClr val="bg1"/>
                </a:solidFill>
              </a:rPr>
              <a:t> lấy đá phục vụ xây dựng </a:t>
            </a:r>
            <a:r>
              <a:rPr lang="vi-VN" sz="3000" b="1">
                <a:solidFill>
                  <a:schemeClr val="bg1"/>
                </a:solidFill>
                <a:hlinkClick r:id="rId7" tooltip="Khu gang thép Thái Nguyên"/>
              </a:rPr>
              <a:t>khu gang thép Thái Nguyên</a:t>
            </a:r>
            <a:r>
              <a:rPr lang="vi-VN" sz="3000" b="1">
                <a:solidFill>
                  <a:schemeClr val="bg1"/>
                </a:solidFill>
              </a:rPr>
              <a:t> (1964) </a:t>
            </a:r>
            <a:endParaRPr lang="en-US" sz="3000" b="1">
              <a:solidFill>
                <a:schemeClr val="bg1"/>
              </a:solidFill>
            </a:endParaRPr>
          </a:p>
          <a:p>
            <a:pPr algn="just">
              <a:lnSpc>
                <a:spcPct val="90000"/>
              </a:lnSpc>
              <a:buFontTx/>
              <a:buChar char="•"/>
            </a:pPr>
            <a:r>
              <a:rPr lang="vi-VN" sz="3000" b="1">
                <a:solidFill>
                  <a:schemeClr val="bg1"/>
                </a:solidFill>
              </a:rPr>
              <a:t>Phối hợp với Cục Kỹ thuật </a:t>
            </a:r>
            <a:r>
              <a:rPr lang="vi-VN" sz="3000" b="1">
                <a:solidFill>
                  <a:schemeClr val="bg1"/>
                </a:solidFill>
                <a:hlinkClick r:id="rId8" tooltip="Bộ Quốc phòng Việt Nam"/>
              </a:rPr>
              <a:t>Bộ Quốc phòng</a:t>
            </a:r>
            <a:r>
              <a:rPr lang="vi-VN" sz="3000" b="1">
                <a:solidFill>
                  <a:schemeClr val="bg1"/>
                </a:solidFill>
              </a:rPr>
              <a:t> lập bảng tính toán nổ mìn làm đường (1966) </a:t>
            </a:r>
            <a:endParaRPr lang="en-US" sz="3000" b="1">
              <a:solidFill>
                <a:schemeClr val="bg1"/>
              </a:solidFill>
            </a:endParaRPr>
          </a:p>
          <a:p>
            <a:pPr algn="just">
              <a:lnSpc>
                <a:spcPct val="90000"/>
              </a:lnSpc>
              <a:buFontTx/>
              <a:buChar char="•"/>
            </a:pPr>
            <a:r>
              <a:rPr lang="vi-VN" sz="3000" b="1">
                <a:solidFill>
                  <a:schemeClr val="bg1"/>
                </a:solidFill>
              </a:rPr>
              <a:t>Phối hợp với Viện Thiết kế </a:t>
            </a:r>
            <a:r>
              <a:rPr lang="vi-VN" sz="3000" b="1">
                <a:solidFill>
                  <a:schemeClr val="bg1"/>
                </a:solidFill>
                <a:hlinkClick r:id="rId9" tooltip="Bộ Giao thông Vận tải Việt Nam"/>
              </a:rPr>
              <a:t>Bộ Giao thông Vận tải</a:t>
            </a:r>
            <a:r>
              <a:rPr lang="vi-VN" sz="3000" b="1">
                <a:solidFill>
                  <a:schemeClr val="bg1"/>
                </a:solidFill>
              </a:rPr>
              <a:t> tính toán nổ mìn định hướng để tiến hành nạo vét kênh Nhà Lê từ </a:t>
            </a:r>
            <a:r>
              <a:rPr lang="vi-VN" sz="3000" b="1">
                <a:solidFill>
                  <a:schemeClr val="bg1"/>
                </a:solidFill>
                <a:hlinkClick r:id="rId10" tooltip="Thanh Hoá"/>
              </a:rPr>
              <a:t>Thanh Hoá</a:t>
            </a:r>
            <a:r>
              <a:rPr lang="vi-VN" sz="3000" b="1">
                <a:solidFill>
                  <a:schemeClr val="bg1"/>
                </a:solidFill>
              </a:rPr>
              <a:t> đến </a:t>
            </a:r>
            <a:r>
              <a:rPr lang="vi-VN" sz="3000" b="1">
                <a:solidFill>
                  <a:schemeClr val="bg1"/>
                </a:solidFill>
                <a:hlinkClick r:id="rId11" tooltip="Hà Tĩnh"/>
              </a:rPr>
              <a:t>Hà Tĩnh</a:t>
            </a:r>
            <a:r>
              <a:rPr lang="vi-VN" sz="3000" b="1">
                <a:solidFill>
                  <a:schemeClr val="bg1"/>
                </a:solidFill>
              </a:rPr>
              <a:t> (1966 – 1967)</a:t>
            </a:r>
            <a:r>
              <a:rPr lang="vi-VN" sz="3000">
                <a:solidFill>
                  <a:schemeClr val="bg1"/>
                </a:solidFill>
              </a:rPr>
              <a:t> </a:t>
            </a:r>
            <a:endParaRPr lang="en-US" sz="3000">
              <a:solidFill>
                <a:schemeClr val="bg1"/>
              </a:solidFill>
            </a:endParaRPr>
          </a:p>
        </p:txBody>
      </p:sp>
      <p:sp>
        <p:nvSpPr>
          <p:cNvPr id="39940" name="WordArt 4"/>
          <p:cNvSpPr>
            <a:spLocks noChangeArrowheads="1" noChangeShapeType="1" noTextEdit="1"/>
          </p:cNvSpPr>
          <p:nvPr/>
        </p:nvSpPr>
        <p:spPr bwMode="auto">
          <a:xfrm>
            <a:off x="3197225" y="85725"/>
            <a:ext cx="2314575" cy="55245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Tahoma"/>
                <a:ea typeface="Tahoma"/>
                <a:cs typeface="Tahoma"/>
              </a:rPr>
              <a:t>Sự nghiệp:</a:t>
            </a:r>
          </a:p>
        </p:txBody>
      </p:sp>
    </p:spTree>
    <p:extLst>
      <p:ext uri="{BB962C8B-B14F-4D97-AF65-F5344CB8AC3E}">
        <p14:creationId xmlns:p14="http://schemas.microsoft.com/office/powerpoint/2010/main" val="1340666117"/>
      </p:ext>
    </p:extLst>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blinds(horizontal)">
                                      <p:cBhvr>
                                        <p:cTn id="7" dur="500"/>
                                        <p:tgtEl>
                                          <p:spTgt spid="39939"/>
                                        </p:tgtEl>
                                      </p:cBhvr>
                                    </p:animEffect>
                                  </p:childTnLst>
                                  <p:subTnLst>
                                    <p:set>
                                      <p:cBhvr override="childStyle">
                                        <p:cTn dur="1" fill="hold" display="0" masterRel="nextClick" afterEffect="1"/>
                                        <p:tgtEl>
                                          <p:spTgt spid="3993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bg>
      <p:bgPr>
        <a:pattFill prst="pct5">
          <a:fgClr>
            <a:schemeClr val="tx1"/>
          </a:fgClr>
          <a:bgClr>
            <a:schemeClr val="tx1"/>
          </a:bgClr>
        </a:pattFill>
        <a:effectLst/>
      </p:bgPr>
    </p:bg>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0" y="14478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400">
              <a:latin typeface="Times New Roman" pitchFamily="18" charset="0"/>
            </a:endParaRPr>
          </a:p>
        </p:txBody>
      </p:sp>
      <p:sp>
        <p:nvSpPr>
          <p:cNvPr id="41987" name="Text Box 3"/>
          <p:cNvSpPr txBox="1">
            <a:spLocks noChangeArrowheads="1"/>
          </p:cNvSpPr>
          <p:nvPr/>
        </p:nvSpPr>
        <p:spPr bwMode="auto">
          <a:xfrm>
            <a:off x="0" y="152400"/>
            <a:ext cx="9144000"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vi-VN" sz="3200" b="1" dirty="0">
                <a:solidFill>
                  <a:schemeClr val="bg1"/>
                </a:solidFill>
              </a:rPr>
              <a:t>Ông đã cùng với các cộng sự ở </a:t>
            </a:r>
            <a:r>
              <a:rPr lang="vi-VN" sz="3200" b="1" dirty="0">
                <a:solidFill>
                  <a:schemeClr val="bg1"/>
                </a:solidFill>
                <a:hlinkClick r:id="rId2" tooltip="Viện Khoa học và Công nghệ Việt Nam"/>
              </a:rPr>
              <a:t>Viện Khoa học và Công nghệ Việt Nam</a:t>
            </a:r>
            <a:r>
              <a:rPr lang="vi-VN" sz="3200" b="1" dirty="0">
                <a:solidFill>
                  <a:schemeClr val="bg1"/>
                </a:solidFill>
              </a:rPr>
              <a:t> dùng toán học để góp phần giải quyết các vấn đề như:</a:t>
            </a:r>
            <a:endParaRPr lang="en-US" sz="3200" b="1" dirty="0">
              <a:solidFill>
                <a:schemeClr val="bg1"/>
              </a:solidFill>
            </a:endParaRPr>
          </a:p>
          <a:p>
            <a:pPr algn="just">
              <a:buFontTx/>
              <a:buChar char="•"/>
            </a:pPr>
            <a:r>
              <a:rPr lang="vi-VN" sz="3200" b="1" dirty="0">
                <a:solidFill>
                  <a:schemeClr val="bg1"/>
                </a:solidFill>
              </a:rPr>
              <a:t>Tính toán </a:t>
            </a:r>
            <a:r>
              <a:rPr lang="vi-VN" sz="3200" b="1" dirty="0">
                <a:solidFill>
                  <a:schemeClr val="bg1"/>
                </a:solidFill>
                <a:hlinkClick r:id="rId3" tooltip="Nước"/>
              </a:rPr>
              <a:t>nước</a:t>
            </a:r>
            <a:r>
              <a:rPr lang="vi-VN" sz="3200" b="1" dirty="0">
                <a:solidFill>
                  <a:schemeClr val="bg1"/>
                </a:solidFill>
              </a:rPr>
              <a:t> thấm và chế độ dòng chảy cho các đập </a:t>
            </a:r>
            <a:r>
              <a:rPr lang="vi-VN" sz="3200" b="1" dirty="0">
                <a:solidFill>
                  <a:schemeClr val="bg1"/>
                </a:solidFill>
                <a:hlinkClick r:id="rId4" tooltip="Thuỷ điện Hòa Bình"/>
              </a:rPr>
              <a:t>thuỷ điện Hòa Bình</a:t>
            </a:r>
            <a:r>
              <a:rPr lang="vi-VN" sz="3200" b="1" dirty="0">
                <a:solidFill>
                  <a:schemeClr val="bg1"/>
                </a:solidFill>
              </a:rPr>
              <a:t>, </a:t>
            </a:r>
            <a:r>
              <a:rPr lang="vi-VN" sz="3200" b="1" dirty="0">
                <a:solidFill>
                  <a:schemeClr val="bg1"/>
                </a:solidFill>
                <a:hlinkClick r:id="rId5" tooltip="Vĩnh Sơn"/>
              </a:rPr>
              <a:t>Vĩnh Sơn</a:t>
            </a:r>
            <a:r>
              <a:rPr lang="vi-VN" sz="3200" b="1" dirty="0">
                <a:solidFill>
                  <a:schemeClr val="bg1"/>
                </a:solidFill>
              </a:rPr>
              <a:t> </a:t>
            </a:r>
            <a:endParaRPr lang="en-US" sz="3200" b="1" dirty="0">
              <a:solidFill>
                <a:schemeClr val="bg1"/>
              </a:solidFill>
            </a:endParaRPr>
          </a:p>
          <a:p>
            <a:pPr algn="just">
              <a:buFontTx/>
              <a:buChar char="•"/>
            </a:pPr>
            <a:r>
              <a:rPr lang="vi-VN" sz="3200" b="1" dirty="0">
                <a:solidFill>
                  <a:schemeClr val="bg1"/>
                </a:solidFill>
              </a:rPr>
              <a:t>Tính toán chất lượng nước cho công trình </a:t>
            </a:r>
            <a:r>
              <a:rPr lang="vi-VN" sz="3200" b="1" dirty="0">
                <a:solidFill>
                  <a:schemeClr val="bg1"/>
                </a:solidFill>
                <a:hlinkClick r:id="rId6" tooltip="Thuỷ điện Trị An"/>
              </a:rPr>
              <a:t>thuỷ điện Trị An</a:t>
            </a:r>
            <a:r>
              <a:rPr lang="vi-VN" sz="3200" b="1" dirty="0">
                <a:solidFill>
                  <a:schemeClr val="bg1"/>
                </a:solidFill>
              </a:rPr>
              <a:t> </a:t>
            </a:r>
            <a:endParaRPr lang="en-US" sz="3200" b="1" dirty="0">
              <a:solidFill>
                <a:schemeClr val="bg1"/>
              </a:solidFill>
            </a:endParaRPr>
          </a:p>
          <a:p>
            <a:pPr algn="just"/>
            <a:r>
              <a:rPr lang="vi-VN" sz="3200" b="1" dirty="0">
                <a:solidFill>
                  <a:schemeClr val="bg1"/>
                </a:solidFill>
              </a:rPr>
              <a:t>Ông là Viện trưởng đầu tiên của </a:t>
            </a:r>
            <a:r>
              <a:rPr lang="vi-VN" sz="3200" b="1" dirty="0">
                <a:solidFill>
                  <a:schemeClr val="bg1"/>
                </a:solidFill>
                <a:hlinkClick r:id="rId7" tooltip="Viện Toán học (Việt Nam)"/>
              </a:rPr>
              <a:t>Viện Toán học</a:t>
            </a:r>
            <a:r>
              <a:rPr lang="vi-VN" sz="3200" b="1" dirty="0">
                <a:solidFill>
                  <a:schemeClr val="bg1"/>
                </a:solidFill>
              </a:rPr>
              <a:t>, và là chủ tịch đầu tiên của </a:t>
            </a:r>
            <a:r>
              <a:rPr lang="vi-VN" sz="3200" b="1" dirty="0">
                <a:solidFill>
                  <a:schemeClr val="bg1"/>
                </a:solidFill>
                <a:hlinkClick r:id="rId8" tooltip="Hội Toán học Việt Nam"/>
              </a:rPr>
              <a:t>Hội Toán học Việt Nam</a:t>
            </a:r>
            <a:r>
              <a:rPr lang="vi-VN" sz="3200" b="1" dirty="0">
                <a:solidFill>
                  <a:schemeClr val="bg1"/>
                </a:solidFill>
              </a:rPr>
              <a:t>. Ông cũng là tổng biên tập đầu tiên của hai tạp chí toán học Việt nam là tạp chí “Acta Mathematica Vietnamica” và “Vietnam Journal of Mathematics”.</a:t>
            </a:r>
            <a:endParaRPr lang="en-US" sz="3200" b="1" dirty="0">
              <a:solidFill>
                <a:schemeClr val="bg1"/>
              </a:solidFill>
            </a:endParaRPr>
          </a:p>
        </p:txBody>
      </p:sp>
      <p:pic>
        <p:nvPicPr>
          <p:cNvPr id="41988" name="Picture 4" descr="bluline[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6764338"/>
            <a:ext cx="9144000" cy="157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052347"/>
      </p:ext>
    </p:extLst>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checkerboard(across)">
                                      <p:cBhvr>
                                        <p:cTn id="7" dur="500"/>
                                        <p:tgtEl>
                                          <p:spTgt spid="419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41987"/>
                                        </p:tgtEl>
                                        <p:attrNameLst>
                                          <p:attrName>style.visibility</p:attrName>
                                        </p:attrNameLst>
                                      </p:cBhvr>
                                      <p:to>
                                        <p:strVal val="visible"/>
                                      </p:to>
                                    </p:set>
                                    <p:anim calcmode="lin" valueType="num">
                                      <p:cBhvr>
                                        <p:cTn id="12" dur="500" fill="hold"/>
                                        <p:tgtEl>
                                          <p:spTgt spid="41987"/>
                                        </p:tgtEl>
                                        <p:attrNameLst>
                                          <p:attrName>ppt_w</p:attrName>
                                        </p:attrNameLst>
                                      </p:cBhvr>
                                      <p:tavLst>
                                        <p:tav tm="0">
                                          <p:val>
                                            <p:fltVal val="0"/>
                                          </p:val>
                                        </p:tav>
                                        <p:tav tm="100000">
                                          <p:val>
                                            <p:strVal val="#ppt_w"/>
                                          </p:val>
                                        </p:tav>
                                      </p:tavLst>
                                    </p:anim>
                                    <p:anim calcmode="lin" valueType="num">
                                      <p:cBhvr>
                                        <p:cTn id="13" dur="500" fill="hold"/>
                                        <p:tgtEl>
                                          <p:spTgt spid="41987"/>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4198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pattFill prst="pct5">
          <a:fgClr>
            <a:schemeClr val="tx1"/>
          </a:fgClr>
          <a:bgClr>
            <a:schemeClr val="tx1"/>
          </a:bgClr>
        </a:pattFill>
        <a:effectLst/>
      </p:bgPr>
    </p:bg>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0" y="14478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400">
              <a:latin typeface="Times New Roman" pitchFamily="18" charset="0"/>
            </a:endParaRPr>
          </a:p>
        </p:txBody>
      </p:sp>
      <p:sp>
        <p:nvSpPr>
          <p:cNvPr id="43011" name="Text Box 3"/>
          <p:cNvSpPr txBox="1">
            <a:spLocks noChangeArrowheads="1"/>
          </p:cNvSpPr>
          <p:nvPr/>
        </p:nvSpPr>
        <p:spPr bwMode="auto">
          <a:xfrm>
            <a:off x="381000" y="990600"/>
            <a:ext cx="8534400" cy="2554545"/>
          </a:xfrm>
          <a:prstGeom prst="rect">
            <a:avLst/>
          </a:prstGeom>
          <a:noFill/>
          <a:ln w="76200" cmpd="tri">
            <a:solidFill>
              <a:srgbClr val="00FFFF"/>
            </a:solidFill>
            <a:miter lim="800000"/>
            <a:headEnd/>
            <a:tailEnd/>
          </a:ln>
          <a:effectLst/>
        </p:spPr>
        <p:txBody>
          <a:bodyPr wrap="square">
            <a:spAutoFit/>
          </a:bodyPr>
          <a:lstStyle/>
          <a:p>
            <a:r>
              <a:rPr lang="vi-VN" sz="3200" b="1" dirty="0">
                <a:solidFill>
                  <a:schemeClr val="bg1"/>
                </a:solidFill>
              </a:rPr>
              <a:t>Ông là Đại diện toàn quyền của Việt Nam tại </a:t>
            </a:r>
            <a:r>
              <a:rPr lang="vi-VN" sz="3200" b="1" dirty="0">
                <a:solidFill>
                  <a:schemeClr val="bg1"/>
                </a:solidFill>
                <a:hlinkClick r:id="rId2" tooltip="Viện Liên hợp Nghiên cứu Hạt nhân Dubna"/>
              </a:rPr>
              <a:t>Viện Liên hợp Nghiên cứu Hạt nhân Dubna</a:t>
            </a:r>
            <a:r>
              <a:rPr lang="vi-VN" sz="3200" b="1" dirty="0">
                <a:solidFill>
                  <a:schemeClr val="bg1"/>
                </a:solidFill>
              </a:rPr>
              <a:t>, </a:t>
            </a:r>
            <a:r>
              <a:rPr lang="vi-VN" sz="3200" b="1" dirty="0">
                <a:solidFill>
                  <a:schemeClr val="bg1"/>
                </a:solidFill>
                <a:hlinkClick r:id="rId3" tooltip="Liên Xô"/>
              </a:rPr>
              <a:t>Liên Xô</a:t>
            </a:r>
            <a:r>
              <a:rPr lang="vi-VN" sz="3200" b="1" dirty="0">
                <a:solidFill>
                  <a:schemeClr val="bg1"/>
                </a:solidFill>
              </a:rPr>
              <a:t> (1956 – 1980).</a:t>
            </a:r>
          </a:p>
          <a:p>
            <a:r>
              <a:rPr lang="vi-VN" sz="3200" b="1" dirty="0">
                <a:solidFill>
                  <a:schemeClr val="bg1"/>
                </a:solidFill>
              </a:rPr>
              <a:t>Ông đã được </a:t>
            </a:r>
            <a:r>
              <a:rPr lang="vi-VN" sz="3200" b="1" dirty="0">
                <a:solidFill>
                  <a:schemeClr val="bg1"/>
                </a:solidFill>
                <a:hlinkClick r:id="rId4" tooltip="Nhà nước Việt Nam"/>
              </a:rPr>
              <a:t>Nhà nước Việt Nam</a:t>
            </a:r>
            <a:r>
              <a:rPr lang="vi-VN" sz="3200" b="1" dirty="0">
                <a:solidFill>
                  <a:schemeClr val="bg1"/>
                </a:solidFill>
              </a:rPr>
              <a:t> trao tặng </a:t>
            </a:r>
            <a:r>
              <a:rPr lang="vi-VN" sz="3200" b="1" dirty="0">
                <a:solidFill>
                  <a:schemeClr val="bg1"/>
                </a:solidFill>
                <a:hlinkClick r:id="rId5" tooltip="Giải thưởng Hồ Chí Minh"/>
              </a:rPr>
              <a:t>Giải thưởng Hồ Chí Minh</a:t>
            </a:r>
            <a:r>
              <a:rPr lang="vi-VN" sz="3200" b="1" dirty="0">
                <a:solidFill>
                  <a:schemeClr val="bg1"/>
                </a:solidFill>
              </a:rPr>
              <a:t> đợt 1 năm </a:t>
            </a:r>
            <a:r>
              <a:rPr lang="vi-VN" sz="3200" b="1" dirty="0">
                <a:solidFill>
                  <a:schemeClr val="bg1"/>
                </a:solidFill>
                <a:hlinkClick r:id="rId6" tooltip="1996"/>
              </a:rPr>
              <a:t>1996</a:t>
            </a:r>
            <a:r>
              <a:rPr lang="vi-VN" sz="3200" b="1" dirty="0">
                <a:solidFill>
                  <a:schemeClr val="bg1"/>
                </a:solidFill>
              </a:rPr>
              <a:t>.</a:t>
            </a:r>
            <a:endParaRPr lang="en-US" sz="3200" b="1" dirty="0">
              <a:solidFill>
                <a:schemeClr val="bg1"/>
              </a:solidFill>
            </a:endParaRPr>
          </a:p>
        </p:txBody>
      </p:sp>
      <p:pic>
        <p:nvPicPr>
          <p:cNvPr id="43012" name="Picture 4" descr="bluline[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6764338"/>
            <a:ext cx="9144000" cy="157162"/>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3"/>
          <p:cNvSpPr txBox="1">
            <a:spLocks noChangeArrowheads="1"/>
          </p:cNvSpPr>
          <p:nvPr/>
        </p:nvSpPr>
        <p:spPr bwMode="auto">
          <a:xfrm>
            <a:off x="228601" y="4114800"/>
            <a:ext cx="86868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vi-VN" sz="3000" b="1" dirty="0">
                <a:solidFill>
                  <a:schemeClr val="bg1"/>
                </a:solidFill>
              </a:rPr>
              <a:t>Giải thưởng Lê Văn Thiêm của </a:t>
            </a:r>
            <a:r>
              <a:rPr lang="vi-VN" sz="3000" b="1" dirty="0">
                <a:solidFill>
                  <a:schemeClr val="bg1"/>
                </a:solidFill>
                <a:hlinkClick r:id="rId8" tooltip="Hội Toán học Việt Nam"/>
              </a:rPr>
              <a:t>Hội Toán học Việt Nam</a:t>
            </a:r>
            <a:r>
              <a:rPr lang="vi-VN" sz="3000" b="1" dirty="0">
                <a:solidFill>
                  <a:schemeClr val="bg1"/>
                </a:solidFill>
              </a:rPr>
              <a:t> dành cho những người nghiên cứu, giảng dạy toán và học sinh giỏi toán xuất sắc ở Việt Nam được trao hàng năm. </a:t>
            </a:r>
            <a:endParaRPr lang="en-US" sz="3000" b="1" dirty="0">
              <a:solidFill>
                <a:schemeClr val="bg1"/>
              </a:solidFill>
            </a:endParaRPr>
          </a:p>
        </p:txBody>
      </p:sp>
    </p:spTree>
    <p:extLst>
      <p:ext uri="{BB962C8B-B14F-4D97-AF65-F5344CB8AC3E}">
        <p14:creationId xmlns:p14="http://schemas.microsoft.com/office/powerpoint/2010/main" val="1049439962"/>
      </p:ext>
    </p:extLst>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checkerboard(across)">
                                      <p:cBhvr>
                                        <p:cTn id="7" dur="5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5"/>
          <p:cNvSpPr txBox="1">
            <a:spLocks noChangeArrowheads="1"/>
          </p:cNvSpPr>
          <p:nvPr/>
        </p:nvSpPr>
        <p:spPr>
          <a:xfrm>
            <a:off x="914400" y="914400"/>
            <a:ext cx="7620000" cy="446088"/>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800" b="1" dirty="0" err="1" smtClean="0">
                <a:solidFill>
                  <a:srgbClr val="FF0000"/>
                </a:solidFill>
                <a:latin typeface="Times New Roman" panose="02020603050405020304" pitchFamily="18" charset="0"/>
                <a:ea typeface="+mj-ea"/>
                <a:cs typeface="Times New Roman" panose="02020603050405020304" pitchFamily="18" charset="0"/>
              </a:rPr>
              <a:t>Hướng</a:t>
            </a:r>
            <a:r>
              <a:rPr lang="en-US" sz="2800" b="1" dirty="0" smtClean="0">
                <a:solidFill>
                  <a:srgbClr val="FF0000"/>
                </a:solidFill>
                <a:latin typeface="Times New Roman" panose="02020603050405020304" pitchFamily="18" charset="0"/>
                <a:ea typeface="+mj-ea"/>
                <a:cs typeface="Times New Roman" panose="02020603050405020304" pitchFamily="18" charset="0"/>
              </a:rPr>
              <a:t> </a:t>
            </a:r>
            <a:r>
              <a:rPr lang="en-US" sz="2800" b="1" err="1" smtClean="0">
                <a:solidFill>
                  <a:srgbClr val="FF0000"/>
                </a:solidFill>
                <a:latin typeface="Times New Roman" panose="02020603050405020304" pitchFamily="18" charset="0"/>
                <a:ea typeface="+mj-ea"/>
                <a:cs typeface="Times New Roman" panose="02020603050405020304" pitchFamily="18" charset="0"/>
              </a:rPr>
              <a:t>dẫn</a:t>
            </a:r>
            <a:r>
              <a:rPr kumimoji="0" lang="en-US" sz="2800" b="1" i="0" u="sng" strike="noStrike" kern="1200" cap="none" spc="0" normalizeH="0" baseline="0" noProof="0" smtClean="0">
                <a:ln>
                  <a:noFill/>
                </a:ln>
                <a:solidFill>
                  <a:srgbClr val="FF0000"/>
                </a:solidFill>
                <a:effectLst/>
                <a:uLnTx/>
                <a:uFillTx/>
                <a:latin typeface="Times New Roman" panose="02020603050405020304" pitchFamily="18" charset="0"/>
                <a:ea typeface="+mj-ea"/>
                <a:cs typeface="Times New Roman" panose="02020603050405020304" pitchFamily="18" charset="0"/>
              </a:rPr>
              <a:t> về nhà </a:t>
            </a:r>
            <a:r>
              <a:rPr kumimoji="0" lang="en-US" sz="2800" b="1" i="0" u="sng" strike="noStrike" kern="1200" cap="none" spc="0" normalizeH="0" baseline="0" noProof="0" dirty="0" smtClean="0">
                <a:ln>
                  <a:noFill/>
                </a:ln>
                <a:solidFill>
                  <a:srgbClr val="FF0000"/>
                </a:solidFill>
                <a:effectLst/>
                <a:uLnTx/>
                <a:uFillTx/>
                <a:latin typeface="Times New Roman" panose="02020603050405020304" pitchFamily="18" charset="0"/>
                <a:ea typeface="+mj-ea"/>
                <a:cs typeface="Times New Roman" panose="02020603050405020304" pitchFamily="18" charset="0"/>
              </a:rPr>
              <a:t>:</a:t>
            </a:r>
          </a:p>
        </p:txBody>
      </p:sp>
      <p:sp>
        <p:nvSpPr>
          <p:cNvPr id="3" name="Rectangle 16"/>
          <p:cNvSpPr txBox="1">
            <a:spLocks noChangeArrowheads="1"/>
          </p:cNvSpPr>
          <p:nvPr/>
        </p:nvSpPr>
        <p:spPr>
          <a:xfrm>
            <a:off x="304800" y="1524000"/>
            <a:ext cx="8382000" cy="2514600"/>
          </a:xfrm>
          <a:prstGeom prst="rect">
            <a:avLst/>
          </a:prstGeom>
        </p:spPr>
        <p:style>
          <a:lnRef idx="2">
            <a:schemeClr val="accent2"/>
          </a:lnRef>
          <a:fillRef idx="1">
            <a:schemeClr val="lt1"/>
          </a:fillRef>
          <a:effectRef idx="0">
            <a:schemeClr val="accent2"/>
          </a:effectRef>
          <a:fontRef idx="minor">
            <a:schemeClr val="dk1"/>
          </a:fontRef>
        </p:style>
        <p:txBody>
          <a:bodyPr/>
          <a:lstStyle/>
          <a:p>
            <a:pPr marL="274320" marR="0" lvl="0" indent="-274320" algn="l" defTabSz="914400" rtl="0" eaLnBrk="1" fontAlgn="auto" latinLnBrk="0" hangingPunct="1">
              <a:lnSpc>
                <a:spcPct val="90000"/>
              </a:lnSpc>
              <a:spcBef>
                <a:spcPct val="20000"/>
              </a:spcBef>
              <a:spcAft>
                <a:spcPts val="0"/>
              </a:spcAft>
              <a:buClr>
                <a:schemeClr val="accent3"/>
              </a:buClr>
              <a:buSzPct val="95000"/>
              <a:buFont typeface="Wingdings 2"/>
              <a:buChar char=""/>
              <a:tabLst/>
              <a:defRPr/>
            </a:pPr>
            <a:endParaRPr kumimoji="0" lang="en-US" sz="24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endParaRPr>
          </a:p>
          <a:p>
            <a:pPr marL="274320" marR="0" lvl="0" indent="-274320" algn="l" defTabSz="914400" rtl="0" eaLnBrk="1" fontAlgn="auto" latinLnBrk="0" hangingPunct="1">
              <a:lnSpc>
                <a:spcPct val="90000"/>
              </a:lnSpc>
              <a:spcBef>
                <a:spcPct val="20000"/>
              </a:spcBef>
              <a:spcAft>
                <a:spcPts val="0"/>
              </a:spcAft>
              <a:buClr>
                <a:schemeClr val="accent3"/>
              </a:buClr>
              <a:buSzPct val="95000"/>
              <a:buFont typeface="Wingdings 2"/>
              <a:buChar char=""/>
              <a:tabLst/>
              <a:defRPr/>
            </a:pP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L</a:t>
            </a:r>
            <a:r>
              <a:rPr lang="en-US" sz="2800" b="1" dirty="0">
                <a:solidFill>
                  <a:srgbClr val="FF0000"/>
                </a:solidFill>
                <a:latin typeface="Times New Roman" panose="02020603050405020304" pitchFamily="18" charset="0"/>
                <a:cs typeface="Times New Roman" panose="02020603050405020304" pitchFamily="18" charset="0"/>
              </a:rPr>
              <a:t>à</a:t>
            </a:r>
            <a:r>
              <a:rPr kumimoji="0" lang="vi-VN"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m c</a:t>
            </a:r>
            <a:r>
              <a:rPr lang="en-US" sz="2800" b="1" dirty="0">
                <a:solidFill>
                  <a:srgbClr val="FF0000"/>
                </a:solidFill>
                <a:latin typeface="Times New Roman" panose="02020603050405020304" pitchFamily="18" charset="0"/>
                <a:cs typeface="Times New Roman" panose="02020603050405020304" pitchFamily="18" charset="0"/>
              </a:rPr>
              <a:t>á</a:t>
            </a:r>
            <a:r>
              <a:rPr kumimoji="0" lang="vi-VN"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c b</a:t>
            </a:r>
            <a:r>
              <a:rPr lang="en-US" sz="2800" b="1" noProof="0" dirty="0" err="1" smtClean="0">
                <a:solidFill>
                  <a:srgbClr val="FF0000"/>
                </a:solidFill>
                <a:latin typeface="Times New Roman" panose="02020603050405020304" pitchFamily="18" charset="0"/>
                <a:cs typeface="Times New Roman" panose="02020603050405020304" pitchFamily="18" charset="0"/>
              </a:rPr>
              <a:t>à</a:t>
            </a:r>
            <a:r>
              <a:rPr kumimoji="0" lang="en-US" sz="2800" b="1"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i</a:t>
            </a: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tập</a:t>
            </a: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7 ;  8 ; 9</a:t>
            </a:r>
            <a:r>
              <a:rPr kumimoji="0" lang="vi-VN" sz="2800" b="1" i="0" u="none" strike="noStrike" kern="1200" cap="none" spc="0" normalizeH="0" baseline="0" noProof="0" smtClean="0">
                <a:ln>
                  <a:noFill/>
                </a:ln>
                <a:solidFill>
                  <a:srgbClr val="FF0000"/>
                </a:solidFill>
                <a:effectLst/>
                <a:uLnTx/>
                <a:uFillTx/>
                <a:latin typeface="Times New Roman" panose="02020603050405020304" pitchFamily="18" charset="0"/>
                <a:cs typeface="Times New Roman" panose="02020603050405020304" pitchFamily="18" charset="0"/>
              </a:rPr>
              <a:t>-</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cs typeface="Times New Roman" panose="02020603050405020304" pitchFamily="18" charset="0"/>
              </a:rPr>
              <a:t>SGK </a:t>
            </a:r>
            <a:endPar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endParaRPr>
          </a:p>
          <a:p>
            <a:pPr marL="274320" marR="0" lvl="0" indent="-274320" algn="l" defTabSz="914400" rtl="0" eaLnBrk="1" fontAlgn="auto" latinLnBrk="0" hangingPunct="1">
              <a:lnSpc>
                <a:spcPct val="90000"/>
              </a:lnSpc>
              <a:spcBef>
                <a:spcPct val="20000"/>
              </a:spcBef>
              <a:spcAft>
                <a:spcPts val="0"/>
              </a:spcAft>
              <a:buClr>
                <a:schemeClr val="accent3"/>
              </a:buClr>
              <a:buSzPct val="95000"/>
              <a:buFont typeface="Wingdings 2"/>
              <a:buChar char=""/>
              <a:tabLst/>
              <a:defRPr/>
            </a:pP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lang="en-US" sz="2800" b="1" noProof="0" dirty="0" err="1" smtClean="0">
                <a:solidFill>
                  <a:srgbClr val="FF0000"/>
                </a:solidFill>
                <a:latin typeface="Times New Roman" panose="02020603050405020304" pitchFamily="18" charset="0"/>
                <a:cs typeface="Times New Roman" panose="02020603050405020304" pitchFamily="18" charset="0"/>
              </a:rPr>
              <a:t>Đọ</a:t>
            </a:r>
            <a:r>
              <a:rPr kumimoji="0" lang="en-US" sz="2800" b="1"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c</a:t>
            </a: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phần</a:t>
            </a:r>
            <a:r>
              <a:rPr kumimoji="0" lang="vi-VN"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a:t>
            </a: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0070C0"/>
                </a:solidFill>
                <a:effectLst/>
                <a:uLnTx/>
                <a:uFillTx/>
                <a:latin typeface="Times New Roman" panose="02020603050405020304" pitchFamily="18" charset="0"/>
                <a:cs typeface="Times New Roman" panose="02020603050405020304" pitchFamily="18" charset="0"/>
              </a:rPr>
              <a:t>Có</a:t>
            </a:r>
            <a:r>
              <a:rPr kumimoji="0" lang="en-US" sz="2800" b="1" i="0" u="none" strike="noStrike" kern="1200" cap="none" spc="0" normalizeH="0" baseline="0" noProof="0" dirty="0" smtClean="0">
                <a:ln>
                  <a:noFill/>
                </a:ln>
                <a:solidFill>
                  <a:srgbClr val="0070C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0070C0"/>
                </a:solidFill>
                <a:effectLst/>
                <a:uLnTx/>
                <a:uFillTx/>
                <a:latin typeface="Times New Roman" panose="02020603050405020304" pitchFamily="18" charset="0"/>
                <a:cs typeface="Times New Roman" panose="02020603050405020304" pitchFamily="18" charset="0"/>
              </a:rPr>
              <a:t>thể</a:t>
            </a:r>
            <a:r>
              <a:rPr kumimoji="0" lang="en-US" sz="2800" b="1" i="0" u="none" strike="noStrike" kern="1200" cap="none" spc="0" normalizeH="0" baseline="0" noProof="0" dirty="0" smtClean="0">
                <a:ln>
                  <a:noFill/>
                </a:ln>
                <a:solidFill>
                  <a:srgbClr val="0070C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0070C0"/>
                </a:solidFill>
                <a:effectLst/>
                <a:uLnTx/>
                <a:uFillTx/>
                <a:latin typeface="Times New Roman" panose="02020603050405020304" pitchFamily="18" charset="0"/>
                <a:cs typeface="Times New Roman" panose="02020603050405020304" pitchFamily="18" charset="0"/>
              </a:rPr>
              <a:t>em</a:t>
            </a:r>
            <a:r>
              <a:rPr kumimoji="0" lang="en-US" sz="2800" b="1" i="0" u="none" strike="noStrike" kern="1200" cap="none" spc="0" normalizeH="0" baseline="0" noProof="0" dirty="0" smtClean="0">
                <a:ln>
                  <a:noFill/>
                </a:ln>
                <a:solidFill>
                  <a:srgbClr val="0070C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0070C0"/>
                </a:solidFill>
                <a:effectLst/>
                <a:uLnTx/>
                <a:uFillTx/>
                <a:latin typeface="Times New Roman" panose="02020603050405020304" pitchFamily="18" charset="0"/>
                <a:cs typeface="Times New Roman" panose="02020603050405020304" pitchFamily="18" charset="0"/>
              </a:rPr>
              <a:t>chưa</a:t>
            </a:r>
            <a:r>
              <a:rPr kumimoji="0" lang="en-US" sz="2800" b="1" i="0" u="none" strike="noStrike" kern="1200" cap="none" spc="0" normalizeH="0" baseline="0" noProof="0" dirty="0" smtClean="0">
                <a:ln>
                  <a:noFill/>
                </a:ln>
                <a:solidFill>
                  <a:srgbClr val="0070C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0070C0"/>
                </a:solidFill>
                <a:effectLst/>
                <a:uLnTx/>
                <a:uFillTx/>
                <a:latin typeface="Times New Roman" panose="02020603050405020304" pitchFamily="18" charset="0"/>
                <a:cs typeface="Times New Roman" panose="02020603050405020304" pitchFamily="18" charset="0"/>
              </a:rPr>
              <a:t>biết</a:t>
            </a:r>
            <a:r>
              <a:rPr lang="vi-VN" sz="2800" b="1" dirty="0">
                <a:solidFill>
                  <a:srgbClr val="0070C0"/>
                </a:solidFill>
                <a:latin typeface="Times New Roman" panose="02020603050405020304" pitchFamily="18" charset="0"/>
                <a:cs typeface="Times New Roman" panose="02020603050405020304" pitchFamily="18" charset="0"/>
              </a:rPr>
              <a:t>-</a:t>
            </a:r>
            <a:r>
              <a:rPr kumimoji="0" lang="en-US" sz="2800" b="1" i="0" u="none" strike="noStrike" kern="1200" cap="none" spc="0" normalizeH="0" baseline="0" noProof="0" dirty="0" smtClean="0">
                <a:ln>
                  <a:noFill/>
                </a:ln>
                <a:solidFill>
                  <a:srgbClr val="0070C0"/>
                </a:solidFill>
                <a:effectLst/>
                <a:uLnTx/>
                <a:uFillTx/>
                <a:latin typeface="Times New Roman" panose="02020603050405020304" pitchFamily="18" charset="0"/>
                <a:cs typeface="Times New Roman" panose="02020603050405020304" pitchFamily="18" charset="0"/>
              </a:rPr>
              <a:t>SGK</a:t>
            </a:r>
          </a:p>
          <a:p>
            <a:pPr marL="274320" marR="0" lvl="0" indent="-274320" algn="l" defTabSz="914400" rtl="0" eaLnBrk="1" fontAlgn="auto" latinLnBrk="0" hangingPunct="1">
              <a:lnSpc>
                <a:spcPct val="90000"/>
              </a:lnSpc>
              <a:spcBef>
                <a:spcPct val="20000"/>
              </a:spcBef>
              <a:spcAft>
                <a:spcPts val="0"/>
              </a:spcAft>
              <a:buClr>
                <a:schemeClr val="accent3"/>
              </a:buClr>
              <a:buSzPct val="95000"/>
              <a:buFont typeface="Wingdings 2"/>
              <a:buChar char=""/>
              <a:tabLst/>
              <a:defRPr/>
            </a:pP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Xem</a:t>
            </a: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trước</a:t>
            </a: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bài</a:t>
            </a:r>
            <a:r>
              <a:rPr kumimoji="0" lang="en-US" sz="2800" b="1"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3  </a:t>
            </a:r>
            <a:r>
              <a:rPr lang="en-US" sz="2800" b="1" dirty="0" smtClean="0">
                <a:solidFill>
                  <a:schemeClr val="tx1"/>
                </a:solidFill>
                <a:latin typeface="Times New Roman" panose="02020603050405020304" pitchFamily="18" charset="0"/>
                <a:cs typeface="Times New Roman" panose="02020603050405020304" pitchFamily="18" charset="0"/>
              </a:rPr>
              <a:t>“</a:t>
            </a:r>
            <a:r>
              <a:rPr lang="en-US" sz="2800" b="1" noProof="0" dirty="0" err="1" smtClean="0">
                <a:solidFill>
                  <a:srgbClr val="002060"/>
                </a:solidFill>
                <a:latin typeface="Times New Roman" panose="02020603050405020304" pitchFamily="18" charset="0"/>
                <a:cs typeface="Times New Roman" panose="02020603050405020304" pitchFamily="18" charset="0"/>
              </a:rPr>
              <a:t>Đơ</a:t>
            </a:r>
            <a:r>
              <a:rPr kumimoji="0" lang="en-US" sz="2800" b="1" i="0"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n</a:t>
            </a:r>
            <a:r>
              <a:rPr kumimoji="0" lang="en-US" sz="2800" b="1" i="0"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thức</a:t>
            </a:r>
            <a:r>
              <a:rPr kumimoji="0" lang="en-US" sz="2800" b="1" i="0"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4"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1" end="1"/>
                                            </p:txEl>
                                          </p:spTgt>
                                        </p:tgtEl>
                                        <p:attrNameLst>
                                          <p:attrName>fill.type</p:attrName>
                                        </p:attrNameLst>
                                      </p:cBhvr>
                                      <p:to>
                                        <p:strVal val="solid"/>
                                      </p:to>
                                    </p:set>
                                  </p:childTnLst>
                                </p:cTn>
                              </p:par>
                            </p:childTnLst>
                          </p:cTn>
                        </p:par>
                        <p:par>
                          <p:cTn id="17" fill="hold">
                            <p:stCondLst>
                              <p:cond delay="920"/>
                            </p:stCondLst>
                            <p:childTnLst>
                              <p:par>
                                <p:cTn id="18" presetID="27" presetClass="entr" presetSubtype="0" fill="hold" nodeType="afterEffect">
                                  <p:stCondLst>
                                    <p:cond delay="0"/>
                                  </p:stCondLst>
                                  <p:iterate type="lt">
                                    <p:tmPct val="50000"/>
                                  </p:iterate>
                                  <p:childTnLst>
                                    <p:set>
                                      <p:cBhvr>
                                        <p:cTn id="19"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0"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2" dur="80"/>
                                        <p:tgtEl>
                                          <p:spTgt spid="3">
                                            <p:txEl>
                                              <p:pRg st="2" end="2"/>
                                            </p:txEl>
                                          </p:spTgt>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nodeType="clickEffect">
                                  <p:stCondLst>
                                    <p:cond delay="0"/>
                                  </p:stCondLst>
                                  <p:iterate type="lt">
                                    <p:tmPct val="50000"/>
                                  </p:iterate>
                                  <p:childTnLst>
                                    <p:set>
                                      <p:cBhvr>
                                        <p:cTn id="26" dur="1" fill="hold">
                                          <p:stCondLst>
                                            <p:cond delay="0"/>
                                          </p:stCondLst>
                                        </p:cTn>
                                        <p:tgtEl>
                                          <p:spTgt spid="3">
                                            <p:txEl>
                                              <p:pRg st="3" end="3"/>
                                            </p:txEl>
                                          </p:spTgt>
                                        </p:tgtEl>
                                        <p:attrNameLst>
                                          <p:attrName>style.visibility</p:attrName>
                                        </p:attrNameLst>
                                      </p:cBhvr>
                                      <p:to>
                                        <p:strVal val="visible"/>
                                      </p:to>
                                    </p:set>
                                    <p:anim calcmode="discrete" valueType="clr">
                                      <p:cBhvr override="childStyle">
                                        <p:cTn id="27" dur="80"/>
                                        <p:tgtEl>
                                          <p:spTgt spid="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3">
                                            <p:txEl>
                                              <p:pRg st="3" end="3"/>
                                            </p:txEl>
                                          </p:spTgt>
                                        </p:tgtEl>
                                        <p:attrNameLst>
                                          <p:attrName>fillcolor</p:attrName>
                                        </p:attrNameLst>
                                      </p:cBhvr>
                                      <p:tavLst>
                                        <p:tav tm="0">
                                          <p:val>
                                            <p:clrVal>
                                              <a:schemeClr val="accent2"/>
                                            </p:clrVal>
                                          </p:val>
                                        </p:tav>
                                        <p:tav tm="50000">
                                          <p:val>
                                            <p:clrVal>
                                              <a:schemeClr val="hlink"/>
                                            </p:clrVal>
                                          </p:val>
                                        </p:tav>
                                      </p:tavLst>
                                    </p:anim>
                                    <p:set>
                                      <p:cBhvr>
                                        <p:cTn id="29" dur="80"/>
                                        <p:tgtEl>
                                          <p:spTgt spid="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81000" y="1295400"/>
            <a:ext cx="7848600" cy="381000"/>
          </a:xfrm>
          <a:prstGeom prst="rect">
            <a:avLst/>
          </a:prstGeom>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Tx/>
              <a:buNone/>
              <a:tabLst/>
              <a:defRPr/>
            </a:pPr>
            <a:r>
              <a:rPr kumimoji="0" lang="en-US" sz="2400" b="1" i="0" u="none"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2800" b="1" i="0" u="sng"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1</a:t>
            </a:r>
            <a:r>
              <a:rPr kumimoji="0" lang="vi-VN" sz="2800" b="1" i="0" u="sng"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a:t>
            </a:r>
            <a:r>
              <a:rPr kumimoji="0" lang="vi-VN" sz="2800" b="1" i="0" u="sng" strike="noStrike" kern="1200" cap="none" spc="0" normalizeH="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2800" b="1" i="0" u="sng"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Giá</a:t>
            </a:r>
            <a:r>
              <a:rPr kumimoji="0" lang="en-US" sz="2800" b="1" i="0" u="sng"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2800" b="1" i="0" u="sng"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trị</a:t>
            </a:r>
            <a:r>
              <a:rPr kumimoji="0" lang="en-US" sz="2800" b="1" i="0" u="sng"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2800" b="1" i="0" u="sng"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của</a:t>
            </a:r>
            <a:r>
              <a:rPr kumimoji="0" lang="en-US" sz="2800" b="1" i="0" u="sng"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2800" b="1" i="0" u="sng"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một</a:t>
            </a:r>
            <a:r>
              <a:rPr kumimoji="0" lang="en-US" sz="2800" b="1" i="0" u="sng"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2800" b="1" i="0" u="sng"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biểu</a:t>
            </a:r>
            <a:r>
              <a:rPr kumimoji="0" lang="en-US" sz="2800" b="1" i="0" u="sng"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2800" b="1" i="0" u="sng"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thức</a:t>
            </a:r>
            <a:r>
              <a:rPr kumimoji="0" lang="en-US" sz="2800" b="1" i="0" u="sng"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2800" b="1" i="0" u="sng"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đại</a:t>
            </a:r>
            <a:r>
              <a:rPr kumimoji="0" lang="en-US" sz="2800" b="1" i="0" u="sng"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r>
              <a:rPr kumimoji="0" lang="en-US" sz="2800" b="1" i="0" u="sng" strike="noStrike" kern="1200" cap="none" spc="0" normalizeH="0" baseline="0" noProof="0" dirty="0" err="1" smtClean="0">
                <a:ln>
                  <a:noFill/>
                </a:ln>
                <a:solidFill>
                  <a:srgbClr val="002060"/>
                </a:solidFill>
                <a:effectLst/>
                <a:uLnTx/>
                <a:uFillTx/>
                <a:latin typeface="Times New Roman" panose="02020603050405020304" pitchFamily="18" charset="0"/>
                <a:cs typeface="Times New Roman" panose="02020603050405020304" pitchFamily="18" charset="0"/>
              </a:rPr>
              <a:t>số</a:t>
            </a:r>
            <a:r>
              <a:rPr kumimoji="0" lang="en-US" sz="2800" b="1" i="0" u="sng" strike="noStrike" kern="120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a:t>
            </a:r>
          </a:p>
        </p:txBody>
      </p:sp>
      <p:sp>
        <p:nvSpPr>
          <p:cNvPr id="4" name="AutoShape 6"/>
          <p:cNvSpPr txBox="1">
            <a:spLocks noChangeArrowheads="1"/>
          </p:cNvSpPr>
          <p:nvPr/>
        </p:nvSpPr>
        <p:spPr>
          <a:xfrm>
            <a:off x="304800" y="533400"/>
            <a:ext cx="8610600" cy="709613"/>
          </a:xfrm>
          <a:prstGeom prst="roundRect">
            <a:avLst>
              <a:gd name="adj" fmla="val 16667"/>
            </a:avLst>
          </a:prstGeom>
          <a:solidFill>
            <a:srgbClr val="FFFFEB"/>
          </a:solidFill>
          <a:ln w="57150" cmpd="thickThin">
            <a:solidFill>
              <a:srgbClr val="FF3300"/>
            </a:solidFill>
            <a:round/>
            <a:headEnd type="none" w="med" len="med"/>
            <a:tailEnd type="none" w="med" len="med"/>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 </a:t>
            </a:r>
            <a:r>
              <a:rPr kumimoji="0" lang="en-US" sz="2800" b="1" i="0" u="none" strike="noStrike" kern="1200" cap="none" spc="0" normalizeH="0" baseline="0" noProof="0" smtClean="0">
                <a:ln>
                  <a:noFill/>
                </a:ln>
                <a:solidFill>
                  <a:srgbClr val="FF000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2. GIÁ TRỊ CỦA MỘT BIỂU THỨC ĐẠI SỐ</a:t>
            </a:r>
            <a:endParaRPr kumimoji="0" lang="en-US" sz="2800" b="1" i="0" u="none" strike="noStrike" kern="1200" cap="none" spc="0" normalizeH="0" baseline="0" noProof="0" dirty="0" smtClean="0">
              <a:ln>
                <a:noFill/>
              </a:ln>
              <a:solidFill>
                <a:srgbClr val="FF0000"/>
              </a:solidFill>
              <a:effectLst>
                <a:outerShdw blurRad="38100" dist="38100" dir="2700000" algn="tl">
                  <a:srgbClr val="FFFFFF"/>
                </a:outerShdw>
              </a:effectLst>
              <a:uLnTx/>
              <a:uFillTx/>
              <a:latin typeface="Times New Roman" panose="02020603050405020304" pitchFamily="18" charset="0"/>
              <a:ea typeface="+mj-ea"/>
              <a:cs typeface="Times New Roman" panose="02020603050405020304" pitchFamily="18" charset="0"/>
            </a:endParaRPr>
          </a:p>
        </p:txBody>
      </p:sp>
      <p:sp>
        <p:nvSpPr>
          <p:cNvPr id="5" name="Text Box 16"/>
          <p:cNvSpPr txBox="1">
            <a:spLocks noChangeArrowheads="1"/>
          </p:cNvSpPr>
          <p:nvPr/>
        </p:nvSpPr>
        <p:spPr bwMode="auto">
          <a:xfrm>
            <a:off x="381000" y="2590800"/>
            <a:ext cx="7924800" cy="1200329"/>
          </a:xfrm>
          <a:prstGeom prst="rect">
            <a:avLst/>
          </a:prstGeom>
          <a:noFill/>
          <a:ln w="9525">
            <a:noFill/>
            <a:miter lim="800000"/>
            <a:headEnd/>
            <a:tailEnd/>
          </a:ln>
        </p:spPr>
        <p:txBody>
          <a:bodyPr>
            <a:spAutoFit/>
          </a:bodyPr>
          <a:lstStyle/>
          <a:p>
            <a:r>
              <a:rPr lang="en-US" sz="2400" u="sng" dirty="0" err="1" smtClean="0">
                <a:solidFill>
                  <a:srgbClr val="FF0000"/>
                </a:solidFill>
                <a:latin typeface="Times New Roman" panose="02020603050405020304" pitchFamily="18" charset="0"/>
                <a:cs typeface="Times New Roman" panose="02020603050405020304" pitchFamily="18" charset="0"/>
              </a:rPr>
              <a:t>Giải</a:t>
            </a:r>
            <a:r>
              <a:rPr lang="en-US" sz="2400" dirty="0" smtClean="0">
                <a:solidFill>
                  <a:srgbClr val="FF0000"/>
                </a:solidFill>
                <a:latin typeface="Times New Roman" panose="02020603050405020304" pitchFamily="18" charset="0"/>
                <a:cs typeface="Times New Roman" panose="02020603050405020304" pitchFamily="18" charset="0"/>
              </a:rPr>
              <a:t>: </a:t>
            </a:r>
            <a:endParaRPr lang="en-US" sz="2400" dirty="0">
              <a:solidFill>
                <a:srgbClr val="FF0000"/>
              </a:solidFill>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Thay</a:t>
            </a:r>
            <a:r>
              <a:rPr lang="en-US" sz="2400" dirty="0">
                <a:latin typeface="Times New Roman" panose="02020603050405020304" pitchFamily="18" charset="0"/>
                <a:cs typeface="Times New Roman" panose="02020603050405020304" pitchFamily="18" charset="0"/>
              </a:rPr>
              <a:t> m = 9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n = 0,5 </a:t>
            </a:r>
            <a:r>
              <a:rPr lang="en-US" sz="2400" dirty="0" err="1" smtClean="0">
                <a:latin typeface="Times New Roman" panose="02020603050405020304" pitchFamily="18" charset="0"/>
                <a:cs typeface="Times New Roman" panose="02020603050405020304" pitchFamily="18" charset="0"/>
              </a:rPr>
              <a:t>vào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ta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2.9 + 0,5  =  </a:t>
            </a:r>
            <a:r>
              <a:rPr lang="en-US" sz="2400" dirty="0">
                <a:solidFill>
                  <a:srgbClr val="CC3300"/>
                </a:solidFill>
                <a:latin typeface="Times New Roman" panose="02020603050405020304" pitchFamily="18" charset="0"/>
                <a:cs typeface="Times New Roman" panose="02020603050405020304" pitchFamily="18" charset="0"/>
              </a:rPr>
              <a:t>18,5 </a:t>
            </a:r>
          </a:p>
        </p:txBody>
      </p:sp>
      <p:sp>
        <p:nvSpPr>
          <p:cNvPr id="6" name="Text Box 18"/>
          <p:cNvSpPr txBox="1">
            <a:spLocks noChangeArrowheads="1"/>
          </p:cNvSpPr>
          <p:nvPr/>
        </p:nvSpPr>
        <p:spPr bwMode="auto">
          <a:xfrm>
            <a:off x="441325" y="1712913"/>
            <a:ext cx="7559675" cy="366712"/>
          </a:xfrm>
          <a:prstGeom prst="rect">
            <a:avLst/>
          </a:prstGeom>
          <a:noFill/>
          <a:ln w="9525">
            <a:noFill/>
            <a:miter lim="800000"/>
            <a:headEnd/>
            <a:tailEnd/>
          </a:ln>
        </p:spPr>
        <p:txBody>
          <a:bodyPr>
            <a:spAutoFit/>
          </a:bodyPr>
          <a:lstStyle/>
          <a:p>
            <a:endParaRPr lang="en-US"/>
          </a:p>
        </p:txBody>
      </p:sp>
      <p:sp>
        <p:nvSpPr>
          <p:cNvPr id="7" name="Rectangle 19"/>
          <p:cNvSpPr>
            <a:spLocks noChangeArrowheads="1"/>
          </p:cNvSpPr>
          <p:nvPr/>
        </p:nvSpPr>
        <p:spPr bwMode="auto">
          <a:xfrm>
            <a:off x="457200" y="1752600"/>
            <a:ext cx="8686800" cy="830997"/>
          </a:xfrm>
          <a:prstGeom prst="rect">
            <a:avLst/>
          </a:prstGeom>
          <a:noFill/>
          <a:ln w="9525">
            <a:noFill/>
            <a:miter lim="800000"/>
            <a:headEnd/>
            <a:tailEnd/>
          </a:ln>
        </p:spPr>
        <p:txBody>
          <a:bodyPr>
            <a:spAutoFit/>
          </a:bodyPr>
          <a:lstStyle/>
          <a:p>
            <a:pPr>
              <a:spcBef>
                <a:spcPct val="50000"/>
              </a:spcBef>
              <a:spcAft>
                <a:spcPct val="50000"/>
              </a:spcAft>
            </a:pPr>
            <a:r>
              <a:rPr lang="en-US" sz="2400" u="sng" dirty="0" err="1">
                <a:solidFill>
                  <a:srgbClr val="CC3300"/>
                </a:solidFill>
                <a:latin typeface="Times New Roman" panose="02020603050405020304" pitchFamily="18" charset="0"/>
                <a:cs typeface="Times New Roman" panose="02020603050405020304" pitchFamily="18" charset="0"/>
              </a:rPr>
              <a:t>Ví</a:t>
            </a:r>
            <a:r>
              <a:rPr lang="en-US" sz="2400" u="sng" dirty="0">
                <a:solidFill>
                  <a:srgbClr val="CC3300"/>
                </a:solidFill>
                <a:latin typeface="Times New Roman" panose="02020603050405020304" pitchFamily="18" charset="0"/>
                <a:cs typeface="Times New Roman" panose="02020603050405020304" pitchFamily="18" charset="0"/>
              </a:rPr>
              <a:t> </a:t>
            </a:r>
            <a:r>
              <a:rPr lang="en-US" sz="2400" u="sng" dirty="0" err="1" smtClean="0">
                <a:solidFill>
                  <a:srgbClr val="CC3300"/>
                </a:solidFill>
                <a:latin typeface="Times New Roman" panose="02020603050405020304" pitchFamily="18" charset="0"/>
                <a:cs typeface="Times New Roman" panose="02020603050405020304" pitchFamily="18" charset="0"/>
              </a:rPr>
              <a:t>dụ</a:t>
            </a:r>
            <a:r>
              <a:rPr lang="en-US" sz="2400" u="sng" dirty="0" smtClean="0">
                <a:solidFill>
                  <a:srgbClr val="CC3300"/>
                </a:solidFill>
                <a:latin typeface="Times New Roman" panose="02020603050405020304" pitchFamily="18" charset="0"/>
                <a:cs typeface="Times New Roman" panose="02020603050405020304" pitchFamily="18" charset="0"/>
              </a:rPr>
              <a:t> </a:t>
            </a:r>
            <a:r>
              <a:rPr lang="en-US" sz="2400" u="sng" dirty="0">
                <a:solidFill>
                  <a:srgbClr val="CC3300"/>
                </a:solidFill>
                <a:latin typeface="Times New Roman" panose="02020603050405020304" pitchFamily="18" charset="0"/>
                <a:cs typeface="Times New Roman" panose="02020603050405020304" pitchFamily="18" charset="0"/>
              </a:rPr>
              <a:t>1</a:t>
            </a:r>
            <a:r>
              <a:rPr lang="en-US" sz="2400" dirty="0">
                <a:solidFill>
                  <a:srgbClr val="CC3300"/>
                </a:solidFill>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C</a:t>
            </a:r>
            <a:r>
              <a:rPr lang="en-US" sz="2400" dirty="0">
                <a:solidFill>
                  <a:srgbClr val="0000CC"/>
                </a:solidFill>
                <a:latin typeface="Times New Roman" panose="02020603050405020304" pitchFamily="18" charset="0"/>
                <a:cs typeface="Times New Roman" panose="02020603050405020304" pitchFamily="18" charset="0"/>
              </a:rPr>
              <a:t>ho </a:t>
            </a:r>
            <a:r>
              <a:rPr lang="en-US" sz="2400" dirty="0" err="1" smtClean="0">
                <a:solidFill>
                  <a:srgbClr val="0000CC"/>
                </a:solidFill>
                <a:latin typeface="Times New Roman" panose="02020603050405020304" pitchFamily="18" charset="0"/>
                <a:cs typeface="Times New Roman" panose="02020603050405020304" pitchFamily="18" charset="0"/>
              </a:rPr>
              <a:t>biểu</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thức</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a:solidFill>
                  <a:srgbClr val="CC3300"/>
                </a:solidFill>
                <a:latin typeface="Times New Roman" panose="02020603050405020304" pitchFamily="18" charset="0"/>
                <a:cs typeface="Times New Roman" panose="02020603050405020304" pitchFamily="18" charset="0"/>
              </a:rPr>
              <a:t>2m+ </a:t>
            </a:r>
            <a:r>
              <a:rPr lang="en-US" sz="2400" dirty="0" smtClean="0">
                <a:solidFill>
                  <a:srgbClr val="CC3300"/>
                </a:solidFill>
                <a:latin typeface="Times New Roman" panose="02020603050405020304" pitchFamily="18" charset="0"/>
                <a:cs typeface="Times New Roman" panose="02020603050405020304" pitchFamily="18" charset="0"/>
              </a:rPr>
              <a:t>n</a:t>
            </a:r>
            <a:r>
              <a:rPr lang="en-US" sz="2400" dirty="0" smtClean="0">
                <a:solidFill>
                  <a:srgbClr val="0000CC"/>
                </a:solidFill>
                <a:latin typeface="Times New Roman" panose="02020603050405020304" pitchFamily="18" charset="0"/>
                <a:cs typeface="Times New Roman" panose="02020603050405020304" pitchFamily="18" charset="0"/>
              </a:rPr>
              <a:t>.</a:t>
            </a:r>
            <a:r>
              <a:rPr lang="vi-VN"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Hãy</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a:solidFill>
                  <a:srgbClr val="0000CC"/>
                </a:solidFill>
                <a:latin typeface="Times New Roman" panose="02020603050405020304" pitchFamily="18" charset="0"/>
                <a:cs typeface="Times New Roman" panose="02020603050405020304" pitchFamily="18" charset="0"/>
              </a:rPr>
              <a:t>thay</a:t>
            </a:r>
            <a:r>
              <a:rPr lang="en-US" sz="2400" dirty="0">
                <a:solidFill>
                  <a:srgbClr val="0000CC"/>
                </a:solidFill>
                <a:latin typeface="Times New Roman" panose="02020603050405020304" pitchFamily="18" charset="0"/>
                <a:cs typeface="Times New Roman" panose="02020603050405020304" pitchFamily="18" charset="0"/>
              </a:rPr>
              <a:t> </a:t>
            </a:r>
            <a:r>
              <a:rPr lang="en-US" sz="2400" dirty="0">
                <a:solidFill>
                  <a:srgbClr val="CC3300"/>
                </a:solidFill>
                <a:latin typeface="Times New Roman" panose="02020603050405020304" pitchFamily="18" charset="0"/>
                <a:cs typeface="Times New Roman" panose="02020603050405020304" pitchFamily="18" charset="0"/>
              </a:rPr>
              <a:t>m = 9</a:t>
            </a:r>
            <a:r>
              <a:rPr lang="en-US" sz="2400" dirty="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và</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a:solidFill>
                  <a:srgbClr val="CC3300"/>
                </a:solidFill>
                <a:latin typeface="Times New Roman" panose="02020603050405020304" pitchFamily="18" charset="0"/>
                <a:cs typeface="Times New Roman" panose="02020603050405020304" pitchFamily="18" charset="0"/>
              </a:rPr>
              <a:t>n = 0,5</a:t>
            </a:r>
            <a:r>
              <a:rPr lang="en-US" sz="2400" dirty="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vào</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biểu</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thức</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trên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rồi</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thực</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hiện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phép</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a:solidFill>
                  <a:srgbClr val="0000CC"/>
                </a:solidFill>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p>
        </p:txBody>
      </p:sp>
      <p:sp>
        <p:nvSpPr>
          <p:cNvPr id="8" name="AutoShape 20"/>
          <p:cNvSpPr>
            <a:spLocks noChangeArrowheads="1"/>
          </p:cNvSpPr>
          <p:nvPr/>
        </p:nvSpPr>
        <p:spPr bwMode="auto">
          <a:xfrm>
            <a:off x="533400" y="3581400"/>
            <a:ext cx="8153400" cy="2362200"/>
          </a:xfrm>
          <a:prstGeom prst="horizontalScroll">
            <a:avLst>
              <a:gd name="adj" fmla="val 12500"/>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r>
              <a:rPr lang="en-US" sz="2400" dirty="0" smtClean="0">
                <a:solidFill>
                  <a:srgbClr val="0000CC"/>
                </a:solidFill>
                <a:latin typeface="Times New Roman" panose="02020603050405020304" pitchFamily="18" charset="0"/>
                <a:cs typeface="Times New Roman" panose="02020603050405020304" pitchFamily="18" charset="0"/>
              </a:rPr>
              <a:t>*</a:t>
            </a:r>
            <a:r>
              <a:rPr lang="vi-VN" sz="2400" dirty="0" smtClean="0">
                <a:solidFill>
                  <a:srgbClr val="0000CC"/>
                </a:solidFill>
                <a:latin typeface="Times New Roman" panose="02020603050405020304" pitchFamily="18" charset="0"/>
                <a:cs typeface="Times New Roman" panose="02020603050405020304" pitchFamily="18" charset="0"/>
              </a:rPr>
              <a:t> </a:t>
            </a:r>
            <a:r>
              <a:rPr lang="en-US" sz="2400" dirty="0" smtClean="0">
                <a:solidFill>
                  <a:srgbClr val="CC3300"/>
                </a:solidFill>
                <a:latin typeface="Times New Roman" panose="02020603050405020304" pitchFamily="18" charset="0"/>
                <a:cs typeface="Times New Roman" panose="02020603050405020304" pitchFamily="18" charset="0"/>
              </a:rPr>
              <a:t>18,5</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là</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giá</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trị</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của</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biểu</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thức</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a:solidFill>
                  <a:srgbClr val="0000CC"/>
                </a:solidFill>
                <a:latin typeface="Times New Roman" panose="02020603050405020304" pitchFamily="18" charset="0"/>
                <a:cs typeface="Times New Roman" panose="02020603050405020304" pitchFamily="18" charset="0"/>
              </a:rPr>
              <a:t>2m + n </a:t>
            </a:r>
            <a:r>
              <a:rPr lang="en-US" sz="2400" dirty="0" err="1" smtClean="0">
                <a:solidFill>
                  <a:srgbClr val="0000CC"/>
                </a:solidFill>
                <a:latin typeface="Times New Roman" panose="02020603050405020304" pitchFamily="18" charset="0"/>
                <a:cs typeface="Times New Roman" panose="02020603050405020304" pitchFamily="18" charset="0"/>
              </a:rPr>
              <a:t>tại</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a:solidFill>
                  <a:srgbClr val="0000CC"/>
                </a:solidFill>
                <a:latin typeface="Times New Roman" panose="02020603050405020304" pitchFamily="18" charset="0"/>
                <a:cs typeface="Times New Roman" panose="02020603050405020304" pitchFamily="18" charset="0"/>
              </a:rPr>
              <a:t>m = 9 </a:t>
            </a:r>
            <a:r>
              <a:rPr lang="en-US" sz="2400" dirty="0" err="1" smtClean="0">
                <a:solidFill>
                  <a:srgbClr val="0000CC"/>
                </a:solidFill>
                <a:latin typeface="Times New Roman" panose="02020603050405020304" pitchFamily="18" charset="0"/>
                <a:cs typeface="Times New Roman" panose="02020603050405020304" pitchFamily="18" charset="0"/>
              </a:rPr>
              <a:t>và</a:t>
            </a:r>
            <a:r>
              <a:rPr lang="en-US" sz="2400" dirty="0" smtClean="0">
                <a:solidFill>
                  <a:srgbClr val="0000CC"/>
                </a:solidFill>
                <a:latin typeface="Times New Roman" panose="02020603050405020304" pitchFamily="18" charset="0"/>
                <a:cs typeface="Times New Roman" panose="02020603050405020304" pitchFamily="18" charset="0"/>
              </a:rPr>
              <a:t> n = </a:t>
            </a:r>
            <a:r>
              <a:rPr lang="en-US" sz="2400" dirty="0">
                <a:solidFill>
                  <a:srgbClr val="0000CC"/>
                </a:solidFill>
                <a:latin typeface="Times New Roman" panose="02020603050405020304" pitchFamily="18" charset="0"/>
                <a:cs typeface="Times New Roman" panose="02020603050405020304" pitchFamily="18" charset="0"/>
              </a:rPr>
              <a:t>0,5</a:t>
            </a:r>
          </a:p>
          <a:p>
            <a:r>
              <a:rPr lang="en-US" sz="2400" dirty="0">
                <a:latin typeface="Times New Roman" panose="02020603050405020304" pitchFamily="18" charset="0"/>
                <a:cs typeface="Times New Roman" panose="02020603050405020304" pitchFamily="18" charset="0"/>
              </a:rPr>
              <a:t>Hay </a:t>
            </a:r>
          </a:p>
          <a:p>
            <a:r>
              <a:rPr lang="en-US" sz="2400" dirty="0" smtClean="0">
                <a:solidFill>
                  <a:srgbClr val="0000CC"/>
                </a:solidFill>
                <a:latin typeface="Times New Roman" panose="02020603050405020304" pitchFamily="18" charset="0"/>
                <a:cs typeface="Times New Roman" panose="02020603050405020304" pitchFamily="18" charset="0"/>
              </a:rPr>
              <a:t>*</a:t>
            </a:r>
            <a:r>
              <a:rPr lang="vi-VN"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Tại</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a:solidFill>
                  <a:srgbClr val="0000CC"/>
                </a:solidFill>
                <a:latin typeface="Times New Roman" panose="02020603050405020304" pitchFamily="18" charset="0"/>
                <a:cs typeface="Times New Roman" panose="02020603050405020304" pitchFamily="18" charset="0"/>
              </a:rPr>
              <a:t>m= 9 </a:t>
            </a:r>
            <a:r>
              <a:rPr lang="en-US" sz="2400" dirty="0" err="1" smtClean="0">
                <a:solidFill>
                  <a:srgbClr val="0000CC"/>
                </a:solidFill>
                <a:latin typeface="Times New Roman" panose="02020603050405020304" pitchFamily="18" charset="0"/>
                <a:cs typeface="Times New Roman" panose="02020603050405020304" pitchFamily="18" charset="0"/>
              </a:rPr>
              <a:t>và</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a:solidFill>
                  <a:srgbClr val="0000CC"/>
                </a:solidFill>
                <a:latin typeface="Times New Roman" panose="02020603050405020304" pitchFamily="18" charset="0"/>
                <a:cs typeface="Times New Roman" panose="02020603050405020304" pitchFamily="18" charset="0"/>
              </a:rPr>
              <a:t>n= 0,5 </a:t>
            </a:r>
            <a:r>
              <a:rPr lang="en-US" sz="2400" dirty="0" err="1">
                <a:solidFill>
                  <a:srgbClr val="0000CC"/>
                </a:solidFill>
                <a:latin typeface="Times New Roman" panose="02020603050405020304" pitchFamily="18" charset="0"/>
                <a:cs typeface="Times New Roman" panose="02020603050405020304" pitchFamily="18" charset="0"/>
              </a:rPr>
              <a:t>thì</a:t>
            </a:r>
            <a:r>
              <a:rPr lang="en-US" sz="2400" dirty="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giá</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trị</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của</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biểu</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thức</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a:solidFill>
                  <a:srgbClr val="0000CC"/>
                </a:solidFill>
                <a:latin typeface="Times New Roman" panose="02020603050405020304" pitchFamily="18" charset="0"/>
                <a:cs typeface="Times New Roman" panose="02020603050405020304" pitchFamily="18" charset="0"/>
              </a:rPr>
              <a:t>2m+ n </a:t>
            </a:r>
            <a:r>
              <a:rPr lang="en-US" sz="2400" dirty="0" err="1" smtClean="0">
                <a:solidFill>
                  <a:srgbClr val="0000CC"/>
                </a:solidFill>
                <a:latin typeface="Times New Roman" panose="02020603050405020304" pitchFamily="18" charset="0"/>
                <a:cs typeface="Times New Roman" panose="02020603050405020304" pitchFamily="18" charset="0"/>
              </a:rPr>
              <a:t>là</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a:solidFill>
                  <a:srgbClr val="CC3300"/>
                </a:solidFill>
                <a:latin typeface="Times New Roman" panose="02020603050405020304" pitchFamily="18" charset="0"/>
                <a:cs typeface="Times New Roman" panose="02020603050405020304" pitchFamily="18" charset="0"/>
              </a:rPr>
              <a:t>18,5</a:t>
            </a: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amond(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7"/>
                                        </p:tgtEl>
                                        <p:attrNameLst>
                                          <p:attrName>style.visibility</p:attrName>
                                        </p:attrNameLst>
                                      </p:cBhvr>
                                      <p:to>
                                        <p:strVal val="visible"/>
                                      </p:to>
                                    </p:set>
                                    <p:anim calcmode="discrete" valueType="clr">
                                      <p:cBhvr override="childStyle">
                                        <p:cTn id="17" dur="80"/>
                                        <p:tgtEl>
                                          <p:spTgt spid="7"/>
                                        </p:tgtEl>
                                        <p:attrNameLst>
                                          <p:attrName>style.color</p:attrName>
                                        </p:attrNameLst>
                                      </p:cBhvr>
                                      <p:tavLst>
                                        <p:tav tm="0">
                                          <p:val>
                                            <p:clrVal>
                                              <a:schemeClr val="accent2"/>
                                            </p:clrVal>
                                          </p:val>
                                        </p:tav>
                                        <p:tav tm="50000">
                                          <p:val>
                                            <p:clrVal>
                                              <a:schemeClr val="accent2"/>
                                            </p:clrVal>
                                          </p:val>
                                        </p:tav>
                                      </p:tavLst>
                                    </p:anim>
                                    <p:anim calcmode="discrete" valueType="clr">
                                      <p:cBhvr>
                                        <p:cTn id="18" dur="80"/>
                                        <p:tgtEl>
                                          <p:spTgt spid="7"/>
                                        </p:tgtEl>
                                        <p:attrNameLst>
                                          <p:attrName>fillcolor</p:attrName>
                                        </p:attrNameLst>
                                      </p:cBhvr>
                                      <p:tavLst>
                                        <p:tav tm="0">
                                          <p:val>
                                            <p:clrVal>
                                              <a:schemeClr val="accent2"/>
                                            </p:clrVal>
                                          </p:val>
                                        </p:tav>
                                        <p:tav tm="50000">
                                          <p:val>
                                            <p:clrVal>
                                              <a:schemeClr val="hlink"/>
                                            </p:clrVal>
                                          </p:val>
                                        </p:tav>
                                      </p:tavLst>
                                    </p:anim>
                                    <p:set>
                                      <p:cBhvr>
                                        <p:cTn id="19" dur="80"/>
                                        <p:tgtEl>
                                          <p:spTgt spid="7"/>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40" presetClass="entr" presetSubtype="0" fill="hold" grpId="0" nodeType="clickEffect">
                                  <p:stCondLst>
                                    <p:cond delay="0"/>
                                  </p:stCondLst>
                                  <p:iterate type="lt">
                                    <p:tmPct val="10000"/>
                                  </p:iterate>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anim calcmode="lin" valueType="num">
                                      <p:cBhvr>
                                        <p:cTn id="25" dur="500" fill="hold"/>
                                        <p:tgtEl>
                                          <p:spTgt spid="5"/>
                                        </p:tgtEl>
                                        <p:attrNameLst>
                                          <p:attrName>ppt_x</p:attrName>
                                        </p:attrNameLst>
                                      </p:cBhvr>
                                      <p:tavLst>
                                        <p:tav tm="0">
                                          <p:val>
                                            <p:strVal val="#ppt_x-.1"/>
                                          </p:val>
                                        </p:tav>
                                        <p:tav tm="100000">
                                          <p:val>
                                            <p:strVal val="#ppt_x"/>
                                          </p:val>
                                        </p:tav>
                                      </p:tavLst>
                                    </p:anim>
                                    <p:anim calcmode="lin" valueType="num">
                                      <p:cBhvr>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iterate type="lt">
                                    <p:tmPct val="10000"/>
                                  </p:iterate>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anim calcmode="lin" valueType="num">
                                      <p:cBhvr>
                                        <p:cTn id="32" dur="500" fill="hold"/>
                                        <p:tgtEl>
                                          <p:spTgt spid="8"/>
                                        </p:tgtEl>
                                        <p:attrNameLst>
                                          <p:attrName>ppt_x</p:attrName>
                                        </p:attrNameLst>
                                      </p:cBhvr>
                                      <p:tavLst>
                                        <p:tav tm="0">
                                          <p:val>
                                            <p:strVal val="#ppt_x-.1"/>
                                          </p:val>
                                        </p:tav>
                                        <p:tav tm="100000">
                                          <p:val>
                                            <p:strVal val="#ppt_x"/>
                                          </p:val>
                                        </p:tav>
                                      </p:tavLst>
                                    </p:anim>
                                    <p:anim calcmode="lin" valueType="num">
                                      <p:cBhvr>
                                        <p:cTn id="33"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p:bldP spid="7"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28600" y="833735"/>
            <a:ext cx="8686800" cy="461665"/>
          </a:xfrm>
          <a:prstGeom prst="rect">
            <a:avLst/>
          </a:prstGeom>
          <a:noFill/>
          <a:ln>
            <a:headEnd/>
            <a:tailEnd/>
          </a:ln>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pPr>
            <a:r>
              <a:rPr lang="en-US" sz="2400" dirty="0" err="1">
                <a:solidFill>
                  <a:srgbClr val="FF0000"/>
                </a:solidFill>
                <a:latin typeface="Times New Roman" panose="02020603050405020304" pitchFamily="18" charset="0"/>
                <a:cs typeface="Times New Roman" panose="02020603050405020304" pitchFamily="18" charset="0"/>
              </a:rPr>
              <a:t>Ví</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dụ</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Tính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giá</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trị</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của</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biểu</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thức</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3x</a:t>
            </a:r>
            <a:r>
              <a:rPr lang="en-US" sz="2400" baseline="30000" dirty="0">
                <a:solidFill>
                  <a:schemeClr val="tx1"/>
                </a:solidFill>
                <a:latin typeface="Times New Roman" panose="02020603050405020304" pitchFamily="18" charset="0"/>
                <a:cs typeface="Times New Roman" panose="02020603050405020304" pitchFamily="18" charset="0"/>
              </a:rPr>
              <a:t>2 </a:t>
            </a:r>
            <a:r>
              <a:rPr lang="en-US" sz="2400" dirty="0">
                <a:solidFill>
                  <a:schemeClr val="tx1"/>
                </a:solidFill>
                <a:latin typeface="Times New Roman" panose="02020603050405020304" pitchFamily="18" charset="0"/>
                <a:cs typeface="Times New Roman" panose="02020603050405020304" pitchFamily="18" charset="0"/>
              </a:rPr>
              <a:t>– 5x</a:t>
            </a:r>
            <a:r>
              <a:rPr lang="en-US" sz="2400" baseline="-25000"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+1 </a:t>
            </a:r>
            <a:r>
              <a:rPr lang="en-US" sz="2400" dirty="0" err="1" smtClean="0">
                <a:solidFill>
                  <a:schemeClr val="tx1"/>
                </a:solidFill>
                <a:latin typeface="Times New Roman" panose="02020603050405020304" pitchFamily="18" charset="0"/>
                <a:cs typeface="Times New Roman" panose="02020603050405020304" pitchFamily="18" charset="0"/>
              </a:rPr>
              <a:t>tại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x = -1 </a:t>
            </a:r>
            <a:r>
              <a:rPr lang="en-US" sz="2400" dirty="0" err="1" smtClean="0">
                <a:solidFill>
                  <a:schemeClr val="tx1"/>
                </a:solidFill>
                <a:latin typeface="Times New Roman" panose="02020603050405020304" pitchFamily="18" charset="0"/>
                <a:cs typeface="Times New Roman" panose="02020603050405020304" pitchFamily="18" charset="0"/>
              </a:rPr>
              <a:t>và</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tại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x=1/2</a:t>
            </a:r>
          </a:p>
        </p:txBody>
      </p:sp>
      <p:sp>
        <p:nvSpPr>
          <p:cNvPr id="3" name="Text Box 5"/>
          <p:cNvSpPr txBox="1">
            <a:spLocks noChangeArrowheads="1"/>
          </p:cNvSpPr>
          <p:nvPr/>
        </p:nvSpPr>
        <p:spPr bwMode="auto">
          <a:xfrm>
            <a:off x="3810000" y="1295400"/>
            <a:ext cx="1219200" cy="457200"/>
          </a:xfrm>
          <a:prstGeom prst="rect">
            <a:avLst/>
          </a:prstGeom>
          <a:noFill/>
          <a:ln w="9525">
            <a:noFill/>
            <a:miter lim="800000"/>
            <a:headEnd/>
            <a:tailEnd/>
          </a:ln>
          <a:effectLst/>
        </p:spPr>
        <p:txBody>
          <a:bodyPr>
            <a:spAutoFit/>
          </a:bodyPr>
          <a:lstStyle/>
          <a:p>
            <a:pPr algn="ctr">
              <a:spcBef>
                <a:spcPct val="50000"/>
              </a:spcBef>
            </a:pPr>
            <a:r>
              <a:rPr lang="en-US" sz="2400" u="sng" smtClean="0">
                <a:solidFill>
                  <a:srgbClr val="FF0000"/>
                </a:solidFill>
                <a:latin typeface="Times New Roman" panose="02020603050405020304" pitchFamily="18" charset="0"/>
                <a:cs typeface="Times New Roman" panose="02020603050405020304" pitchFamily="18" charset="0"/>
              </a:rPr>
              <a:t>Giải</a:t>
            </a:r>
            <a:endParaRPr lang="en-US" sz="2400" u="sng" dirty="0">
              <a:solidFill>
                <a:srgbClr val="FF0000"/>
              </a:solidFill>
              <a:latin typeface="Times New Roman" panose="02020603050405020304" pitchFamily="18" charset="0"/>
              <a:cs typeface="Times New Roman" panose="02020603050405020304" pitchFamily="18" charset="0"/>
            </a:endParaRPr>
          </a:p>
        </p:txBody>
      </p:sp>
      <p:sp>
        <p:nvSpPr>
          <p:cNvPr id="4" name="Text Box 6"/>
          <p:cNvSpPr txBox="1">
            <a:spLocks noChangeArrowheads="1"/>
          </p:cNvSpPr>
          <p:nvPr/>
        </p:nvSpPr>
        <p:spPr bwMode="auto">
          <a:xfrm>
            <a:off x="609600" y="1752600"/>
            <a:ext cx="8153400" cy="461665"/>
          </a:xfrm>
          <a:prstGeom prst="rect">
            <a:avLst/>
          </a:prstGeom>
          <a:noFill/>
          <a:ln w="9525">
            <a:noFill/>
            <a:miter lim="800000"/>
            <a:headEnd/>
            <a:tailEnd/>
          </a:ln>
          <a:effectLst/>
        </p:spPr>
        <p:txBody>
          <a:bodyPr>
            <a:spAutoFit/>
          </a:bodyPr>
          <a:lstStyle/>
          <a:p>
            <a:pPr>
              <a:spcBef>
                <a:spcPct val="50000"/>
              </a:spcBef>
            </a:pPr>
            <a:r>
              <a:rPr lang="en-US" sz="2400" dirty="0" err="1">
                <a:solidFill>
                  <a:srgbClr val="0070C0"/>
                </a:solidFill>
                <a:latin typeface="Times New Roman" panose="02020603050405020304" pitchFamily="18" charset="0"/>
                <a:cs typeface="Times New Roman" panose="02020603050405020304" pitchFamily="18" charset="0"/>
              </a:rPr>
              <a:t>Thay</a:t>
            </a:r>
            <a:r>
              <a:rPr lang="en-US" sz="2400" dirty="0">
                <a:solidFill>
                  <a:srgbClr val="0070C0"/>
                </a:solidFill>
                <a:latin typeface="Times New Roman" panose="02020603050405020304" pitchFamily="18" charset="0"/>
                <a:cs typeface="Times New Roman" panose="02020603050405020304" pitchFamily="18" charset="0"/>
              </a:rPr>
              <a:t> x = -</a:t>
            </a:r>
            <a:r>
              <a:rPr lang="en-US" sz="2400">
                <a:solidFill>
                  <a:srgbClr val="0070C0"/>
                </a:solidFill>
                <a:latin typeface="Times New Roman" panose="02020603050405020304" pitchFamily="18" charset="0"/>
                <a:cs typeface="Times New Roman" panose="02020603050405020304" pitchFamily="18" charset="0"/>
              </a:rPr>
              <a:t>1 </a:t>
            </a:r>
            <a:r>
              <a:rPr lang="en-US" sz="2400" smtClean="0">
                <a:solidFill>
                  <a:srgbClr val="0070C0"/>
                </a:solidFill>
                <a:latin typeface="Times New Roman" panose="02020603050405020304" pitchFamily="18" charset="0"/>
                <a:cs typeface="Times New Roman" panose="02020603050405020304" pitchFamily="18" charset="0"/>
              </a:rPr>
              <a:t>vào biểu thức trên</a:t>
            </a:r>
            <a:r>
              <a:rPr lang="en-US" sz="2400" dirty="0">
                <a:solidFill>
                  <a:srgbClr val="0070C0"/>
                </a:solidFill>
                <a:latin typeface="Times New Roman" panose="02020603050405020304" pitchFamily="18" charset="0"/>
                <a:cs typeface="Times New Roman" panose="02020603050405020304" pitchFamily="18" charset="0"/>
              </a:rPr>
              <a:t>, </a:t>
            </a:r>
            <a:r>
              <a:rPr lang="en-US" sz="2400" err="1">
                <a:solidFill>
                  <a:srgbClr val="0070C0"/>
                </a:solidFill>
                <a:latin typeface="Times New Roman" panose="02020603050405020304" pitchFamily="18" charset="0"/>
                <a:cs typeface="Times New Roman" panose="02020603050405020304" pitchFamily="18" charset="0"/>
              </a:rPr>
              <a:t>ta</a:t>
            </a:r>
            <a:r>
              <a:rPr lang="en-US" sz="2400">
                <a:solidFill>
                  <a:srgbClr val="0070C0"/>
                </a:solidFill>
                <a:latin typeface="Times New Roman" panose="02020603050405020304" pitchFamily="18" charset="0"/>
                <a:cs typeface="Times New Roman" panose="02020603050405020304" pitchFamily="18" charset="0"/>
              </a:rPr>
              <a:t> </a:t>
            </a:r>
            <a:r>
              <a:rPr lang="en-US" sz="2400" smtClean="0">
                <a:solidFill>
                  <a:srgbClr val="0070C0"/>
                </a:solidFill>
                <a:latin typeface="Times New Roman" panose="02020603050405020304" pitchFamily="18" charset="0"/>
                <a:cs typeface="Times New Roman" panose="02020603050405020304" pitchFamily="18" charset="0"/>
              </a:rPr>
              <a:t>có: </a:t>
            </a:r>
            <a:r>
              <a:rPr lang="en-US" sz="2400" dirty="0">
                <a:solidFill>
                  <a:srgbClr val="0070C0"/>
                </a:solidFill>
                <a:latin typeface="Times New Roman" panose="02020603050405020304" pitchFamily="18" charset="0"/>
                <a:cs typeface="Times New Roman" panose="02020603050405020304" pitchFamily="18" charset="0"/>
              </a:rPr>
              <a:t>3. (-1)</a:t>
            </a:r>
            <a:r>
              <a:rPr lang="en-US" sz="2400" baseline="30000" dirty="0">
                <a:solidFill>
                  <a:srgbClr val="0070C0"/>
                </a:solidFill>
                <a:latin typeface="Times New Roman" panose="02020603050405020304" pitchFamily="18" charset="0"/>
                <a:cs typeface="Times New Roman" panose="02020603050405020304" pitchFamily="18" charset="0"/>
              </a:rPr>
              <a:t>2</a:t>
            </a:r>
            <a:r>
              <a:rPr lang="en-US" sz="2400" dirty="0">
                <a:solidFill>
                  <a:srgbClr val="0070C0"/>
                </a:solidFill>
                <a:latin typeface="Times New Roman" panose="02020603050405020304" pitchFamily="18" charset="0"/>
                <a:cs typeface="Times New Roman" panose="02020603050405020304" pitchFamily="18" charset="0"/>
              </a:rPr>
              <a:t> – 5. (-1) + 1 = 9</a:t>
            </a:r>
          </a:p>
        </p:txBody>
      </p:sp>
      <p:sp>
        <p:nvSpPr>
          <p:cNvPr id="5" name="Text Box 7"/>
          <p:cNvSpPr txBox="1">
            <a:spLocks noChangeArrowheads="1"/>
          </p:cNvSpPr>
          <p:nvPr/>
        </p:nvSpPr>
        <p:spPr bwMode="auto">
          <a:xfrm>
            <a:off x="609600" y="2286000"/>
            <a:ext cx="7315200" cy="461665"/>
          </a:xfrm>
          <a:prstGeom prst="rect">
            <a:avLst/>
          </a:prstGeom>
          <a:noFill/>
          <a:ln w="9525">
            <a:noFill/>
            <a:miter lim="800000"/>
            <a:headEnd/>
            <a:tailEnd/>
          </a:ln>
          <a:effectLst/>
        </p:spPr>
        <p:txBody>
          <a:bodyPr wrap="square">
            <a:spAutoFit/>
          </a:bodyPr>
          <a:lstStyle/>
          <a:p>
            <a:pPr>
              <a:spcBef>
                <a:spcPct val="50000"/>
              </a:spcBef>
            </a:pPr>
            <a:r>
              <a:rPr lang="en-US" sz="2400" smtClean="0">
                <a:solidFill>
                  <a:srgbClr val="0000FF"/>
                </a:solidFill>
                <a:latin typeface="Times New Roman" panose="02020603050405020304" pitchFamily="18" charset="0"/>
                <a:cs typeface="Times New Roman" panose="02020603050405020304" pitchFamily="18" charset="0"/>
              </a:rPr>
              <a:t>Vậy giá trị của biểu thức 3x</a:t>
            </a:r>
            <a:r>
              <a:rPr lang="en-US" sz="2400" baseline="30000" smtClean="0">
                <a:solidFill>
                  <a:srgbClr val="0000FF"/>
                </a:solidFill>
                <a:latin typeface="Times New Roman" panose="02020603050405020304" pitchFamily="18" charset="0"/>
                <a:cs typeface="Times New Roman" panose="02020603050405020304" pitchFamily="18" charset="0"/>
              </a:rPr>
              <a:t>2</a:t>
            </a:r>
            <a:r>
              <a:rPr lang="en-US" sz="2400" baseline="-25000" smtClean="0">
                <a:solidFill>
                  <a:srgbClr val="0000FF"/>
                </a:solidFill>
                <a:latin typeface="Times New Roman" panose="02020603050405020304" pitchFamily="18" charset="0"/>
                <a:cs typeface="Times New Roman" panose="02020603050405020304" pitchFamily="18" charset="0"/>
              </a:rPr>
              <a:t> </a:t>
            </a:r>
            <a:r>
              <a:rPr lang="en-US" sz="2400">
                <a:solidFill>
                  <a:srgbClr val="0000FF"/>
                </a:solidFill>
                <a:latin typeface="Times New Roman" panose="02020603050405020304" pitchFamily="18" charset="0"/>
                <a:cs typeface="Times New Roman" panose="02020603050405020304" pitchFamily="18" charset="0"/>
              </a:rPr>
              <a:t>– 5x +1 </a:t>
            </a:r>
            <a:r>
              <a:rPr lang="en-US" sz="2400" smtClean="0">
                <a:solidFill>
                  <a:srgbClr val="0000FF"/>
                </a:solidFill>
                <a:latin typeface="Times New Roman" panose="02020603050405020304" pitchFamily="18" charset="0"/>
                <a:cs typeface="Times New Roman" panose="02020603050405020304" pitchFamily="18" charset="0"/>
              </a:rPr>
              <a:t>tại x = </a:t>
            </a:r>
            <a:r>
              <a:rPr lang="en-US" sz="2400">
                <a:solidFill>
                  <a:srgbClr val="0000FF"/>
                </a:solidFill>
                <a:latin typeface="Times New Roman" panose="02020603050405020304" pitchFamily="18" charset="0"/>
                <a:cs typeface="Times New Roman" panose="02020603050405020304" pitchFamily="18" charset="0"/>
              </a:rPr>
              <a:t>-1 </a:t>
            </a:r>
            <a:r>
              <a:rPr lang="en-US" sz="2400" smtClean="0">
                <a:solidFill>
                  <a:srgbClr val="0000FF"/>
                </a:solidFill>
                <a:latin typeface="Times New Roman" panose="02020603050405020304" pitchFamily="18" charset="0"/>
                <a:cs typeface="Times New Roman" panose="02020603050405020304" pitchFamily="18" charset="0"/>
              </a:rPr>
              <a:t>là </a:t>
            </a:r>
            <a:r>
              <a:rPr lang="en-US" sz="2400">
                <a:solidFill>
                  <a:srgbClr val="0000FF"/>
                </a:solidFill>
                <a:latin typeface="Times New Roman" panose="02020603050405020304" pitchFamily="18" charset="0"/>
                <a:cs typeface="Times New Roman" panose="02020603050405020304" pitchFamily="18" charset="0"/>
              </a:rPr>
              <a:t>9.</a:t>
            </a:r>
          </a:p>
        </p:txBody>
      </p:sp>
      <p:sp>
        <p:nvSpPr>
          <p:cNvPr id="6" name="Text Box 9"/>
          <p:cNvSpPr txBox="1">
            <a:spLocks noChangeArrowheads="1"/>
          </p:cNvSpPr>
          <p:nvPr/>
        </p:nvSpPr>
        <p:spPr bwMode="auto">
          <a:xfrm>
            <a:off x="609600" y="2971800"/>
            <a:ext cx="7467600" cy="457200"/>
          </a:xfrm>
          <a:prstGeom prst="rect">
            <a:avLst/>
          </a:prstGeom>
          <a:noFill/>
          <a:ln w="9525">
            <a:noFill/>
            <a:miter lim="800000"/>
            <a:headEnd/>
            <a:tailEnd/>
          </a:ln>
          <a:effectLst/>
        </p:spPr>
        <p:txBody>
          <a:bodyPr wrap="square">
            <a:spAutoFit/>
          </a:bodyPr>
          <a:lstStyle/>
          <a:p>
            <a:pPr>
              <a:spcBef>
                <a:spcPct val="50000"/>
              </a:spcBef>
            </a:pPr>
            <a:r>
              <a:rPr lang="en-US" sz="2400">
                <a:solidFill>
                  <a:srgbClr val="0070C0"/>
                </a:solidFill>
                <a:latin typeface="Times New Roman" panose="02020603050405020304" pitchFamily="18" charset="0"/>
                <a:cs typeface="Times New Roman" panose="02020603050405020304" pitchFamily="18" charset="0"/>
              </a:rPr>
              <a:t>Thay            </a:t>
            </a:r>
            <a:r>
              <a:rPr lang="en-US" sz="2400" smtClean="0">
                <a:solidFill>
                  <a:srgbClr val="0070C0"/>
                </a:solidFill>
                <a:latin typeface="Times New Roman" panose="02020603050405020304" pitchFamily="18" charset="0"/>
                <a:cs typeface="Times New Roman" panose="02020603050405020304" pitchFamily="18" charset="0"/>
              </a:rPr>
              <a:t>vào biểu thức trên</a:t>
            </a:r>
            <a:r>
              <a:rPr lang="en-US" sz="2400">
                <a:solidFill>
                  <a:srgbClr val="0070C0"/>
                </a:solidFill>
                <a:latin typeface="Times New Roman" panose="02020603050405020304" pitchFamily="18" charset="0"/>
                <a:cs typeface="Times New Roman" panose="02020603050405020304" pitchFamily="18" charset="0"/>
              </a:rPr>
              <a:t>, ta </a:t>
            </a:r>
            <a:r>
              <a:rPr lang="en-US" sz="2400" smtClean="0">
                <a:solidFill>
                  <a:srgbClr val="0070C0"/>
                </a:solidFill>
                <a:latin typeface="Times New Roman" panose="02020603050405020304" pitchFamily="18" charset="0"/>
                <a:cs typeface="Times New Roman" panose="02020603050405020304" pitchFamily="18" charset="0"/>
              </a:rPr>
              <a:t>có:</a:t>
            </a:r>
            <a:endParaRPr lang="en-US" sz="2400">
              <a:solidFill>
                <a:srgbClr val="0070C0"/>
              </a:solidFill>
              <a:latin typeface="Times New Roman" panose="02020603050405020304" pitchFamily="18" charset="0"/>
              <a:cs typeface="Times New Roman" panose="02020603050405020304" pitchFamily="18" charset="0"/>
            </a:endParaRPr>
          </a:p>
        </p:txBody>
      </p:sp>
      <p:graphicFrame>
        <p:nvGraphicFramePr>
          <p:cNvPr id="7" name="Object 10"/>
          <p:cNvGraphicFramePr>
            <a:graphicFrameLocks noChangeAspect="1"/>
          </p:cNvGraphicFramePr>
          <p:nvPr>
            <p:extLst>
              <p:ext uri="{D42A27DB-BD31-4B8C-83A1-F6EECF244321}">
                <p14:modId xmlns:p14="http://schemas.microsoft.com/office/powerpoint/2010/main" val="2990216246"/>
              </p:ext>
            </p:extLst>
          </p:nvPr>
        </p:nvGraphicFramePr>
        <p:xfrm>
          <a:off x="762000" y="3661913"/>
          <a:ext cx="7467600" cy="986287"/>
        </p:xfrm>
        <a:graphic>
          <a:graphicData uri="http://schemas.openxmlformats.org/presentationml/2006/ole">
            <mc:AlternateContent xmlns:mc="http://schemas.openxmlformats.org/markup-compatibility/2006">
              <mc:Choice xmlns:v="urn:schemas-microsoft-com:vml" Requires="v">
                <p:oleObj spid="_x0000_s2158" name="Equation" r:id="rId3" imgW="3327120" imgH="469800" progId="Equation.3">
                  <p:embed/>
                </p:oleObj>
              </mc:Choice>
              <mc:Fallback>
                <p:oleObj name="Equation" r:id="rId3" imgW="3327120" imgH="469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3661913"/>
                        <a:ext cx="7467600" cy="986287"/>
                      </a:xfrm>
                      <a:prstGeom prst="rect">
                        <a:avLst/>
                      </a:prstGeom>
                      <a:noFill/>
                    </p:spPr>
                  </p:pic>
                </p:oleObj>
              </mc:Fallback>
            </mc:AlternateContent>
          </a:graphicData>
        </a:graphic>
      </p:graphicFrame>
      <p:graphicFrame>
        <p:nvGraphicFramePr>
          <p:cNvPr id="8" name="Object 13"/>
          <p:cNvGraphicFramePr>
            <a:graphicFrameLocks noChangeAspect="1"/>
          </p:cNvGraphicFramePr>
          <p:nvPr>
            <p:extLst>
              <p:ext uri="{D42A27DB-BD31-4B8C-83A1-F6EECF244321}">
                <p14:modId xmlns:p14="http://schemas.microsoft.com/office/powerpoint/2010/main" val="2776646311"/>
              </p:ext>
            </p:extLst>
          </p:nvPr>
        </p:nvGraphicFramePr>
        <p:xfrm>
          <a:off x="1524000" y="2819400"/>
          <a:ext cx="515938" cy="762000"/>
        </p:xfrm>
        <a:graphic>
          <a:graphicData uri="http://schemas.openxmlformats.org/presentationml/2006/ole">
            <mc:AlternateContent xmlns:mc="http://schemas.openxmlformats.org/markup-compatibility/2006">
              <mc:Choice xmlns:v="urn:schemas-microsoft-com:vml" Requires="v">
                <p:oleObj spid="_x0000_s2159" name="Equation" r:id="rId5" imgW="380880" imgH="393480" progId="Equation.3">
                  <p:embed/>
                </p:oleObj>
              </mc:Choice>
              <mc:Fallback>
                <p:oleObj name="Equation" r:id="rId5" imgW="38088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2819400"/>
                        <a:ext cx="515938"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17"/>
          <p:cNvGraphicFramePr>
            <a:graphicFrameLocks noChangeAspect="1"/>
          </p:cNvGraphicFramePr>
          <p:nvPr>
            <p:extLst>
              <p:ext uri="{D42A27DB-BD31-4B8C-83A1-F6EECF244321}">
                <p14:modId xmlns:p14="http://schemas.microsoft.com/office/powerpoint/2010/main" val="3739569633"/>
              </p:ext>
            </p:extLst>
          </p:nvPr>
        </p:nvGraphicFramePr>
        <p:xfrm>
          <a:off x="6781800" y="4765965"/>
          <a:ext cx="533400" cy="768350"/>
        </p:xfrm>
        <a:graphic>
          <a:graphicData uri="http://schemas.openxmlformats.org/presentationml/2006/ole">
            <mc:AlternateContent xmlns:mc="http://schemas.openxmlformats.org/markup-compatibility/2006">
              <mc:Choice xmlns:v="urn:schemas-microsoft-com:vml" Requires="v">
                <p:oleObj spid="_x0000_s2160" name="Equation" r:id="rId7" imgW="253800" imgH="393480" progId="Equation.3">
                  <p:embed/>
                </p:oleObj>
              </mc:Choice>
              <mc:Fallback>
                <p:oleObj name="Equation" r:id="rId7" imgW="253800" imgH="3934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81800" y="4765965"/>
                        <a:ext cx="533400" cy="768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12"/>
          <p:cNvSpPr>
            <a:spLocks noChangeArrowheads="1"/>
          </p:cNvSpPr>
          <p:nvPr/>
        </p:nvSpPr>
        <p:spPr bwMode="auto">
          <a:xfrm>
            <a:off x="609600" y="4876800"/>
            <a:ext cx="6319838" cy="457200"/>
          </a:xfrm>
          <a:prstGeom prst="rect">
            <a:avLst/>
          </a:prstGeom>
          <a:noFill/>
          <a:ln w="9525">
            <a:noFill/>
            <a:miter lim="800000"/>
            <a:headEnd/>
            <a:tailEnd/>
          </a:ln>
          <a:effectLst/>
        </p:spPr>
        <p:txBody>
          <a:bodyPr>
            <a:spAutoFit/>
          </a:bodyPr>
          <a:lstStyle/>
          <a:p>
            <a:r>
              <a:rPr lang="en-US" sz="2400">
                <a:solidFill>
                  <a:srgbClr val="0000FF"/>
                </a:solidFill>
                <a:latin typeface="Times New Roman" panose="02020603050405020304" pitchFamily="18" charset="0"/>
                <a:cs typeface="Times New Roman" panose="02020603050405020304" pitchFamily="18" charset="0"/>
              </a:rPr>
              <a:t>Vậy giá trị của biểu </a:t>
            </a:r>
            <a:r>
              <a:rPr lang="en-US" sz="2400" smtClean="0">
                <a:solidFill>
                  <a:srgbClr val="0000FF"/>
                </a:solidFill>
                <a:latin typeface="Times New Roman" panose="02020603050405020304" pitchFamily="18" charset="0"/>
                <a:cs typeface="Times New Roman" panose="02020603050405020304" pitchFamily="18" charset="0"/>
              </a:rPr>
              <a:t>thức 3x</a:t>
            </a:r>
            <a:r>
              <a:rPr lang="en-US" sz="2400" baseline="30000" smtClean="0">
                <a:solidFill>
                  <a:srgbClr val="0000FF"/>
                </a:solidFill>
                <a:latin typeface="Times New Roman" panose="02020603050405020304" pitchFamily="18" charset="0"/>
                <a:cs typeface="Times New Roman" panose="02020603050405020304" pitchFamily="18" charset="0"/>
              </a:rPr>
              <a:t>2</a:t>
            </a:r>
            <a:r>
              <a:rPr lang="en-US" sz="2400" baseline="-25000" smtClean="0">
                <a:solidFill>
                  <a:srgbClr val="0000FF"/>
                </a:solidFill>
                <a:latin typeface="Times New Roman" panose="02020603050405020304" pitchFamily="18" charset="0"/>
                <a:cs typeface="Times New Roman" panose="02020603050405020304" pitchFamily="18" charset="0"/>
              </a:rPr>
              <a:t> </a:t>
            </a:r>
            <a:r>
              <a:rPr lang="en-US" sz="2400">
                <a:solidFill>
                  <a:srgbClr val="0000FF"/>
                </a:solidFill>
                <a:latin typeface="Times New Roman" panose="02020603050405020304" pitchFamily="18" charset="0"/>
                <a:cs typeface="Times New Roman" panose="02020603050405020304" pitchFamily="18" charset="0"/>
              </a:rPr>
              <a:t>– 5x +1 tại</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11" name="Text Box 16"/>
          <p:cNvSpPr txBox="1">
            <a:spLocks noChangeArrowheads="1"/>
          </p:cNvSpPr>
          <p:nvPr/>
        </p:nvSpPr>
        <p:spPr bwMode="auto">
          <a:xfrm>
            <a:off x="6324600" y="4876800"/>
            <a:ext cx="685800" cy="457200"/>
          </a:xfrm>
          <a:prstGeom prst="rect">
            <a:avLst/>
          </a:prstGeom>
          <a:noFill/>
          <a:ln w="9525">
            <a:noFill/>
            <a:miter lim="800000"/>
            <a:headEnd/>
            <a:tailEnd/>
          </a:ln>
          <a:effectLst/>
        </p:spPr>
        <p:txBody>
          <a:bodyPr>
            <a:spAutoFit/>
          </a:bodyPr>
          <a:lstStyle/>
          <a:p>
            <a:pPr>
              <a:spcBef>
                <a:spcPct val="50000"/>
              </a:spcBef>
            </a:pPr>
            <a:r>
              <a:rPr lang="en-US" sz="2400" smtClean="0">
                <a:solidFill>
                  <a:srgbClr val="002060"/>
                </a:solidFill>
                <a:latin typeface="Times New Roman" panose="02020603050405020304" pitchFamily="18" charset="0"/>
                <a:cs typeface="Times New Roman" panose="02020603050405020304" pitchFamily="18" charset="0"/>
              </a:rPr>
              <a:t>là</a:t>
            </a:r>
            <a:endParaRPr lang="en-US" sz="2400">
              <a:solidFill>
                <a:srgbClr val="002060"/>
              </a:solidFill>
              <a:latin typeface="Times New Roman" panose="02020603050405020304" pitchFamily="18" charset="0"/>
              <a:cs typeface="Times New Roman" panose="02020603050405020304" pitchFamily="18" charset="0"/>
            </a:endParaRPr>
          </a:p>
        </p:txBody>
      </p:sp>
      <p:graphicFrame>
        <p:nvGraphicFramePr>
          <p:cNvPr id="12" name="Object 20"/>
          <p:cNvGraphicFramePr>
            <a:graphicFrameLocks noChangeAspect="1"/>
          </p:cNvGraphicFramePr>
          <p:nvPr>
            <p:extLst>
              <p:ext uri="{D42A27DB-BD31-4B8C-83A1-F6EECF244321}">
                <p14:modId xmlns:p14="http://schemas.microsoft.com/office/powerpoint/2010/main" val="3156619718"/>
              </p:ext>
            </p:extLst>
          </p:nvPr>
        </p:nvGraphicFramePr>
        <p:xfrm>
          <a:off x="5715000" y="4724400"/>
          <a:ext cx="609600" cy="838200"/>
        </p:xfrm>
        <a:graphic>
          <a:graphicData uri="http://schemas.openxmlformats.org/presentationml/2006/ole">
            <mc:AlternateContent xmlns:mc="http://schemas.openxmlformats.org/markup-compatibility/2006">
              <mc:Choice xmlns:v="urn:schemas-microsoft-com:vml" Requires="v">
                <p:oleObj spid="_x0000_s2161" name="Equation" r:id="rId9" imgW="380880" imgH="393480" progId="Equation.3">
                  <p:embed/>
                </p:oleObj>
              </mc:Choice>
              <mc:Fallback>
                <p:oleObj name="Equation" r:id="rId9" imgW="380880" imgH="39348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5000" y="4724400"/>
                        <a:ext cx="6096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heckerboard(across)">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amond(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2" presetClass="entr" presetSubtype="4"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diamond(in)">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additive="base">
                                        <p:cTn id="46" dur="500" fill="hold"/>
                                        <p:tgtEl>
                                          <p:spTgt spid="9"/>
                                        </p:tgtEl>
                                        <p:attrNameLst>
                                          <p:attrName>ppt_x</p:attrName>
                                        </p:attrNameLst>
                                      </p:cBhvr>
                                      <p:tavLst>
                                        <p:tav tm="0">
                                          <p:val>
                                            <p:strVal val="#ppt_x"/>
                                          </p:val>
                                        </p:tav>
                                        <p:tav tm="100000">
                                          <p:val>
                                            <p:strVal val="#ppt_x"/>
                                          </p:val>
                                        </p:tav>
                                      </p:tavLst>
                                    </p:anim>
                                    <p:anim calcmode="lin" valueType="num">
                                      <p:cBhvr additive="base">
                                        <p:cTn id="47" dur="500" fill="hold"/>
                                        <p:tgtEl>
                                          <p:spTgt spid="9"/>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additive="base">
                                        <p:cTn id="50" dur="500" fill="hold"/>
                                        <p:tgtEl>
                                          <p:spTgt spid="11"/>
                                        </p:tgtEl>
                                        <p:attrNameLst>
                                          <p:attrName>ppt_x</p:attrName>
                                        </p:attrNameLst>
                                      </p:cBhvr>
                                      <p:tavLst>
                                        <p:tav tm="0">
                                          <p:val>
                                            <p:strVal val="#ppt_x"/>
                                          </p:val>
                                        </p:tav>
                                        <p:tav tm="100000">
                                          <p:val>
                                            <p:strVal val="#ppt_x"/>
                                          </p:val>
                                        </p:tav>
                                      </p:tavLst>
                                    </p:anim>
                                    <p:anim calcmode="lin" valueType="num">
                                      <p:cBhvr additive="base">
                                        <p:cTn id="5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5"/>
          <p:cNvGraphicFramePr>
            <a:graphicFrameLocks noChangeAspect="1"/>
          </p:cNvGraphicFramePr>
          <p:nvPr>
            <p:extLst>
              <p:ext uri="{D42A27DB-BD31-4B8C-83A1-F6EECF244321}">
                <p14:modId xmlns:p14="http://schemas.microsoft.com/office/powerpoint/2010/main" val="1751472422"/>
              </p:ext>
            </p:extLst>
          </p:nvPr>
        </p:nvGraphicFramePr>
        <p:xfrm>
          <a:off x="7265987" y="533400"/>
          <a:ext cx="354013" cy="838200"/>
        </p:xfrm>
        <a:graphic>
          <a:graphicData uri="http://schemas.openxmlformats.org/presentationml/2006/ole">
            <mc:AlternateContent xmlns:mc="http://schemas.openxmlformats.org/markup-compatibility/2006">
              <mc:Choice xmlns:v="urn:schemas-microsoft-com:vml" Requires="v">
                <p:oleObj spid="_x0000_s3385" name="Equation" r:id="rId4" imgW="152280" imgH="393480" progId="Equation.DSMT4">
                  <p:embed/>
                </p:oleObj>
              </mc:Choice>
              <mc:Fallback>
                <p:oleObj name="Equation" r:id="rId4" imgW="152280" imgH="393480" progId="Equation.DSMT4">
                  <p:embed/>
                  <p:pic>
                    <p:nvPicPr>
                      <p:cNvPr id="0"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65987" y="533400"/>
                        <a:ext cx="354013"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Rectangle 7"/>
          <p:cNvSpPr>
            <a:spLocks noChangeArrowheads="1"/>
          </p:cNvSpPr>
          <p:nvPr/>
        </p:nvSpPr>
        <p:spPr bwMode="auto">
          <a:xfrm>
            <a:off x="228600" y="1413808"/>
            <a:ext cx="8610600" cy="193899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dirty="0" smtClean="0">
                <a:solidFill>
                  <a:srgbClr val="CC3300"/>
                </a:solidFill>
                <a:latin typeface="Times New Roman" panose="02020603050405020304" pitchFamily="18" charset="0"/>
                <a:cs typeface="Times New Roman" panose="02020603050405020304" pitchFamily="18" charset="0"/>
              </a:rPr>
              <a:t>*</a:t>
            </a:r>
            <a:r>
              <a:rPr lang="vi-VN" sz="2400" dirty="0" smtClean="0">
                <a:solidFill>
                  <a:srgbClr val="CC3300"/>
                </a:solidFill>
                <a:latin typeface="Times New Roman" panose="02020603050405020304" pitchFamily="18" charset="0"/>
                <a:cs typeface="Times New Roman" panose="02020603050405020304" pitchFamily="18" charset="0"/>
              </a:rPr>
              <a:t> </a:t>
            </a:r>
            <a:r>
              <a:rPr lang="en-US" sz="2400" dirty="0" err="1" smtClean="0">
                <a:solidFill>
                  <a:srgbClr val="CC3300"/>
                </a:solidFill>
                <a:latin typeface="Times New Roman" panose="02020603050405020304" pitchFamily="18" charset="0"/>
                <a:cs typeface="Times New Roman" panose="02020603050405020304" pitchFamily="18" charset="0"/>
              </a:rPr>
              <a:t>Thay</a:t>
            </a:r>
            <a:r>
              <a:rPr lang="en-US" sz="2400" dirty="0" smtClean="0">
                <a:solidFill>
                  <a:srgbClr val="CC3300"/>
                </a:solidFill>
                <a:latin typeface="Times New Roman" panose="02020603050405020304" pitchFamily="18" charset="0"/>
                <a:cs typeface="Times New Roman" panose="02020603050405020304" pitchFamily="18" charset="0"/>
              </a:rPr>
              <a:t> x </a:t>
            </a:r>
            <a:r>
              <a:rPr lang="en-US" sz="2400" dirty="0" smtClean="0">
                <a:solidFill>
                  <a:srgbClr val="FF0000"/>
                </a:solidFill>
                <a:latin typeface="Times New Roman" panose="02020603050405020304" pitchFamily="18" charset="0"/>
                <a:cs typeface="Times New Roman" panose="02020603050405020304" pitchFamily="18" charset="0"/>
              </a:rPr>
              <a:t>= 1</a:t>
            </a:r>
            <a:r>
              <a:rPr lang="en-US" sz="2400" dirty="0" smtClean="0">
                <a:solidFill>
                  <a:srgbClr val="CC3300"/>
                </a:solidFill>
                <a:latin typeface="Times New Roman" panose="02020603050405020304" pitchFamily="18" charset="0"/>
                <a:cs typeface="Times New Roman" panose="02020603050405020304" pitchFamily="18" charset="0"/>
              </a:rPr>
              <a:t> </a:t>
            </a:r>
            <a:r>
              <a:rPr lang="en-US" sz="2400" dirty="0" err="1" smtClean="0">
                <a:solidFill>
                  <a:srgbClr val="CC3300"/>
                </a:solidFill>
                <a:latin typeface="Times New Roman" panose="02020603050405020304" pitchFamily="18" charset="0"/>
                <a:cs typeface="Times New Roman" panose="02020603050405020304" pitchFamily="18" charset="0"/>
              </a:rPr>
              <a:t>vào</a:t>
            </a:r>
            <a:r>
              <a:rPr lang="en-US" sz="2400" dirty="0" smtClean="0">
                <a:solidFill>
                  <a:srgbClr val="CC3300"/>
                </a:solidFill>
                <a:latin typeface="Times New Roman" panose="02020603050405020304" pitchFamily="18" charset="0"/>
                <a:cs typeface="Times New Roman" panose="02020603050405020304" pitchFamily="18" charset="0"/>
              </a:rPr>
              <a:t> </a:t>
            </a:r>
            <a:r>
              <a:rPr lang="en-US" sz="2400" dirty="0" err="1" smtClean="0">
                <a:solidFill>
                  <a:srgbClr val="CC3300"/>
                </a:solidFill>
                <a:latin typeface="Times New Roman" panose="02020603050405020304" pitchFamily="18" charset="0"/>
                <a:cs typeface="Times New Roman" panose="02020603050405020304" pitchFamily="18" charset="0"/>
              </a:rPr>
              <a:t>biểu</a:t>
            </a:r>
            <a:r>
              <a:rPr lang="en-US" sz="2400" dirty="0" smtClean="0">
                <a:solidFill>
                  <a:srgbClr val="CC3300"/>
                </a:solidFill>
                <a:latin typeface="Times New Roman" panose="02020603050405020304" pitchFamily="18" charset="0"/>
                <a:cs typeface="Times New Roman" panose="02020603050405020304" pitchFamily="18" charset="0"/>
              </a:rPr>
              <a:t> </a:t>
            </a:r>
            <a:r>
              <a:rPr lang="en-US" sz="2400" dirty="0" err="1" smtClean="0">
                <a:solidFill>
                  <a:srgbClr val="CC3300"/>
                </a:solidFill>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4x</a:t>
            </a:r>
            <a:r>
              <a:rPr lang="en-US" sz="2400" baseline="30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3x +</a:t>
            </a:r>
            <a:r>
              <a:rPr lang="en-US" sz="2400" dirty="0" smtClean="0">
                <a:latin typeface="Times New Roman" panose="02020603050405020304" pitchFamily="18" charset="0"/>
                <a:cs typeface="Times New Roman" panose="02020603050405020304" pitchFamily="18" charset="0"/>
              </a:rPr>
              <a:t>1 </a:t>
            </a:r>
            <a:r>
              <a:rPr lang="en-US" sz="2400" dirty="0">
                <a:solidFill>
                  <a:srgbClr val="FF0000"/>
                </a:solidFill>
                <a:latin typeface="Times New Roman" panose="02020603050405020304" pitchFamily="18" charset="0"/>
                <a:cs typeface="Times New Roman" panose="02020603050405020304" pitchFamily="18" charset="0"/>
              </a:rPr>
              <a:t>t</a:t>
            </a:r>
            <a:r>
              <a:rPr lang="en-US" sz="2400" dirty="0" smtClean="0">
                <a:solidFill>
                  <a:srgbClr val="FF0000"/>
                </a:solidFill>
                <a:latin typeface="Times New Roman" panose="02020603050405020304" pitchFamily="18" charset="0"/>
                <a:cs typeface="Times New Roman" panose="02020603050405020304" pitchFamily="18" charset="0"/>
              </a:rPr>
              <a:t>a </a:t>
            </a:r>
            <a:r>
              <a:rPr lang="en-US" sz="2400" dirty="0" err="1" smtClean="0">
                <a:solidFill>
                  <a:srgbClr val="FF0000"/>
                </a:solidFill>
                <a:latin typeface="Times New Roman" panose="02020603050405020304" pitchFamily="18" charset="0"/>
                <a:cs typeface="Times New Roman" panose="02020603050405020304" pitchFamily="18" charset="0"/>
              </a:rPr>
              <a:t>có</a:t>
            </a:r>
            <a:r>
              <a:rPr lang="en-US" sz="2400" dirty="0" smtClean="0">
                <a:solidFill>
                  <a:srgbClr val="FF0000"/>
                </a:solidFill>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4. </a:t>
            </a:r>
            <a:r>
              <a:rPr lang="en-US" sz="2400" dirty="0" smtClean="0">
                <a:latin typeface="Times New Roman" panose="02020603050405020304" pitchFamily="18" charset="0"/>
                <a:cs typeface="Times New Roman" panose="02020603050405020304" pitchFamily="18" charset="0"/>
              </a:rPr>
              <a:t>1</a:t>
            </a:r>
            <a:r>
              <a:rPr lang="en-US" sz="2400" baseline="30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-3. </a:t>
            </a:r>
            <a:r>
              <a:rPr lang="en-US" sz="2400" dirty="0" smtClean="0">
                <a:latin typeface="Times New Roman" panose="02020603050405020304" pitchFamily="18" charset="0"/>
                <a:cs typeface="Times New Roman" panose="02020603050405020304" pitchFamily="18" charset="0"/>
              </a:rPr>
              <a:t>1 </a:t>
            </a:r>
            <a:r>
              <a:rPr lang="en-US" sz="2400" dirty="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1</a:t>
            </a:r>
          </a:p>
          <a:p>
            <a:r>
              <a:rPr lang="en-US" sz="2400" dirty="0" smtClean="0">
                <a:latin typeface="Times New Roman" panose="02020603050405020304" pitchFamily="18" charset="0"/>
                <a:cs typeface="Times New Roman" panose="02020603050405020304" pitchFamily="18" charset="0"/>
              </a:rPr>
              <a:t>= 4.1 </a:t>
            </a:r>
            <a:r>
              <a:rPr lang="vi-VN"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3 + 1 </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2</a:t>
            </a:r>
            <a:endParaRPr lang="en-US" sz="2400" dirty="0" smtClean="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Vậy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4x</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3x +1 </a:t>
            </a:r>
            <a:r>
              <a:rPr lang="en-US" sz="2400" dirty="0" err="1" smtClean="0">
                <a:latin typeface="Times New Roman" panose="02020603050405020304" pitchFamily="18" charset="0"/>
                <a:cs typeface="Times New Roman" panose="02020603050405020304" pitchFamily="18" charset="0"/>
              </a:rPr>
              <a:t>tại</a:t>
            </a:r>
            <a:r>
              <a:rPr lang="en-US" sz="2400" dirty="0" smtClean="0">
                <a:latin typeface="Times New Roman" panose="02020603050405020304" pitchFamily="18" charset="0"/>
                <a:cs typeface="Times New Roman" panose="02020603050405020304" pitchFamily="18" charset="0"/>
              </a:rPr>
              <a:t> x = 1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2</a:t>
            </a:r>
            <a:endParaRPr lang="en-US" sz="2400" dirty="0">
              <a:latin typeface="Times New Roman" panose="02020603050405020304" pitchFamily="18" charset="0"/>
              <a:cs typeface="Times New Roman" panose="02020603050405020304" pitchFamily="18" charset="0"/>
            </a:endParaRPr>
          </a:p>
        </p:txBody>
      </p:sp>
      <p:sp>
        <p:nvSpPr>
          <p:cNvPr id="30" name="TextBox 29"/>
          <p:cNvSpPr txBox="1"/>
          <p:nvPr/>
        </p:nvSpPr>
        <p:spPr>
          <a:xfrm>
            <a:off x="228600" y="304800"/>
            <a:ext cx="1624099" cy="523220"/>
          </a:xfrm>
          <a:prstGeom prst="rect">
            <a:avLst/>
          </a:prstGeom>
          <a:noFill/>
        </p:spPr>
        <p:txBody>
          <a:bodyPr wrap="none" rtlCol="0">
            <a:spAutoFit/>
          </a:bodyPr>
          <a:lstStyle/>
          <a:p>
            <a:r>
              <a:rPr lang="en-US" sz="2800" b="1" u="sng" dirty="0" smtClean="0">
                <a:solidFill>
                  <a:srgbClr val="FF0000"/>
                </a:solidFill>
                <a:latin typeface="Times New Roman" panose="02020603050405020304" pitchFamily="18" charset="0"/>
                <a:cs typeface="Times New Roman" panose="02020603050405020304" pitchFamily="18" charset="0"/>
              </a:rPr>
              <a:t>BÀI TẬP</a:t>
            </a:r>
            <a:endParaRPr lang="en-US" sz="2800" b="1" u="sng" dirty="0">
              <a:solidFill>
                <a:srgbClr val="FF0000"/>
              </a:solidFill>
              <a:latin typeface="Times New Roman" panose="02020603050405020304" pitchFamily="18" charset="0"/>
              <a:cs typeface="Times New Roman" panose="02020603050405020304" pitchFamily="18" charset="0"/>
            </a:endParaRPr>
          </a:p>
        </p:txBody>
      </p:sp>
      <p:sp>
        <p:nvSpPr>
          <p:cNvPr id="31" name="TextBox 30"/>
          <p:cNvSpPr txBox="1"/>
          <p:nvPr/>
        </p:nvSpPr>
        <p:spPr>
          <a:xfrm>
            <a:off x="304800" y="762000"/>
            <a:ext cx="9067800"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Tính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 4 x</a:t>
            </a:r>
            <a:r>
              <a:rPr lang="en-US" sz="2400" baseline="30000" dirty="0" smtClean="0">
                <a:solidFill>
                  <a:srgbClr val="FF0000"/>
                </a:solidFill>
                <a:latin typeface="Times New Roman" panose="02020603050405020304" pitchFamily="18" charset="0"/>
                <a:cs typeface="Times New Roman" panose="02020603050405020304" pitchFamily="18" charset="0"/>
              </a:rPr>
              <a:t>2</a:t>
            </a:r>
            <a:r>
              <a:rPr lang="en-US" sz="2400" dirty="0" smtClean="0">
                <a:solidFill>
                  <a:srgbClr val="FF0000"/>
                </a:solidFill>
                <a:latin typeface="Times New Roman" panose="02020603050405020304" pitchFamily="18" charset="0"/>
                <a:cs typeface="Times New Roman" panose="02020603050405020304" pitchFamily="18" charset="0"/>
              </a:rPr>
              <a:t> – 3x </a:t>
            </a:r>
            <a:r>
              <a:rPr lang="en-US" sz="2400" smtClean="0">
                <a:solidFill>
                  <a:srgbClr val="FF0000"/>
                </a:solidFill>
                <a:latin typeface="Times New Roman" panose="02020603050405020304" pitchFamily="18" charset="0"/>
                <a:cs typeface="Times New Roman" panose="02020603050405020304" pitchFamily="18" charset="0"/>
              </a:rPr>
              <a:t>+1 </a:t>
            </a:r>
            <a:r>
              <a:rPr lang="en-US" sz="2400">
                <a:solidFill>
                  <a:srgbClr val="002060"/>
                </a:solidFill>
                <a:latin typeface="Times New Roman" panose="02020603050405020304" pitchFamily="18" charset="0"/>
                <a:cs typeface="Times New Roman" panose="02020603050405020304" pitchFamily="18" charset="0"/>
              </a:rPr>
              <a:t>t</a:t>
            </a:r>
            <a:r>
              <a:rPr lang="en-US" sz="2400" smtClean="0">
                <a:solidFill>
                  <a:srgbClr val="002060"/>
                </a:solidFill>
                <a:latin typeface="Times New Roman" panose="02020603050405020304" pitchFamily="18" charset="0"/>
                <a:cs typeface="Times New Roman" panose="02020603050405020304" pitchFamily="18" charset="0"/>
              </a:rPr>
              <a:t>ại x = 1  ;    </a:t>
            </a:r>
            <a:r>
              <a:rPr lang="en-US" sz="2400" dirty="0" smtClean="0">
                <a:solidFill>
                  <a:srgbClr val="002060"/>
                </a:solidFill>
                <a:latin typeface="Times New Roman" panose="02020603050405020304" pitchFamily="18" charset="0"/>
                <a:cs typeface="Times New Roman" panose="02020603050405020304" pitchFamily="18" charset="0"/>
              </a:rPr>
              <a:t>x = </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22" name="Rectangle 7"/>
          <p:cNvSpPr>
            <a:spLocks noChangeArrowheads="1"/>
          </p:cNvSpPr>
          <p:nvPr/>
        </p:nvSpPr>
        <p:spPr bwMode="auto">
          <a:xfrm>
            <a:off x="228600" y="3733800"/>
            <a:ext cx="8686800" cy="2308324"/>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dirty="0" smtClean="0">
                <a:solidFill>
                  <a:srgbClr val="CC3300"/>
                </a:solidFill>
                <a:latin typeface="Times New Roman" panose="02020603050405020304" pitchFamily="18" charset="0"/>
                <a:cs typeface="Times New Roman" panose="02020603050405020304" pitchFamily="18" charset="0"/>
              </a:rPr>
              <a:t>*</a:t>
            </a:r>
            <a:r>
              <a:rPr lang="vi-VN" sz="2400" dirty="0" smtClean="0">
                <a:solidFill>
                  <a:srgbClr val="CC3300"/>
                </a:solidFill>
                <a:latin typeface="Times New Roman" panose="02020603050405020304" pitchFamily="18" charset="0"/>
                <a:cs typeface="Times New Roman" panose="02020603050405020304" pitchFamily="18" charset="0"/>
              </a:rPr>
              <a:t> </a:t>
            </a:r>
            <a:r>
              <a:rPr lang="en-US" sz="2400" dirty="0" err="1" smtClean="0">
                <a:solidFill>
                  <a:srgbClr val="CC3300"/>
                </a:solidFill>
                <a:latin typeface="Times New Roman" panose="02020603050405020304" pitchFamily="18" charset="0"/>
                <a:cs typeface="Times New Roman" panose="02020603050405020304" pitchFamily="18" charset="0"/>
              </a:rPr>
              <a:t>Thay</a:t>
            </a:r>
            <a:r>
              <a:rPr lang="en-US" sz="2400" dirty="0" smtClean="0">
                <a:solidFill>
                  <a:srgbClr val="CC3300"/>
                </a:solidFill>
                <a:latin typeface="Times New Roman" panose="02020603050405020304" pitchFamily="18" charset="0"/>
                <a:cs typeface="Times New Roman" panose="02020603050405020304" pitchFamily="18" charset="0"/>
              </a:rPr>
              <a:t> x </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smtClean="0">
                <a:solidFill>
                  <a:srgbClr val="CC3300"/>
                </a:solidFill>
                <a:latin typeface="Times New Roman" panose="02020603050405020304" pitchFamily="18" charset="0"/>
                <a:cs typeface="Times New Roman" panose="02020603050405020304" pitchFamily="18" charset="0"/>
              </a:rPr>
              <a:t> </a:t>
            </a:r>
            <a:r>
              <a:rPr lang="en-US" sz="2400" dirty="0" err="1" smtClean="0">
                <a:solidFill>
                  <a:srgbClr val="CC3300"/>
                </a:solidFill>
                <a:latin typeface="Times New Roman" panose="02020603050405020304" pitchFamily="18" charset="0"/>
                <a:cs typeface="Times New Roman" panose="02020603050405020304" pitchFamily="18" charset="0"/>
              </a:rPr>
              <a:t>vào</a:t>
            </a:r>
            <a:r>
              <a:rPr lang="en-US" sz="2400" dirty="0" smtClean="0">
                <a:solidFill>
                  <a:srgbClr val="CC3300"/>
                </a:solidFill>
                <a:latin typeface="Times New Roman" panose="02020603050405020304" pitchFamily="18" charset="0"/>
                <a:cs typeface="Times New Roman" panose="02020603050405020304" pitchFamily="18" charset="0"/>
              </a:rPr>
              <a:t> </a:t>
            </a:r>
            <a:r>
              <a:rPr lang="en-US" sz="2400" dirty="0" err="1" smtClean="0">
                <a:solidFill>
                  <a:srgbClr val="CC3300"/>
                </a:solidFill>
                <a:latin typeface="Times New Roman" panose="02020603050405020304" pitchFamily="18" charset="0"/>
                <a:cs typeface="Times New Roman" panose="02020603050405020304" pitchFamily="18" charset="0"/>
              </a:rPr>
              <a:t>biểu</a:t>
            </a:r>
            <a:r>
              <a:rPr lang="en-US" sz="2400" dirty="0" smtClean="0">
                <a:solidFill>
                  <a:srgbClr val="CC3300"/>
                </a:solidFill>
                <a:latin typeface="Times New Roman" panose="02020603050405020304" pitchFamily="18" charset="0"/>
                <a:cs typeface="Times New Roman" panose="02020603050405020304" pitchFamily="18" charset="0"/>
              </a:rPr>
              <a:t> </a:t>
            </a:r>
            <a:r>
              <a:rPr lang="en-US" sz="2400" dirty="0" err="1" smtClean="0">
                <a:solidFill>
                  <a:srgbClr val="CC3300"/>
                </a:solidFill>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4x</a:t>
            </a:r>
            <a:r>
              <a:rPr lang="en-US" sz="2400" baseline="30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3x +</a:t>
            </a:r>
            <a:r>
              <a:rPr lang="en-US" sz="2400" dirty="0" smtClean="0">
                <a:latin typeface="Times New Roman" panose="02020603050405020304" pitchFamily="18" charset="0"/>
                <a:cs typeface="Times New Roman" panose="02020603050405020304" pitchFamily="18" charset="0"/>
              </a:rPr>
              <a:t>1 </a:t>
            </a:r>
            <a:r>
              <a:rPr lang="en-US" sz="2400" dirty="0">
                <a:solidFill>
                  <a:srgbClr val="FF0000"/>
                </a:solidFill>
                <a:latin typeface="Times New Roman" panose="02020603050405020304" pitchFamily="18" charset="0"/>
                <a:cs typeface="Times New Roman" panose="02020603050405020304" pitchFamily="18" charset="0"/>
              </a:rPr>
              <a:t>t</a:t>
            </a:r>
            <a:r>
              <a:rPr lang="en-US" sz="2400" dirty="0" smtClean="0">
                <a:solidFill>
                  <a:srgbClr val="FF0000"/>
                </a:solidFill>
                <a:latin typeface="Times New Roman" panose="02020603050405020304" pitchFamily="18" charset="0"/>
                <a:cs typeface="Times New Roman" panose="02020603050405020304" pitchFamily="18" charset="0"/>
              </a:rPr>
              <a:t>a </a:t>
            </a:r>
            <a:r>
              <a:rPr lang="en-US" sz="2400" dirty="0" err="1" smtClean="0">
                <a:solidFill>
                  <a:srgbClr val="FF0000"/>
                </a:solidFill>
                <a:latin typeface="Times New Roman" panose="02020603050405020304" pitchFamily="18" charset="0"/>
                <a:cs typeface="Times New Roman" panose="02020603050405020304" pitchFamily="18" charset="0"/>
              </a:rPr>
              <a:t>có</a:t>
            </a:r>
            <a:r>
              <a:rPr lang="en-US" sz="2400" dirty="0" smtClean="0">
                <a:solidFill>
                  <a:srgbClr val="FF0000"/>
                </a:solidFill>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p>
          <a:p>
            <a:r>
              <a:rPr lang="en-US" sz="2400" dirty="0" smtClean="0">
                <a:latin typeface="Times New Roman" panose="02020603050405020304" pitchFamily="18" charset="0"/>
                <a:cs typeface="Times New Roman" panose="02020603050405020304" pitchFamily="18" charset="0"/>
              </a:rPr>
              <a:t>  4</a:t>
            </a:r>
            <a:r>
              <a:rPr lang="vi-VN"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+1  = 4</a:t>
            </a:r>
            <a:r>
              <a:rPr lang="vi-VN"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     + 1  = 1 -     + 1  =   </a:t>
            </a:r>
          </a:p>
          <a:p>
            <a:endParaRPr lang="en-US" sz="2400" dirty="0" smtClean="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Vậy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4x</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3x +1 </a:t>
            </a:r>
            <a:r>
              <a:rPr lang="en-US" sz="2400" dirty="0" err="1" smtClean="0">
                <a:latin typeface="Times New Roman" panose="02020603050405020304" pitchFamily="18" charset="0"/>
                <a:cs typeface="Times New Roman" panose="02020603050405020304" pitchFamily="18" charset="0"/>
              </a:rPr>
              <a:t>tại</a:t>
            </a:r>
            <a:r>
              <a:rPr lang="en-US" sz="2400" dirty="0" smtClean="0">
                <a:latin typeface="Times New Roman" panose="02020603050405020304" pitchFamily="18" charset="0"/>
                <a:cs typeface="Times New Roman" panose="02020603050405020304" pitchFamily="18" charset="0"/>
              </a:rPr>
              <a:t> x =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p:txBody>
      </p:sp>
      <p:graphicFrame>
        <p:nvGraphicFramePr>
          <p:cNvPr id="23" name="Object 35"/>
          <p:cNvGraphicFramePr>
            <a:graphicFrameLocks noChangeAspect="1"/>
          </p:cNvGraphicFramePr>
          <p:nvPr>
            <p:extLst>
              <p:ext uri="{D42A27DB-BD31-4B8C-83A1-F6EECF244321}">
                <p14:modId xmlns:p14="http://schemas.microsoft.com/office/powerpoint/2010/main" val="731209838"/>
              </p:ext>
            </p:extLst>
          </p:nvPr>
        </p:nvGraphicFramePr>
        <p:xfrm>
          <a:off x="1676400" y="3657600"/>
          <a:ext cx="295275" cy="762000"/>
        </p:xfrm>
        <a:graphic>
          <a:graphicData uri="http://schemas.openxmlformats.org/presentationml/2006/ole">
            <mc:AlternateContent xmlns:mc="http://schemas.openxmlformats.org/markup-compatibility/2006">
              <mc:Choice xmlns:v="urn:schemas-microsoft-com:vml" Requires="v">
                <p:oleObj spid="_x0000_s3386" name="Equation" r:id="rId6" imgW="152280" imgH="393480" progId="Equation.DSMT4">
                  <p:embed/>
                </p:oleObj>
              </mc:Choice>
              <mc:Fallback>
                <p:oleObj name="Equation" r:id="rId6" imgW="152280" imgH="393480" progId="Equation.DSMT4">
                  <p:embed/>
                  <p:pic>
                    <p:nvPicPr>
                      <p:cNvPr id="3"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657600"/>
                        <a:ext cx="295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 name="Object 19"/>
          <p:cNvGraphicFramePr>
            <a:graphicFrameLocks noChangeAspect="1"/>
          </p:cNvGraphicFramePr>
          <p:nvPr>
            <p:extLst>
              <p:ext uri="{D42A27DB-BD31-4B8C-83A1-F6EECF244321}">
                <p14:modId xmlns:p14="http://schemas.microsoft.com/office/powerpoint/2010/main" val="3300786804"/>
              </p:ext>
            </p:extLst>
          </p:nvPr>
        </p:nvGraphicFramePr>
        <p:xfrm>
          <a:off x="709612" y="4267200"/>
          <a:ext cx="509588" cy="811953"/>
        </p:xfrm>
        <a:graphic>
          <a:graphicData uri="http://schemas.openxmlformats.org/presentationml/2006/ole">
            <mc:AlternateContent xmlns:mc="http://schemas.openxmlformats.org/markup-compatibility/2006">
              <mc:Choice xmlns:v="urn:schemas-microsoft-com:vml" Requires="v">
                <p:oleObj spid="_x0000_s3387" name="Equation" r:id="rId7" imgW="342720" imgH="469800" progId="Equation.DSMT4">
                  <p:embed/>
                </p:oleObj>
              </mc:Choice>
              <mc:Fallback>
                <p:oleObj name="Equation" r:id="rId7" imgW="342720" imgH="469800" progId="Equation.DSMT4">
                  <p:embed/>
                  <p:pic>
                    <p:nvPicPr>
                      <p:cNvPr id="4" name="Object 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9612" y="4267200"/>
                        <a:ext cx="509588" cy="8119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35"/>
          <p:cNvGraphicFramePr>
            <a:graphicFrameLocks noChangeAspect="1"/>
          </p:cNvGraphicFramePr>
          <p:nvPr>
            <p:extLst>
              <p:ext uri="{D42A27DB-BD31-4B8C-83A1-F6EECF244321}">
                <p14:modId xmlns:p14="http://schemas.microsoft.com/office/powerpoint/2010/main" val="53929873"/>
              </p:ext>
            </p:extLst>
          </p:nvPr>
        </p:nvGraphicFramePr>
        <p:xfrm>
          <a:off x="1609725" y="4343400"/>
          <a:ext cx="295275" cy="762000"/>
        </p:xfrm>
        <a:graphic>
          <a:graphicData uri="http://schemas.openxmlformats.org/presentationml/2006/ole">
            <mc:AlternateContent xmlns:mc="http://schemas.openxmlformats.org/markup-compatibility/2006">
              <mc:Choice xmlns:v="urn:schemas-microsoft-com:vml" Requires="v">
                <p:oleObj spid="_x0000_s3388" name="Equation" r:id="rId9" imgW="152280" imgH="393480" progId="Equation.DSMT4">
                  <p:embed/>
                </p:oleObj>
              </mc:Choice>
              <mc:Fallback>
                <p:oleObj name="Equation" r:id="rId9" imgW="152280" imgH="393480" progId="Equation.DSMT4">
                  <p:embed/>
                  <p:pic>
                    <p:nvPicPr>
                      <p:cNvPr id="5"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9725" y="4343400"/>
                        <a:ext cx="295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 name="Object 35"/>
          <p:cNvGraphicFramePr>
            <a:graphicFrameLocks noChangeAspect="1"/>
          </p:cNvGraphicFramePr>
          <p:nvPr>
            <p:extLst>
              <p:ext uri="{D42A27DB-BD31-4B8C-83A1-F6EECF244321}">
                <p14:modId xmlns:p14="http://schemas.microsoft.com/office/powerpoint/2010/main" val="2019595448"/>
              </p:ext>
            </p:extLst>
          </p:nvPr>
        </p:nvGraphicFramePr>
        <p:xfrm>
          <a:off x="2828925" y="4343400"/>
          <a:ext cx="295275" cy="762000"/>
        </p:xfrm>
        <a:graphic>
          <a:graphicData uri="http://schemas.openxmlformats.org/presentationml/2006/ole">
            <mc:AlternateContent xmlns:mc="http://schemas.openxmlformats.org/markup-compatibility/2006">
              <mc:Choice xmlns:v="urn:schemas-microsoft-com:vml" Requires="v">
                <p:oleObj spid="_x0000_s3389" name="Equation" r:id="rId10" imgW="152280" imgH="393480" progId="Equation.DSMT4">
                  <p:embed/>
                </p:oleObj>
              </mc:Choice>
              <mc:Fallback>
                <p:oleObj name="Equation" r:id="rId10" imgW="152280" imgH="393480" progId="Equation.DSMT4">
                  <p:embed/>
                  <p:pic>
                    <p:nvPicPr>
                      <p:cNvPr id="6" name="Object 35"/>
                      <p:cNvPicPr>
                        <a:picLocks noChangeAspect="1" noChangeArrowheads="1"/>
                      </p:cNvPicPr>
                      <p:nvPr/>
                    </p:nvPicPr>
                    <p:blipFill>
                      <a:blip r:embed="rId11"/>
                      <a:srcRect/>
                      <a:stretch>
                        <a:fillRect/>
                      </a:stretch>
                    </p:blipFill>
                    <p:spPr bwMode="auto">
                      <a:xfrm>
                        <a:off x="2828925" y="4343400"/>
                        <a:ext cx="295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 name="Object 35"/>
          <p:cNvGraphicFramePr>
            <a:graphicFrameLocks noChangeAspect="1"/>
          </p:cNvGraphicFramePr>
          <p:nvPr>
            <p:extLst>
              <p:ext uri="{D42A27DB-BD31-4B8C-83A1-F6EECF244321}">
                <p14:modId xmlns:p14="http://schemas.microsoft.com/office/powerpoint/2010/main" val="3971590710"/>
              </p:ext>
            </p:extLst>
          </p:nvPr>
        </p:nvGraphicFramePr>
        <p:xfrm>
          <a:off x="3362325" y="4343400"/>
          <a:ext cx="295275" cy="762000"/>
        </p:xfrm>
        <a:graphic>
          <a:graphicData uri="http://schemas.openxmlformats.org/presentationml/2006/ole">
            <mc:AlternateContent xmlns:mc="http://schemas.openxmlformats.org/markup-compatibility/2006">
              <mc:Choice xmlns:v="urn:schemas-microsoft-com:vml" Requires="v">
                <p:oleObj spid="_x0000_s3390" name="Equation" r:id="rId12" imgW="152280" imgH="393480" progId="Equation.DSMT4">
                  <p:embed/>
                </p:oleObj>
              </mc:Choice>
              <mc:Fallback>
                <p:oleObj name="Equation" r:id="rId12" imgW="152280" imgH="393480" progId="Equation.DSMT4">
                  <p:embed/>
                  <p:pic>
                    <p:nvPicPr>
                      <p:cNvPr id="7" name="Object 35"/>
                      <p:cNvPicPr>
                        <a:picLocks noChangeAspect="1" noChangeArrowheads="1"/>
                      </p:cNvPicPr>
                      <p:nvPr/>
                    </p:nvPicPr>
                    <p:blipFill>
                      <a:blip r:embed="rId13"/>
                      <a:srcRect/>
                      <a:stretch>
                        <a:fillRect/>
                      </a:stretch>
                    </p:blipFill>
                    <p:spPr bwMode="auto">
                      <a:xfrm>
                        <a:off x="3362325" y="4343400"/>
                        <a:ext cx="295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 name="Object 35"/>
          <p:cNvGraphicFramePr>
            <a:graphicFrameLocks noChangeAspect="1"/>
          </p:cNvGraphicFramePr>
          <p:nvPr>
            <p:extLst>
              <p:ext uri="{D42A27DB-BD31-4B8C-83A1-F6EECF244321}">
                <p14:modId xmlns:p14="http://schemas.microsoft.com/office/powerpoint/2010/main" val="3386114867"/>
              </p:ext>
            </p:extLst>
          </p:nvPr>
        </p:nvGraphicFramePr>
        <p:xfrm>
          <a:off x="6276109" y="5049980"/>
          <a:ext cx="200891" cy="762000"/>
        </p:xfrm>
        <a:graphic>
          <a:graphicData uri="http://schemas.openxmlformats.org/presentationml/2006/ole">
            <mc:AlternateContent xmlns:mc="http://schemas.openxmlformats.org/markup-compatibility/2006">
              <mc:Choice xmlns:v="urn:schemas-microsoft-com:vml" Requires="v">
                <p:oleObj spid="_x0000_s3391" name="Equation" r:id="rId14" imgW="152280" imgH="393480" progId="Equation.DSMT4">
                  <p:embed/>
                </p:oleObj>
              </mc:Choice>
              <mc:Fallback>
                <p:oleObj name="Equation" r:id="rId14" imgW="152280" imgH="393480" progId="Equation.DSMT4">
                  <p:embed/>
                  <p:pic>
                    <p:nvPicPr>
                      <p:cNvPr id="8"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6109" y="5049980"/>
                        <a:ext cx="200891" cy="762000"/>
                      </a:xfrm>
                      <a:prstGeom prst="rect">
                        <a:avLst/>
                      </a:prstGeom>
                      <a:noFill/>
                      <a:ln>
                        <a:noFill/>
                      </a:ln>
                      <a:effectLst/>
                    </p:spPr>
                  </p:pic>
                </p:oleObj>
              </mc:Fallback>
            </mc:AlternateContent>
          </a:graphicData>
        </a:graphic>
      </p:graphicFrame>
      <p:graphicFrame>
        <p:nvGraphicFramePr>
          <p:cNvPr id="29" name="Object 35"/>
          <p:cNvGraphicFramePr>
            <a:graphicFrameLocks noChangeAspect="1"/>
          </p:cNvGraphicFramePr>
          <p:nvPr>
            <p:extLst>
              <p:ext uri="{D42A27DB-BD31-4B8C-83A1-F6EECF244321}">
                <p14:modId xmlns:p14="http://schemas.microsoft.com/office/powerpoint/2010/main" val="445841317"/>
              </p:ext>
            </p:extLst>
          </p:nvPr>
        </p:nvGraphicFramePr>
        <p:xfrm>
          <a:off x="5648325" y="5029200"/>
          <a:ext cx="295275" cy="762000"/>
        </p:xfrm>
        <a:graphic>
          <a:graphicData uri="http://schemas.openxmlformats.org/presentationml/2006/ole">
            <mc:AlternateContent xmlns:mc="http://schemas.openxmlformats.org/markup-compatibility/2006">
              <mc:Choice xmlns:v="urn:schemas-microsoft-com:vml" Requires="v">
                <p:oleObj spid="_x0000_s3392" name="Equation" r:id="rId15" imgW="152280" imgH="393480" progId="Equation.DSMT4">
                  <p:embed/>
                </p:oleObj>
              </mc:Choice>
              <mc:Fallback>
                <p:oleObj name="Equation" r:id="rId15" imgW="152280" imgH="393480" progId="Equation.DSMT4">
                  <p:embed/>
                  <p:pic>
                    <p:nvPicPr>
                      <p:cNvPr id="9"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48325" y="5029200"/>
                        <a:ext cx="295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 name="Object 35"/>
          <p:cNvGraphicFramePr>
            <a:graphicFrameLocks noChangeAspect="1"/>
          </p:cNvGraphicFramePr>
          <p:nvPr>
            <p:extLst>
              <p:ext uri="{D42A27DB-BD31-4B8C-83A1-F6EECF244321}">
                <p14:modId xmlns:p14="http://schemas.microsoft.com/office/powerpoint/2010/main" val="1656802329"/>
              </p:ext>
            </p:extLst>
          </p:nvPr>
        </p:nvGraphicFramePr>
        <p:xfrm>
          <a:off x="5943600" y="4343400"/>
          <a:ext cx="295275" cy="762000"/>
        </p:xfrm>
        <a:graphic>
          <a:graphicData uri="http://schemas.openxmlformats.org/presentationml/2006/ole">
            <mc:AlternateContent xmlns:mc="http://schemas.openxmlformats.org/markup-compatibility/2006">
              <mc:Choice xmlns:v="urn:schemas-microsoft-com:vml" Requires="v">
                <p:oleObj spid="_x0000_s3393" name="Equation" r:id="rId16" imgW="152280" imgH="393480" progId="Equation.DSMT4">
                  <p:embed/>
                </p:oleObj>
              </mc:Choice>
              <mc:Fallback>
                <p:oleObj name="Equation" r:id="rId16" imgW="152280" imgH="393480" progId="Equation.DSMT4">
                  <p:embed/>
                  <p:pic>
                    <p:nvPicPr>
                      <p:cNvPr id="10"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4343400"/>
                        <a:ext cx="295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9" name="Object 35"/>
          <p:cNvGraphicFramePr>
            <a:graphicFrameLocks noChangeAspect="1"/>
          </p:cNvGraphicFramePr>
          <p:nvPr>
            <p:extLst>
              <p:ext uri="{D42A27DB-BD31-4B8C-83A1-F6EECF244321}">
                <p14:modId xmlns:p14="http://schemas.microsoft.com/office/powerpoint/2010/main" val="3310794945"/>
              </p:ext>
            </p:extLst>
          </p:nvPr>
        </p:nvGraphicFramePr>
        <p:xfrm>
          <a:off x="4810125" y="4343400"/>
          <a:ext cx="295275" cy="762000"/>
        </p:xfrm>
        <a:graphic>
          <a:graphicData uri="http://schemas.openxmlformats.org/presentationml/2006/ole">
            <mc:AlternateContent xmlns:mc="http://schemas.openxmlformats.org/markup-compatibility/2006">
              <mc:Choice xmlns:v="urn:schemas-microsoft-com:vml" Requires="v">
                <p:oleObj spid="_x0000_s3394" name="Equation" r:id="rId17" imgW="152280" imgH="393480" progId="Equation.DSMT4">
                  <p:embed/>
                </p:oleObj>
              </mc:Choice>
              <mc:Fallback>
                <p:oleObj name="Equation" r:id="rId17" imgW="152280" imgH="393480" progId="Equation.DSMT4">
                  <p:embed/>
                  <p:pic>
                    <p:nvPicPr>
                      <p:cNvPr id="11" name="Object 35"/>
                      <p:cNvPicPr>
                        <a:picLocks noChangeAspect="1" noChangeArrowheads="1"/>
                      </p:cNvPicPr>
                      <p:nvPr/>
                    </p:nvPicPr>
                    <p:blipFill>
                      <a:blip r:embed="rId13"/>
                      <a:srcRect/>
                      <a:stretch>
                        <a:fillRect/>
                      </a:stretch>
                    </p:blipFill>
                    <p:spPr bwMode="auto">
                      <a:xfrm>
                        <a:off x="4810125" y="4343400"/>
                        <a:ext cx="295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
                                        <p:tgtEl>
                                          <p:spTgt spid="5">
                                            <p:txEl>
                                              <p:pRg st="0" end="0"/>
                                            </p:txEl>
                                          </p:spTgt>
                                        </p:tgtEl>
                                      </p:cBhvr>
                                    </p:animEffect>
                                    <p:anim calcmode="lin" valueType="num">
                                      <p:cBhvr>
                                        <p:cTn id="8"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5">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2" presetClass="entr" presetSubtype="0" fill="hold"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Scale>
                                      <p:cBhvr>
                                        <p:cTn id="16" dur="1000" decel="50000" fill="hold">
                                          <p:stCondLst>
                                            <p:cond delay="0"/>
                                          </p:stCondLst>
                                        </p:cTn>
                                        <p:tgtEl>
                                          <p:spTgt spid="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1000" decel="50000" fill="hold">
                                          <p:stCondLst>
                                            <p:cond delay="0"/>
                                          </p:stCondLst>
                                        </p:cTn>
                                        <p:tgtEl>
                                          <p:spTgt spid="5">
                                            <p:txEl>
                                              <p:pRg st="1" end="1"/>
                                            </p:txEl>
                                          </p:spTgt>
                                        </p:tgtEl>
                                        <p:attrNameLst>
                                          <p:attrName>ppt_x</p:attrName>
                                          <p:attrName>ppt_y</p:attrName>
                                        </p:attrNameLst>
                                      </p:cBhvr>
                                    </p:animMotion>
                                    <p:animEffect transition="in" filter="fade">
                                      <p:cBhvr>
                                        <p:cTn id="18" dur="1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2"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Scale>
                                      <p:cBhvr>
                                        <p:cTn id="23" dur="1000" decel="50000" fill="hold">
                                          <p:stCondLst>
                                            <p:cond delay="0"/>
                                          </p:stCondLst>
                                        </p:cTn>
                                        <p:tgtEl>
                                          <p:spTgt spid="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5">
                                            <p:txEl>
                                              <p:pRg st="2" end="2"/>
                                            </p:txEl>
                                          </p:spTgt>
                                        </p:tgtEl>
                                        <p:attrNameLst>
                                          <p:attrName>ppt_x</p:attrName>
                                          <p:attrName>ppt_y</p:attrName>
                                        </p:attrNameLst>
                                      </p:cBhvr>
                                    </p:animMotion>
                                    <p:animEffect transition="in" filter="fade">
                                      <p:cBhvr>
                                        <p:cTn id="25" dur="1000"/>
                                        <p:tgtEl>
                                          <p:spTgt spid="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3" presetClass="entr" presetSubtype="0" fill="hold"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Effect transition="in" filter="fade">
                                      <p:cBhvr>
                                        <p:cTn id="30" dur="100"/>
                                        <p:tgtEl>
                                          <p:spTgt spid="5">
                                            <p:txEl>
                                              <p:pRg st="3" end="3"/>
                                            </p:txEl>
                                          </p:spTgt>
                                        </p:tgtEl>
                                      </p:cBhvr>
                                    </p:animEffect>
                                    <p:anim calcmode="lin" valueType="num">
                                      <p:cBhvr>
                                        <p:cTn id="31" dur="4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2" dur="400" fill="hold"/>
                                        <p:tgtEl>
                                          <p:spTgt spid="5">
                                            <p:txEl>
                                              <p:pRg st="3" end="3"/>
                                            </p:txEl>
                                          </p:spTgt>
                                        </p:tgtEl>
                                        <p:attrNameLst>
                                          <p:attrName>ppt_y</p:attrName>
                                        </p:attrNameLst>
                                      </p:cBhvr>
                                      <p:tavLst>
                                        <p:tav tm="0">
                                          <p:val>
                                            <p:strVal val="#ppt_y+0.31"/>
                                          </p:val>
                                        </p:tav>
                                        <p:tav tm="100000">
                                          <p:val>
                                            <p:strVal val="#ppt_y+0.31"/>
                                          </p:val>
                                        </p:tav>
                                      </p:tavLst>
                                    </p:anim>
                                    <p:anim calcmode="lin" valueType="num">
                                      <p:cBhvr>
                                        <p:cTn id="33" dur="600" decel="50000" fill="hold">
                                          <p:stCondLst>
                                            <p:cond delay="400"/>
                                          </p:stCondLst>
                                        </p:cTn>
                                        <p:tgtEl>
                                          <p:spTgt spid="5">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4" dur="600" decel="50000" fill="hold">
                                          <p:stCondLst>
                                            <p:cond delay="400"/>
                                          </p:stCondLst>
                                        </p:cTn>
                                        <p:tgtEl>
                                          <p:spTgt spid="5">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3" presetClass="entr" presetSubtype="0"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Effect transition="in" filter="fade">
                                      <p:cBhvr>
                                        <p:cTn id="39" dur="100"/>
                                        <p:tgtEl>
                                          <p:spTgt spid="5">
                                            <p:txEl>
                                              <p:pRg st="4" end="4"/>
                                            </p:txEl>
                                          </p:spTgt>
                                        </p:tgtEl>
                                      </p:cBhvr>
                                    </p:animEffect>
                                    <p:anim calcmode="lin" valueType="num">
                                      <p:cBhvr>
                                        <p:cTn id="40" dur="4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1" dur="400" fill="hold"/>
                                        <p:tgtEl>
                                          <p:spTgt spid="5">
                                            <p:txEl>
                                              <p:pRg st="4" end="4"/>
                                            </p:txEl>
                                          </p:spTgt>
                                        </p:tgtEl>
                                        <p:attrNameLst>
                                          <p:attrName>ppt_y</p:attrName>
                                        </p:attrNameLst>
                                      </p:cBhvr>
                                      <p:tavLst>
                                        <p:tav tm="0">
                                          <p:val>
                                            <p:strVal val="#ppt_y+0.31"/>
                                          </p:val>
                                        </p:tav>
                                        <p:tav tm="100000">
                                          <p:val>
                                            <p:strVal val="#ppt_y+0.31"/>
                                          </p:val>
                                        </p:tav>
                                      </p:tavLst>
                                    </p:anim>
                                    <p:anim calcmode="lin" valueType="num">
                                      <p:cBhvr>
                                        <p:cTn id="42" dur="600" decel="50000" fill="hold">
                                          <p:stCondLst>
                                            <p:cond delay="400"/>
                                          </p:stCondLst>
                                        </p:cTn>
                                        <p:tgtEl>
                                          <p:spTgt spid="5">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3" dur="600" decel="50000" fill="hold">
                                          <p:stCondLst>
                                            <p:cond delay="400"/>
                                          </p:stCondLst>
                                        </p:cTn>
                                        <p:tgtEl>
                                          <p:spTgt spid="5">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44" presetID="25" presetClass="entr" presetSubtype="0" fill="hold" grpId="0" nodeType="withEffect">
                                  <p:stCondLst>
                                    <p:cond delay="0"/>
                                  </p:stCondLst>
                                  <p:childTnLst>
                                    <p:set>
                                      <p:cBhvr>
                                        <p:cTn id="45" dur="1" fill="hold">
                                          <p:stCondLst>
                                            <p:cond delay="0"/>
                                          </p:stCondLst>
                                        </p:cTn>
                                        <p:tgtEl>
                                          <p:spTgt spid="5">
                                            <p:txEl>
                                              <p:pRg st="4" end="4"/>
                                            </p:txEl>
                                          </p:spTgt>
                                        </p:tgtEl>
                                        <p:attrNameLst>
                                          <p:attrName>style.visibility</p:attrName>
                                        </p:attrNameLst>
                                      </p:cBhvr>
                                      <p:to>
                                        <p:strVal val="visible"/>
                                      </p:to>
                                    </p:set>
                                    <p:anim calcmode="lin" valueType="num">
                                      <p:cBhvr>
                                        <p:cTn id="46" dur="500" decel="50000" fill="hold">
                                          <p:stCondLst>
                                            <p:cond delay="0"/>
                                          </p:stCondLst>
                                        </p:cTn>
                                        <p:tgtEl>
                                          <p:spTgt spid="5">
                                            <p:txEl>
                                              <p:pRg st="4" end="4"/>
                                            </p:txEl>
                                          </p:spTgt>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5">
                                            <p:txEl>
                                              <p:pRg st="4" end="4"/>
                                            </p:txEl>
                                          </p:spTgt>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5">
                                            <p:txEl>
                                              <p:pRg st="4" end="4"/>
                                            </p:txEl>
                                          </p:spTgt>
                                        </p:tgtEl>
                                        <p:attrNameLst>
                                          <p:attrName>ppt_w</p:attrName>
                                        </p:attrNameLst>
                                      </p:cBhvr>
                                      <p:tavLst>
                                        <p:tav tm="0">
                                          <p:val>
                                            <p:strVal val="#ppt_w*.05"/>
                                          </p:val>
                                        </p:tav>
                                        <p:tav tm="100000">
                                          <p:val>
                                            <p:strVal val="#ppt_w"/>
                                          </p:val>
                                        </p:tav>
                                      </p:tavLst>
                                    </p:anim>
                                    <p:anim calcmode="lin" valueType="num">
                                      <p:cBhvr>
                                        <p:cTn id="49" dur="1000" fill="hold"/>
                                        <p:tgtEl>
                                          <p:spTgt spid="5">
                                            <p:txEl>
                                              <p:pRg st="4" end="4"/>
                                            </p:txEl>
                                          </p:spTgt>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5">
                                            <p:txEl>
                                              <p:pRg st="4" end="4"/>
                                            </p:txEl>
                                          </p:spTgt>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5">
                                            <p:txEl>
                                              <p:pRg st="4" end="4"/>
                                            </p:txEl>
                                          </p:spTgt>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5">
                                            <p:txEl>
                                              <p:pRg st="4" end="4"/>
                                            </p:txEl>
                                          </p:spTgt>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5">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3" presetClass="entr" presetSubtype="0" fill="hold" nodeType="clickEffect">
                                  <p:stCondLst>
                                    <p:cond delay="0"/>
                                  </p:stCondLst>
                                  <p:childTnLst>
                                    <p:set>
                                      <p:cBhvr>
                                        <p:cTn id="57" dur="1" fill="hold">
                                          <p:stCondLst>
                                            <p:cond delay="0"/>
                                          </p:stCondLst>
                                        </p:cTn>
                                        <p:tgtEl>
                                          <p:spTgt spid="22">
                                            <p:txEl>
                                              <p:pRg st="0" end="0"/>
                                            </p:txEl>
                                          </p:spTgt>
                                        </p:tgtEl>
                                        <p:attrNameLst>
                                          <p:attrName>style.visibility</p:attrName>
                                        </p:attrNameLst>
                                      </p:cBhvr>
                                      <p:to>
                                        <p:strVal val="visible"/>
                                      </p:to>
                                    </p:set>
                                    <p:animEffect transition="in" filter="fade">
                                      <p:cBhvr>
                                        <p:cTn id="58" dur="100"/>
                                        <p:tgtEl>
                                          <p:spTgt spid="22">
                                            <p:txEl>
                                              <p:pRg st="0" end="0"/>
                                            </p:txEl>
                                          </p:spTgt>
                                        </p:tgtEl>
                                      </p:cBhvr>
                                    </p:animEffect>
                                    <p:anim calcmode="lin" valueType="num">
                                      <p:cBhvr>
                                        <p:cTn id="59" dur="4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60" dur="400" fill="hold"/>
                                        <p:tgtEl>
                                          <p:spTgt spid="22">
                                            <p:txEl>
                                              <p:pRg st="0" end="0"/>
                                            </p:txEl>
                                          </p:spTgt>
                                        </p:tgtEl>
                                        <p:attrNameLst>
                                          <p:attrName>ppt_y</p:attrName>
                                        </p:attrNameLst>
                                      </p:cBhvr>
                                      <p:tavLst>
                                        <p:tav tm="0">
                                          <p:val>
                                            <p:strVal val="#ppt_y+0.31"/>
                                          </p:val>
                                        </p:tav>
                                        <p:tav tm="100000">
                                          <p:val>
                                            <p:strVal val="#ppt_y+0.31"/>
                                          </p:val>
                                        </p:tav>
                                      </p:tavLst>
                                    </p:anim>
                                    <p:anim calcmode="lin" valueType="num">
                                      <p:cBhvr>
                                        <p:cTn id="61" dur="600" decel="50000" fill="hold">
                                          <p:stCondLst>
                                            <p:cond delay="400"/>
                                          </p:stCondLst>
                                        </p:cTn>
                                        <p:tgtEl>
                                          <p:spTgt spid="22">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2" dur="600" decel="50000" fill="hold">
                                          <p:stCondLst>
                                            <p:cond delay="400"/>
                                          </p:stCondLst>
                                        </p:cTn>
                                        <p:tgtEl>
                                          <p:spTgt spid="22">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63" presetID="1" presetClass="entr" presetSubtype="0" fill="hold" nodeType="with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52" presetClass="entr" presetSubtype="0" fill="hold" nodeType="clickEffect">
                                  <p:stCondLst>
                                    <p:cond delay="0"/>
                                  </p:stCondLst>
                                  <p:childTnLst>
                                    <p:set>
                                      <p:cBhvr>
                                        <p:cTn id="68" dur="1" fill="hold">
                                          <p:stCondLst>
                                            <p:cond delay="0"/>
                                          </p:stCondLst>
                                        </p:cTn>
                                        <p:tgtEl>
                                          <p:spTgt spid="22">
                                            <p:txEl>
                                              <p:pRg st="2" end="2"/>
                                            </p:txEl>
                                          </p:spTgt>
                                        </p:tgtEl>
                                        <p:attrNameLst>
                                          <p:attrName>style.visibility</p:attrName>
                                        </p:attrNameLst>
                                      </p:cBhvr>
                                      <p:to>
                                        <p:strVal val="visible"/>
                                      </p:to>
                                    </p:set>
                                    <p:animScale>
                                      <p:cBhvr>
                                        <p:cTn id="69" dur="1000" decel="50000" fill="hold">
                                          <p:stCondLst>
                                            <p:cond delay="0"/>
                                          </p:stCondLst>
                                        </p:cTn>
                                        <p:tgtEl>
                                          <p:spTgt spid="2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0" dur="1000" decel="50000" fill="hold">
                                          <p:stCondLst>
                                            <p:cond delay="0"/>
                                          </p:stCondLst>
                                        </p:cTn>
                                        <p:tgtEl>
                                          <p:spTgt spid="22">
                                            <p:txEl>
                                              <p:pRg st="2" end="2"/>
                                            </p:txEl>
                                          </p:spTgt>
                                        </p:tgtEl>
                                        <p:attrNameLst>
                                          <p:attrName>ppt_x</p:attrName>
                                          <p:attrName>ppt_y</p:attrName>
                                        </p:attrNameLst>
                                      </p:cBhvr>
                                    </p:animMotion>
                                    <p:animEffect transition="in" filter="fade">
                                      <p:cBhvr>
                                        <p:cTn id="71" dur="1000"/>
                                        <p:tgtEl>
                                          <p:spTgt spid="22">
                                            <p:txEl>
                                              <p:pRg st="2" end="2"/>
                                            </p:txEl>
                                          </p:spTgt>
                                        </p:tgtEl>
                                      </p:cBhvr>
                                    </p:animEffect>
                                  </p:childTnLst>
                                </p:cTn>
                              </p:par>
                              <p:par>
                                <p:cTn id="72" presetID="52" presetClass="entr" presetSubtype="0" fill="hold" nodeType="withEffect">
                                  <p:stCondLst>
                                    <p:cond delay="0"/>
                                  </p:stCondLst>
                                  <p:childTnLst>
                                    <p:set>
                                      <p:cBhvr>
                                        <p:cTn id="73" dur="1" fill="hold">
                                          <p:stCondLst>
                                            <p:cond delay="0"/>
                                          </p:stCondLst>
                                        </p:cTn>
                                        <p:tgtEl>
                                          <p:spTgt spid="24"/>
                                        </p:tgtEl>
                                        <p:attrNameLst>
                                          <p:attrName>style.visibility</p:attrName>
                                        </p:attrNameLst>
                                      </p:cBhvr>
                                      <p:to>
                                        <p:strVal val="visible"/>
                                      </p:to>
                                    </p:set>
                                    <p:animScale>
                                      <p:cBhvr>
                                        <p:cTn id="74" dur="1000" decel="50000" fill="hold">
                                          <p:stCondLst>
                                            <p:cond delay="0"/>
                                          </p:stCondLst>
                                        </p:cTn>
                                        <p:tgtEl>
                                          <p:spTgt spid="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5" dur="1000" decel="50000" fill="hold">
                                          <p:stCondLst>
                                            <p:cond delay="0"/>
                                          </p:stCondLst>
                                        </p:cTn>
                                        <p:tgtEl>
                                          <p:spTgt spid="24"/>
                                        </p:tgtEl>
                                        <p:attrNameLst>
                                          <p:attrName>ppt_x</p:attrName>
                                          <p:attrName>ppt_y</p:attrName>
                                        </p:attrNameLst>
                                      </p:cBhvr>
                                    </p:animMotion>
                                    <p:animEffect transition="in" filter="fade">
                                      <p:cBhvr>
                                        <p:cTn id="76" dur="1000"/>
                                        <p:tgtEl>
                                          <p:spTgt spid="24"/>
                                        </p:tgtEl>
                                      </p:cBhvr>
                                    </p:animEffect>
                                  </p:childTnLst>
                                </p:cTn>
                              </p:par>
                              <p:par>
                                <p:cTn id="77" presetID="1" presetClass="entr" presetSubtype="0" fill="hold" nodeType="withEffect">
                                  <p:stCondLst>
                                    <p:cond delay="0"/>
                                  </p:stCondLst>
                                  <p:childTnLst>
                                    <p:set>
                                      <p:cBhvr>
                                        <p:cTn id="78" dur="1" fill="hold">
                                          <p:stCondLst>
                                            <p:cond delay="0"/>
                                          </p:stCondLst>
                                        </p:cTn>
                                        <p:tgtEl>
                                          <p:spTgt spid="25"/>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27"/>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9"/>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3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43" presetClass="entr" presetSubtype="0" fill="hold" nodeType="clickEffect">
                                  <p:stCondLst>
                                    <p:cond delay="0"/>
                                  </p:stCondLst>
                                  <p:childTnLst>
                                    <p:set>
                                      <p:cBhvr>
                                        <p:cTn id="90" dur="1" fill="hold">
                                          <p:stCondLst>
                                            <p:cond delay="0"/>
                                          </p:stCondLst>
                                        </p:cTn>
                                        <p:tgtEl>
                                          <p:spTgt spid="22">
                                            <p:txEl>
                                              <p:pRg st="4" end="4"/>
                                            </p:txEl>
                                          </p:spTgt>
                                        </p:tgtEl>
                                        <p:attrNameLst>
                                          <p:attrName>style.visibility</p:attrName>
                                        </p:attrNameLst>
                                      </p:cBhvr>
                                      <p:to>
                                        <p:strVal val="visible"/>
                                      </p:to>
                                    </p:set>
                                    <p:animEffect transition="in" filter="fade">
                                      <p:cBhvr>
                                        <p:cTn id="91" dur="100"/>
                                        <p:tgtEl>
                                          <p:spTgt spid="22">
                                            <p:txEl>
                                              <p:pRg st="4" end="4"/>
                                            </p:txEl>
                                          </p:spTgt>
                                        </p:tgtEl>
                                      </p:cBhvr>
                                    </p:animEffect>
                                    <p:anim calcmode="lin" valueType="num">
                                      <p:cBhvr>
                                        <p:cTn id="92" dur="400" fill="hold"/>
                                        <p:tgtEl>
                                          <p:spTgt spid="22">
                                            <p:txEl>
                                              <p:pRg st="4" end="4"/>
                                            </p:txEl>
                                          </p:spTgt>
                                        </p:tgtEl>
                                        <p:attrNameLst>
                                          <p:attrName>ppt_x</p:attrName>
                                        </p:attrNameLst>
                                      </p:cBhvr>
                                      <p:tavLst>
                                        <p:tav tm="0">
                                          <p:val>
                                            <p:strVal val="#ppt_x"/>
                                          </p:val>
                                        </p:tav>
                                        <p:tav tm="100000">
                                          <p:val>
                                            <p:strVal val="#ppt_x"/>
                                          </p:val>
                                        </p:tav>
                                      </p:tavLst>
                                    </p:anim>
                                    <p:anim calcmode="lin" valueType="num">
                                      <p:cBhvr>
                                        <p:cTn id="93" dur="400" fill="hold"/>
                                        <p:tgtEl>
                                          <p:spTgt spid="22">
                                            <p:txEl>
                                              <p:pRg st="4" end="4"/>
                                            </p:txEl>
                                          </p:spTgt>
                                        </p:tgtEl>
                                        <p:attrNameLst>
                                          <p:attrName>ppt_y</p:attrName>
                                        </p:attrNameLst>
                                      </p:cBhvr>
                                      <p:tavLst>
                                        <p:tav tm="0">
                                          <p:val>
                                            <p:strVal val="#ppt_y+0.31"/>
                                          </p:val>
                                        </p:tav>
                                        <p:tav tm="100000">
                                          <p:val>
                                            <p:strVal val="#ppt_y+0.31"/>
                                          </p:val>
                                        </p:tav>
                                      </p:tavLst>
                                    </p:anim>
                                    <p:anim calcmode="lin" valueType="num">
                                      <p:cBhvr>
                                        <p:cTn id="94" dur="600" decel="50000" fill="hold">
                                          <p:stCondLst>
                                            <p:cond delay="400"/>
                                          </p:stCondLst>
                                        </p:cTn>
                                        <p:tgtEl>
                                          <p:spTgt spid="22">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95" dur="600" decel="50000" fill="hold">
                                          <p:stCondLst>
                                            <p:cond delay="400"/>
                                          </p:stCondLst>
                                        </p:cTn>
                                        <p:tgtEl>
                                          <p:spTgt spid="22">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96" presetID="1" presetClass="entr" presetSubtype="0" fill="hold" nodeType="withEffect">
                                  <p:stCondLst>
                                    <p:cond delay="0"/>
                                  </p:stCondLst>
                                  <p:childTnLst>
                                    <p:set>
                                      <p:cBhvr>
                                        <p:cTn id="97" dur="1" fill="hold">
                                          <p:stCondLst>
                                            <p:cond delay="0"/>
                                          </p:stCondLst>
                                        </p:cTn>
                                        <p:tgtEl>
                                          <p:spTgt spid="29"/>
                                        </p:tgtEl>
                                        <p:attrNameLst>
                                          <p:attrName>style.visibility</p:attrName>
                                        </p:attrNameLst>
                                      </p:cBhvr>
                                      <p:to>
                                        <p:strVal val="visible"/>
                                      </p:to>
                                    </p:set>
                                  </p:childTnLst>
                                </p:cTn>
                              </p:par>
                              <p:par>
                                <p:cTn id="98" presetID="1" presetClass="entr" presetSubtype="0" fill="hold" nodeType="withEffect">
                                  <p:stCondLst>
                                    <p:cond delay="0"/>
                                  </p:stCondLst>
                                  <p:childTnLst>
                                    <p:set>
                                      <p:cBhvr>
                                        <p:cTn id="99"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2"/>
          <p:cNvSpPr>
            <a:spLocks noChangeArrowheads="1"/>
          </p:cNvSpPr>
          <p:nvPr/>
        </p:nvSpPr>
        <p:spPr bwMode="auto">
          <a:xfrm>
            <a:off x="381000" y="2362200"/>
            <a:ext cx="7772400" cy="1600200"/>
          </a:xfrm>
          <a:prstGeom prst="roundRect">
            <a:avLst>
              <a:gd name="adj" fmla="val 16667"/>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just"/>
            <a:r>
              <a:rPr lang="en-US" sz="2400" b="1" dirty="0" err="1" smtClean="0">
                <a:solidFill>
                  <a:srgbClr val="002060"/>
                </a:solidFill>
                <a:latin typeface="Times New Roman" panose="02020603050405020304" pitchFamily="18" charset="0"/>
                <a:cs typeface="Times New Roman" panose="02020603050405020304" pitchFamily="18" charset="0"/>
              </a:rPr>
              <a:t>Để</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tính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giá</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trị</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của</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một</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biểu</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thức</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đại</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số</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tại</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những</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giá</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trị</a:t>
            </a:r>
            <a:r>
              <a:rPr lang="en-US" sz="2400" b="1" dirty="0" smtClean="0">
                <a:solidFill>
                  <a:srgbClr val="002060"/>
                </a:solidFill>
                <a:latin typeface="Times New Roman" panose="02020603050405020304" pitchFamily="18" charset="0"/>
                <a:cs typeface="Times New Roman" panose="02020603050405020304" pitchFamily="18" charset="0"/>
              </a:rPr>
              <a:t> </a:t>
            </a:r>
          </a:p>
          <a:p>
            <a:pPr algn="just"/>
            <a:r>
              <a:rPr lang="en-US" sz="2400" b="1" dirty="0" err="1" smtClean="0">
                <a:solidFill>
                  <a:srgbClr val="002060"/>
                </a:solidFill>
                <a:latin typeface="Times New Roman" panose="02020603050405020304" pitchFamily="18" charset="0"/>
                <a:cs typeface="Times New Roman" panose="02020603050405020304" pitchFamily="18" charset="0"/>
              </a:rPr>
              <a:t>cho</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trước</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của</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các</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biến</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a:solidFill>
                  <a:srgbClr val="002060"/>
                </a:solidFill>
                <a:latin typeface="Times New Roman" panose="02020603050405020304" pitchFamily="18" charset="0"/>
                <a:cs typeface="Times New Roman" panose="02020603050405020304" pitchFamily="18" charset="0"/>
              </a:rPr>
              <a:t>ta </a:t>
            </a:r>
            <a:r>
              <a:rPr lang="en-US" sz="2400" b="1" dirty="0" err="1">
                <a:solidFill>
                  <a:srgbClr val="002060"/>
                </a:solidFill>
                <a:latin typeface="Times New Roman" panose="02020603050405020304" pitchFamily="18" charset="0"/>
                <a:cs typeface="Times New Roman" panose="02020603050405020304" pitchFamily="18" charset="0"/>
              </a:rPr>
              <a:t>thay</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các</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giá</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trị</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cho</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trước</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đó</a:t>
            </a:r>
            <a:r>
              <a:rPr lang="en-US" sz="2400" b="1" dirty="0" smtClean="0">
                <a:solidFill>
                  <a:srgbClr val="002060"/>
                </a:solidFill>
                <a:latin typeface="Times New Roman" panose="02020603050405020304" pitchFamily="18" charset="0"/>
                <a:cs typeface="Times New Roman" panose="02020603050405020304" pitchFamily="18" charset="0"/>
              </a:rPr>
              <a:t> </a:t>
            </a:r>
          </a:p>
          <a:p>
            <a:pPr algn="just"/>
            <a:r>
              <a:rPr lang="en-US" sz="2400" b="1" dirty="0" err="1" smtClean="0">
                <a:solidFill>
                  <a:srgbClr val="002060"/>
                </a:solidFill>
                <a:latin typeface="Times New Roman" panose="02020603050405020304" pitchFamily="18" charset="0"/>
                <a:cs typeface="Times New Roman" panose="02020603050405020304" pitchFamily="18" charset="0"/>
              </a:rPr>
              <a:t>vào</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biểu</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thức</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rồi</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thực</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hiện</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các</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phép</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err="1" smtClean="0">
                <a:solidFill>
                  <a:srgbClr val="002060"/>
                </a:solidFill>
                <a:latin typeface="Times New Roman" panose="02020603050405020304" pitchFamily="18" charset="0"/>
                <a:cs typeface="Times New Roman" panose="02020603050405020304" pitchFamily="18" charset="0"/>
              </a:rPr>
              <a:t>tính</a:t>
            </a:r>
            <a:r>
              <a:rPr lang="en-US" sz="2400" b="1" dirty="0" smtClean="0">
                <a:solidFill>
                  <a:srgbClr val="002060"/>
                </a:solidFill>
                <a:latin typeface="Times New Roman" panose="02020603050405020304" pitchFamily="18" charset="0"/>
                <a:cs typeface="Times New Roman" panose="02020603050405020304" pitchFamily="18" charset="0"/>
              </a:rPr>
              <a:t>.</a:t>
            </a:r>
            <a:endParaRPr lang="en-US" sz="2400" b="1" dirty="0">
              <a:solidFill>
                <a:srgbClr val="002060"/>
              </a:solidFill>
              <a:latin typeface="Times New Roman" panose="02020603050405020304" pitchFamily="18" charset="0"/>
              <a:cs typeface="Times New Roman" panose="02020603050405020304" pitchFamily="18" charset="0"/>
            </a:endParaRPr>
          </a:p>
        </p:txBody>
      </p:sp>
      <p:sp>
        <p:nvSpPr>
          <p:cNvPr id="12" name="Rectangle 3"/>
          <p:cNvSpPr txBox="1">
            <a:spLocks noChangeArrowheads="1"/>
          </p:cNvSpPr>
          <p:nvPr/>
        </p:nvSpPr>
        <p:spPr>
          <a:xfrm>
            <a:off x="381000" y="1371600"/>
            <a:ext cx="8763000" cy="698500"/>
          </a:xfrm>
          <a:prstGeom prst="rect">
            <a:avLst/>
          </a:prstGeom>
        </p:spPr>
        <p:txBody>
          <a:bodyPr/>
          <a:lstStyle/>
          <a:p>
            <a:pPr marL="274320" marR="0" lvl="0" indent="-274320" algn="just" defTabSz="914400" rtl="0" eaLnBrk="1" fontAlgn="auto" latinLnBrk="0" hangingPunct="1">
              <a:lnSpc>
                <a:spcPct val="100000"/>
              </a:lnSpc>
              <a:spcBef>
                <a:spcPct val="30000"/>
              </a:spcBef>
              <a:spcAft>
                <a:spcPts val="0"/>
              </a:spcAft>
              <a:buClr>
                <a:schemeClr val="accent3"/>
              </a:buClr>
              <a:buSzPct val="95000"/>
              <a:buFontTx/>
              <a:buNone/>
              <a:tabLst/>
              <a:defRPr/>
            </a:pPr>
            <a:r>
              <a:rPr kumimoji="0" lang="en-US" sz="2800" b="1" i="0" u="sng" strike="noStrike" kern="1200" cap="none" spc="0" normalizeH="0" baseline="0" noProof="0" smtClean="0">
                <a:ln>
                  <a:noFill/>
                </a:ln>
                <a:solidFill>
                  <a:srgbClr val="FF0000"/>
                </a:solidFill>
                <a:effectLst/>
                <a:uLnTx/>
                <a:uFillTx/>
                <a:latin typeface="Times New Roman" panose="02020603050405020304" pitchFamily="18" charset="0"/>
                <a:cs typeface="Times New Roman" panose="02020603050405020304" pitchFamily="18" charset="0"/>
              </a:rPr>
              <a:t>Cách </a:t>
            </a:r>
            <a:r>
              <a:rPr kumimoji="0" lang="en-US" sz="2800" b="1" i="0" u="sng" strike="noStrike" kern="1200" cap="none" spc="0" normalizeH="0" baseline="0" noProof="0" err="1" smtClean="0">
                <a:ln>
                  <a:noFill/>
                </a:ln>
                <a:solidFill>
                  <a:srgbClr val="FF0000"/>
                </a:solidFill>
                <a:effectLst/>
                <a:uLnTx/>
                <a:uFillTx/>
                <a:latin typeface="Times New Roman" panose="02020603050405020304" pitchFamily="18" charset="0"/>
                <a:cs typeface="Times New Roman" panose="02020603050405020304" pitchFamily="18" charset="0"/>
              </a:rPr>
              <a:t>tính</a:t>
            </a:r>
            <a:r>
              <a:rPr kumimoji="0" lang="en-US" sz="2800" b="1" i="0" u="sng" strike="noStrike" kern="1200" cap="none" spc="0" normalizeH="0" baseline="0" noProof="0" smtClean="0">
                <a:ln>
                  <a:noFill/>
                </a:ln>
                <a:solidFill>
                  <a:srgbClr val="FF0000"/>
                </a:solidFill>
                <a:effectLst/>
                <a:uLnTx/>
                <a:uFillTx/>
                <a:latin typeface="Times New Roman" panose="02020603050405020304" pitchFamily="18" charset="0"/>
                <a:cs typeface="Times New Roman" panose="02020603050405020304" pitchFamily="18" charset="0"/>
              </a:rPr>
              <a:t> giá trị của một biểu thức đại</a:t>
            </a:r>
            <a:r>
              <a:rPr kumimoji="0" lang="en-US" sz="2800" b="1" i="0" u="sng" strike="noStrike" kern="1200" cap="none" spc="0" normalizeH="0" noProof="0" smtClean="0">
                <a:ln>
                  <a:noFill/>
                </a:ln>
                <a:solidFill>
                  <a:srgbClr val="FF0000"/>
                </a:solidFill>
                <a:effectLst/>
                <a:uLnTx/>
                <a:uFillTx/>
                <a:latin typeface="Times New Roman" panose="02020603050405020304" pitchFamily="18" charset="0"/>
                <a:cs typeface="Times New Roman" panose="02020603050405020304" pitchFamily="18" charset="0"/>
              </a:rPr>
              <a:t> số</a:t>
            </a:r>
            <a:r>
              <a:rPr kumimoji="0" lang="en-US" sz="2800" b="1" i="0" u="sng" strike="noStrike" kern="1200" cap="none" spc="0" normalizeH="0" baseline="0" noProof="0" smtClean="0">
                <a:ln>
                  <a:noFill/>
                </a:ln>
                <a:solidFill>
                  <a:srgbClr val="FF0000"/>
                </a:solidFill>
                <a:effectLst/>
                <a:uLnTx/>
                <a:uFillTx/>
                <a:latin typeface="Times New Roman" panose="02020603050405020304" pitchFamily="18" charset="0"/>
                <a:cs typeface="Times New Roman" panose="02020603050405020304" pitchFamily="18" charset="0"/>
              </a:rPr>
              <a:t>:</a:t>
            </a:r>
            <a:endParaRPr kumimoji="0" lang="en-US" sz="2800" b="1" i="0" u="sng"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1"/>
                                          </p:val>
                                        </p:tav>
                                        <p:tav tm="100000">
                                          <p:val>
                                            <p:strVal val="#ppt_x"/>
                                          </p:val>
                                        </p:tav>
                                      </p:tavLst>
                                    </p:anim>
                                    <p:anim calcmode="lin" valueType="num">
                                      <p:cBhvr>
                                        <p:cTn id="9"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09600" y="304800"/>
            <a:ext cx="2667000" cy="381000"/>
          </a:xfrm>
          <a:prstGeom prst="rect">
            <a:avLst/>
          </a:prstGeom>
        </p:spPr>
        <p:txBody>
          <a:bodyPr/>
          <a:lstStyle/>
          <a:p>
            <a:pPr marL="274320" marR="0" lvl="0" indent="-274320" algn="l" defTabSz="914400" rtl="0" eaLnBrk="1" fontAlgn="auto" latinLnBrk="0" hangingPunct="1">
              <a:lnSpc>
                <a:spcPct val="100000"/>
              </a:lnSpc>
              <a:spcBef>
                <a:spcPct val="30000"/>
              </a:spcBef>
              <a:spcAft>
                <a:spcPts val="0"/>
              </a:spcAft>
              <a:buClr>
                <a:schemeClr val="accent3"/>
              </a:buClr>
              <a:buSzPct val="95000"/>
              <a:buFontTx/>
              <a:buNone/>
              <a:tabLst/>
              <a:defRPr/>
            </a:pPr>
            <a:r>
              <a:rPr kumimoji="0" lang="en-US" sz="2800" b="1" i="0" u="sng"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2</a:t>
            </a:r>
            <a:r>
              <a:rPr kumimoji="0" lang="en-US" sz="2800" b="1" i="0" u="sng" strike="noStrike" kern="1200" cap="none" spc="0" normalizeH="0" baseline="0" noProof="0" smtClean="0">
                <a:ln>
                  <a:noFill/>
                </a:ln>
                <a:solidFill>
                  <a:srgbClr val="FF0000"/>
                </a:solidFill>
                <a:effectLst/>
                <a:uLnTx/>
                <a:uFillTx/>
                <a:latin typeface="Times New Roman" panose="02020603050405020304" pitchFamily="18" charset="0"/>
                <a:cs typeface="Times New Roman" panose="02020603050405020304" pitchFamily="18" charset="0"/>
              </a:rPr>
              <a:t>/ </a:t>
            </a:r>
            <a:r>
              <a:rPr lang="en-US" sz="2800" b="1" u="sng" noProof="0" smtClean="0">
                <a:solidFill>
                  <a:srgbClr val="FF0000"/>
                </a:solidFill>
                <a:latin typeface="Times New Roman" panose="02020603050405020304" pitchFamily="18" charset="0"/>
                <a:cs typeface="Times New Roman" panose="02020603050405020304" pitchFamily="18" charset="0"/>
              </a:rPr>
              <a:t>Á</a:t>
            </a:r>
            <a:r>
              <a:rPr kumimoji="0" lang="en-US" sz="2800" b="1" i="0" u="sng" strike="noStrike" kern="1200" cap="none" spc="0" normalizeH="0" baseline="0" noProof="0" smtClean="0">
                <a:ln>
                  <a:noFill/>
                </a:ln>
                <a:solidFill>
                  <a:srgbClr val="FF0000"/>
                </a:solidFill>
                <a:effectLst/>
                <a:uLnTx/>
                <a:uFillTx/>
                <a:latin typeface="Times New Roman" panose="02020603050405020304" pitchFamily="18" charset="0"/>
                <a:cs typeface="Times New Roman" panose="02020603050405020304" pitchFamily="18" charset="0"/>
              </a:rPr>
              <a:t>p dụng </a:t>
            </a:r>
            <a:r>
              <a:rPr kumimoji="0" lang="en-US" sz="2800" b="1" i="0" u="sng"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a:t>
            </a:r>
          </a:p>
        </p:txBody>
      </p:sp>
      <p:graphicFrame>
        <p:nvGraphicFramePr>
          <p:cNvPr id="3" name="Object 22"/>
          <p:cNvGraphicFramePr>
            <a:graphicFrameLocks noChangeAspect="1"/>
          </p:cNvGraphicFramePr>
          <p:nvPr/>
        </p:nvGraphicFramePr>
        <p:xfrm>
          <a:off x="6461125" y="6473825"/>
          <a:ext cx="409575" cy="774700"/>
        </p:xfrm>
        <a:graphic>
          <a:graphicData uri="http://schemas.openxmlformats.org/presentationml/2006/ole">
            <mc:AlternateContent xmlns:mc="http://schemas.openxmlformats.org/markup-compatibility/2006">
              <mc:Choice xmlns:v="urn:schemas-microsoft-com:vml" Requires="v">
                <p:oleObj spid="_x0000_s5390" name="Equation" r:id="rId4" imgW="114120" imgH="215640" progId="Equation.3">
                  <p:embed/>
                </p:oleObj>
              </mc:Choice>
              <mc:Fallback>
                <p:oleObj name="Equation" r:id="rId4" imgW="114120" imgH="215640" progId="Equation.3">
                  <p:embed/>
                  <p:pic>
                    <p:nvPicPr>
                      <p:cNvPr id="0" name="Object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1125" y="6473825"/>
                        <a:ext cx="409575"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5"/>
          <p:cNvSpPr txBox="1">
            <a:spLocks noChangeArrowheads="1"/>
          </p:cNvSpPr>
          <p:nvPr/>
        </p:nvSpPr>
        <p:spPr bwMode="auto">
          <a:xfrm>
            <a:off x="8442325" y="7483475"/>
            <a:ext cx="184150" cy="579438"/>
          </a:xfrm>
          <a:prstGeom prst="rect">
            <a:avLst/>
          </a:prstGeom>
          <a:noFill/>
          <a:ln w="9525">
            <a:noFill/>
            <a:miter lim="800000"/>
            <a:headEnd/>
            <a:tailEnd/>
          </a:ln>
        </p:spPr>
        <p:txBody>
          <a:bodyPr wrap="none">
            <a:spAutoFit/>
          </a:bodyPr>
          <a:lstStyle/>
          <a:p>
            <a:endParaRPr lang="en-US" sz="3200"/>
          </a:p>
        </p:txBody>
      </p:sp>
      <p:sp>
        <p:nvSpPr>
          <p:cNvPr id="6" name="Rectangle 8"/>
          <p:cNvSpPr>
            <a:spLocks noChangeArrowheads="1"/>
          </p:cNvSpPr>
          <p:nvPr/>
        </p:nvSpPr>
        <p:spPr bwMode="auto">
          <a:xfrm>
            <a:off x="4268788" y="6994525"/>
            <a:ext cx="0" cy="731838"/>
          </a:xfrm>
          <a:prstGeom prst="rect">
            <a:avLst/>
          </a:prstGeom>
          <a:noFill/>
          <a:ln w="9525">
            <a:noFill/>
            <a:miter lim="800000"/>
            <a:headEnd/>
            <a:tailEnd/>
          </a:ln>
        </p:spPr>
        <p:txBody>
          <a:bodyPr wrap="none" lIns="0" tIns="0" rIns="0" bIns="0">
            <a:spAutoFit/>
          </a:bodyPr>
          <a:lstStyle/>
          <a:p>
            <a:endParaRPr lang="en-US" sz="4800"/>
          </a:p>
        </p:txBody>
      </p:sp>
      <p:sp>
        <p:nvSpPr>
          <p:cNvPr id="7" name="Text Box 9"/>
          <p:cNvSpPr txBox="1">
            <a:spLocks noChangeArrowheads="1"/>
          </p:cNvSpPr>
          <p:nvPr/>
        </p:nvSpPr>
        <p:spPr bwMode="auto">
          <a:xfrm>
            <a:off x="381000" y="1302603"/>
            <a:ext cx="7848600" cy="830997"/>
          </a:xfrm>
          <a:prstGeom prst="rect">
            <a:avLst/>
          </a:prstGeom>
          <a:noFill/>
          <a:ln w="9525">
            <a:noFill/>
            <a:miter lim="800000"/>
            <a:headEnd/>
            <a:tailEnd/>
          </a:ln>
        </p:spPr>
        <p:txBody>
          <a:bodyPr>
            <a:spAutoFit/>
          </a:bodyPr>
          <a:lstStyle/>
          <a:p>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err="1" smtClean="0">
                <a:solidFill>
                  <a:srgbClr val="0000CC"/>
                </a:solidFill>
                <a:latin typeface="Times New Roman" panose="02020603050405020304" pitchFamily="18" charset="0"/>
                <a:cs typeface="Times New Roman" panose="02020603050405020304" pitchFamily="18" charset="0"/>
              </a:rPr>
              <a:t>Tính</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err="1" smtClean="0">
                <a:solidFill>
                  <a:srgbClr val="0000CC"/>
                </a:solidFill>
                <a:latin typeface="Times New Roman" panose="02020603050405020304" pitchFamily="18" charset="0"/>
                <a:cs typeface="Times New Roman" panose="02020603050405020304" pitchFamily="18" charset="0"/>
              </a:rPr>
              <a:t>giá</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err="1" smtClean="0">
                <a:solidFill>
                  <a:srgbClr val="0000CC"/>
                </a:solidFill>
                <a:latin typeface="Times New Roman" panose="02020603050405020304" pitchFamily="18" charset="0"/>
                <a:cs typeface="Times New Roman" panose="02020603050405020304" pitchFamily="18" charset="0"/>
              </a:rPr>
              <a:t>trị</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err="1" smtClean="0">
                <a:solidFill>
                  <a:srgbClr val="0000CC"/>
                </a:solidFill>
                <a:latin typeface="Times New Roman" panose="02020603050405020304" pitchFamily="18" charset="0"/>
                <a:cs typeface="Times New Roman" panose="02020603050405020304" pitchFamily="18" charset="0"/>
              </a:rPr>
              <a:t>của</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err="1" smtClean="0">
                <a:solidFill>
                  <a:srgbClr val="0000CC"/>
                </a:solidFill>
                <a:latin typeface="Times New Roman" panose="02020603050405020304" pitchFamily="18" charset="0"/>
                <a:cs typeface="Times New Roman" panose="02020603050405020304" pitchFamily="18" charset="0"/>
              </a:rPr>
              <a:t>biểu</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err="1" smtClean="0">
                <a:solidFill>
                  <a:srgbClr val="0000CC"/>
                </a:solidFill>
                <a:latin typeface="Times New Roman" panose="02020603050405020304" pitchFamily="18" charset="0"/>
                <a:cs typeface="Times New Roman" panose="02020603050405020304" pitchFamily="18" charset="0"/>
              </a:rPr>
              <a:t>thức</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smtClean="0">
                <a:solidFill>
                  <a:schemeClr val="tx2"/>
                </a:solidFill>
                <a:latin typeface="Times New Roman" panose="02020603050405020304" pitchFamily="18" charset="0"/>
                <a:cs typeface="Times New Roman" panose="02020603050405020304" pitchFamily="18" charset="0"/>
              </a:rPr>
              <a:t>3x</a:t>
            </a:r>
            <a:r>
              <a:rPr lang="en-US" sz="2400" b="1" baseline="30000" dirty="0" smtClean="0">
                <a:solidFill>
                  <a:schemeClr val="tx2"/>
                </a:solidFill>
                <a:latin typeface="Times New Roman" panose="02020603050405020304" pitchFamily="18" charset="0"/>
                <a:cs typeface="Times New Roman" panose="02020603050405020304" pitchFamily="18" charset="0"/>
              </a:rPr>
              <a:t>2</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a:solidFill>
                  <a:schemeClr val="tx2"/>
                </a:solidFill>
                <a:latin typeface="Times New Roman" panose="02020603050405020304" pitchFamily="18" charset="0"/>
                <a:cs typeface="Times New Roman" panose="02020603050405020304" pitchFamily="18" charset="0"/>
              </a:rPr>
              <a:t>- 9x</a:t>
            </a:r>
          </a:p>
          <a:p>
            <a:r>
              <a:rPr lang="en-US" sz="2400" b="1" dirty="0">
                <a:solidFill>
                  <a:srgbClr val="0000CC"/>
                </a:solidFill>
                <a:latin typeface="Times New Roman" panose="02020603050405020304" pitchFamily="18" charset="0"/>
                <a:cs typeface="Times New Roman" panose="02020603050405020304" pitchFamily="18" charset="0"/>
              </a:rPr>
              <a:t>          </a:t>
            </a:r>
            <a:r>
              <a:rPr lang="en-US" sz="2400" b="1" dirty="0" err="1" smtClean="0">
                <a:solidFill>
                  <a:srgbClr val="0000CC"/>
                </a:solidFill>
                <a:latin typeface="Times New Roman" panose="02020603050405020304" pitchFamily="18" charset="0"/>
                <a:cs typeface="Times New Roman" panose="02020603050405020304" pitchFamily="18" charset="0"/>
              </a:rPr>
              <a:t>tại</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a:solidFill>
                  <a:srgbClr val="0000CC"/>
                </a:solidFill>
                <a:latin typeface="Times New Roman" panose="02020603050405020304" pitchFamily="18" charset="0"/>
                <a:cs typeface="Times New Roman" panose="02020603050405020304" pitchFamily="18" charset="0"/>
              </a:rPr>
              <a:t>x =</a:t>
            </a:r>
            <a:r>
              <a:rPr lang="en-US" sz="2400" b="1" dirty="0">
                <a:latin typeface="Times New Roman" panose="02020603050405020304" pitchFamily="18" charset="0"/>
                <a:cs typeface="Times New Roman" panose="02020603050405020304" pitchFamily="18" charset="0"/>
              </a:rPr>
              <a:t>1 </a:t>
            </a:r>
            <a:r>
              <a:rPr lang="en-US" sz="2400" b="1" dirty="0" err="1" smtClean="0">
                <a:solidFill>
                  <a:srgbClr val="0000CC"/>
                </a:solidFill>
                <a:latin typeface="Times New Roman" panose="02020603050405020304" pitchFamily="18" charset="0"/>
                <a:cs typeface="Times New Roman" panose="02020603050405020304" pitchFamily="18" charset="0"/>
              </a:rPr>
              <a:t>và</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err="1" smtClean="0">
                <a:solidFill>
                  <a:srgbClr val="0000CC"/>
                </a:solidFill>
                <a:latin typeface="Times New Roman" panose="02020603050405020304" pitchFamily="18" charset="0"/>
                <a:cs typeface="Times New Roman" panose="02020603050405020304" pitchFamily="18" charset="0"/>
              </a:rPr>
              <a:t>tại</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a:solidFill>
                  <a:srgbClr val="0000CC"/>
                </a:solidFill>
                <a:latin typeface="Times New Roman" panose="02020603050405020304" pitchFamily="18" charset="0"/>
                <a:cs typeface="Times New Roman" panose="02020603050405020304" pitchFamily="18" charset="0"/>
              </a:rPr>
              <a:t>x = </a:t>
            </a:r>
          </a:p>
        </p:txBody>
      </p:sp>
      <p:graphicFrame>
        <p:nvGraphicFramePr>
          <p:cNvPr id="10" name="Object 20"/>
          <p:cNvGraphicFramePr>
            <a:graphicFrameLocks noChangeAspect="1"/>
          </p:cNvGraphicFramePr>
          <p:nvPr>
            <p:extLst>
              <p:ext uri="{D42A27DB-BD31-4B8C-83A1-F6EECF244321}">
                <p14:modId xmlns:p14="http://schemas.microsoft.com/office/powerpoint/2010/main" val="3908173549"/>
              </p:ext>
            </p:extLst>
          </p:nvPr>
        </p:nvGraphicFramePr>
        <p:xfrm>
          <a:off x="3429000" y="1609728"/>
          <a:ext cx="381000" cy="685800"/>
        </p:xfrm>
        <a:graphic>
          <a:graphicData uri="http://schemas.openxmlformats.org/presentationml/2006/ole">
            <mc:AlternateContent xmlns:mc="http://schemas.openxmlformats.org/markup-compatibility/2006">
              <mc:Choice xmlns:v="urn:schemas-microsoft-com:vml" Requires="v">
                <p:oleObj spid="_x0000_s5391" name="Equation" r:id="rId6" imgW="139680" imgH="393480" progId="Equation.3">
                  <p:embed/>
                </p:oleObj>
              </mc:Choice>
              <mc:Fallback>
                <p:oleObj name="Equation" r:id="rId6" imgW="139680" imgH="393480" progId="Equation.3">
                  <p:embed/>
                  <p:pic>
                    <p:nvPicPr>
                      <p:cNvPr id="0" name="Object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1609728"/>
                        <a:ext cx="381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 name="Object 27"/>
          <p:cNvGraphicFramePr>
            <a:graphicFrameLocks noChangeAspect="1"/>
          </p:cNvGraphicFramePr>
          <p:nvPr>
            <p:extLst>
              <p:ext uri="{D42A27DB-BD31-4B8C-83A1-F6EECF244321}">
                <p14:modId xmlns:p14="http://schemas.microsoft.com/office/powerpoint/2010/main" val="3633687039"/>
              </p:ext>
            </p:extLst>
          </p:nvPr>
        </p:nvGraphicFramePr>
        <p:xfrm>
          <a:off x="5468938" y="2087940"/>
          <a:ext cx="474662" cy="762000"/>
        </p:xfrm>
        <a:graphic>
          <a:graphicData uri="http://schemas.openxmlformats.org/presentationml/2006/ole">
            <mc:AlternateContent xmlns:mc="http://schemas.openxmlformats.org/markup-compatibility/2006">
              <mc:Choice xmlns:v="urn:schemas-microsoft-com:vml" Requires="v">
                <p:oleObj spid="_x0000_s5392" name="Equation" r:id="rId8" imgW="139680" imgH="393480" progId="Equation.3">
                  <p:embed/>
                </p:oleObj>
              </mc:Choice>
              <mc:Fallback>
                <p:oleObj name="Equation" r:id="rId8" imgW="139680" imgH="393480" progId="Equation.3">
                  <p:embed/>
                  <p:pic>
                    <p:nvPicPr>
                      <p:cNvPr id="0" name="Object 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68938" y="2087940"/>
                        <a:ext cx="474662"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 name="Object 29"/>
          <p:cNvGraphicFramePr>
            <a:graphicFrameLocks noChangeAspect="1"/>
          </p:cNvGraphicFramePr>
          <p:nvPr>
            <p:extLst>
              <p:ext uri="{D42A27DB-BD31-4B8C-83A1-F6EECF244321}">
                <p14:modId xmlns:p14="http://schemas.microsoft.com/office/powerpoint/2010/main" val="550232085"/>
              </p:ext>
            </p:extLst>
          </p:nvPr>
        </p:nvGraphicFramePr>
        <p:xfrm>
          <a:off x="5545138" y="2816604"/>
          <a:ext cx="474662" cy="914400"/>
        </p:xfrm>
        <a:graphic>
          <a:graphicData uri="http://schemas.openxmlformats.org/presentationml/2006/ole">
            <mc:AlternateContent xmlns:mc="http://schemas.openxmlformats.org/markup-compatibility/2006">
              <mc:Choice xmlns:v="urn:schemas-microsoft-com:vml" Requires="v">
                <p:oleObj spid="_x0000_s5393" name="Equation" r:id="rId9" imgW="139680" imgH="393480" progId="Equation.3">
                  <p:embed/>
                </p:oleObj>
              </mc:Choice>
              <mc:Fallback>
                <p:oleObj name="Equation" r:id="rId9" imgW="139680" imgH="393480" progId="Equation.3">
                  <p:embed/>
                  <p:pic>
                    <p:nvPicPr>
                      <p:cNvPr id="0" name="Object 2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45138" y="2816604"/>
                        <a:ext cx="47466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 name="Object 31"/>
          <p:cNvGraphicFramePr>
            <a:graphicFrameLocks noChangeAspect="1"/>
          </p:cNvGraphicFramePr>
          <p:nvPr>
            <p:extLst>
              <p:ext uri="{D42A27DB-BD31-4B8C-83A1-F6EECF244321}">
                <p14:modId xmlns:p14="http://schemas.microsoft.com/office/powerpoint/2010/main" val="1354339228"/>
              </p:ext>
            </p:extLst>
          </p:nvPr>
        </p:nvGraphicFramePr>
        <p:xfrm>
          <a:off x="4511675" y="2721356"/>
          <a:ext cx="593725" cy="1073150"/>
        </p:xfrm>
        <a:graphic>
          <a:graphicData uri="http://schemas.openxmlformats.org/presentationml/2006/ole">
            <mc:AlternateContent xmlns:mc="http://schemas.openxmlformats.org/markup-compatibility/2006">
              <mc:Choice xmlns:v="urn:schemas-microsoft-com:vml" Requires="v">
                <p:oleObj spid="_x0000_s5394" name="Equation" r:id="rId10" imgW="330120" imgH="469800" progId="Equation.3">
                  <p:embed/>
                </p:oleObj>
              </mc:Choice>
              <mc:Fallback>
                <p:oleObj name="Equation" r:id="rId10" imgW="330120" imgH="469800" progId="Equation.3">
                  <p:embed/>
                  <p:pic>
                    <p:nvPicPr>
                      <p:cNvPr id="0" name="Object 3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1675" y="2721356"/>
                        <a:ext cx="593725" cy="107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 name="Object 32"/>
          <p:cNvGraphicFramePr>
            <a:graphicFrameLocks noChangeAspect="1"/>
          </p:cNvGraphicFramePr>
          <p:nvPr>
            <p:extLst>
              <p:ext uri="{D42A27DB-BD31-4B8C-83A1-F6EECF244321}">
                <p14:modId xmlns:p14="http://schemas.microsoft.com/office/powerpoint/2010/main" val="3949888831"/>
              </p:ext>
            </p:extLst>
          </p:nvPr>
        </p:nvGraphicFramePr>
        <p:xfrm>
          <a:off x="4402138" y="3810000"/>
          <a:ext cx="474662" cy="914400"/>
        </p:xfrm>
        <a:graphic>
          <a:graphicData uri="http://schemas.openxmlformats.org/presentationml/2006/ole">
            <mc:AlternateContent xmlns:mc="http://schemas.openxmlformats.org/markup-compatibility/2006">
              <mc:Choice xmlns:v="urn:schemas-microsoft-com:vml" Requires="v">
                <p:oleObj spid="_x0000_s5395" name="Equation" r:id="rId12" imgW="139680" imgH="393480" progId="Equation.3">
                  <p:embed/>
                </p:oleObj>
              </mc:Choice>
              <mc:Fallback>
                <p:oleObj name="Equation" r:id="rId12" imgW="139680" imgH="393480" progId="Equation.3">
                  <p:embed/>
                  <p:pic>
                    <p:nvPicPr>
                      <p:cNvPr id="0" name="Object 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02138" y="3810000"/>
                        <a:ext cx="47466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 name="Object 34"/>
          <p:cNvGraphicFramePr>
            <a:graphicFrameLocks noChangeAspect="1"/>
          </p:cNvGraphicFramePr>
          <p:nvPr>
            <p:extLst>
              <p:ext uri="{D42A27DB-BD31-4B8C-83A1-F6EECF244321}">
                <p14:modId xmlns:p14="http://schemas.microsoft.com/office/powerpoint/2010/main" val="3545433017"/>
              </p:ext>
            </p:extLst>
          </p:nvPr>
        </p:nvGraphicFramePr>
        <p:xfrm>
          <a:off x="6096000" y="3811588"/>
          <a:ext cx="501650" cy="874712"/>
        </p:xfrm>
        <a:graphic>
          <a:graphicData uri="http://schemas.openxmlformats.org/presentationml/2006/ole">
            <mc:AlternateContent xmlns:mc="http://schemas.openxmlformats.org/markup-compatibility/2006">
              <mc:Choice xmlns:v="urn:schemas-microsoft-com:vml" Requires="v">
                <p:oleObj spid="_x0000_s5396" name="Equation" r:id="rId13" imgW="241200" imgH="431640" progId="Equation.DSMT4">
                  <p:embed/>
                </p:oleObj>
              </mc:Choice>
              <mc:Fallback>
                <p:oleObj name="Equation" r:id="rId13" imgW="241200" imgH="431640" progId="Equation.DSMT4">
                  <p:embed/>
                  <p:pic>
                    <p:nvPicPr>
                      <p:cNvPr id="0" name="Object 34"/>
                      <p:cNvPicPr>
                        <a:picLocks noChangeAspect="1" noChangeArrowheads="1"/>
                      </p:cNvPicPr>
                      <p:nvPr/>
                    </p:nvPicPr>
                    <p:blipFill>
                      <a:blip r:embed="rId14"/>
                      <a:srcRect/>
                      <a:stretch>
                        <a:fillRect/>
                      </a:stretch>
                    </p:blipFill>
                    <p:spPr bwMode="auto">
                      <a:xfrm>
                        <a:off x="6096000" y="3811588"/>
                        <a:ext cx="501650" cy="874712"/>
                      </a:xfrm>
                      <a:prstGeom prst="rect">
                        <a:avLst/>
                      </a:prstGeom>
                      <a:noFill/>
                      <a:ln>
                        <a:noFill/>
                      </a:ln>
                      <a:effectLst/>
                    </p:spPr>
                  </p:pic>
                </p:oleObj>
              </mc:Fallback>
            </mc:AlternateContent>
          </a:graphicData>
        </a:graphic>
      </p:graphicFrame>
      <p:pic>
        <p:nvPicPr>
          <p:cNvPr id="21" name="Picture 3" descr="C:\Users\Administrator\Downloads\interro-15.gif"/>
          <p:cNvPicPr>
            <a:picLocks noChangeAspect="1" noChangeArrowheads="1" noCrop="1"/>
          </p:cNvPicPr>
          <p:nvPr/>
        </p:nvPicPr>
        <p:blipFill>
          <a:blip r:embed="rId15" cstate="print"/>
          <a:srcRect/>
          <a:stretch>
            <a:fillRect/>
          </a:stretch>
        </p:blipFill>
        <p:spPr bwMode="auto">
          <a:xfrm>
            <a:off x="228600" y="1238250"/>
            <a:ext cx="228600" cy="514349"/>
          </a:xfrm>
          <a:prstGeom prst="rect">
            <a:avLst/>
          </a:prstGeom>
          <a:noFill/>
          <a:ln w="9525">
            <a:noFill/>
            <a:miter lim="800000"/>
            <a:headEnd/>
            <a:tailEnd/>
          </a:ln>
        </p:spPr>
      </p:pic>
      <p:sp>
        <p:nvSpPr>
          <p:cNvPr id="22" name="TextBox 21"/>
          <p:cNvSpPr txBox="1"/>
          <p:nvPr/>
        </p:nvSpPr>
        <p:spPr>
          <a:xfrm>
            <a:off x="304800" y="1153180"/>
            <a:ext cx="569387" cy="707886"/>
          </a:xfrm>
          <a:prstGeom prst="rect">
            <a:avLst/>
          </a:prstGeom>
          <a:noFill/>
        </p:spPr>
        <p:txBody>
          <a:bodyPr wrap="none" rtlCol="0">
            <a:spAutoFit/>
          </a:bodyPr>
          <a:lstStyle/>
          <a:p>
            <a:r>
              <a:rPr lang="en-US" sz="4000" smtClean="0">
                <a:solidFill>
                  <a:srgbClr val="FF0000"/>
                </a:solidFill>
                <a:latin typeface="Times New Roman" panose="02020603050405020304" pitchFamily="18" charset="0"/>
                <a:cs typeface="Times New Roman" panose="02020603050405020304" pitchFamily="18" charset="0"/>
              </a:rPr>
              <a:t>1.</a:t>
            </a:r>
            <a:endParaRPr lang="en-US" sz="4000" dirty="0">
              <a:solidFill>
                <a:srgbClr val="FF0000"/>
              </a:solidFill>
              <a:latin typeface="Times New Roman" panose="02020603050405020304" pitchFamily="18" charset="0"/>
              <a:cs typeface="Times New Roman" panose="02020603050405020304" pitchFamily="18" charset="0"/>
            </a:endParaRPr>
          </a:p>
        </p:txBody>
      </p:sp>
      <p:sp>
        <p:nvSpPr>
          <p:cNvPr id="23" name="TextBox 22"/>
          <p:cNvSpPr txBox="1"/>
          <p:nvPr/>
        </p:nvSpPr>
        <p:spPr>
          <a:xfrm>
            <a:off x="228600" y="2209800"/>
            <a:ext cx="4343400" cy="830997"/>
          </a:xfrm>
          <a:prstGeom prst="rect">
            <a:avLst/>
          </a:prstGeom>
          <a:noFill/>
        </p:spPr>
        <p:txBody>
          <a:bodyPr wrap="square" rtlCol="0">
            <a:spAutoFit/>
          </a:bodyPr>
          <a:lstStyle/>
          <a:p>
            <a:pPr>
              <a:buFontTx/>
              <a:buChar char="•"/>
            </a:pPr>
            <a:r>
              <a:rPr lang="vi-VN"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Thay</a:t>
            </a:r>
            <a:r>
              <a:rPr lang="en-US" sz="2400" dirty="0" smtClean="0">
                <a:latin typeface="Times New Roman" panose="02020603050405020304" pitchFamily="18" charset="0"/>
                <a:cs typeface="Times New Roman" panose="02020603050405020304" pitchFamily="18" charset="0"/>
              </a:rPr>
              <a:t>  x = 1 </a:t>
            </a:r>
            <a:r>
              <a:rPr lang="en-US" sz="2400" dirty="0" err="1" smtClean="0">
                <a:latin typeface="Times New Roman" panose="02020603050405020304" pitchFamily="18" charset="0"/>
                <a:cs typeface="Times New Roman" panose="02020603050405020304" pitchFamily="18" charset="0"/>
              </a:rPr>
              <a:t>vào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ta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a:t>
            </a:r>
          </a:p>
        </p:txBody>
      </p:sp>
      <p:sp>
        <p:nvSpPr>
          <p:cNvPr id="26" name="TextBox 25"/>
          <p:cNvSpPr txBox="1"/>
          <p:nvPr/>
        </p:nvSpPr>
        <p:spPr>
          <a:xfrm>
            <a:off x="228600" y="3160693"/>
            <a:ext cx="2036135" cy="954107"/>
          </a:xfrm>
          <a:prstGeom prst="rect">
            <a:avLst/>
          </a:prstGeom>
          <a:noFill/>
        </p:spPr>
        <p:txBody>
          <a:bodyPr wrap="square" rtlCol="0">
            <a:spAutoFit/>
          </a:bodyPr>
          <a:lstStyle/>
          <a:p>
            <a:r>
              <a:rPr lang="en-US" sz="2800" b="1" smtClean="0">
                <a:latin typeface="VNI-Times" pitchFamily="2" charset="0"/>
              </a:rPr>
              <a:t>  3.(1)</a:t>
            </a:r>
            <a:r>
              <a:rPr lang="en-US" sz="2800" b="1" baseline="30000" smtClean="0">
                <a:latin typeface="VNI-Times" pitchFamily="2" charset="0"/>
              </a:rPr>
              <a:t>2</a:t>
            </a:r>
            <a:r>
              <a:rPr lang="en-US" sz="2800" b="1" smtClean="0">
                <a:latin typeface="VNI-Times" pitchFamily="2" charset="0"/>
              </a:rPr>
              <a:t> -  </a:t>
            </a:r>
            <a:r>
              <a:rPr lang="en-US" sz="2800" b="1" dirty="0" smtClean="0">
                <a:latin typeface="VNI-Times" pitchFamily="2" charset="0"/>
              </a:rPr>
              <a:t>9.1 </a:t>
            </a:r>
          </a:p>
          <a:p>
            <a:endParaRPr lang="en-US" sz="2800" dirty="0"/>
          </a:p>
        </p:txBody>
      </p:sp>
      <p:sp>
        <p:nvSpPr>
          <p:cNvPr id="29" name="TextBox 28"/>
          <p:cNvSpPr txBox="1"/>
          <p:nvPr/>
        </p:nvSpPr>
        <p:spPr>
          <a:xfrm>
            <a:off x="76200" y="3505200"/>
            <a:ext cx="1406154" cy="523220"/>
          </a:xfrm>
          <a:prstGeom prst="rect">
            <a:avLst/>
          </a:prstGeom>
          <a:noFill/>
        </p:spPr>
        <p:txBody>
          <a:bodyPr wrap="none" rtlCol="0">
            <a:spAutoFit/>
          </a:bodyPr>
          <a:lstStyle/>
          <a:p>
            <a:r>
              <a:rPr lang="en-US" sz="2800" b="1" dirty="0" smtClean="0">
                <a:latin typeface="VNI-Times" pitchFamily="2" charset="0"/>
              </a:rPr>
              <a:t> =  3 – 9</a:t>
            </a:r>
            <a:endParaRPr lang="en-US" sz="2800" dirty="0"/>
          </a:p>
        </p:txBody>
      </p:sp>
      <p:sp>
        <p:nvSpPr>
          <p:cNvPr id="30" name="Rectangle 29"/>
          <p:cNvSpPr/>
          <p:nvPr/>
        </p:nvSpPr>
        <p:spPr>
          <a:xfrm>
            <a:off x="76200" y="3962400"/>
            <a:ext cx="1045479" cy="523220"/>
          </a:xfrm>
          <a:prstGeom prst="rect">
            <a:avLst/>
          </a:prstGeom>
        </p:spPr>
        <p:txBody>
          <a:bodyPr wrap="none">
            <a:spAutoFit/>
          </a:bodyPr>
          <a:lstStyle/>
          <a:p>
            <a:r>
              <a:rPr lang="en-US" sz="2800" b="1" dirty="0" smtClean="0">
                <a:latin typeface="VNI-Times" pitchFamily="2" charset="0"/>
              </a:rPr>
              <a:t> =  - 6</a:t>
            </a:r>
            <a:endParaRPr lang="en-US" sz="2800" dirty="0"/>
          </a:p>
        </p:txBody>
      </p:sp>
      <p:sp>
        <p:nvSpPr>
          <p:cNvPr id="32" name="Rectangle 31"/>
          <p:cNvSpPr/>
          <p:nvPr/>
        </p:nvSpPr>
        <p:spPr>
          <a:xfrm>
            <a:off x="4038600" y="2240340"/>
            <a:ext cx="4572000" cy="1569660"/>
          </a:xfrm>
          <a:prstGeom prst="rect">
            <a:avLst/>
          </a:prstGeom>
        </p:spPr>
        <p:txBody>
          <a:bodyPr>
            <a:spAutoFit/>
          </a:bodyPr>
          <a:lstStyle/>
          <a:p>
            <a:pPr>
              <a:buFontTx/>
              <a:buChar char="•"/>
            </a:pPr>
            <a:r>
              <a:rPr lang="vi-VN"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Thay</a:t>
            </a:r>
            <a:r>
              <a:rPr lang="en-US" sz="2400" dirty="0" smtClean="0">
                <a:latin typeface="Times New Roman" panose="02020603050405020304" pitchFamily="18" charset="0"/>
                <a:cs typeface="Times New Roman" panose="02020603050405020304" pitchFamily="18" charset="0"/>
              </a:rPr>
              <a:t> x  =      </a:t>
            </a:r>
            <a:r>
              <a:rPr lang="en-US" sz="2400" dirty="0" err="1" smtClean="0">
                <a:latin typeface="Times New Roman" panose="02020603050405020304" pitchFamily="18" charset="0"/>
                <a:cs typeface="Times New Roman" panose="02020603050405020304" pitchFamily="18" charset="0"/>
              </a:rPr>
              <a:t>vào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ta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a:t>
            </a:r>
          </a:p>
          <a:p>
            <a:pPr>
              <a:buFontTx/>
              <a:buChar char="•"/>
            </a:pP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3.        - 9.</a:t>
            </a:r>
          </a:p>
          <a:p>
            <a:endParaRPr lang="en-US" sz="2400" dirty="0">
              <a:latin typeface="Times New Roman" panose="02020603050405020304" pitchFamily="18" charset="0"/>
              <a:cs typeface="Times New Roman" panose="02020603050405020304" pitchFamily="18" charset="0"/>
            </a:endParaRPr>
          </a:p>
        </p:txBody>
      </p:sp>
      <p:sp>
        <p:nvSpPr>
          <p:cNvPr id="35" name="TextBox 34"/>
          <p:cNvSpPr txBox="1"/>
          <p:nvPr/>
        </p:nvSpPr>
        <p:spPr>
          <a:xfrm>
            <a:off x="4038600" y="3886200"/>
            <a:ext cx="2057400" cy="1569660"/>
          </a:xfrm>
          <a:prstGeom prst="rect">
            <a:avLst/>
          </a:prstGeom>
          <a:noFill/>
        </p:spPr>
        <p:txBody>
          <a:bodyPr wrap="square" rtlCol="0">
            <a:spAutoFit/>
          </a:bodyPr>
          <a:lstStyle/>
          <a:p>
            <a:r>
              <a:rPr lang="en-US" sz="3200" dirty="0" smtClean="0">
                <a:latin typeface="VNI-Times" pitchFamily="2" charset="0"/>
              </a:rPr>
              <a:t>=      - 3</a:t>
            </a:r>
          </a:p>
          <a:p>
            <a:r>
              <a:rPr lang="en-US" sz="3200" dirty="0" smtClean="0">
                <a:latin typeface="VNI-Times" pitchFamily="2" charset="0"/>
              </a:rPr>
              <a:t> </a:t>
            </a:r>
          </a:p>
          <a:p>
            <a:endParaRPr lang="en-US" sz="3200" dirty="0"/>
          </a:p>
        </p:txBody>
      </p:sp>
      <p:sp>
        <p:nvSpPr>
          <p:cNvPr id="36" name="TextBox 35"/>
          <p:cNvSpPr txBox="1"/>
          <p:nvPr/>
        </p:nvSpPr>
        <p:spPr>
          <a:xfrm>
            <a:off x="5638800" y="4038600"/>
            <a:ext cx="357790" cy="461665"/>
          </a:xfrm>
          <a:prstGeom prst="rect">
            <a:avLst/>
          </a:prstGeom>
          <a:noFill/>
        </p:spPr>
        <p:txBody>
          <a:bodyPr wrap="none" rtlCol="0">
            <a:spAutoFit/>
          </a:bodyPr>
          <a:lstStyle/>
          <a:p>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cxnSp>
        <p:nvCxnSpPr>
          <p:cNvPr id="38" name="Straight Connector 37"/>
          <p:cNvCxnSpPr/>
          <p:nvPr/>
        </p:nvCxnSpPr>
        <p:spPr>
          <a:xfrm>
            <a:off x="3962400" y="2438400"/>
            <a:ext cx="0" cy="441960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76200" y="4343400"/>
            <a:ext cx="3505200" cy="830997"/>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Vậy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thức</a:t>
            </a:r>
            <a:r>
              <a:rPr lang="en-US" sz="2400" dirty="0" smtClean="0">
                <a:latin typeface="Times New Roman" panose="02020603050405020304" pitchFamily="18" charset="0"/>
                <a:cs typeface="Times New Roman" panose="02020603050405020304" pitchFamily="18" charset="0"/>
              </a:rPr>
              <a:t> 3x</a:t>
            </a:r>
            <a:r>
              <a:rPr lang="en-US" sz="2400" baseline="30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 9x </a:t>
            </a:r>
            <a:r>
              <a:rPr lang="en-US" sz="2400" dirty="0" err="1" smtClean="0">
                <a:latin typeface="Times New Roman" panose="02020603050405020304" pitchFamily="18" charset="0"/>
                <a:cs typeface="Times New Roman" panose="02020603050405020304" pitchFamily="18" charset="0"/>
              </a:rPr>
              <a:t>tại</a:t>
            </a:r>
            <a:r>
              <a:rPr lang="en-US" sz="2400" dirty="0" smtClean="0">
                <a:latin typeface="Times New Roman" panose="02020603050405020304" pitchFamily="18" charset="0"/>
                <a:cs typeface="Times New Roman" panose="02020603050405020304" pitchFamily="18" charset="0"/>
              </a:rPr>
              <a:t>  x = 1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6</a:t>
            </a:r>
            <a:endParaRPr lang="en-US" sz="2400" dirty="0" smtClean="0">
              <a:latin typeface="Times New Roman" panose="02020603050405020304" pitchFamily="18" charset="0"/>
              <a:cs typeface="Times New Roman" panose="02020603050405020304" pitchFamily="18" charset="0"/>
            </a:endParaRPr>
          </a:p>
        </p:txBody>
      </p:sp>
      <p:sp>
        <p:nvSpPr>
          <p:cNvPr id="31" name="TextBox 30"/>
          <p:cNvSpPr txBox="1"/>
          <p:nvPr/>
        </p:nvSpPr>
        <p:spPr>
          <a:xfrm>
            <a:off x="4114800" y="4579203"/>
            <a:ext cx="3505200" cy="830997"/>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Vậy giá trị của biểu thức 3x</a:t>
            </a:r>
            <a:r>
              <a:rPr lang="en-US" sz="2400" baseline="30000" smtClean="0">
                <a:latin typeface="Times New Roman" panose="02020603050405020304" pitchFamily="18" charset="0"/>
                <a:cs typeface="Times New Roman" panose="02020603050405020304" pitchFamily="18" charset="0"/>
              </a:rPr>
              <a:t>2</a:t>
            </a:r>
            <a:r>
              <a:rPr lang="en-US" sz="2400" smtClean="0">
                <a:latin typeface="Times New Roman" panose="02020603050405020304" pitchFamily="18" charset="0"/>
                <a:cs typeface="Times New Roman" panose="02020603050405020304" pitchFamily="18" charset="0"/>
              </a:rPr>
              <a:t> – 9x tại  </a:t>
            </a:r>
            <a:r>
              <a:rPr lang="en-US" sz="2400" dirty="0" smtClean="0">
                <a:latin typeface="Times New Roman" panose="02020603050405020304" pitchFamily="18" charset="0"/>
                <a:cs typeface="Times New Roman" panose="02020603050405020304" pitchFamily="18" charset="0"/>
              </a:rPr>
              <a:t>x </a:t>
            </a:r>
            <a:r>
              <a:rPr lang="en-US" sz="240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    là </a:t>
            </a:r>
          </a:p>
        </p:txBody>
      </p:sp>
      <p:graphicFrame>
        <p:nvGraphicFramePr>
          <p:cNvPr id="33" name="Object 20"/>
          <p:cNvGraphicFramePr>
            <a:graphicFrameLocks noChangeAspect="1"/>
          </p:cNvGraphicFramePr>
          <p:nvPr>
            <p:extLst>
              <p:ext uri="{D42A27DB-BD31-4B8C-83A1-F6EECF244321}">
                <p14:modId xmlns:p14="http://schemas.microsoft.com/office/powerpoint/2010/main" val="2565680029"/>
              </p:ext>
            </p:extLst>
          </p:nvPr>
        </p:nvGraphicFramePr>
        <p:xfrm>
          <a:off x="6172200" y="4876800"/>
          <a:ext cx="381000" cy="685800"/>
        </p:xfrm>
        <a:graphic>
          <a:graphicData uri="http://schemas.openxmlformats.org/presentationml/2006/ole">
            <mc:AlternateContent xmlns:mc="http://schemas.openxmlformats.org/markup-compatibility/2006">
              <mc:Choice xmlns:v="urn:schemas-microsoft-com:vml" Requires="v">
                <p:oleObj spid="_x0000_s5397" name="Equation" r:id="rId16" imgW="139680" imgH="393480" progId="Equation.3">
                  <p:embed/>
                </p:oleObj>
              </mc:Choice>
              <mc:Fallback>
                <p:oleObj name="Equation" r:id="rId16" imgW="139680" imgH="393480" progId="Equation.3">
                  <p:embed/>
                  <p:pic>
                    <p:nvPicPr>
                      <p:cNvPr id="10" name="Object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72200" y="4876800"/>
                        <a:ext cx="381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 name="Object 34"/>
          <p:cNvGraphicFramePr>
            <a:graphicFrameLocks noChangeAspect="1"/>
          </p:cNvGraphicFramePr>
          <p:nvPr>
            <p:extLst>
              <p:ext uri="{D42A27DB-BD31-4B8C-83A1-F6EECF244321}">
                <p14:modId xmlns:p14="http://schemas.microsoft.com/office/powerpoint/2010/main" val="946762570"/>
              </p:ext>
            </p:extLst>
          </p:nvPr>
        </p:nvGraphicFramePr>
        <p:xfrm>
          <a:off x="7038975" y="4886325"/>
          <a:ext cx="581025" cy="752475"/>
        </p:xfrm>
        <a:graphic>
          <a:graphicData uri="http://schemas.openxmlformats.org/presentationml/2006/ole">
            <mc:AlternateContent xmlns:mc="http://schemas.openxmlformats.org/markup-compatibility/2006">
              <mc:Choice xmlns:v="urn:schemas-microsoft-com:vml" Requires="v">
                <p:oleObj spid="_x0000_s5398" name="Equation" r:id="rId17" imgW="241200" imgH="431640" progId="Equation.DSMT4">
                  <p:embed/>
                </p:oleObj>
              </mc:Choice>
              <mc:Fallback>
                <p:oleObj name="Equation" r:id="rId17" imgW="241200" imgH="431640" progId="Equation.DSMT4">
                  <p:embed/>
                  <p:pic>
                    <p:nvPicPr>
                      <p:cNvPr id="18" name="Object 34"/>
                      <p:cNvPicPr>
                        <a:picLocks noChangeAspect="1" noChangeArrowheads="1"/>
                      </p:cNvPicPr>
                      <p:nvPr/>
                    </p:nvPicPr>
                    <p:blipFill>
                      <a:blip r:embed="rId18"/>
                      <a:srcRect/>
                      <a:stretch>
                        <a:fillRect/>
                      </a:stretch>
                    </p:blipFill>
                    <p:spPr bwMode="auto">
                      <a:xfrm>
                        <a:off x="7038975" y="4886325"/>
                        <a:ext cx="581025" cy="752475"/>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
                                        <p:tgtEl>
                                          <p:spTgt spid="23"/>
                                        </p:tgtEl>
                                      </p:cBhvr>
                                    </p:animEffect>
                                    <p:anim calcmode="lin" valueType="num">
                                      <p:cBhvr>
                                        <p:cTn id="8" dur="400" fill="hold"/>
                                        <p:tgtEl>
                                          <p:spTgt spid="23"/>
                                        </p:tgtEl>
                                        <p:attrNameLst>
                                          <p:attrName>ppt_x</p:attrName>
                                        </p:attrNameLst>
                                      </p:cBhvr>
                                      <p:tavLst>
                                        <p:tav tm="0">
                                          <p:val>
                                            <p:strVal val="#ppt_x"/>
                                          </p:val>
                                        </p:tav>
                                        <p:tav tm="100000">
                                          <p:val>
                                            <p:strVal val="#ppt_x"/>
                                          </p:val>
                                        </p:tav>
                                      </p:tavLst>
                                    </p:anim>
                                    <p:anim calcmode="lin" valueType="num">
                                      <p:cBhvr>
                                        <p:cTn id="9" dur="400" fill="hold"/>
                                        <p:tgtEl>
                                          <p:spTgt spid="23"/>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2" presetClass="entr" presetSubtype="0" fill="hold" grpId="0" nodeType="clickEffect">
                                  <p:stCondLst>
                                    <p:cond delay="0"/>
                                  </p:stCondLst>
                                  <p:childTnLst>
                                    <p:set>
                                      <p:cBhvr>
                                        <p:cTn id="15" dur="1" fill="hold">
                                          <p:stCondLst>
                                            <p:cond delay="0"/>
                                          </p:stCondLst>
                                        </p:cTn>
                                        <p:tgtEl>
                                          <p:spTgt spid="26"/>
                                        </p:tgtEl>
                                        <p:attrNameLst>
                                          <p:attrName>style.visibility</p:attrName>
                                        </p:attrNameLst>
                                      </p:cBhvr>
                                      <p:to>
                                        <p:strVal val="visible"/>
                                      </p:to>
                                    </p:set>
                                    <p:animScale>
                                      <p:cBhvr>
                                        <p:cTn id="16" dur="1000" decel="50000" fill="hold">
                                          <p:stCondLst>
                                            <p:cond delay="0"/>
                                          </p:stCondLst>
                                        </p:cTn>
                                        <p:tgtEl>
                                          <p:spTgt spid="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1000" decel="50000" fill="hold">
                                          <p:stCondLst>
                                            <p:cond delay="0"/>
                                          </p:stCondLst>
                                        </p:cTn>
                                        <p:tgtEl>
                                          <p:spTgt spid="26"/>
                                        </p:tgtEl>
                                        <p:attrNameLst>
                                          <p:attrName>ppt_x</p:attrName>
                                          <p:attrName>ppt_y</p:attrName>
                                        </p:attrNameLst>
                                      </p:cBhvr>
                                    </p:animMotion>
                                    <p:animEffect transition="in" filter="fade">
                                      <p:cBhvr>
                                        <p:cTn id="18" dur="10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43"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100"/>
                                        <p:tgtEl>
                                          <p:spTgt spid="29"/>
                                        </p:tgtEl>
                                      </p:cBhvr>
                                    </p:animEffect>
                                    <p:anim calcmode="lin" valueType="num">
                                      <p:cBhvr>
                                        <p:cTn id="24" dur="400" fill="hold"/>
                                        <p:tgtEl>
                                          <p:spTgt spid="29"/>
                                        </p:tgtEl>
                                        <p:attrNameLst>
                                          <p:attrName>ppt_x</p:attrName>
                                        </p:attrNameLst>
                                      </p:cBhvr>
                                      <p:tavLst>
                                        <p:tav tm="0">
                                          <p:val>
                                            <p:strVal val="#ppt_x"/>
                                          </p:val>
                                        </p:tav>
                                        <p:tav tm="100000">
                                          <p:val>
                                            <p:strVal val="#ppt_x"/>
                                          </p:val>
                                        </p:tav>
                                      </p:tavLst>
                                    </p:anim>
                                    <p:anim calcmode="lin" valueType="num">
                                      <p:cBhvr>
                                        <p:cTn id="25" dur="400" fill="hold"/>
                                        <p:tgtEl>
                                          <p:spTgt spid="29"/>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2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2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Scale>
                                      <p:cBhvr>
                                        <p:cTn id="32" dur="1000" decel="50000" fill="hold">
                                          <p:stCondLst>
                                            <p:cond delay="0"/>
                                          </p:stCondLst>
                                        </p:cTn>
                                        <p:tgtEl>
                                          <p:spTgt spid="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30"/>
                                        </p:tgtEl>
                                        <p:attrNameLst>
                                          <p:attrName>ppt_x</p:attrName>
                                          <p:attrName>ppt_y</p:attrName>
                                        </p:attrNameLst>
                                      </p:cBhvr>
                                    </p:animMotion>
                                    <p:animEffect transition="in" filter="fade">
                                      <p:cBhvr>
                                        <p:cTn id="34" dur="10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43"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100"/>
                                        <p:tgtEl>
                                          <p:spTgt spid="28"/>
                                        </p:tgtEl>
                                      </p:cBhvr>
                                    </p:animEffect>
                                    <p:anim calcmode="lin" valueType="num">
                                      <p:cBhvr>
                                        <p:cTn id="40" dur="400" fill="hold"/>
                                        <p:tgtEl>
                                          <p:spTgt spid="28"/>
                                        </p:tgtEl>
                                        <p:attrNameLst>
                                          <p:attrName>ppt_x</p:attrName>
                                        </p:attrNameLst>
                                      </p:cBhvr>
                                      <p:tavLst>
                                        <p:tav tm="0">
                                          <p:val>
                                            <p:strVal val="#ppt_x"/>
                                          </p:val>
                                        </p:tav>
                                        <p:tav tm="100000">
                                          <p:val>
                                            <p:strVal val="#ppt_x"/>
                                          </p:val>
                                        </p:tav>
                                      </p:tavLst>
                                    </p:anim>
                                    <p:anim calcmode="lin" valueType="num">
                                      <p:cBhvr>
                                        <p:cTn id="41" dur="400" fill="hold"/>
                                        <p:tgtEl>
                                          <p:spTgt spid="28"/>
                                        </p:tgtEl>
                                        <p:attrNameLst>
                                          <p:attrName>ppt_y</p:attrName>
                                        </p:attrNameLst>
                                      </p:cBhvr>
                                      <p:tavLst>
                                        <p:tav tm="0">
                                          <p:val>
                                            <p:strVal val="#ppt_y+0.31"/>
                                          </p:val>
                                        </p:tav>
                                        <p:tav tm="100000">
                                          <p:val>
                                            <p:strVal val="#ppt_y+0.31"/>
                                          </p:val>
                                        </p:tav>
                                      </p:tavLst>
                                    </p:anim>
                                    <p:anim calcmode="lin" valueType="num">
                                      <p:cBhvr>
                                        <p:cTn id="42" dur="600" decel="50000" fill="hold">
                                          <p:stCondLst>
                                            <p:cond delay="400"/>
                                          </p:stCondLst>
                                        </p:cTn>
                                        <p:tgtEl>
                                          <p:spTgt spid="2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3" dur="600" decel="50000" fill="hold">
                                          <p:stCondLst>
                                            <p:cond delay="400"/>
                                          </p:stCondLst>
                                        </p:cTn>
                                        <p:tgtEl>
                                          <p:spTgt spid="2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0" presetClass="entr" presetSubtype="0" fill="hold"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wedge">
                                      <p:cBhvr>
                                        <p:cTn id="48" dur="2000"/>
                                        <p:tgtEl>
                                          <p:spTgt spid="13"/>
                                        </p:tgtEl>
                                      </p:cBhvr>
                                    </p:animEffect>
                                  </p:childTnLst>
                                </p:cTn>
                              </p:par>
                              <p:par>
                                <p:cTn id="49" presetID="20" presetClass="entr" presetSubtype="0" fill="hold"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edge">
                                      <p:cBhvr>
                                        <p:cTn id="51" dur="2000"/>
                                        <p:tgtEl>
                                          <p:spTgt spid="15"/>
                                        </p:tgtEl>
                                      </p:cBhvr>
                                    </p:animEffect>
                                  </p:childTnLst>
                                </p:cTn>
                              </p:par>
                              <p:par>
                                <p:cTn id="52" presetID="20" presetClass="entr" presetSubtype="0" fill="hold" nodeType="with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wedge">
                                      <p:cBhvr>
                                        <p:cTn id="54" dur="20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20"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edge">
                                      <p:cBhvr>
                                        <p:cTn id="59" dur="2000"/>
                                        <p:tgtEl>
                                          <p:spTgt spid="17"/>
                                        </p:tgtEl>
                                      </p:cBhvr>
                                    </p:animEffect>
                                  </p:childTnLst>
                                </p:cTn>
                              </p:par>
                              <p:par>
                                <p:cTn id="60" presetID="20" presetClass="entr" presetSubtype="0" fill="hold"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edge">
                                      <p:cBhvr>
                                        <p:cTn id="62" dur="2000"/>
                                        <p:tgtEl>
                                          <p:spTgt spid="18"/>
                                        </p:tgtEl>
                                      </p:cBhvr>
                                    </p:animEffect>
                                  </p:childTnLst>
                                </p:cTn>
                              </p:par>
                              <p:par>
                                <p:cTn id="63" presetID="20" presetClass="entr" presetSubtype="0" fill="hold" grpId="0" nodeType="with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wedge">
                                      <p:cBhvr>
                                        <p:cTn id="65" dur="2000"/>
                                        <p:tgtEl>
                                          <p:spTgt spid="35"/>
                                        </p:tgtEl>
                                      </p:cBhvr>
                                    </p:animEffect>
                                  </p:childTnLst>
                                </p:cTn>
                              </p:par>
                              <p:par>
                                <p:cTn id="66" presetID="20" presetClass="entr" presetSubtype="0" fill="hold" grpId="0" nodeType="withEffect">
                                  <p:stCondLst>
                                    <p:cond delay="0"/>
                                  </p:stCondLst>
                                  <p:childTnLst>
                                    <p:set>
                                      <p:cBhvr>
                                        <p:cTn id="67" dur="1" fill="hold">
                                          <p:stCondLst>
                                            <p:cond delay="0"/>
                                          </p:stCondLst>
                                        </p:cTn>
                                        <p:tgtEl>
                                          <p:spTgt spid="36"/>
                                        </p:tgtEl>
                                        <p:attrNameLst>
                                          <p:attrName>style.visibility</p:attrName>
                                        </p:attrNameLst>
                                      </p:cBhvr>
                                      <p:to>
                                        <p:strVal val="visible"/>
                                      </p:to>
                                    </p:set>
                                    <p:animEffect transition="in" filter="wedge">
                                      <p:cBhvr>
                                        <p:cTn id="68" dur="2000"/>
                                        <p:tgtEl>
                                          <p:spTgt spid="36"/>
                                        </p:tgtEl>
                                      </p:cBhvr>
                                    </p:animEffect>
                                  </p:childTnLst>
                                </p:cTn>
                              </p:par>
                              <p:par>
                                <p:cTn id="69" presetID="20" presetClass="entr" presetSubtype="0" fill="hold" nodeType="withEffect">
                                  <p:stCondLst>
                                    <p:cond delay="0"/>
                                  </p:stCondLst>
                                  <p:childTnLst>
                                    <p:set>
                                      <p:cBhvr>
                                        <p:cTn id="70" dur="1" fill="hold">
                                          <p:stCondLst>
                                            <p:cond delay="0"/>
                                          </p:stCondLst>
                                        </p:cTn>
                                        <p:tgtEl>
                                          <p:spTgt spid="38"/>
                                        </p:tgtEl>
                                        <p:attrNameLst>
                                          <p:attrName>style.visibility</p:attrName>
                                        </p:attrNameLst>
                                      </p:cBhvr>
                                      <p:to>
                                        <p:strVal val="visible"/>
                                      </p:to>
                                    </p:set>
                                    <p:animEffect transition="in" filter="wedge">
                                      <p:cBhvr>
                                        <p:cTn id="71" dur="2000"/>
                                        <p:tgtEl>
                                          <p:spTgt spid="38"/>
                                        </p:tgtEl>
                                      </p:cBhvr>
                                    </p:animEffect>
                                  </p:childTnLst>
                                </p:cTn>
                              </p:par>
                              <p:par>
                                <p:cTn id="72" presetID="20" presetClass="entr" presetSubtype="0" fill="hold" grpId="0" nodeType="with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wedge">
                                      <p:cBhvr>
                                        <p:cTn id="74" dur="2000"/>
                                        <p:tgtEl>
                                          <p:spTgt spid="32"/>
                                        </p:tgtEl>
                                      </p:cBhvr>
                                    </p:animEffect>
                                  </p:childTnLst>
                                </p:cTn>
                              </p:par>
                            </p:childTnLst>
                          </p:cTn>
                        </p:par>
                      </p:childTnLst>
                    </p:cTn>
                  </p:par>
                  <p:par>
                    <p:cTn id="75" fill="hold">
                      <p:stCondLst>
                        <p:cond delay="indefinite"/>
                      </p:stCondLst>
                      <p:childTnLst>
                        <p:par>
                          <p:cTn id="76" fill="hold">
                            <p:stCondLst>
                              <p:cond delay="0"/>
                            </p:stCondLst>
                            <p:childTnLst>
                              <p:par>
                                <p:cTn id="77" presetID="43"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
                                        <p:tgtEl>
                                          <p:spTgt spid="31"/>
                                        </p:tgtEl>
                                      </p:cBhvr>
                                    </p:animEffect>
                                    <p:anim calcmode="lin" valueType="num">
                                      <p:cBhvr>
                                        <p:cTn id="80" dur="400" fill="hold"/>
                                        <p:tgtEl>
                                          <p:spTgt spid="31"/>
                                        </p:tgtEl>
                                        <p:attrNameLst>
                                          <p:attrName>ppt_x</p:attrName>
                                        </p:attrNameLst>
                                      </p:cBhvr>
                                      <p:tavLst>
                                        <p:tav tm="0">
                                          <p:val>
                                            <p:strVal val="#ppt_x"/>
                                          </p:val>
                                        </p:tav>
                                        <p:tav tm="100000">
                                          <p:val>
                                            <p:strVal val="#ppt_x"/>
                                          </p:val>
                                        </p:tav>
                                      </p:tavLst>
                                    </p:anim>
                                    <p:anim calcmode="lin" valueType="num">
                                      <p:cBhvr>
                                        <p:cTn id="81" dur="400" fill="hold"/>
                                        <p:tgtEl>
                                          <p:spTgt spid="31"/>
                                        </p:tgtEl>
                                        <p:attrNameLst>
                                          <p:attrName>ppt_y</p:attrName>
                                        </p:attrNameLst>
                                      </p:cBhvr>
                                      <p:tavLst>
                                        <p:tav tm="0">
                                          <p:val>
                                            <p:strVal val="#ppt_y+0.31"/>
                                          </p:val>
                                        </p:tav>
                                        <p:tav tm="100000">
                                          <p:val>
                                            <p:strVal val="#ppt_y+0.31"/>
                                          </p:val>
                                        </p:tav>
                                      </p:tavLst>
                                    </p:anim>
                                    <p:anim calcmode="lin" valueType="num">
                                      <p:cBhvr>
                                        <p:cTn id="82" dur="600" decel="50000" fill="hold">
                                          <p:stCondLst>
                                            <p:cond delay="400"/>
                                          </p:stCondLst>
                                        </p:cTn>
                                        <p:tgtEl>
                                          <p:spTgt spid="3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83" dur="600" decel="50000" fill="hold">
                                          <p:stCondLst>
                                            <p:cond delay="400"/>
                                          </p:stCondLst>
                                        </p:cTn>
                                        <p:tgtEl>
                                          <p:spTgt spid="3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84" presetID="20" presetClass="entr" presetSubtype="0" fill="hold" nodeType="with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wedge">
                                      <p:cBhvr>
                                        <p:cTn id="86" dur="2000"/>
                                        <p:tgtEl>
                                          <p:spTgt spid="34"/>
                                        </p:tgtEl>
                                      </p:cBhvr>
                                    </p:animEffect>
                                  </p:childTnLst>
                                </p:cTn>
                              </p:par>
                              <p:par>
                                <p:cTn id="87" presetID="1" presetClass="entr" presetSubtype="0" fill="hold" nodeType="withEffect">
                                  <p:stCondLst>
                                    <p:cond delay="0"/>
                                  </p:stCondLst>
                                  <p:childTnLst>
                                    <p:set>
                                      <p:cBhvr>
                                        <p:cTn id="8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6" grpId="0"/>
      <p:bldP spid="29" grpId="0"/>
      <p:bldP spid="30" grpId="0"/>
      <p:bldP spid="32" grpId="0"/>
      <p:bldP spid="35" grpId="0"/>
      <p:bldP spid="36" grpId="0"/>
      <p:bldP spid="28"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304800"/>
            <a:ext cx="2590800" cy="381000"/>
          </a:xfrm>
          <a:prstGeom prst="rect">
            <a:avLst/>
          </a:prstGeom>
        </p:spPr>
        <p:txBody>
          <a:bodyPr/>
          <a:lstStyle/>
          <a:p>
            <a:pPr marL="274320" marR="0" lvl="0" indent="-274320" algn="l" defTabSz="914400" rtl="0" eaLnBrk="1" fontAlgn="auto" latinLnBrk="0" hangingPunct="1">
              <a:lnSpc>
                <a:spcPct val="90000"/>
              </a:lnSpc>
              <a:spcBef>
                <a:spcPct val="30000"/>
              </a:spcBef>
              <a:spcAft>
                <a:spcPts val="0"/>
              </a:spcAft>
              <a:buClr>
                <a:schemeClr val="accent3"/>
              </a:buClr>
              <a:buSzPct val="95000"/>
              <a:buFontTx/>
              <a:buNone/>
              <a:tabLst/>
              <a:defRPr/>
            </a:pPr>
            <a:r>
              <a:rPr kumimoji="0" lang="en-US" sz="2800" b="1" i="0" u="sng"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2</a:t>
            </a:r>
            <a:r>
              <a:rPr kumimoji="0" lang="en-US" sz="2800" b="1" i="0" u="sng" strike="noStrike" kern="1200" cap="none" spc="0" normalizeH="0" baseline="0" noProof="0" smtClean="0">
                <a:ln>
                  <a:noFill/>
                </a:ln>
                <a:solidFill>
                  <a:srgbClr val="FF0000"/>
                </a:solidFill>
                <a:effectLst/>
                <a:uLnTx/>
                <a:uFillTx/>
                <a:latin typeface="Times New Roman" panose="02020603050405020304" pitchFamily="18" charset="0"/>
                <a:cs typeface="Times New Roman" panose="02020603050405020304" pitchFamily="18" charset="0"/>
              </a:rPr>
              <a:t>/ </a:t>
            </a:r>
            <a:r>
              <a:rPr lang="en-US" sz="2800" b="1" u="sng" noProof="0" smtClean="0">
                <a:solidFill>
                  <a:srgbClr val="FF0000"/>
                </a:solidFill>
                <a:latin typeface="Times New Roman" panose="02020603050405020304" pitchFamily="18" charset="0"/>
                <a:cs typeface="Times New Roman" panose="02020603050405020304" pitchFamily="18" charset="0"/>
              </a:rPr>
              <a:t>Á</a:t>
            </a:r>
            <a:r>
              <a:rPr kumimoji="0" lang="en-US" sz="2800" b="1" i="0" u="sng" strike="noStrike" kern="1200" cap="none" spc="0" normalizeH="0" baseline="0" noProof="0" smtClean="0">
                <a:ln>
                  <a:noFill/>
                </a:ln>
                <a:solidFill>
                  <a:srgbClr val="FF0000"/>
                </a:solidFill>
                <a:effectLst/>
                <a:uLnTx/>
                <a:uFillTx/>
                <a:latin typeface="Times New Roman" panose="02020603050405020304" pitchFamily="18" charset="0"/>
                <a:cs typeface="Times New Roman" panose="02020603050405020304" pitchFamily="18" charset="0"/>
              </a:rPr>
              <a:t>p dụng </a:t>
            </a:r>
            <a:r>
              <a:rPr kumimoji="0" lang="en-US" sz="2800" b="1" i="0" u="sng"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a:t>
            </a:r>
          </a:p>
        </p:txBody>
      </p:sp>
      <p:graphicFrame>
        <p:nvGraphicFramePr>
          <p:cNvPr id="3" name="Group 136"/>
          <p:cNvGraphicFramePr>
            <a:graphicFrameLocks/>
          </p:cNvGraphicFramePr>
          <p:nvPr>
            <p:extLst>
              <p:ext uri="{D42A27DB-BD31-4B8C-83A1-F6EECF244321}">
                <p14:modId xmlns:p14="http://schemas.microsoft.com/office/powerpoint/2010/main" val="2354964371"/>
              </p:ext>
            </p:extLst>
          </p:nvPr>
        </p:nvGraphicFramePr>
        <p:xfrm>
          <a:off x="2286000" y="1828800"/>
          <a:ext cx="2514600" cy="2922589"/>
        </p:xfrm>
        <a:graphic>
          <a:graphicData uri="http://schemas.openxmlformats.org/drawingml/2006/table">
            <a:tbl>
              <a:tblPr/>
              <a:tblGrid>
                <a:gridCol w="2514600">
                  <a:extLst>
                    <a:ext uri="{9D8B030D-6E8A-4147-A177-3AD203B41FA5}">
                      <a16:colId xmlns:a16="http://schemas.microsoft.com/office/drawing/2014/main" xmlns="" val="20000"/>
                    </a:ext>
                  </a:extLst>
                </a:gridCol>
              </a:tblGrid>
              <a:tr h="701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xmlns="" val="10000"/>
                  </a:ext>
                </a:extLst>
              </a:tr>
              <a:tr h="703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xmlns="" val="10001"/>
                  </a:ext>
                </a:extLst>
              </a:tr>
              <a:tr h="7286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xmlns="" val="10002"/>
                  </a:ext>
                </a:extLst>
              </a:tr>
              <a:tr h="788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xmlns="" val="10003"/>
                  </a:ext>
                </a:extLst>
              </a:tr>
            </a:tbl>
          </a:graphicData>
        </a:graphic>
      </p:graphicFrame>
      <p:sp>
        <p:nvSpPr>
          <p:cNvPr id="4" name="Rectangle 7"/>
          <p:cNvSpPr>
            <a:spLocks noChangeArrowheads="1"/>
          </p:cNvSpPr>
          <p:nvPr/>
        </p:nvSpPr>
        <p:spPr bwMode="auto">
          <a:xfrm>
            <a:off x="4268788" y="5165725"/>
            <a:ext cx="0" cy="731838"/>
          </a:xfrm>
          <a:prstGeom prst="rect">
            <a:avLst/>
          </a:prstGeom>
          <a:noFill/>
          <a:ln w="9525">
            <a:noFill/>
            <a:miter lim="800000"/>
            <a:headEnd/>
            <a:tailEnd/>
          </a:ln>
        </p:spPr>
        <p:txBody>
          <a:bodyPr wrap="none" lIns="0" tIns="0" rIns="0" bIns="0">
            <a:spAutoFit/>
          </a:bodyPr>
          <a:lstStyle/>
          <a:p>
            <a:endParaRPr lang="en-US" sz="4800"/>
          </a:p>
        </p:txBody>
      </p:sp>
      <p:sp>
        <p:nvSpPr>
          <p:cNvPr id="5" name="Text Box 8"/>
          <p:cNvSpPr txBox="1">
            <a:spLocks noChangeArrowheads="1"/>
          </p:cNvSpPr>
          <p:nvPr/>
        </p:nvSpPr>
        <p:spPr bwMode="auto">
          <a:xfrm>
            <a:off x="914400" y="1062335"/>
            <a:ext cx="7391400" cy="461665"/>
          </a:xfrm>
          <a:prstGeom prst="rect">
            <a:avLst/>
          </a:prstGeom>
          <a:noFill/>
          <a:ln w="9525">
            <a:noFill/>
            <a:miter lim="800000"/>
            <a:headEnd/>
            <a:tailEnd/>
          </a:ln>
        </p:spPr>
        <p:txBody>
          <a:bodyPr wrap="square">
            <a:spAutoFit/>
          </a:bodyPr>
          <a:lstStyle/>
          <a:p>
            <a:r>
              <a:rPr lang="en-US" sz="2400" b="1" smtClean="0">
                <a:solidFill>
                  <a:srgbClr val="0000CC"/>
                </a:solidFill>
                <a:latin typeface="Times New Roman" panose="02020603050405020304" pitchFamily="18" charset="0"/>
                <a:cs typeface="Times New Roman" panose="02020603050405020304" pitchFamily="18" charset="0"/>
              </a:rPr>
              <a:t>   Giá trị của biểu thức x</a:t>
            </a:r>
            <a:r>
              <a:rPr lang="en-US" sz="2400" b="1" baseline="30000" smtClean="0">
                <a:solidFill>
                  <a:srgbClr val="0000CC"/>
                </a:solidFill>
                <a:latin typeface="Times New Roman" panose="02020603050405020304" pitchFamily="18" charset="0"/>
                <a:cs typeface="Times New Roman" panose="02020603050405020304" pitchFamily="18" charset="0"/>
              </a:rPr>
              <a:t>2</a:t>
            </a:r>
            <a:r>
              <a:rPr lang="en-US" sz="2400" b="1" smtClean="0">
                <a:solidFill>
                  <a:schemeClr val="tx2"/>
                </a:solidFill>
                <a:latin typeface="Times New Roman" panose="02020603050405020304" pitchFamily="18" charset="0"/>
                <a:cs typeface="Times New Roman" panose="02020603050405020304" pitchFamily="18" charset="0"/>
              </a:rPr>
              <a:t>y</a:t>
            </a:r>
            <a:r>
              <a:rPr lang="en-US" sz="2400" b="1" smtClean="0">
                <a:solidFill>
                  <a:srgbClr val="0000CC"/>
                </a:solidFill>
                <a:latin typeface="Times New Roman" panose="02020603050405020304" pitchFamily="18" charset="0"/>
                <a:cs typeface="Times New Roman" panose="02020603050405020304" pitchFamily="18" charset="0"/>
              </a:rPr>
              <a:t> tại </a:t>
            </a:r>
            <a:r>
              <a:rPr lang="en-US" sz="2400" b="1" dirty="0">
                <a:solidFill>
                  <a:srgbClr val="0000CC"/>
                </a:solidFill>
                <a:latin typeface="Times New Roman" panose="02020603050405020304" pitchFamily="18" charset="0"/>
                <a:cs typeface="Times New Roman" panose="02020603050405020304" pitchFamily="18" charset="0"/>
              </a:rPr>
              <a:t>x = - </a:t>
            </a:r>
            <a:r>
              <a:rPr lang="en-US" sz="2400" b="1">
                <a:solidFill>
                  <a:srgbClr val="0000CC"/>
                </a:solidFill>
                <a:latin typeface="Times New Roman" panose="02020603050405020304" pitchFamily="18" charset="0"/>
                <a:cs typeface="Times New Roman" panose="02020603050405020304" pitchFamily="18" charset="0"/>
              </a:rPr>
              <a:t>4  </a:t>
            </a:r>
            <a:r>
              <a:rPr lang="en-US" sz="2400" b="1" smtClean="0">
                <a:solidFill>
                  <a:srgbClr val="0000CC"/>
                </a:solidFill>
                <a:latin typeface="Times New Roman" panose="02020603050405020304" pitchFamily="18" charset="0"/>
                <a:cs typeface="Times New Roman" panose="02020603050405020304" pitchFamily="18" charset="0"/>
              </a:rPr>
              <a:t>và </a:t>
            </a:r>
            <a:r>
              <a:rPr lang="en-US" sz="2400" b="1" dirty="0">
                <a:solidFill>
                  <a:srgbClr val="0000CC"/>
                </a:solidFill>
                <a:latin typeface="Times New Roman" panose="02020603050405020304" pitchFamily="18" charset="0"/>
                <a:cs typeface="Times New Roman" panose="02020603050405020304" pitchFamily="18" charset="0"/>
              </a:rPr>
              <a:t>y = </a:t>
            </a:r>
            <a:r>
              <a:rPr lang="en-US" sz="2400" b="1">
                <a:solidFill>
                  <a:srgbClr val="0000CC"/>
                </a:solidFill>
                <a:latin typeface="Times New Roman" panose="02020603050405020304" pitchFamily="18" charset="0"/>
                <a:cs typeface="Times New Roman" panose="02020603050405020304" pitchFamily="18" charset="0"/>
              </a:rPr>
              <a:t>3 </a:t>
            </a:r>
            <a:r>
              <a:rPr lang="en-US" sz="2400" b="1" smtClean="0">
                <a:solidFill>
                  <a:srgbClr val="0000CC"/>
                </a:solidFill>
                <a:latin typeface="Times New Roman" panose="02020603050405020304" pitchFamily="18" charset="0"/>
                <a:cs typeface="Times New Roman" panose="02020603050405020304" pitchFamily="18" charset="0"/>
              </a:rPr>
              <a:t>là:</a:t>
            </a:r>
            <a:endParaRPr lang="en-US" sz="2400" b="1" dirty="0">
              <a:solidFill>
                <a:srgbClr val="0000CC"/>
              </a:solidFill>
              <a:latin typeface="Times New Roman" panose="02020603050405020304" pitchFamily="18" charset="0"/>
              <a:cs typeface="Times New Roman" panose="02020603050405020304" pitchFamily="18" charset="0"/>
            </a:endParaRPr>
          </a:p>
        </p:txBody>
      </p:sp>
      <p:sp>
        <p:nvSpPr>
          <p:cNvPr id="6" name="Text Box 9"/>
          <p:cNvSpPr txBox="1">
            <a:spLocks noChangeArrowheads="1"/>
          </p:cNvSpPr>
          <p:nvPr/>
        </p:nvSpPr>
        <p:spPr bwMode="auto">
          <a:xfrm>
            <a:off x="1295400" y="2865438"/>
            <a:ext cx="5486400" cy="457200"/>
          </a:xfrm>
          <a:prstGeom prst="rect">
            <a:avLst/>
          </a:prstGeom>
          <a:noFill/>
          <a:ln w="9525">
            <a:noFill/>
            <a:miter lim="800000"/>
            <a:headEnd/>
            <a:tailEnd/>
          </a:ln>
        </p:spPr>
        <p:txBody>
          <a:bodyPr>
            <a:spAutoFit/>
          </a:bodyPr>
          <a:lstStyle/>
          <a:p>
            <a:r>
              <a:rPr lang="en-US" sz="2400">
                <a:latin typeface="VNI-Times" pitchFamily="2" charset="0"/>
              </a:rPr>
              <a:t>  </a:t>
            </a:r>
          </a:p>
        </p:txBody>
      </p:sp>
      <p:sp>
        <p:nvSpPr>
          <p:cNvPr id="7" name="Text Box 120"/>
          <p:cNvSpPr txBox="1">
            <a:spLocks noChangeArrowheads="1"/>
          </p:cNvSpPr>
          <p:nvPr/>
        </p:nvSpPr>
        <p:spPr bwMode="auto">
          <a:xfrm>
            <a:off x="2514600" y="1976735"/>
            <a:ext cx="1752600" cy="461665"/>
          </a:xfrm>
          <a:prstGeom prst="rect">
            <a:avLst/>
          </a:prstGeom>
          <a:noFill/>
          <a:ln w="9525">
            <a:noFill/>
            <a:miter lim="800000"/>
            <a:headEnd/>
            <a:tailEnd/>
          </a:ln>
        </p:spPr>
        <p:txBody>
          <a:bodyPr>
            <a:spAutoFit/>
          </a:bodyPr>
          <a:lstStyle/>
          <a:p>
            <a:r>
              <a:rPr lang="en-US" sz="2400" b="1" dirty="0">
                <a:latin typeface="Times New Roman" panose="02020603050405020304" pitchFamily="18" charset="0"/>
                <a:cs typeface="Times New Roman" panose="02020603050405020304" pitchFamily="18" charset="0"/>
              </a:rPr>
              <a:t>a)   -48</a:t>
            </a:r>
          </a:p>
        </p:txBody>
      </p:sp>
      <p:sp>
        <p:nvSpPr>
          <p:cNvPr id="8" name="Text Box 122"/>
          <p:cNvSpPr txBox="1">
            <a:spLocks noChangeArrowheads="1"/>
          </p:cNvSpPr>
          <p:nvPr/>
        </p:nvSpPr>
        <p:spPr bwMode="auto">
          <a:xfrm>
            <a:off x="2514600" y="2662535"/>
            <a:ext cx="2133600" cy="461665"/>
          </a:xfrm>
          <a:prstGeom prst="rect">
            <a:avLst/>
          </a:prstGeom>
          <a:noFill/>
          <a:ln w="9525">
            <a:noFill/>
            <a:miter lim="800000"/>
            <a:headEnd/>
            <a:tailEnd/>
          </a:ln>
        </p:spPr>
        <p:txBody>
          <a:bodyPr>
            <a:spAutoFit/>
          </a:bodyPr>
          <a:lstStyle/>
          <a:p>
            <a:r>
              <a:rPr lang="en-US" sz="2400" b="1" dirty="0">
                <a:latin typeface="Times New Roman" panose="02020603050405020304" pitchFamily="18" charset="0"/>
                <a:cs typeface="Times New Roman" panose="02020603050405020304" pitchFamily="18" charset="0"/>
              </a:rPr>
              <a:t>b)   144</a:t>
            </a:r>
          </a:p>
        </p:txBody>
      </p:sp>
      <p:sp>
        <p:nvSpPr>
          <p:cNvPr id="9" name="Text Box 123"/>
          <p:cNvSpPr txBox="1">
            <a:spLocks noChangeArrowheads="1"/>
          </p:cNvSpPr>
          <p:nvPr/>
        </p:nvSpPr>
        <p:spPr bwMode="auto">
          <a:xfrm>
            <a:off x="2514600" y="3348335"/>
            <a:ext cx="2133600" cy="461665"/>
          </a:xfrm>
          <a:prstGeom prst="rect">
            <a:avLst/>
          </a:prstGeom>
          <a:noFill/>
          <a:ln w="9525">
            <a:noFill/>
            <a:miter lim="800000"/>
            <a:headEnd/>
            <a:tailEnd/>
          </a:ln>
        </p:spPr>
        <p:txBody>
          <a:bodyPr>
            <a:spAutoFit/>
          </a:bodyPr>
          <a:lstStyle/>
          <a:p>
            <a:r>
              <a:rPr lang="en-US" sz="2400" b="1" dirty="0">
                <a:latin typeface="Times New Roman" panose="02020603050405020304" pitchFamily="18" charset="0"/>
                <a:cs typeface="Times New Roman" panose="02020603050405020304" pitchFamily="18" charset="0"/>
              </a:rPr>
              <a:t>c)   -24</a:t>
            </a:r>
          </a:p>
        </p:txBody>
      </p:sp>
      <p:sp>
        <p:nvSpPr>
          <p:cNvPr id="10" name="Text Box 124"/>
          <p:cNvSpPr txBox="1">
            <a:spLocks noChangeArrowheads="1"/>
          </p:cNvSpPr>
          <p:nvPr/>
        </p:nvSpPr>
        <p:spPr bwMode="auto">
          <a:xfrm>
            <a:off x="2514600" y="4038600"/>
            <a:ext cx="1676400" cy="461665"/>
          </a:xfrm>
          <a:prstGeom prst="rect">
            <a:avLst/>
          </a:prstGeom>
          <a:noFill/>
          <a:ln w="9525">
            <a:noFill/>
            <a:miter lim="800000"/>
            <a:headEnd/>
            <a:tailEnd/>
          </a:ln>
        </p:spPr>
        <p:txBody>
          <a:bodyPr>
            <a:spAutoFit/>
          </a:bodyPr>
          <a:lstStyle/>
          <a:p>
            <a:r>
              <a:rPr lang="en-US" sz="2400" b="1" dirty="0">
                <a:latin typeface="Times New Roman" panose="02020603050405020304" pitchFamily="18" charset="0"/>
                <a:cs typeface="Times New Roman" panose="02020603050405020304" pitchFamily="18" charset="0"/>
              </a:rPr>
              <a:t>d)    48</a:t>
            </a:r>
          </a:p>
        </p:txBody>
      </p:sp>
      <p:pic>
        <p:nvPicPr>
          <p:cNvPr id="14" name="Picture 3" descr="C:\Users\Administrator\Downloads\interro-15.gif"/>
          <p:cNvPicPr>
            <a:picLocks noChangeAspect="1" noChangeArrowheads="1" noCrop="1"/>
          </p:cNvPicPr>
          <p:nvPr/>
        </p:nvPicPr>
        <p:blipFill>
          <a:blip r:embed="rId2" cstate="print"/>
          <a:srcRect/>
          <a:stretch>
            <a:fillRect/>
          </a:stretch>
        </p:blipFill>
        <p:spPr bwMode="auto">
          <a:xfrm>
            <a:off x="296332" y="990600"/>
            <a:ext cx="237068" cy="533400"/>
          </a:xfrm>
          <a:prstGeom prst="rect">
            <a:avLst/>
          </a:prstGeom>
          <a:noFill/>
          <a:ln w="9525">
            <a:noFill/>
            <a:miter lim="800000"/>
            <a:headEnd/>
            <a:tailEnd/>
          </a:ln>
        </p:spPr>
      </p:pic>
      <p:sp>
        <p:nvSpPr>
          <p:cNvPr id="16" name="TextBox 15"/>
          <p:cNvSpPr txBox="1"/>
          <p:nvPr/>
        </p:nvSpPr>
        <p:spPr>
          <a:xfrm>
            <a:off x="2895600" y="528935"/>
            <a:ext cx="2725426" cy="461665"/>
          </a:xfrm>
          <a:prstGeom prst="rect">
            <a:avLst/>
          </a:prstGeom>
          <a:noFill/>
        </p:spPr>
        <p:txBody>
          <a:bodyPr wrap="none" rtlCol="0">
            <a:spAutoFit/>
          </a:bodyPr>
          <a:lstStyle/>
          <a:p>
            <a:r>
              <a:rPr lang="en-US" sz="2400" b="1" dirty="0" err="1" smtClean="0">
                <a:latin typeface="Times New Roman" panose="02020603050405020304" pitchFamily="18" charset="0"/>
                <a:cs typeface="Times New Roman" panose="02020603050405020304" pitchFamily="18" charset="0"/>
              </a:rPr>
              <a:t>Hãy</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chọn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câu</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đúng</a:t>
            </a:r>
            <a:endParaRPr lang="en-US" sz="2400" b="1"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497413" y="914400"/>
            <a:ext cx="569387" cy="707886"/>
          </a:xfrm>
          <a:prstGeom prst="rect">
            <a:avLst/>
          </a:prstGeom>
          <a:noFill/>
        </p:spPr>
        <p:txBody>
          <a:bodyPr wrap="none" rtlCol="0">
            <a:spAutoFit/>
          </a:bodyPr>
          <a:lstStyle/>
          <a:p>
            <a:r>
              <a:rPr lang="en-US" sz="4000">
                <a:solidFill>
                  <a:srgbClr val="FF0000"/>
                </a:solidFill>
                <a:latin typeface="Times New Roman" panose="02020603050405020304" pitchFamily="18" charset="0"/>
                <a:cs typeface="Times New Roman" panose="02020603050405020304" pitchFamily="18" charset="0"/>
              </a:rPr>
              <a:t>2</a:t>
            </a:r>
            <a:r>
              <a:rPr lang="en-US" sz="4000" smtClean="0">
                <a:solidFill>
                  <a:srgbClr val="FF0000"/>
                </a:solidFill>
                <a:latin typeface="Times New Roman" panose="02020603050405020304" pitchFamily="18" charset="0"/>
                <a:cs typeface="Times New Roman" panose="02020603050405020304" pitchFamily="18" charset="0"/>
              </a:rPr>
              <a:t>.</a:t>
            </a:r>
            <a:endParaRPr lang="en-US" sz="40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1000"/>
                            </p:stCondLst>
                            <p:childTnLst>
                              <p:par>
                                <p:cTn id="31" presetID="2" presetClass="entr" presetSubtype="4"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par>
                          <p:cTn id="35" fill="hold">
                            <p:stCondLst>
                              <p:cond delay="1500"/>
                            </p:stCondLst>
                            <p:childTnLst>
                              <p:par>
                                <p:cTn id="36" presetID="2" presetClass="entr" presetSubtype="4"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 presetClass="emph" presetSubtype="6" repeatCount="5000" fill="hold" grpId="1" nodeType="clickEffect">
                                  <p:stCondLst>
                                    <p:cond delay="0"/>
                                  </p:stCondLst>
                                  <p:childTnLst>
                                    <p:animClr clrSpc="hsl" dir="cw">
                                      <p:cBhvr override="childStyle">
                                        <p:cTn id="43" dur="500" fill="hold"/>
                                        <p:tgtEl>
                                          <p:spTgt spid="10"/>
                                        </p:tgtEl>
                                        <p:attrNameLst>
                                          <p:attrName>style.color</p:attrName>
                                        </p:attrNameLst>
                                      </p:cBhvr>
                                      <p:to>
                                        <a:schemeClr val="bg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5" grpId="0" autoUpdateAnimBg="0"/>
      <p:bldP spid="7" grpId="0" autoUpdateAnimBg="0"/>
      <p:bldP spid="8" grpId="0" autoUpdateAnimBg="0"/>
      <p:bldP spid="9" grpId="0" autoUpdateAnimBg="0"/>
      <p:bldP spid="10" grpId="0" autoUpdateAnimBg="0"/>
      <p:bldP spid="10" grpId="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Group 220"/>
          <p:cNvGraphicFramePr>
            <a:graphicFrameLocks/>
          </p:cNvGraphicFramePr>
          <p:nvPr>
            <p:extLst>
              <p:ext uri="{D42A27DB-BD31-4B8C-83A1-F6EECF244321}">
                <p14:modId xmlns:p14="http://schemas.microsoft.com/office/powerpoint/2010/main" val="2415518254"/>
              </p:ext>
            </p:extLst>
          </p:nvPr>
        </p:nvGraphicFramePr>
        <p:xfrm>
          <a:off x="1143000" y="5638800"/>
          <a:ext cx="7086600" cy="914400"/>
        </p:xfrm>
        <a:graphic>
          <a:graphicData uri="http://schemas.openxmlformats.org/drawingml/2006/table">
            <a:tbl>
              <a:tblPr/>
              <a:tblGrid>
                <a:gridCol w="685800">
                  <a:extLst>
                    <a:ext uri="{9D8B030D-6E8A-4147-A177-3AD203B41FA5}">
                      <a16:colId xmlns:a16="http://schemas.microsoft.com/office/drawing/2014/main" xmlns="" val="20000"/>
                    </a:ext>
                  </a:extLst>
                </a:gridCol>
                <a:gridCol w="725488">
                  <a:extLst>
                    <a:ext uri="{9D8B030D-6E8A-4147-A177-3AD203B41FA5}">
                      <a16:colId xmlns:a16="http://schemas.microsoft.com/office/drawing/2014/main" xmlns="" val="20001"/>
                    </a:ext>
                  </a:extLst>
                </a:gridCol>
                <a:gridCol w="684212">
                  <a:extLst>
                    <a:ext uri="{9D8B030D-6E8A-4147-A177-3AD203B41FA5}">
                      <a16:colId xmlns:a16="http://schemas.microsoft.com/office/drawing/2014/main" xmlns="" val="20002"/>
                    </a:ext>
                  </a:extLst>
                </a:gridCol>
                <a:gridCol w="785813">
                  <a:extLst>
                    <a:ext uri="{9D8B030D-6E8A-4147-A177-3AD203B41FA5}">
                      <a16:colId xmlns:a16="http://schemas.microsoft.com/office/drawing/2014/main" xmlns="" val="20003"/>
                    </a:ext>
                  </a:extLst>
                </a:gridCol>
                <a:gridCol w="620712">
                  <a:extLst>
                    <a:ext uri="{9D8B030D-6E8A-4147-A177-3AD203B41FA5}">
                      <a16:colId xmlns:a16="http://schemas.microsoft.com/office/drawing/2014/main" xmlns="" val="20004"/>
                    </a:ext>
                  </a:extLst>
                </a:gridCol>
                <a:gridCol w="665163">
                  <a:extLst>
                    <a:ext uri="{9D8B030D-6E8A-4147-A177-3AD203B41FA5}">
                      <a16:colId xmlns:a16="http://schemas.microsoft.com/office/drawing/2014/main" xmlns="" val="20005"/>
                    </a:ext>
                  </a:extLst>
                </a:gridCol>
                <a:gridCol w="688975">
                  <a:extLst>
                    <a:ext uri="{9D8B030D-6E8A-4147-A177-3AD203B41FA5}">
                      <a16:colId xmlns:a16="http://schemas.microsoft.com/office/drawing/2014/main" xmlns="" val="20006"/>
                    </a:ext>
                  </a:extLst>
                </a:gridCol>
                <a:gridCol w="688975">
                  <a:extLst>
                    <a:ext uri="{9D8B030D-6E8A-4147-A177-3AD203B41FA5}">
                      <a16:colId xmlns:a16="http://schemas.microsoft.com/office/drawing/2014/main" xmlns="" val="20007"/>
                    </a:ext>
                  </a:extLst>
                </a:gridCol>
                <a:gridCol w="690562">
                  <a:extLst>
                    <a:ext uri="{9D8B030D-6E8A-4147-A177-3AD203B41FA5}">
                      <a16:colId xmlns:a16="http://schemas.microsoft.com/office/drawing/2014/main" xmlns="" val="20008"/>
                    </a:ext>
                  </a:extLst>
                </a:gridCol>
                <a:gridCol w="850900">
                  <a:extLst>
                    <a:ext uri="{9D8B030D-6E8A-4147-A177-3AD203B41FA5}">
                      <a16:colId xmlns:a16="http://schemas.microsoft.com/office/drawing/2014/main" xmlns="" val="20009"/>
                    </a:ext>
                  </a:extLst>
                </a:gridCol>
              </a:tblGrid>
              <a:tr h="266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xmlns="" val="10000"/>
                  </a:ext>
                </a:extLst>
              </a:tr>
              <a:tr h="320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xmlns="" val="10001"/>
                  </a:ext>
                </a:extLst>
              </a:tr>
            </a:tbl>
          </a:graphicData>
        </a:graphic>
      </p:graphicFrame>
      <p:sp>
        <p:nvSpPr>
          <p:cNvPr id="3" name="Text Box 4"/>
          <p:cNvSpPr txBox="1">
            <a:spLocks noChangeArrowheads="1"/>
          </p:cNvSpPr>
          <p:nvPr/>
        </p:nvSpPr>
        <p:spPr bwMode="auto">
          <a:xfrm>
            <a:off x="8442325" y="5959475"/>
            <a:ext cx="184150" cy="579438"/>
          </a:xfrm>
          <a:prstGeom prst="rect">
            <a:avLst/>
          </a:prstGeom>
          <a:noFill/>
          <a:ln w="9525">
            <a:noFill/>
            <a:miter lim="800000"/>
            <a:headEnd/>
            <a:tailEnd/>
          </a:ln>
        </p:spPr>
        <p:txBody>
          <a:bodyPr wrap="none">
            <a:spAutoFit/>
          </a:bodyPr>
          <a:lstStyle/>
          <a:p>
            <a:endParaRPr lang="en-US" sz="3200" b="1"/>
          </a:p>
        </p:txBody>
      </p:sp>
      <p:sp>
        <p:nvSpPr>
          <p:cNvPr id="4" name="Rectangle 7"/>
          <p:cNvSpPr>
            <a:spLocks noChangeArrowheads="1"/>
          </p:cNvSpPr>
          <p:nvPr/>
        </p:nvSpPr>
        <p:spPr bwMode="auto">
          <a:xfrm>
            <a:off x="4268788" y="5165725"/>
            <a:ext cx="0" cy="731838"/>
          </a:xfrm>
          <a:prstGeom prst="rect">
            <a:avLst/>
          </a:prstGeom>
          <a:noFill/>
          <a:ln w="9525">
            <a:noFill/>
            <a:miter lim="800000"/>
            <a:headEnd/>
            <a:tailEnd/>
          </a:ln>
        </p:spPr>
        <p:txBody>
          <a:bodyPr wrap="none" lIns="0" tIns="0" rIns="0" bIns="0">
            <a:spAutoFit/>
          </a:bodyPr>
          <a:lstStyle/>
          <a:p>
            <a:endParaRPr lang="en-US" sz="4800"/>
          </a:p>
        </p:txBody>
      </p:sp>
      <p:sp>
        <p:nvSpPr>
          <p:cNvPr id="5" name="Text Box 8"/>
          <p:cNvSpPr txBox="1">
            <a:spLocks noChangeArrowheads="1"/>
          </p:cNvSpPr>
          <p:nvPr/>
        </p:nvSpPr>
        <p:spPr bwMode="auto">
          <a:xfrm>
            <a:off x="304800" y="304800"/>
            <a:ext cx="8686800" cy="1569660"/>
          </a:xfrm>
          <a:prstGeom prst="rect">
            <a:avLst/>
          </a:prstGeom>
          <a:noFill/>
          <a:ln w="9525">
            <a:noFill/>
            <a:miter lim="800000"/>
            <a:headEnd/>
            <a:tailEnd/>
          </a:ln>
        </p:spPr>
        <p:txBody>
          <a:bodyPr wrap="square">
            <a:spAutoFit/>
          </a:bodyPr>
          <a:lstStyle/>
          <a:p>
            <a:r>
              <a:rPr lang="en-US" sz="2400" b="1" u="sng" dirty="0" err="1" smtClean="0">
                <a:solidFill>
                  <a:srgbClr val="FF0000"/>
                </a:solidFill>
                <a:latin typeface="Times New Roman" panose="02020603050405020304" pitchFamily="18" charset="0"/>
                <a:cs typeface="Times New Roman" panose="02020603050405020304" pitchFamily="18" charset="0"/>
              </a:rPr>
              <a:t>Bài</a:t>
            </a:r>
            <a:r>
              <a:rPr lang="en-US" sz="2400" b="1" u="sng" dirty="0" smtClean="0">
                <a:solidFill>
                  <a:srgbClr val="FF0000"/>
                </a:solidFill>
                <a:latin typeface="Times New Roman" panose="02020603050405020304" pitchFamily="18" charset="0"/>
                <a:cs typeface="Times New Roman" panose="02020603050405020304" pitchFamily="18" charset="0"/>
              </a:rPr>
              <a:t> 6/</a:t>
            </a:r>
            <a:r>
              <a:rPr lang="en-US" sz="2400" b="1" u="sng" dirty="0" err="1" smtClean="0">
                <a:solidFill>
                  <a:srgbClr val="FF0000"/>
                </a:solidFill>
                <a:latin typeface="Times New Roman" panose="02020603050405020304" pitchFamily="18" charset="0"/>
                <a:cs typeface="Times New Roman" panose="02020603050405020304" pitchFamily="18" charset="0"/>
              </a:rPr>
              <a:t>sgk</a:t>
            </a:r>
            <a:endParaRPr lang="en-US" sz="2400" b="1" u="sng" dirty="0">
              <a:solidFill>
                <a:srgbClr val="FF0000"/>
              </a:solidFill>
              <a:latin typeface="Times New Roman" panose="02020603050405020304" pitchFamily="18" charset="0"/>
              <a:cs typeface="Times New Roman" panose="02020603050405020304" pitchFamily="18" charset="0"/>
            </a:endParaRPr>
          </a:p>
          <a:p>
            <a:r>
              <a:rPr lang="en-US" sz="2400" b="1" u="sng" dirty="0" err="1" smtClean="0">
                <a:latin typeface="Times New Roman" panose="02020603050405020304" pitchFamily="18" charset="0"/>
                <a:cs typeface="Times New Roman" panose="02020603050405020304" pitchFamily="18" charset="0"/>
              </a:rPr>
              <a:t>Đố</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Giải</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thưởng</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toán</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học</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a:solidFill>
                  <a:srgbClr val="0000FF"/>
                </a:solidFill>
                <a:latin typeface="Times New Roman" panose="02020603050405020304" pitchFamily="18" charset="0"/>
                <a:cs typeface="Times New Roman" panose="02020603050405020304" pitchFamily="18" charset="0"/>
              </a:rPr>
              <a:t>VN </a:t>
            </a:r>
            <a:r>
              <a:rPr lang="en-US" sz="2400" b="1" dirty="0" err="1">
                <a:solidFill>
                  <a:srgbClr val="0000FF"/>
                </a:solidFill>
                <a:latin typeface="Times New Roman" panose="02020603050405020304" pitchFamily="18" charset="0"/>
                <a:cs typeface="Times New Roman" panose="02020603050405020304" pitchFamily="18" charset="0"/>
              </a:rPr>
              <a:t>mang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tên</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nhà</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toán</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học</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nổi</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tiếng</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nào</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Hãy</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tính</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giá</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trị</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của</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các</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biểu</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thức</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sau</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tại</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smtClean="0">
                <a:solidFill>
                  <a:srgbClr val="CC3300"/>
                </a:solidFill>
                <a:latin typeface="Times New Roman" panose="02020603050405020304" pitchFamily="18" charset="0"/>
                <a:cs typeface="Times New Roman" panose="02020603050405020304" pitchFamily="18" charset="0"/>
              </a:rPr>
              <a:t>x = 3</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smtClean="0">
                <a:solidFill>
                  <a:srgbClr val="CC3300"/>
                </a:solidFill>
                <a:latin typeface="Times New Roman" panose="02020603050405020304" pitchFamily="18" charset="0"/>
                <a:cs typeface="Times New Roman" panose="02020603050405020304" pitchFamily="18" charset="0"/>
              </a:rPr>
              <a:t>y = 4 </a:t>
            </a:r>
            <a:r>
              <a:rPr lang="en-US" sz="2400" b="1" dirty="0" err="1" smtClean="0">
                <a:solidFill>
                  <a:srgbClr val="0000FF"/>
                </a:solidFill>
                <a:latin typeface="Times New Roman" panose="02020603050405020304" pitchFamily="18" charset="0"/>
                <a:cs typeface="Times New Roman" panose="02020603050405020304" pitchFamily="18" charset="0"/>
              </a:rPr>
              <a:t>và</a:t>
            </a:r>
            <a:r>
              <a:rPr lang="en-US" sz="2400" b="1" dirty="0" smtClean="0">
                <a:solidFill>
                  <a:srgbClr val="0000FF"/>
                </a:solidFill>
                <a:latin typeface="Times New Roman" panose="02020603050405020304" pitchFamily="18" charset="0"/>
                <a:cs typeface="Times New Roman" panose="02020603050405020304" pitchFamily="18" charset="0"/>
              </a:rPr>
              <a:t> </a:t>
            </a:r>
            <a:endParaRPr lang="vi-VN" sz="2400" b="1" dirty="0" smtClean="0">
              <a:solidFill>
                <a:srgbClr val="0000FF"/>
              </a:solidFill>
              <a:latin typeface="Times New Roman" panose="02020603050405020304" pitchFamily="18" charset="0"/>
              <a:cs typeface="Times New Roman" panose="02020603050405020304" pitchFamily="18" charset="0"/>
            </a:endParaRPr>
          </a:p>
          <a:p>
            <a:r>
              <a:rPr lang="en-US" sz="2400" b="1" dirty="0" smtClean="0">
                <a:solidFill>
                  <a:srgbClr val="CC3300"/>
                </a:solidFill>
                <a:latin typeface="Times New Roman" panose="02020603050405020304" pitchFamily="18" charset="0"/>
                <a:cs typeface="Times New Roman" panose="02020603050405020304" pitchFamily="18" charset="0"/>
              </a:rPr>
              <a:t>z </a:t>
            </a:r>
            <a:r>
              <a:rPr lang="en-US" sz="2400" b="1" dirty="0" smtClean="0">
                <a:solidFill>
                  <a:srgbClr val="CC3300"/>
                </a:solidFill>
                <a:latin typeface="Times New Roman" panose="02020603050405020304" pitchFamily="18" charset="0"/>
                <a:cs typeface="Times New Roman" panose="02020603050405020304" pitchFamily="18" charset="0"/>
              </a:rPr>
              <a:t>= 5</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rồi</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viết</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các</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chữ</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tương</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ứng</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vào</a:t>
            </a:r>
            <a:r>
              <a:rPr lang="en-US" sz="2400" b="1" dirty="0" smtClean="0">
                <a:solidFill>
                  <a:srgbClr val="0000FF"/>
                </a:solidFill>
                <a:latin typeface="Times New Roman" panose="02020603050405020304" pitchFamily="18" charset="0"/>
                <a:cs typeface="Times New Roman" panose="02020603050405020304" pitchFamily="18" charset="0"/>
              </a:rPr>
              <a:t> ô </a:t>
            </a:r>
            <a:r>
              <a:rPr lang="en-US" sz="2400" b="1" dirty="0" err="1" smtClean="0">
                <a:solidFill>
                  <a:srgbClr val="0000FF"/>
                </a:solidFill>
                <a:latin typeface="Times New Roman" panose="02020603050405020304" pitchFamily="18" charset="0"/>
                <a:cs typeface="Times New Roman" panose="02020603050405020304" pitchFamily="18" charset="0"/>
              </a:rPr>
              <a:t>trống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em</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sẽ</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có</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câu</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trả</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lời</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a:solidFill>
                  <a:srgbClr val="0000FF"/>
                </a:solidFill>
                <a:latin typeface="Times New Roman" panose="02020603050405020304" pitchFamily="18" charset="0"/>
                <a:cs typeface="Times New Roman" panose="02020603050405020304" pitchFamily="18" charset="0"/>
              </a:rPr>
              <a:t>.</a:t>
            </a:r>
          </a:p>
        </p:txBody>
      </p:sp>
      <p:sp>
        <p:nvSpPr>
          <p:cNvPr id="6" name="Text Box 10"/>
          <p:cNvSpPr txBox="1">
            <a:spLocks noChangeArrowheads="1"/>
          </p:cNvSpPr>
          <p:nvPr/>
        </p:nvSpPr>
        <p:spPr bwMode="auto">
          <a:xfrm>
            <a:off x="762000" y="2209800"/>
            <a:ext cx="1295400" cy="461665"/>
          </a:xfrm>
          <a:prstGeom prst="rect">
            <a:avLst/>
          </a:prstGeom>
          <a:noFill/>
          <a:ln w="9525">
            <a:noFill/>
            <a:miter lim="800000"/>
            <a:headEnd/>
            <a:tailEnd/>
          </a:ln>
        </p:spPr>
        <p:txBody>
          <a:bodyPr>
            <a:spAutoFit/>
          </a:bodyPr>
          <a:lstStyle/>
          <a:p>
            <a:pPr marL="342900" indent="-342900"/>
            <a:r>
              <a:rPr lang="en-US" sz="2400" b="1">
                <a:solidFill>
                  <a:srgbClr val="FF0000"/>
                </a:solidFill>
                <a:latin typeface="Times New Roman" panose="02020603050405020304" pitchFamily="18" charset="0"/>
                <a:cs typeface="Times New Roman" panose="02020603050405020304" pitchFamily="18" charset="0"/>
              </a:rPr>
              <a:t>N</a:t>
            </a:r>
            <a:r>
              <a:rPr lang="en-US" sz="2400" b="1" smtClean="0">
                <a:latin typeface="Times New Roman" panose="02020603050405020304" pitchFamily="18" charset="0"/>
                <a:cs typeface="Times New Roman" panose="02020603050405020304" pitchFamily="18" charset="0"/>
              </a:rPr>
              <a:t>. x</a:t>
            </a:r>
            <a:r>
              <a:rPr lang="en-US" sz="2400" b="1" baseline="30000" smtClean="0">
                <a:latin typeface="Times New Roman" panose="02020603050405020304" pitchFamily="18" charset="0"/>
                <a:cs typeface="Times New Roman" panose="02020603050405020304" pitchFamily="18" charset="0"/>
              </a:rPr>
              <a:t>2</a:t>
            </a:r>
            <a:r>
              <a:rPr lang="en-US" sz="2400" b="1" smtClean="0">
                <a:latin typeface="Times New Roman" panose="02020603050405020304" pitchFamily="18" charset="0"/>
                <a:cs typeface="Times New Roman" panose="02020603050405020304" pitchFamily="18" charset="0"/>
              </a:rPr>
              <a:t> </a:t>
            </a:r>
            <a:endParaRPr lang="en-US" sz="2400" b="1">
              <a:latin typeface="Times New Roman" panose="02020603050405020304" pitchFamily="18" charset="0"/>
              <a:cs typeface="Times New Roman" panose="02020603050405020304" pitchFamily="18" charset="0"/>
            </a:endParaRPr>
          </a:p>
        </p:txBody>
      </p:sp>
      <p:sp>
        <p:nvSpPr>
          <p:cNvPr id="7" name="Text Box 12"/>
          <p:cNvSpPr txBox="1">
            <a:spLocks noChangeArrowheads="1"/>
          </p:cNvSpPr>
          <p:nvPr/>
        </p:nvSpPr>
        <p:spPr bwMode="auto">
          <a:xfrm>
            <a:off x="762000" y="2667000"/>
            <a:ext cx="1447800" cy="461665"/>
          </a:xfrm>
          <a:prstGeom prst="rect">
            <a:avLst/>
          </a:prstGeom>
          <a:noFill/>
          <a:ln w="9525">
            <a:noFill/>
            <a:miter lim="800000"/>
            <a:headEnd/>
            <a:tailEnd/>
          </a:ln>
        </p:spPr>
        <p:txBody>
          <a:bodyPr>
            <a:spAutoFit/>
          </a:bodyPr>
          <a:lstStyle/>
          <a:p>
            <a:r>
              <a:rPr lang="en-US" sz="2400" b="1">
                <a:solidFill>
                  <a:srgbClr val="FF0000"/>
                </a:solidFill>
                <a:latin typeface="Times New Roman" panose="02020603050405020304" pitchFamily="18" charset="0"/>
                <a:cs typeface="Times New Roman" panose="02020603050405020304" pitchFamily="18" charset="0"/>
              </a:rPr>
              <a:t>T</a:t>
            </a:r>
            <a:r>
              <a:rPr lang="en-US" sz="2400" b="1" smtClean="0">
                <a:solidFill>
                  <a:srgbClr val="FF0000"/>
                </a:solidFill>
                <a:latin typeface="Times New Roman" panose="02020603050405020304" pitchFamily="18" charset="0"/>
                <a:cs typeface="Times New Roman" panose="02020603050405020304" pitchFamily="18" charset="0"/>
              </a:rPr>
              <a:t>. </a:t>
            </a:r>
            <a:r>
              <a:rPr lang="en-US" sz="2400" b="1" smtClean="0">
                <a:latin typeface="Times New Roman" panose="02020603050405020304" pitchFamily="18" charset="0"/>
                <a:cs typeface="Times New Roman" panose="02020603050405020304" pitchFamily="18" charset="0"/>
              </a:rPr>
              <a:t>y</a:t>
            </a:r>
            <a:r>
              <a:rPr lang="en-US" sz="2400" b="1" baseline="30000" smtClean="0">
                <a:latin typeface="Times New Roman" panose="02020603050405020304" pitchFamily="18" charset="0"/>
                <a:cs typeface="Times New Roman" panose="02020603050405020304" pitchFamily="18" charset="0"/>
              </a:rPr>
              <a:t>2</a:t>
            </a:r>
            <a:r>
              <a:rPr lang="en-US" sz="2400" b="1" smtClean="0">
                <a:latin typeface="Times New Roman" panose="02020603050405020304" pitchFamily="18" charset="0"/>
                <a:cs typeface="Times New Roman" panose="02020603050405020304" pitchFamily="18" charset="0"/>
              </a:rPr>
              <a:t> </a:t>
            </a:r>
            <a:endParaRPr lang="en-US" sz="2400" b="1">
              <a:latin typeface="Times New Roman" panose="02020603050405020304" pitchFamily="18" charset="0"/>
              <a:cs typeface="Times New Roman" panose="02020603050405020304" pitchFamily="18" charset="0"/>
            </a:endParaRPr>
          </a:p>
        </p:txBody>
      </p:sp>
      <p:sp>
        <p:nvSpPr>
          <p:cNvPr id="8" name="Text Box 13"/>
          <p:cNvSpPr txBox="1">
            <a:spLocks noChangeArrowheads="1"/>
          </p:cNvSpPr>
          <p:nvPr/>
        </p:nvSpPr>
        <p:spPr bwMode="auto">
          <a:xfrm>
            <a:off x="762000" y="3200400"/>
            <a:ext cx="1905000" cy="461665"/>
          </a:xfrm>
          <a:prstGeom prst="rect">
            <a:avLst/>
          </a:prstGeom>
          <a:noFill/>
          <a:ln w="9525">
            <a:noFill/>
            <a:miter lim="800000"/>
            <a:headEnd/>
            <a:tailEnd/>
          </a:ln>
        </p:spPr>
        <p:txBody>
          <a:bodyPr>
            <a:spAutoFit/>
          </a:bodyPr>
          <a:lstStyle/>
          <a:p>
            <a:r>
              <a:rPr lang="en-US" sz="2400" b="1" smtClean="0">
                <a:solidFill>
                  <a:srgbClr val="FF0000"/>
                </a:solidFill>
                <a:latin typeface="Times New Roman" panose="02020603050405020304" pitchFamily="18" charset="0"/>
                <a:cs typeface="Times New Roman" panose="02020603050405020304" pitchFamily="18" charset="0"/>
              </a:rPr>
              <a:t>Ă</a:t>
            </a:r>
            <a:r>
              <a:rPr lang="en-US" sz="2400" b="1" smtClean="0">
                <a:latin typeface="Times New Roman" panose="02020603050405020304" pitchFamily="18" charset="0"/>
                <a:cs typeface="Times New Roman" panose="02020603050405020304" pitchFamily="18" charset="0"/>
              </a:rPr>
              <a:t>.    (xy </a:t>
            </a:r>
            <a:r>
              <a:rPr lang="en-US" sz="2400" b="1">
                <a:latin typeface="Times New Roman" panose="02020603050405020304" pitchFamily="18" charset="0"/>
                <a:cs typeface="Times New Roman" panose="02020603050405020304" pitchFamily="18" charset="0"/>
              </a:rPr>
              <a:t>+z)</a:t>
            </a:r>
          </a:p>
        </p:txBody>
      </p:sp>
      <p:sp>
        <p:nvSpPr>
          <p:cNvPr id="9" name="Text Box 14"/>
          <p:cNvSpPr txBox="1">
            <a:spLocks noChangeArrowheads="1"/>
          </p:cNvSpPr>
          <p:nvPr/>
        </p:nvSpPr>
        <p:spPr bwMode="auto">
          <a:xfrm>
            <a:off x="762000" y="3687763"/>
            <a:ext cx="1524000" cy="461665"/>
          </a:xfrm>
          <a:prstGeom prst="rect">
            <a:avLst/>
          </a:prstGeom>
          <a:noFill/>
          <a:ln w="9525">
            <a:noFill/>
            <a:miter lim="800000"/>
            <a:headEnd/>
            <a:tailEnd/>
          </a:ln>
        </p:spPr>
        <p:txBody>
          <a:bodyPr>
            <a:spAutoFit/>
          </a:bodyPr>
          <a:lstStyle/>
          <a:p>
            <a:r>
              <a:rPr lang="en-US" sz="2400" b="1" smtClean="0">
                <a:solidFill>
                  <a:srgbClr val="FF0000"/>
                </a:solidFill>
                <a:latin typeface="Times New Roman" panose="02020603050405020304" pitchFamily="18" charset="0"/>
                <a:cs typeface="Times New Roman" panose="02020603050405020304" pitchFamily="18" charset="0"/>
              </a:rPr>
              <a:t>L</a:t>
            </a:r>
            <a:r>
              <a:rPr lang="en-US" sz="2400" b="1" smtClean="0">
                <a:latin typeface="Times New Roman" panose="02020603050405020304" pitchFamily="18" charset="0"/>
                <a:cs typeface="Times New Roman" panose="02020603050405020304" pitchFamily="18" charset="0"/>
              </a:rPr>
              <a:t>. x</a:t>
            </a:r>
            <a:r>
              <a:rPr lang="en-US" sz="2400" b="1" baseline="30000" smtClean="0">
                <a:latin typeface="Times New Roman" panose="02020603050405020304" pitchFamily="18" charset="0"/>
                <a:cs typeface="Times New Roman" panose="02020603050405020304" pitchFamily="18" charset="0"/>
              </a:rPr>
              <a:t>2 </a:t>
            </a:r>
            <a:r>
              <a:rPr lang="en-US" sz="2400" b="1" smtClean="0">
                <a:latin typeface="Times New Roman" panose="02020603050405020304" pitchFamily="18" charset="0"/>
                <a:cs typeface="Times New Roman" panose="02020603050405020304" pitchFamily="18" charset="0"/>
              </a:rPr>
              <a:t>- y</a:t>
            </a:r>
            <a:r>
              <a:rPr lang="en-US" sz="2400" b="1" baseline="30000" smtClean="0">
                <a:latin typeface="Times New Roman" panose="02020603050405020304" pitchFamily="18" charset="0"/>
                <a:cs typeface="Times New Roman" panose="02020603050405020304" pitchFamily="18" charset="0"/>
              </a:rPr>
              <a:t>2</a:t>
            </a:r>
            <a:endParaRPr lang="en-US" sz="2400" b="1">
              <a:latin typeface="Times New Roman" panose="02020603050405020304" pitchFamily="18" charset="0"/>
              <a:cs typeface="Times New Roman" panose="02020603050405020304" pitchFamily="18" charset="0"/>
            </a:endParaRPr>
          </a:p>
        </p:txBody>
      </p:sp>
      <p:sp>
        <p:nvSpPr>
          <p:cNvPr id="10" name="Text Box 15"/>
          <p:cNvSpPr txBox="1">
            <a:spLocks noChangeArrowheads="1"/>
          </p:cNvSpPr>
          <p:nvPr/>
        </p:nvSpPr>
        <p:spPr bwMode="auto">
          <a:xfrm>
            <a:off x="4953000" y="3230563"/>
            <a:ext cx="3886200" cy="769441"/>
          </a:xfrm>
          <a:prstGeom prst="rect">
            <a:avLst/>
          </a:prstGeom>
          <a:noFill/>
          <a:ln w="9525">
            <a:noFill/>
            <a:miter lim="800000"/>
            <a:headEnd/>
            <a:tailEnd/>
          </a:ln>
        </p:spPr>
        <p:txBody>
          <a:bodyPr>
            <a:spAutoFit/>
          </a:bodyPr>
          <a:lstStyle/>
          <a:p>
            <a:pPr marL="342900" indent="-342900"/>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smtClean="0">
                <a:solidFill>
                  <a:srgbClr val="FF0000"/>
                </a:solidFill>
                <a:latin typeface="Times New Roman" panose="02020603050405020304" pitchFamily="18" charset="0"/>
                <a:cs typeface="Times New Roman" panose="02020603050405020304" pitchFamily="18" charset="0"/>
              </a:rPr>
              <a:t>I</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Biểu</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thức</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biểu</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thị</a:t>
            </a:r>
            <a:r>
              <a:rPr lang="en-US" sz="2000" b="1" dirty="0" smtClean="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chu</a:t>
            </a:r>
            <a:r>
              <a:rPr lang="en-US" sz="2000" b="1" dirty="0">
                <a:latin typeface="Times New Roman" panose="02020603050405020304" pitchFamily="18" charset="0"/>
                <a:cs typeface="Times New Roman" panose="02020603050405020304" pitchFamily="18" charset="0"/>
              </a:rPr>
              <a:t> vi  </a:t>
            </a:r>
            <a:r>
              <a:rPr lang="en-US" sz="2000" b="1" dirty="0" err="1" smtClean="0">
                <a:latin typeface="Times New Roman" panose="02020603050405020304" pitchFamily="18" charset="0"/>
                <a:cs typeface="Times New Roman" panose="02020603050405020304" pitchFamily="18" charset="0"/>
              </a:rPr>
              <a:t>của</a:t>
            </a:r>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HCN </a:t>
            </a:r>
            <a:r>
              <a:rPr lang="en-US" sz="2000" b="1" dirty="0" err="1" smtClean="0">
                <a:latin typeface="Times New Roman" panose="02020603050405020304" pitchFamily="18" charset="0"/>
                <a:cs typeface="Times New Roman" panose="02020603050405020304" pitchFamily="18" charset="0"/>
              </a:rPr>
              <a:t>có</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các</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cạnh</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là</a:t>
            </a:r>
            <a:r>
              <a:rPr lang="en-US" sz="2000" b="1" dirty="0" smtClean="0">
                <a:latin typeface="Times New Roman" panose="02020603050405020304" pitchFamily="18" charset="0"/>
                <a:cs typeface="Times New Roman" panose="02020603050405020304" pitchFamily="18" charset="0"/>
              </a:rPr>
              <a:t> y</a:t>
            </a:r>
            <a:r>
              <a:rPr lang="en-US" sz="2000" b="1" dirty="0" smtClean="0">
                <a:latin typeface="Times New Roman" panose="02020603050405020304" pitchFamily="18" charset="0"/>
                <a:cs typeface="Times New Roman" panose="02020603050405020304" pitchFamily="18" charset="0"/>
              </a:rPr>
              <a:t>,</a:t>
            </a:r>
            <a:r>
              <a:rPr lang="vi-VN" sz="2000"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z</a:t>
            </a:r>
            <a:endParaRPr lang="en-US" sz="2000" b="1" dirty="0">
              <a:latin typeface="Times New Roman" panose="02020603050405020304" pitchFamily="18" charset="0"/>
              <a:cs typeface="Times New Roman" panose="02020603050405020304" pitchFamily="18" charset="0"/>
            </a:endParaRPr>
          </a:p>
        </p:txBody>
      </p:sp>
      <p:sp>
        <p:nvSpPr>
          <p:cNvPr id="11" name="Text Box 16"/>
          <p:cNvSpPr txBox="1">
            <a:spLocks noChangeArrowheads="1"/>
          </p:cNvSpPr>
          <p:nvPr/>
        </p:nvSpPr>
        <p:spPr bwMode="auto">
          <a:xfrm rot="10800000" flipV="1">
            <a:off x="760413" y="4644480"/>
            <a:ext cx="5030787" cy="769441"/>
          </a:xfrm>
          <a:prstGeom prst="rect">
            <a:avLst/>
          </a:prstGeom>
          <a:noFill/>
          <a:ln w="9525">
            <a:noFill/>
            <a:miter lim="800000"/>
            <a:headEnd/>
            <a:tailEnd/>
          </a:ln>
        </p:spPr>
        <p:txBody>
          <a:bodyPr>
            <a:spAutoFit/>
          </a:bodyPr>
          <a:lstStyle/>
          <a:p>
            <a:pPr marL="342900" indent="-342900"/>
            <a:r>
              <a:rPr lang="en-US" sz="2400" b="1" smtClean="0">
                <a:solidFill>
                  <a:srgbClr val="FF0000"/>
                </a:solidFill>
                <a:latin typeface="Times New Roman" panose="02020603050405020304" pitchFamily="18" charset="0"/>
                <a:cs typeface="Times New Roman" panose="02020603050405020304" pitchFamily="18" charset="0"/>
              </a:rPr>
              <a:t>M</a:t>
            </a:r>
            <a:r>
              <a:rPr lang="en-US" sz="2000" b="1" smtClean="0">
                <a:solidFill>
                  <a:srgbClr val="FF0000"/>
                </a:solidFill>
                <a:latin typeface="Times New Roman" panose="02020603050405020304" pitchFamily="18" charset="0"/>
                <a:cs typeface="Times New Roman" panose="02020603050405020304" pitchFamily="18" charset="0"/>
              </a:rPr>
              <a:t>. </a:t>
            </a:r>
            <a:r>
              <a:rPr lang="en-US" sz="2000" b="1" smtClean="0">
                <a:latin typeface="Times New Roman" panose="02020603050405020304" pitchFamily="18" charset="0"/>
                <a:cs typeface="Times New Roman" panose="02020603050405020304" pitchFamily="18" charset="0"/>
              </a:rPr>
              <a:t>Biểu thức biểu thị cạnh huyền của tam giác vuông có </a:t>
            </a:r>
            <a:r>
              <a:rPr lang="en-US" sz="2000" b="1">
                <a:latin typeface="Times New Roman" panose="02020603050405020304" pitchFamily="18" charset="0"/>
                <a:cs typeface="Times New Roman" panose="02020603050405020304" pitchFamily="18" charset="0"/>
              </a:rPr>
              <a:t>2 </a:t>
            </a:r>
            <a:r>
              <a:rPr lang="en-US" sz="2000" b="1" smtClean="0">
                <a:latin typeface="Times New Roman" panose="02020603050405020304" pitchFamily="18" charset="0"/>
                <a:cs typeface="Times New Roman" panose="02020603050405020304" pitchFamily="18" charset="0"/>
              </a:rPr>
              <a:t>cạnh góc vuông là x,y </a:t>
            </a:r>
            <a:endParaRPr lang="en-US" sz="2000" b="1">
              <a:latin typeface="Times New Roman" panose="02020603050405020304" pitchFamily="18" charset="0"/>
              <a:cs typeface="Times New Roman" panose="02020603050405020304" pitchFamily="18" charset="0"/>
            </a:endParaRPr>
          </a:p>
        </p:txBody>
      </p:sp>
      <p:sp>
        <p:nvSpPr>
          <p:cNvPr id="12" name="Text Box 17"/>
          <p:cNvSpPr txBox="1">
            <a:spLocks noChangeArrowheads="1"/>
          </p:cNvSpPr>
          <p:nvPr/>
        </p:nvSpPr>
        <p:spPr bwMode="auto">
          <a:xfrm>
            <a:off x="5105400" y="2286000"/>
            <a:ext cx="1600200" cy="461665"/>
          </a:xfrm>
          <a:prstGeom prst="rect">
            <a:avLst/>
          </a:prstGeom>
          <a:noFill/>
          <a:ln w="9525">
            <a:noFill/>
            <a:miter lim="800000"/>
            <a:headEnd/>
            <a:tailEnd/>
          </a:ln>
        </p:spPr>
        <p:txBody>
          <a:bodyPr>
            <a:spAutoFit/>
          </a:bodyPr>
          <a:lstStyle/>
          <a:p>
            <a:r>
              <a:rPr lang="en-US" sz="2400" b="1" smtClean="0">
                <a:solidFill>
                  <a:srgbClr val="FF0000"/>
                </a:solidFill>
                <a:latin typeface="Times New Roman" panose="02020603050405020304" pitchFamily="18" charset="0"/>
                <a:cs typeface="Times New Roman" panose="02020603050405020304" pitchFamily="18" charset="0"/>
              </a:rPr>
              <a:t>Ê.</a:t>
            </a:r>
            <a:r>
              <a:rPr lang="en-US" sz="2400" smtClean="0">
                <a:latin typeface="Times New Roman" panose="02020603050405020304" pitchFamily="18" charset="0"/>
                <a:cs typeface="Times New Roman" panose="02020603050405020304" pitchFamily="18" charset="0"/>
              </a:rPr>
              <a:t>  </a:t>
            </a:r>
            <a:r>
              <a:rPr lang="en-US" sz="2400" b="1" smtClean="0">
                <a:latin typeface="Times New Roman" panose="02020603050405020304" pitchFamily="18" charset="0"/>
                <a:cs typeface="Times New Roman" panose="02020603050405020304" pitchFamily="18" charset="0"/>
              </a:rPr>
              <a:t>2z</a:t>
            </a:r>
            <a:r>
              <a:rPr lang="en-US" sz="2400" b="1" baseline="30000" smtClean="0">
                <a:latin typeface="Times New Roman" panose="02020603050405020304" pitchFamily="18" charset="0"/>
                <a:cs typeface="Times New Roman" panose="02020603050405020304" pitchFamily="18" charset="0"/>
              </a:rPr>
              <a:t>2</a:t>
            </a:r>
            <a:r>
              <a:rPr lang="en-US" sz="2400" b="1" smtClean="0">
                <a:latin typeface="Times New Roman" panose="02020603050405020304" pitchFamily="18" charset="0"/>
                <a:cs typeface="Times New Roman" panose="02020603050405020304" pitchFamily="18" charset="0"/>
              </a:rPr>
              <a:t> +</a:t>
            </a:r>
            <a:r>
              <a:rPr lang="en-US" sz="2400" b="1">
                <a:latin typeface="Times New Roman" panose="02020603050405020304" pitchFamily="18" charset="0"/>
                <a:cs typeface="Times New Roman" panose="02020603050405020304" pitchFamily="18" charset="0"/>
              </a:rPr>
              <a:t>1</a:t>
            </a:r>
            <a:r>
              <a:rPr lang="en-US" sz="2400">
                <a:latin typeface="Times New Roman" panose="02020603050405020304" pitchFamily="18" charset="0"/>
                <a:cs typeface="Times New Roman" panose="02020603050405020304" pitchFamily="18" charset="0"/>
              </a:rPr>
              <a:t>                    </a:t>
            </a:r>
          </a:p>
        </p:txBody>
      </p:sp>
      <p:sp>
        <p:nvSpPr>
          <p:cNvPr id="13" name="Text Box 18"/>
          <p:cNvSpPr txBox="1">
            <a:spLocks noChangeArrowheads="1"/>
          </p:cNvSpPr>
          <p:nvPr/>
        </p:nvSpPr>
        <p:spPr bwMode="auto">
          <a:xfrm rot="10800000" flipV="1">
            <a:off x="5105400" y="2770337"/>
            <a:ext cx="1600200" cy="461665"/>
          </a:xfrm>
          <a:prstGeom prst="rect">
            <a:avLst/>
          </a:prstGeom>
          <a:noFill/>
          <a:ln w="9525">
            <a:noFill/>
            <a:miter lim="800000"/>
            <a:headEnd/>
            <a:tailEnd/>
          </a:ln>
        </p:spPr>
        <p:txBody>
          <a:bodyPr wrap="square">
            <a:spAutoFit/>
          </a:bodyPr>
          <a:lstStyle/>
          <a:p>
            <a:r>
              <a:rPr lang="en-US" sz="2400" b="1" smtClean="0">
                <a:solidFill>
                  <a:srgbClr val="FF0000"/>
                </a:solidFill>
                <a:latin typeface="Times New Roman" panose="02020603050405020304" pitchFamily="18" charset="0"/>
                <a:cs typeface="Times New Roman" panose="02020603050405020304" pitchFamily="18" charset="0"/>
              </a:rPr>
              <a:t>H. </a:t>
            </a:r>
            <a:r>
              <a:rPr lang="en-US" sz="2400" b="1" smtClean="0">
                <a:latin typeface="Times New Roman" panose="02020603050405020304" pitchFamily="18" charset="0"/>
                <a:cs typeface="Times New Roman" panose="02020603050405020304" pitchFamily="18" charset="0"/>
              </a:rPr>
              <a:t>x</a:t>
            </a:r>
            <a:r>
              <a:rPr lang="en-US" sz="2400" b="1" baseline="30000" smtClean="0">
                <a:latin typeface="Times New Roman" panose="02020603050405020304" pitchFamily="18" charset="0"/>
                <a:cs typeface="Times New Roman" panose="02020603050405020304" pitchFamily="18" charset="0"/>
              </a:rPr>
              <a:t>2</a:t>
            </a:r>
            <a:r>
              <a:rPr lang="en-US" sz="2400" b="1" smtClean="0">
                <a:latin typeface="Times New Roman" panose="02020603050405020304" pitchFamily="18" charset="0"/>
                <a:cs typeface="Times New Roman" panose="02020603050405020304" pitchFamily="18" charset="0"/>
              </a:rPr>
              <a:t> + y</a:t>
            </a:r>
            <a:r>
              <a:rPr lang="en-US" sz="2400" b="1" baseline="30000" smtClean="0">
                <a:latin typeface="Times New Roman" panose="02020603050405020304" pitchFamily="18" charset="0"/>
                <a:cs typeface="Times New Roman" panose="02020603050405020304" pitchFamily="18" charset="0"/>
              </a:rPr>
              <a:t>2</a:t>
            </a:r>
            <a:r>
              <a:rPr lang="en-US" sz="2400" b="1" smtClean="0">
                <a:latin typeface="Times New Roman" panose="02020603050405020304" pitchFamily="18" charset="0"/>
                <a:cs typeface="Times New Roman" panose="02020603050405020304" pitchFamily="18" charset="0"/>
              </a:rPr>
              <a:t>  </a:t>
            </a:r>
            <a:endParaRPr lang="en-US" sz="2400" b="1">
              <a:latin typeface="Times New Roman" panose="02020603050405020304" pitchFamily="18" charset="0"/>
              <a:cs typeface="Times New Roman" panose="02020603050405020304" pitchFamily="18" charset="0"/>
            </a:endParaRPr>
          </a:p>
        </p:txBody>
      </p:sp>
      <p:sp>
        <p:nvSpPr>
          <p:cNvPr id="14" name="Text Box 22"/>
          <p:cNvSpPr txBox="1">
            <a:spLocks noChangeArrowheads="1"/>
          </p:cNvSpPr>
          <p:nvPr/>
        </p:nvSpPr>
        <p:spPr bwMode="auto">
          <a:xfrm rot="10800000" flipV="1">
            <a:off x="762000" y="4157812"/>
            <a:ext cx="1449388" cy="461665"/>
          </a:xfrm>
          <a:prstGeom prst="rect">
            <a:avLst/>
          </a:prstGeom>
          <a:noFill/>
          <a:ln w="9525">
            <a:noFill/>
            <a:miter lim="800000"/>
            <a:headEnd/>
            <a:tailEnd/>
          </a:ln>
        </p:spPr>
        <p:txBody>
          <a:bodyPr>
            <a:spAutoFit/>
          </a:bodyPr>
          <a:lstStyle/>
          <a:p>
            <a:r>
              <a:rPr lang="en-US" sz="2400" b="1" smtClean="0">
                <a:solidFill>
                  <a:srgbClr val="FF0000"/>
                </a:solidFill>
                <a:latin typeface="Times New Roman" panose="02020603050405020304" pitchFamily="18" charset="0"/>
                <a:cs typeface="Times New Roman" panose="02020603050405020304" pitchFamily="18" charset="0"/>
              </a:rPr>
              <a:t>V. </a:t>
            </a:r>
            <a:r>
              <a:rPr lang="en-US" sz="2400" b="1" smtClean="0">
                <a:latin typeface="Times New Roman" panose="02020603050405020304" pitchFamily="18" charset="0"/>
                <a:cs typeface="Times New Roman" panose="02020603050405020304" pitchFamily="18" charset="0"/>
              </a:rPr>
              <a:t>z</a:t>
            </a:r>
            <a:r>
              <a:rPr lang="en-US" sz="2400" b="1" baseline="30000" smtClean="0">
                <a:latin typeface="Times New Roman" panose="02020603050405020304" pitchFamily="18" charset="0"/>
                <a:cs typeface="Times New Roman" panose="02020603050405020304" pitchFamily="18" charset="0"/>
              </a:rPr>
              <a:t>2</a:t>
            </a:r>
            <a:r>
              <a:rPr lang="en-US" sz="2400" b="1" smtClean="0">
                <a:latin typeface="Times New Roman" panose="02020603050405020304" pitchFamily="18" charset="0"/>
                <a:cs typeface="Times New Roman" panose="02020603050405020304" pitchFamily="18" charset="0"/>
              </a:rPr>
              <a:t> - 1</a:t>
            </a:r>
            <a:endParaRPr lang="en-US" sz="2400" b="1">
              <a:latin typeface="Times New Roman" panose="02020603050405020304" pitchFamily="18" charset="0"/>
              <a:cs typeface="Times New Roman" panose="02020603050405020304" pitchFamily="18" charset="0"/>
            </a:endParaRPr>
          </a:p>
        </p:txBody>
      </p:sp>
      <p:sp>
        <p:nvSpPr>
          <p:cNvPr id="15" name="Text Box 25"/>
          <p:cNvSpPr txBox="1">
            <a:spLocks noChangeArrowheads="1"/>
          </p:cNvSpPr>
          <p:nvPr/>
        </p:nvSpPr>
        <p:spPr bwMode="auto">
          <a:xfrm>
            <a:off x="1371600" y="2239970"/>
            <a:ext cx="1600200" cy="461665"/>
          </a:xfrm>
          <a:prstGeom prst="rect">
            <a:avLst/>
          </a:prstGeom>
          <a:noFill/>
          <a:ln w="9525">
            <a:noFill/>
            <a:miter lim="800000"/>
            <a:headEnd/>
            <a:tailEnd/>
          </a:ln>
        </p:spPr>
        <p:txBody>
          <a:bodyPr>
            <a:spAutoFit/>
          </a:bodyPr>
          <a:lstStyle/>
          <a:p>
            <a:pPr marL="342900" indent="-342900"/>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b="1" dirty="0" smtClean="0">
                <a:solidFill>
                  <a:srgbClr val="0000CC"/>
                </a:solidFill>
                <a:latin typeface="Times New Roman" panose="02020603050405020304" pitchFamily="18" charset="0"/>
                <a:cs typeface="Times New Roman" panose="02020603050405020304" pitchFamily="18" charset="0"/>
              </a:rPr>
              <a:t>3</a:t>
            </a:r>
            <a:r>
              <a:rPr lang="en-US" sz="2400" b="1" baseline="30000" dirty="0" smtClean="0">
                <a:solidFill>
                  <a:srgbClr val="0000CC"/>
                </a:solidFill>
                <a:latin typeface="Times New Roman" panose="02020603050405020304" pitchFamily="18" charset="0"/>
                <a:cs typeface="Times New Roman" panose="02020603050405020304" pitchFamily="18" charset="0"/>
              </a:rPr>
              <a:t>2</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t>
            </a:r>
            <a:r>
              <a:rPr lang="en-US" sz="2400" b="1" dirty="0">
                <a:solidFill>
                  <a:srgbClr val="CC3300"/>
                </a:solidFill>
                <a:latin typeface="Times New Roman" panose="02020603050405020304" pitchFamily="18" charset="0"/>
                <a:cs typeface="Times New Roman" panose="02020603050405020304" pitchFamily="18" charset="0"/>
              </a:rPr>
              <a:t>9</a:t>
            </a:r>
          </a:p>
        </p:txBody>
      </p:sp>
      <p:sp>
        <p:nvSpPr>
          <p:cNvPr id="16" name="Text Box 26"/>
          <p:cNvSpPr txBox="1">
            <a:spLocks noChangeArrowheads="1"/>
          </p:cNvSpPr>
          <p:nvPr/>
        </p:nvSpPr>
        <p:spPr bwMode="auto">
          <a:xfrm rot="10800000" flipV="1">
            <a:off x="1514475" y="2705107"/>
            <a:ext cx="1533525" cy="461665"/>
          </a:xfrm>
          <a:prstGeom prst="rect">
            <a:avLst/>
          </a:prstGeom>
          <a:noFill/>
          <a:ln w="9525">
            <a:noFill/>
            <a:miter lim="800000"/>
            <a:headEnd/>
            <a:tailEnd/>
          </a:ln>
        </p:spPr>
        <p:txBody>
          <a:bodyPr>
            <a:spAutoFit/>
          </a:bodyPr>
          <a:lstStyle/>
          <a:p>
            <a:pPr marL="342900" indent="-342900"/>
            <a:r>
              <a:rPr lang="en-US" sz="2400" b="1" dirty="0" smtClean="0">
                <a:solidFill>
                  <a:schemeClr val="tx2"/>
                </a:solidFill>
                <a:latin typeface="Times New Roman" panose="02020603050405020304" pitchFamily="18" charset="0"/>
                <a:cs typeface="Times New Roman" panose="02020603050405020304" pitchFamily="18" charset="0"/>
              </a:rPr>
              <a:t> </a:t>
            </a:r>
            <a:r>
              <a:rPr lang="en-US" sz="2400" b="1" dirty="0" smtClean="0">
                <a:solidFill>
                  <a:schemeClr val="tx2"/>
                </a:solidFill>
                <a:latin typeface="Times New Roman" panose="02020603050405020304" pitchFamily="18" charset="0"/>
                <a:cs typeface="Times New Roman" panose="02020603050405020304" pitchFamily="18" charset="0"/>
              </a:rPr>
              <a:t>4</a:t>
            </a:r>
            <a:r>
              <a:rPr lang="en-US" sz="2400" b="1" baseline="30000" dirty="0" smtClean="0">
                <a:solidFill>
                  <a:schemeClr val="tx2"/>
                </a:solidFill>
                <a:latin typeface="Times New Roman" panose="02020603050405020304" pitchFamily="18" charset="0"/>
                <a:cs typeface="Times New Roman" panose="02020603050405020304" pitchFamily="18" charset="0"/>
              </a:rPr>
              <a:t>2</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smtClean="0">
                <a:solidFill>
                  <a:schemeClr val="tx2"/>
                </a:solidFill>
                <a:latin typeface="Times New Roman" panose="02020603050405020304" pitchFamily="18" charset="0"/>
                <a:cs typeface="Times New Roman" panose="02020603050405020304" pitchFamily="18" charset="0"/>
              </a:rPr>
              <a:t>= </a:t>
            </a:r>
            <a:r>
              <a:rPr lang="en-US" sz="2400" b="1" dirty="0" smtClean="0">
                <a:solidFill>
                  <a:srgbClr val="CC3300"/>
                </a:solidFill>
                <a:latin typeface="Times New Roman" panose="02020603050405020304" pitchFamily="18" charset="0"/>
                <a:cs typeface="Times New Roman" panose="02020603050405020304" pitchFamily="18" charset="0"/>
              </a:rPr>
              <a:t>16</a:t>
            </a:r>
            <a:endParaRPr lang="en-US" sz="2400" b="1" dirty="0">
              <a:solidFill>
                <a:srgbClr val="CC3300"/>
              </a:solidFill>
              <a:latin typeface="Times New Roman" panose="02020603050405020304" pitchFamily="18" charset="0"/>
              <a:cs typeface="Times New Roman" panose="02020603050405020304" pitchFamily="18" charset="0"/>
            </a:endParaRPr>
          </a:p>
        </p:txBody>
      </p:sp>
      <p:sp>
        <p:nvSpPr>
          <p:cNvPr id="17" name="Text Box 28"/>
          <p:cNvSpPr txBox="1">
            <a:spLocks noChangeArrowheads="1"/>
          </p:cNvSpPr>
          <p:nvPr/>
        </p:nvSpPr>
        <p:spPr bwMode="auto">
          <a:xfrm>
            <a:off x="1828800" y="3706090"/>
            <a:ext cx="3581400" cy="461665"/>
          </a:xfrm>
          <a:prstGeom prst="rect">
            <a:avLst/>
          </a:prstGeom>
          <a:noFill/>
          <a:ln w="9525">
            <a:noFill/>
            <a:miter lim="800000"/>
            <a:headEnd/>
            <a:tailEnd/>
          </a:ln>
        </p:spPr>
        <p:txBody>
          <a:bodyPr wrap="square">
            <a:spAutoFit/>
          </a:bodyPr>
          <a:lstStyle/>
          <a:p>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3</a:t>
            </a:r>
            <a:r>
              <a:rPr lang="en-US" sz="2400" b="1" baseline="30000" dirty="0" smtClean="0">
                <a:latin typeface="Times New Roman" panose="02020603050405020304" pitchFamily="18" charset="0"/>
                <a:cs typeface="Times New Roman" panose="02020603050405020304" pitchFamily="18" charset="0"/>
              </a:rPr>
              <a:t>2</a:t>
            </a:r>
            <a:r>
              <a:rPr lang="en-US"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4</a:t>
            </a:r>
            <a:r>
              <a:rPr lang="en-US" sz="2400" b="1" baseline="30000" dirty="0" smtClean="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9 </a:t>
            </a:r>
            <a:r>
              <a:rPr lang="en-US" sz="2400" b="1" dirty="0" smtClean="0">
                <a:latin typeface="Times New Roman" panose="02020603050405020304" pitchFamily="18" charset="0"/>
                <a:cs typeface="Times New Roman" panose="02020603050405020304" pitchFamily="18" charset="0"/>
              </a:rPr>
              <a:t>- 16</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t>
            </a:r>
            <a:r>
              <a:rPr lang="en-US" sz="2400" b="1" dirty="0">
                <a:solidFill>
                  <a:srgbClr val="CC3300"/>
                </a:solidFill>
                <a:latin typeface="Times New Roman" panose="02020603050405020304" pitchFamily="18" charset="0"/>
                <a:cs typeface="Times New Roman" panose="02020603050405020304" pitchFamily="18" charset="0"/>
              </a:rPr>
              <a:t>-7</a:t>
            </a:r>
          </a:p>
        </p:txBody>
      </p:sp>
      <p:sp>
        <p:nvSpPr>
          <p:cNvPr id="18" name="Text Box 29"/>
          <p:cNvSpPr txBox="1">
            <a:spLocks noChangeArrowheads="1"/>
          </p:cNvSpPr>
          <p:nvPr/>
        </p:nvSpPr>
        <p:spPr bwMode="auto">
          <a:xfrm rot="10800000" flipV="1">
            <a:off x="2133600" y="4191000"/>
            <a:ext cx="2209800" cy="461665"/>
          </a:xfrm>
          <a:prstGeom prst="rect">
            <a:avLst/>
          </a:prstGeom>
          <a:noFill/>
          <a:ln w="9525">
            <a:noFill/>
            <a:miter lim="800000"/>
            <a:headEnd/>
            <a:tailEnd/>
          </a:ln>
        </p:spPr>
        <p:txBody>
          <a:bodyPr>
            <a:spAutoFit/>
          </a:bodyPr>
          <a:lstStyle/>
          <a:p>
            <a:r>
              <a:rPr lang="en-US"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5</a:t>
            </a:r>
            <a:r>
              <a:rPr lang="en-US" sz="2400" b="1" baseline="30000" dirty="0" smtClean="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- 1</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t>
            </a:r>
            <a:r>
              <a:rPr lang="en-US" sz="2400" b="1" dirty="0">
                <a:solidFill>
                  <a:srgbClr val="CC3300"/>
                </a:solidFill>
                <a:latin typeface="Times New Roman" panose="02020603050405020304" pitchFamily="18" charset="0"/>
                <a:cs typeface="Times New Roman" panose="02020603050405020304" pitchFamily="18" charset="0"/>
              </a:rPr>
              <a:t>24</a:t>
            </a:r>
          </a:p>
        </p:txBody>
      </p:sp>
      <p:sp>
        <p:nvSpPr>
          <p:cNvPr id="19" name="Text Box 30"/>
          <p:cNvSpPr txBox="1">
            <a:spLocks noChangeArrowheads="1"/>
          </p:cNvSpPr>
          <p:nvPr/>
        </p:nvSpPr>
        <p:spPr bwMode="auto">
          <a:xfrm>
            <a:off x="6400800" y="2286000"/>
            <a:ext cx="2133600" cy="461665"/>
          </a:xfrm>
          <a:prstGeom prst="rect">
            <a:avLst/>
          </a:prstGeom>
          <a:noFill/>
          <a:ln w="9525">
            <a:noFill/>
            <a:miter lim="800000"/>
            <a:headEnd/>
            <a:tailEnd/>
          </a:ln>
        </p:spPr>
        <p:txBody>
          <a:bodyPr wrap="square">
            <a:spAutoFit/>
          </a:bodyPr>
          <a:lstStyle/>
          <a:p>
            <a:r>
              <a:rPr lang="vi-VN" sz="2400" b="1" dirty="0">
                <a:solidFill>
                  <a:schemeClr val="tx2"/>
                </a:solidFill>
                <a:latin typeface="Times New Roman" panose="02020603050405020304" pitchFamily="18" charset="0"/>
                <a:cs typeface="Times New Roman" panose="02020603050405020304" pitchFamily="18" charset="0"/>
              </a:rPr>
              <a:t> </a:t>
            </a:r>
            <a:r>
              <a:rPr lang="vi-VN" sz="2400" b="1" dirty="0" smtClean="0">
                <a:solidFill>
                  <a:schemeClr val="tx2"/>
                </a:solidFill>
                <a:latin typeface="Times New Roman" panose="02020603050405020304" pitchFamily="18" charset="0"/>
                <a:cs typeface="Times New Roman" panose="02020603050405020304" pitchFamily="18" charset="0"/>
              </a:rPr>
              <a:t> </a:t>
            </a:r>
            <a:r>
              <a:rPr lang="en-US" sz="2400" b="1" dirty="0" smtClean="0">
                <a:solidFill>
                  <a:schemeClr val="tx2"/>
                </a:solidFill>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2.5</a:t>
            </a:r>
            <a:r>
              <a:rPr lang="en-US" sz="2400" b="1" baseline="30000" dirty="0" smtClean="0">
                <a:latin typeface="Times New Roman" panose="02020603050405020304" pitchFamily="18" charset="0"/>
                <a:cs typeface="Times New Roman" panose="02020603050405020304" pitchFamily="18" charset="0"/>
              </a:rPr>
              <a:t>2</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+ 1 </a:t>
            </a:r>
            <a:r>
              <a:rPr lang="en-US" sz="2400" b="1" dirty="0" smtClean="0">
                <a:solidFill>
                  <a:schemeClr val="tx2"/>
                </a:solidFill>
                <a:latin typeface="Times New Roman" panose="02020603050405020304" pitchFamily="18" charset="0"/>
                <a:cs typeface="Times New Roman" panose="02020603050405020304" pitchFamily="18" charset="0"/>
              </a:rPr>
              <a:t>= </a:t>
            </a:r>
            <a:r>
              <a:rPr lang="en-US" sz="2400" b="1" dirty="0" smtClean="0">
                <a:solidFill>
                  <a:srgbClr val="CC3300"/>
                </a:solidFill>
                <a:latin typeface="Times New Roman" panose="02020603050405020304" pitchFamily="18" charset="0"/>
                <a:cs typeface="Times New Roman" panose="02020603050405020304" pitchFamily="18" charset="0"/>
              </a:rPr>
              <a:t>51</a:t>
            </a:r>
            <a:endParaRPr lang="en-US" sz="2400" b="1" dirty="0">
              <a:solidFill>
                <a:srgbClr val="CC3300"/>
              </a:solidFill>
              <a:latin typeface="Times New Roman" panose="02020603050405020304" pitchFamily="18" charset="0"/>
              <a:cs typeface="Times New Roman" panose="02020603050405020304" pitchFamily="18" charset="0"/>
            </a:endParaRPr>
          </a:p>
        </p:txBody>
      </p:sp>
      <p:sp>
        <p:nvSpPr>
          <p:cNvPr id="20" name="Text Box 31"/>
          <p:cNvSpPr txBox="1">
            <a:spLocks noChangeArrowheads="1"/>
          </p:cNvSpPr>
          <p:nvPr/>
        </p:nvSpPr>
        <p:spPr bwMode="auto">
          <a:xfrm>
            <a:off x="6400800" y="2787650"/>
            <a:ext cx="1981200" cy="461665"/>
          </a:xfrm>
          <a:prstGeom prst="rect">
            <a:avLst/>
          </a:prstGeom>
          <a:noFill/>
          <a:ln w="9525">
            <a:noFill/>
            <a:miter lim="800000"/>
            <a:headEnd/>
            <a:tailEnd/>
          </a:ln>
        </p:spPr>
        <p:txBody>
          <a:bodyPr>
            <a:spAutoFit/>
          </a:bodyPr>
          <a:lstStyle/>
          <a:p>
            <a:r>
              <a:rPr lang="en-US" sz="2400" b="1"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 </a:t>
            </a:r>
            <a:r>
              <a:rPr lang="en-US" sz="2400" b="1" dirty="0" smtClean="0">
                <a:solidFill>
                  <a:srgbClr val="0000CC"/>
                </a:solidFill>
                <a:latin typeface="Times New Roman" panose="02020603050405020304" pitchFamily="18" charset="0"/>
                <a:cs typeface="Times New Roman" panose="02020603050405020304" pitchFamily="18" charset="0"/>
              </a:rPr>
              <a:t>3</a:t>
            </a:r>
            <a:r>
              <a:rPr lang="en-US" sz="2400" b="1" baseline="30000" dirty="0" smtClean="0">
                <a:solidFill>
                  <a:srgbClr val="0000CC"/>
                </a:solidFill>
                <a:latin typeface="Times New Roman" panose="02020603050405020304" pitchFamily="18" charset="0"/>
                <a:cs typeface="Times New Roman" panose="02020603050405020304" pitchFamily="18" charset="0"/>
              </a:rPr>
              <a:t>2</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t>
            </a:r>
            <a:r>
              <a:rPr lang="en-US" sz="2400" b="1" dirty="0">
                <a:solidFill>
                  <a:srgbClr val="0000CC"/>
                </a:solidFill>
                <a:latin typeface="Times New Roman" panose="02020603050405020304" pitchFamily="18" charset="0"/>
                <a:cs typeface="Times New Roman" panose="02020603050405020304" pitchFamily="18" charset="0"/>
              </a:rPr>
              <a:t> </a:t>
            </a:r>
            <a:r>
              <a:rPr lang="en-US" sz="2400" b="1" dirty="0" smtClean="0">
                <a:solidFill>
                  <a:srgbClr val="0000CC"/>
                </a:solidFill>
                <a:latin typeface="Times New Roman" panose="02020603050405020304" pitchFamily="18" charset="0"/>
                <a:cs typeface="Times New Roman" panose="02020603050405020304" pitchFamily="18" charset="0"/>
              </a:rPr>
              <a:t>4</a:t>
            </a:r>
            <a:r>
              <a:rPr lang="en-US" sz="2400" b="1" baseline="30000" dirty="0" smtClean="0">
                <a:solidFill>
                  <a:srgbClr val="0000CC"/>
                </a:solidFill>
                <a:latin typeface="Times New Roman" panose="02020603050405020304" pitchFamily="18" charset="0"/>
                <a:cs typeface="Times New Roman" panose="02020603050405020304" pitchFamily="18" charset="0"/>
              </a:rPr>
              <a:t>2</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b="1" dirty="0" smtClean="0">
                <a:solidFill>
                  <a:srgbClr val="CC3300"/>
                </a:solidFill>
                <a:latin typeface="Times New Roman" panose="02020603050405020304" pitchFamily="18" charset="0"/>
                <a:cs typeface="Times New Roman" panose="02020603050405020304" pitchFamily="18" charset="0"/>
              </a:rPr>
              <a:t>25</a:t>
            </a:r>
            <a:endParaRPr lang="en-US" sz="2400" b="1" dirty="0">
              <a:solidFill>
                <a:srgbClr val="CC3300"/>
              </a:solidFill>
              <a:latin typeface="Times New Roman" panose="02020603050405020304" pitchFamily="18" charset="0"/>
              <a:cs typeface="Times New Roman" panose="02020603050405020304" pitchFamily="18" charset="0"/>
            </a:endParaRPr>
          </a:p>
        </p:txBody>
      </p:sp>
      <p:sp>
        <p:nvSpPr>
          <p:cNvPr id="21" name="Text Box 32"/>
          <p:cNvSpPr txBox="1">
            <a:spLocks noChangeArrowheads="1"/>
          </p:cNvSpPr>
          <p:nvPr/>
        </p:nvSpPr>
        <p:spPr bwMode="auto">
          <a:xfrm>
            <a:off x="5105400" y="3992563"/>
            <a:ext cx="3886200" cy="461665"/>
          </a:xfrm>
          <a:prstGeom prst="rect">
            <a:avLst/>
          </a:prstGeom>
          <a:noFill/>
          <a:ln w="9525">
            <a:noFill/>
            <a:miter lim="800000"/>
            <a:headEnd/>
            <a:tailEnd/>
          </a:ln>
        </p:spPr>
        <p:txBody>
          <a:bodyPr wrap="square">
            <a:spAutoFit/>
          </a:bodyPr>
          <a:lstStyle/>
          <a:p>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y+z</a:t>
            </a:r>
            <a:r>
              <a:rPr lang="en-US" sz="2400" b="1" dirty="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2</a:t>
            </a:r>
            <a:r>
              <a:rPr lang="vi-VN" sz="2400" b="1" dirty="0" smtClean="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sym typeface="Wingdings 3"/>
              </a:rPr>
              <a:t></a:t>
            </a:r>
            <a:r>
              <a:rPr lang="en-US"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4+5</a:t>
            </a:r>
            <a:r>
              <a:rPr lang="en-US" sz="2400" b="1" dirty="0" smtClean="0">
                <a:latin typeface="Times New Roman" panose="02020603050405020304" pitchFamily="18" charset="0"/>
                <a:cs typeface="Times New Roman" panose="02020603050405020304" pitchFamily="18" charset="0"/>
              </a:rPr>
              <a:t>).2 = </a:t>
            </a:r>
            <a:r>
              <a:rPr lang="en-US" sz="2400" b="1" dirty="0">
                <a:latin typeface="Times New Roman" panose="02020603050405020304" pitchFamily="18" charset="0"/>
                <a:cs typeface="Times New Roman" panose="02020603050405020304" pitchFamily="18" charset="0"/>
              </a:rPr>
              <a:t>9.2</a:t>
            </a:r>
            <a:r>
              <a:rPr lang="en-US" sz="2400" b="1" dirty="0">
                <a:solidFill>
                  <a:srgbClr val="0000CC"/>
                </a:solidFill>
                <a:latin typeface="Times New Roman" panose="02020603050405020304" pitchFamily="18" charset="0"/>
                <a:cs typeface="Times New Roman" panose="02020603050405020304" pitchFamily="18" charset="0"/>
              </a:rPr>
              <a:t> </a:t>
            </a:r>
            <a:r>
              <a:rPr lang="en-US" sz="2400" b="1" dirty="0">
                <a:solidFill>
                  <a:schemeClr val="tx2"/>
                </a:solidFill>
                <a:latin typeface="Times New Roman" panose="02020603050405020304" pitchFamily="18" charset="0"/>
                <a:cs typeface="Times New Roman" panose="02020603050405020304" pitchFamily="18" charset="0"/>
              </a:rPr>
              <a:t>= </a:t>
            </a:r>
            <a:r>
              <a:rPr lang="en-US" sz="2400" b="1" dirty="0">
                <a:solidFill>
                  <a:srgbClr val="CC3300"/>
                </a:solidFill>
                <a:latin typeface="Times New Roman" panose="02020603050405020304" pitchFamily="18" charset="0"/>
                <a:cs typeface="Times New Roman" panose="02020603050405020304" pitchFamily="18" charset="0"/>
              </a:rPr>
              <a:t>18</a:t>
            </a:r>
          </a:p>
        </p:txBody>
      </p:sp>
      <p:sp>
        <p:nvSpPr>
          <p:cNvPr id="22" name="Text Box 33"/>
          <p:cNvSpPr txBox="1">
            <a:spLocks noChangeArrowheads="1"/>
          </p:cNvSpPr>
          <p:nvPr/>
        </p:nvSpPr>
        <p:spPr bwMode="auto">
          <a:xfrm rot="10800000" flipV="1">
            <a:off x="8380413" y="4814455"/>
            <a:ext cx="611187" cy="461665"/>
          </a:xfrm>
          <a:prstGeom prst="rect">
            <a:avLst/>
          </a:prstGeom>
          <a:noFill/>
          <a:ln w="9525">
            <a:noFill/>
            <a:miter lim="800000"/>
            <a:headEnd/>
            <a:tailEnd/>
          </a:ln>
        </p:spPr>
        <p:txBody>
          <a:bodyPr wrap="square">
            <a:spAutoFit/>
          </a:bodyPr>
          <a:lstStyle/>
          <a:p>
            <a:r>
              <a:rPr lang="en-US" sz="2400" b="1" smtClean="0">
                <a:solidFill>
                  <a:srgbClr val="CC3300"/>
                </a:solidFill>
                <a:latin typeface="Times New Roman" panose="02020603050405020304" pitchFamily="18" charset="0"/>
                <a:cs typeface="Times New Roman" panose="02020603050405020304" pitchFamily="18" charset="0"/>
              </a:rPr>
              <a:t>= 5</a:t>
            </a:r>
            <a:endParaRPr lang="en-US" sz="2400" b="1">
              <a:solidFill>
                <a:srgbClr val="CC3300"/>
              </a:solidFill>
              <a:latin typeface="Times New Roman" panose="02020603050405020304" pitchFamily="18" charset="0"/>
              <a:cs typeface="Times New Roman" panose="02020603050405020304" pitchFamily="18" charset="0"/>
            </a:endParaRPr>
          </a:p>
        </p:txBody>
      </p:sp>
      <p:sp>
        <p:nvSpPr>
          <p:cNvPr id="23" name="Text Box 34"/>
          <p:cNvSpPr txBox="1">
            <a:spLocks noChangeArrowheads="1"/>
          </p:cNvSpPr>
          <p:nvPr/>
        </p:nvSpPr>
        <p:spPr bwMode="auto">
          <a:xfrm>
            <a:off x="974725" y="5873750"/>
            <a:ext cx="473075" cy="396875"/>
          </a:xfrm>
          <a:prstGeom prst="rect">
            <a:avLst/>
          </a:prstGeom>
          <a:noFill/>
          <a:ln w="9525">
            <a:noFill/>
            <a:miter lim="800000"/>
            <a:headEnd/>
            <a:tailEnd/>
          </a:ln>
        </p:spPr>
        <p:txBody>
          <a:bodyPr>
            <a:spAutoFit/>
          </a:bodyPr>
          <a:lstStyle/>
          <a:p>
            <a:endParaRPr lang="en-US" sz="2000" b="1">
              <a:latin typeface="VNI-Times" pitchFamily="2" charset="0"/>
            </a:endParaRPr>
          </a:p>
        </p:txBody>
      </p:sp>
      <p:sp>
        <p:nvSpPr>
          <p:cNvPr id="24" name="Rectangle 40"/>
          <p:cNvSpPr>
            <a:spLocks noChangeArrowheads="1"/>
          </p:cNvSpPr>
          <p:nvPr/>
        </p:nvSpPr>
        <p:spPr bwMode="auto">
          <a:xfrm rot="10827379" flipV="1">
            <a:off x="4800600" y="6019800"/>
            <a:ext cx="458788" cy="396875"/>
          </a:xfrm>
          <a:prstGeom prst="rect">
            <a:avLst/>
          </a:prstGeom>
          <a:noFill/>
          <a:ln w="9525">
            <a:noFill/>
            <a:miter lim="800000"/>
            <a:headEnd/>
            <a:tailEnd/>
          </a:ln>
        </p:spPr>
        <p:txBody>
          <a:bodyPr>
            <a:spAutoFit/>
          </a:bodyPr>
          <a:lstStyle/>
          <a:p>
            <a:endParaRPr lang="en-US" sz="2000" b="1">
              <a:latin typeface="VNI-Times" pitchFamily="2" charset="0"/>
            </a:endParaRPr>
          </a:p>
        </p:txBody>
      </p:sp>
      <p:sp>
        <p:nvSpPr>
          <p:cNvPr id="25" name="Text Box 83"/>
          <p:cNvSpPr txBox="1">
            <a:spLocks noChangeArrowheads="1"/>
          </p:cNvSpPr>
          <p:nvPr/>
        </p:nvSpPr>
        <p:spPr bwMode="auto">
          <a:xfrm>
            <a:off x="2743200" y="6338888"/>
            <a:ext cx="184150" cy="823912"/>
          </a:xfrm>
          <a:prstGeom prst="rect">
            <a:avLst/>
          </a:prstGeom>
          <a:noFill/>
          <a:ln w="9525">
            <a:noFill/>
            <a:miter lim="800000"/>
            <a:headEnd/>
            <a:tailEnd/>
          </a:ln>
        </p:spPr>
        <p:txBody>
          <a:bodyPr wrap="none">
            <a:spAutoFit/>
          </a:bodyPr>
          <a:lstStyle/>
          <a:p>
            <a:endParaRPr lang="en-US" sz="4800"/>
          </a:p>
        </p:txBody>
      </p:sp>
      <p:sp>
        <p:nvSpPr>
          <p:cNvPr id="26" name="Text Box 92"/>
          <p:cNvSpPr txBox="1">
            <a:spLocks noChangeArrowheads="1"/>
          </p:cNvSpPr>
          <p:nvPr/>
        </p:nvSpPr>
        <p:spPr bwMode="auto">
          <a:xfrm>
            <a:off x="8137525" y="2833688"/>
            <a:ext cx="184150" cy="823912"/>
          </a:xfrm>
          <a:prstGeom prst="rect">
            <a:avLst/>
          </a:prstGeom>
          <a:noFill/>
          <a:ln w="9525">
            <a:noFill/>
            <a:miter lim="800000"/>
            <a:headEnd/>
            <a:tailEnd/>
          </a:ln>
        </p:spPr>
        <p:txBody>
          <a:bodyPr wrap="none">
            <a:spAutoFit/>
          </a:bodyPr>
          <a:lstStyle/>
          <a:p>
            <a:endParaRPr lang="en-US" sz="4800"/>
          </a:p>
        </p:txBody>
      </p:sp>
      <p:sp>
        <p:nvSpPr>
          <p:cNvPr id="27" name="Text Box 156"/>
          <p:cNvSpPr txBox="1">
            <a:spLocks noChangeArrowheads="1"/>
          </p:cNvSpPr>
          <p:nvPr/>
        </p:nvSpPr>
        <p:spPr bwMode="auto">
          <a:xfrm>
            <a:off x="1295400" y="6096000"/>
            <a:ext cx="381000" cy="461665"/>
          </a:xfrm>
          <a:prstGeom prst="rect">
            <a:avLst/>
          </a:prstGeom>
          <a:noFill/>
          <a:ln w="9525">
            <a:noFill/>
            <a:miter lim="800000"/>
            <a:headEnd/>
            <a:tailEnd/>
          </a:ln>
        </p:spPr>
        <p:txBody>
          <a:bodyPr>
            <a:spAutoFit/>
          </a:bodyPr>
          <a:lstStyle/>
          <a:p>
            <a:r>
              <a:rPr lang="en-US" sz="2400" b="1">
                <a:solidFill>
                  <a:srgbClr val="0000CC"/>
                </a:solidFill>
                <a:latin typeface="Times New Roman" panose="02020603050405020304" pitchFamily="18" charset="0"/>
                <a:cs typeface="Times New Roman" panose="02020603050405020304" pitchFamily="18" charset="0"/>
              </a:rPr>
              <a:t>L</a:t>
            </a:r>
          </a:p>
        </p:txBody>
      </p:sp>
      <p:sp>
        <p:nvSpPr>
          <p:cNvPr id="28" name="Text Box 157"/>
          <p:cNvSpPr txBox="1">
            <a:spLocks noChangeArrowheads="1"/>
          </p:cNvSpPr>
          <p:nvPr/>
        </p:nvSpPr>
        <p:spPr bwMode="auto">
          <a:xfrm>
            <a:off x="1981200" y="6096000"/>
            <a:ext cx="389850" cy="461665"/>
          </a:xfrm>
          <a:prstGeom prst="rect">
            <a:avLst/>
          </a:prstGeom>
          <a:noFill/>
          <a:ln w="9525">
            <a:noFill/>
            <a:miter lim="800000"/>
            <a:headEnd/>
            <a:tailEnd/>
          </a:ln>
        </p:spPr>
        <p:txBody>
          <a:bodyPr wrap="none">
            <a:spAutoFit/>
          </a:bodyPr>
          <a:lstStyle/>
          <a:p>
            <a:r>
              <a:rPr lang="en-US" sz="2400" b="1" smtClean="0">
                <a:solidFill>
                  <a:srgbClr val="0000CC"/>
                </a:solidFill>
                <a:latin typeface="Times New Roman" panose="02020603050405020304" pitchFamily="18" charset="0"/>
                <a:cs typeface="Times New Roman" panose="02020603050405020304" pitchFamily="18" charset="0"/>
              </a:rPr>
              <a:t>Ê</a:t>
            </a:r>
            <a:endParaRPr lang="en-US" sz="2400" b="1">
              <a:solidFill>
                <a:srgbClr val="0000CC"/>
              </a:solidFill>
              <a:latin typeface="Times New Roman" panose="02020603050405020304" pitchFamily="18" charset="0"/>
              <a:cs typeface="Times New Roman" panose="02020603050405020304" pitchFamily="18" charset="0"/>
            </a:endParaRPr>
          </a:p>
        </p:txBody>
      </p:sp>
      <p:sp>
        <p:nvSpPr>
          <p:cNvPr id="29" name="Text Box 158"/>
          <p:cNvSpPr txBox="1">
            <a:spLocks noChangeArrowheads="1"/>
          </p:cNvSpPr>
          <p:nvPr/>
        </p:nvSpPr>
        <p:spPr bwMode="auto">
          <a:xfrm>
            <a:off x="2667000" y="6096000"/>
            <a:ext cx="407484" cy="461665"/>
          </a:xfrm>
          <a:prstGeom prst="rect">
            <a:avLst/>
          </a:prstGeom>
          <a:noFill/>
          <a:ln w="9525">
            <a:noFill/>
            <a:miter lim="800000"/>
            <a:headEnd/>
            <a:tailEnd/>
          </a:ln>
        </p:spPr>
        <p:txBody>
          <a:bodyPr wrap="none">
            <a:spAutoFit/>
          </a:bodyPr>
          <a:lstStyle/>
          <a:p>
            <a:r>
              <a:rPr lang="en-US" sz="2400" b="1">
                <a:solidFill>
                  <a:srgbClr val="0000CC"/>
                </a:solidFill>
                <a:latin typeface="Times New Roman" panose="02020603050405020304" pitchFamily="18" charset="0"/>
                <a:cs typeface="Times New Roman" panose="02020603050405020304" pitchFamily="18" charset="0"/>
              </a:rPr>
              <a:t>V</a:t>
            </a:r>
          </a:p>
        </p:txBody>
      </p:sp>
      <p:sp>
        <p:nvSpPr>
          <p:cNvPr id="30" name="Text Box 159"/>
          <p:cNvSpPr txBox="1">
            <a:spLocks noChangeArrowheads="1"/>
          </p:cNvSpPr>
          <p:nvPr/>
        </p:nvSpPr>
        <p:spPr bwMode="auto">
          <a:xfrm>
            <a:off x="3429000" y="6096000"/>
            <a:ext cx="407484" cy="461665"/>
          </a:xfrm>
          <a:prstGeom prst="rect">
            <a:avLst/>
          </a:prstGeom>
          <a:noFill/>
          <a:ln w="9525">
            <a:noFill/>
            <a:miter lim="800000"/>
            <a:headEnd/>
            <a:tailEnd/>
          </a:ln>
        </p:spPr>
        <p:txBody>
          <a:bodyPr wrap="none">
            <a:spAutoFit/>
          </a:bodyPr>
          <a:lstStyle/>
          <a:p>
            <a:r>
              <a:rPr lang="en-US" sz="2400" b="1" smtClean="0">
                <a:solidFill>
                  <a:srgbClr val="0000CC"/>
                </a:solidFill>
                <a:latin typeface="Times New Roman" panose="02020603050405020304" pitchFamily="18" charset="0"/>
                <a:cs typeface="Times New Roman" panose="02020603050405020304" pitchFamily="18" charset="0"/>
              </a:rPr>
              <a:t>Ă</a:t>
            </a:r>
            <a:endParaRPr lang="en-US" sz="2400" b="1">
              <a:solidFill>
                <a:srgbClr val="0000CC"/>
              </a:solidFill>
              <a:latin typeface="Times New Roman" panose="02020603050405020304" pitchFamily="18" charset="0"/>
              <a:cs typeface="Times New Roman" panose="02020603050405020304" pitchFamily="18" charset="0"/>
            </a:endParaRPr>
          </a:p>
        </p:txBody>
      </p:sp>
      <p:sp>
        <p:nvSpPr>
          <p:cNvPr id="31" name="Text Box 160"/>
          <p:cNvSpPr txBox="1">
            <a:spLocks noChangeArrowheads="1"/>
          </p:cNvSpPr>
          <p:nvPr/>
        </p:nvSpPr>
        <p:spPr bwMode="auto">
          <a:xfrm>
            <a:off x="4114800" y="6096000"/>
            <a:ext cx="407484" cy="461665"/>
          </a:xfrm>
          <a:prstGeom prst="rect">
            <a:avLst/>
          </a:prstGeom>
          <a:noFill/>
          <a:ln w="9525">
            <a:noFill/>
            <a:miter lim="800000"/>
            <a:headEnd/>
            <a:tailEnd/>
          </a:ln>
        </p:spPr>
        <p:txBody>
          <a:bodyPr wrap="none">
            <a:spAutoFit/>
          </a:bodyPr>
          <a:lstStyle/>
          <a:p>
            <a:r>
              <a:rPr lang="en-US" sz="2400" b="1">
                <a:solidFill>
                  <a:srgbClr val="0000CC"/>
                </a:solidFill>
                <a:latin typeface="Times New Roman" panose="02020603050405020304" pitchFamily="18" charset="0"/>
                <a:cs typeface="Times New Roman" panose="02020603050405020304" pitchFamily="18" charset="0"/>
              </a:rPr>
              <a:t>N</a:t>
            </a:r>
          </a:p>
        </p:txBody>
      </p:sp>
      <p:sp>
        <p:nvSpPr>
          <p:cNvPr id="32" name="Text Box 161"/>
          <p:cNvSpPr txBox="1">
            <a:spLocks noChangeArrowheads="1"/>
          </p:cNvSpPr>
          <p:nvPr/>
        </p:nvSpPr>
        <p:spPr bwMode="auto">
          <a:xfrm>
            <a:off x="4724400" y="6096000"/>
            <a:ext cx="389850" cy="461665"/>
          </a:xfrm>
          <a:prstGeom prst="rect">
            <a:avLst/>
          </a:prstGeom>
          <a:noFill/>
          <a:ln w="9525">
            <a:noFill/>
            <a:miter lim="800000"/>
            <a:headEnd/>
            <a:tailEnd/>
          </a:ln>
        </p:spPr>
        <p:txBody>
          <a:bodyPr wrap="none">
            <a:spAutoFit/>
          </a:bodyPr>
          <a:lstStyle/>
          <a:p>
            <a:r>
              <a:rPr lang="en-US" sz="2400" b="1">
                <a:solidFill>
                  <a:srgbClr val="0000CC"/>
                </a:solidFill>
                <a:latin typeface="Times New Roman" panose="02020603050405020304" pitchFamily="18" charset="0"/>
                <a:cs typeface="Times New Roman" panose="02020603050405020304" pitchFamily="18" charset="0"/>
              </a:rPr>
              <a:t>T</a:t>
            </a:r>
          </a:p>
        </p:txBody>
      </p:sp>
      <p:sp>
        <p:nvSpPr>
          <p:cNvPr id="33" name="Text Box 162"/>
          <p:cNvSpPr txBox="1">
            <a:spLocks noChangeArrowheads="1"/>
          </p:cNvSpPr>
          <p:nvPr/>
        </p:nvSpPr>
        <p:spPr bwMode="auto">
          <a:xfrm>
            <a:off x="5410200" y="6096000"/>
            <a:ext cx="423514" cy="461665"/>
          </a:xfrm>
          <a:prstGeom prst="rect">
            <a:avLst/>
          </a:prstGeom>
          <a:noFill/>
          <a:ln w="9525">
            <a:noFill/>
            <a:miter lim="800000"/>
            <a:headEnd/>
            <a:tailEnd/>
          </a:ln>
        </p:spPr>
        <p:txBody>
          <a:bodyPr wrap="none">
            <a:spAutoFit/>
          </a:bodyPr>
          <a:lstStyle/>
          <a:p>
            <a:r>
              <a:rPr lang="en-US" sz="2400" b="1">
                <a:solidFill>
                  <a:srgbClr val="0000CC"/>
                </a:solidFill>
                <a:latin typeface="Times New Roman" panose="02020603050405020304" pitchFamily="18" charset="0"/>
                <a:cs typeface="Times New Roman" panose="02020603050405020304" pitchFamily="18" charset="0"/>
              </a:rPr>
              <a:t>H</a:t>
            </a:r>
          </a:p>
        </p:txBody>
      </p:sp>
      <p:sp>
        <p:nvSpPr>
          <p:cNvPr id="34" name="Text Box 163"/>
          <p:cNvSpPr txBox="1">
            <a:spLocks noChangeArrowheads="1"/>
          </p:cNvSpPr>
          <p:nvPr/>
        </p:nvSpPr>
        <p:spPr bwMode="auto">
          <a:xfrm>
            <a:off x="6781800" y="6096000"/>
            <a:ext cx="389850" cy="461665"/>
          </a:xfrm>
          <a:prstGeom prst="rect">
            <a:avLst/>
          </a:prstGeom>
          <a:noFill/>
          <a:ln w="9525">
            <a:noFill/>
            <a:miter lim="800000"/>
            <a:headEnd/>
            <a:tailEnd/>
          </a:ln>
        </p:spPr>
        <p:txBody>
          <a:bodyPr wrap="none">
            <a:spAutoFit/>
          </a:bodyPr>
          <a:lstStyle/>
          <a:p>
            <a:r>
              <a:rPr lang="en-US" sz="2400" b="1" smtClean="0">
                <a:solidFill>
                  <a:srgbClr val="0000CC"/>
                </a:solidFill>
                <a:latin typeface="Times New Roman" panose="02020603050405020304" pitchFamily="18" charset="0"/>
                <a:cs typeface="Times New Roman" panose="02020603050405020304" pitchFamily="18" charset="0"/>
              </a:rPr>
              <a:t>Ê</a:t>
            </a:r>
            <a:endParaRPr lang="en-US" sz="2400" b="1">
              <a:solidFill>
                <a:srgbClr val="0000CC"/>
              </a:solidFill>
              <a:latin typeface="Times New Roman" panose="02020603050405020304" pitchFamily="18" charset="0"/>
              <a:cs typeface="Times New Roman" panose="02020603050405020304" pitchFamily="18" charset="0"/>
            </a:endParaRPr>
          </a:p>
        </p:txBody>
      </p:sp>
      <p:sp>
        <p:nvSpPr>
          <p:cNvPr id="35" name="Text Box 164"/>
          <p:cNvSpPr txBox="1">
            <a:spLocks noChangeArrowheads="1"/>
          </p:cNvSpPr>
          <p:nvPr/>
        </p:nvSpPr>
        <p:spPr bwMode="auto">
          <a:xfrm>
            <a:off x="6248400" y="6096000"/>
            <a:ext cx="304892" cy="461665"/>
          </a:xfrm>
          <a:prstGeom prst="rect">
            <a:avLst/>
          </a:prstGeom>
          <a:noFill/>
          <a:ln w="9525">
            <a:noFill/>
            <a:miter lim="800000"/>
            <a:headEnd/>
            <a:tailEnd/>
          </a:ln>
        </p:spPr>
        <p:txBody>
          <a:bodyPr wrap="none">
            <a:spAutoFit/>
          </a:bodyPr>
          <a:lstStyle/>
          <a:p>
            <a:r>
              <a:rPr lang="en-US" sz="2400" b="1">
                <a:solidFill>
                  <a:srgbClr val="0000CC"/>
                </a:solidFill>
                <a:latin typeface="Times New Roman" panose="02020603050405020304" pitchFamily="18" charset="0"/>
                <a:cs typeface="Times New Roman" panose="02020603050405020304" pitchFamily="18" charset="0"/>
              </a:rPr>
              <a:t>I</a:t>
            </a:r>
          </a:p>
        </p:txBody>
      </p:sp>
      <p:sp>
        <p:nvSpPr>
          <p:cNvPr id="36" name="Text Box 165"/>
          <p:cNvSpPr txBox="1">
            <a:spLocks noChangeArrowheads="1"/>
          </p:cNvSpPr>
          <p:nvPr/>
        </p:nvSpPr>
        <p:spPr bwMode="auto">
          <a:xfrm>
            <a:off x="7543800" y="6096000"/>
            <a:ext cx="474810" cy="461665"/>
          </a:xfrm>
          <a:prstGeom prst="rect">
            <a:avLst/>
          </a:prstGeom>
          <a:noFill/>
          <a:ln w="9525">
            <a:noFill/>
            <a:miter lim="800000"/>
            <a:headEnd/>
            <a:tailEnd/>
          </a:ln>
        </p:spPr>
        <p:txBody>
          <a:bodyPr wrap="none">
            <a:spAutoFit/>
          </a:bodyPr>
          <a:lstStyle/>
          <a:p>
            <a:r>
              <a:rPr lang="en-US" sz="2400" b="1">
                <a:solidFill>
                  <a:srgbClr val="0000CC"/>
                </a:solidFill>
                <a:latin typeface="Times New Roman" panose="02020603050405020304" pitchFamily="18" charset="0"/>
                <a:cs typeface="Times New Roman" panose="02020603050405020304" pitchFamily="18" charset="0"/>
              </a:rPr>
              <a:t>M</a:t>
            </a:r>
          </a:p>
        </p:txBody>
      </p:sp>
      <p:sp>
        <p:nvSpPr>
          <p:cNvPr id="37" name="Text Box 168"/>
          <p:cNvSpPr txBox="1">
            <a:spLocks noChangeArrowheads="1"/>
          </p:cNvSpPr>
          <p:nvPr/>
        </p:nvSpPr>
        <p:spPr bwMode="auto">
          <a:xfrm>
            <a:off x="2286000" y="3216715"/>
            <a:ext cx="2971800" cy="461665"/>
          </a:xfrm>
          <a:prstGeom prst="rect">
            <a:avLst/>
          </a:prstGeom>
          <a:noFill/>
          <a:ln w="9525">
            <a:noFill/>
            <a:miter lim="800000"/>
            <a:headEnd/>
            <a:tailEnd/>
          </a:ln>
        </p:spPr>
        <p:txBody>
          <a:bodyPr wrap="square">
            <a:spAutoFit/>
          </a:bodyPr>
          <a:lstStyle/>
          <a:p>
            <a:r>
              <a:rPr lang="en-US" sz="2400" b="1" dirty="0">
                <a:latin typeface="Times New Roman" panose="02020603050405020304" pitchFamily="18" charset="0"/>
                <a:cs typeface="Times New Roman" panose="02020603050405020304" pitchFamily="18" charset="0"/>
              </a:rPr>
              <a:t> </a:t>
            </a:r>
            <a:r>
              <a:rPr lang="en-US" sz="2400" b="1" dirty="0" smtClean="0">
                <a:solidFill>
                  <a:srgbClr val="0000CC"/>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(3.4+5) = </a:t>
            </a:r>
            <a:r>
              <a:rPr lang="en-US" sz="2400" b="1" dirty="0">
                <a:solidFill>
                  <a:srgbClr val="CC3300"/>
                </a:solidFill>
                <a:latin typeface="Times New Roman" panose="02020603050405020304" pitchFamily="18" charset="0"/>
                <a:cs typeface="Times New Roman" panose="02020603050405020304" pitchFamily="18" charset="0"/>
              </a:rPr>
              <a:t>8,5</a:t>
            </a:r>
          </a:p>
        </p:txBody>
      </p:sp>
      <p:graphicFrame>
        <p:nvGraphicFramePr>
          <p:cNvPr id="40" name="Object 184"/>
          <p:cNvGraphicFramePr>
            <a:graphicFrameLocks noChangeAspect="1"/>
          </p:cNvGraphicFramePr>
          <p:nvPr>
            <p:extLst>
              <p:ext uri="{D42A27DB-BD31-4B8C-83A1-F6EECF244321}">
                <p14:modId xmlns:p14="http://schemas.microsoft.com/office/powerpoint/2010/main" val="100713561"/>
              </p:ext>
            </p:extLst>
          </p:nvPr>
        </p:nvGraphicFramePr>
        <p:xfrm>
          <a:off x="1219200" y="3124200"/>
          <a:ext cx="322262" cy="685800"/>
        </p:xfrm>
        <a:graphic>
          <a:graphicData uri="http://schemas.openxmlformats.org/presentationml/2006/ole">
            <mc:AlternateContent xmlns:mc="http://schemas.openxmlformats.org/markup-compatibility/2006">
              <mc:Choice xmlns:v="urn:schemas-microsoft-com:vml" Requires="v">
                <p:oleObj spid="_x0000_s7491" name="Equation" r:id="rId4" imgW="152280" imgH="393480" progId="Equation.3">
                  <p:embed/>
                </p:oleObj>
              </mc:Choice>
              <mc:Fallback>
                <p:oleObj name="Equation" r:id="rId4" imgW="152280" imgH="393480" progId="Equation.3">
                  <p:embed/>
                  <p:pic>
                    <p:nvPicPr>
                      <p:cNvPr id="0" name="Object 18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3124200"/>
                        <a:ext cx="32226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 name="Object 186"/>
          <p:cNvGraphicFramePr>
            <a:graphicFrameLocks noChangeAspect="1"/>
          </p:cNvGraphicFramePr>
          <p:nvPr>
            <p:extLst>
              <p:ext uri="{D42A27DB-BD31-4B8C-83A1-F6EECF244321}">
                <p14:modId xmlns:p14="http://schemas.microsoft.com/office/powerpoint/2010/main" val="795576413"/>
              </p:ext>
            </p:extLst>
          </p:nvPr>
        </p:nvGraphicFramePr>
        <p:xfrm>
          <a:off x="2590800" y="3061855"/>
          <a:ext cx="295275" cy="762000"/>
        </p:xfrm>
        <a:graphic>
          <a:graphicData uri="http://schemas.openxmlformats.org/presentationml/2006/ole">
            <mc:AlternateContent xmlns:mc="http://schemas.openxmlformats.org/markup-compatibility/2006">
              <mc:Choice xmlns:v="urn:schemas-microsoft-com:vml" Requires="v">
                <p:oleObj spid="_x0000_s7492" name="Equation" r:id="rId6" imgW="152280" imgH="393480" progId="Equation.3">
                  <p:embed/>
                </p:oleObj>
              </mc:Choice>
              <mc:Fallback>
                <p:oleObj name="Equation" r:id="rId6" imgW="152280" imgH="393480" progId="Equation.3">
                  <p:embed/>
                  <p:pic>
                    <p:nvPicPr>
                      <p:cNvPr id="0" name="Object 18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3061855"/>
                        <a:ext cx="295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 name="Object 217"/>
          <p:cNvGraphicFramePr>
            <a:graphicFrameLocks noChangeAspect="1"/>
          </p:cNvGraphicFramePr>
          <p:nvPr>
            <p:extLst>
              <p:ext uri="{D42A27DB-BD31-4B8C-83A1-F6EECF244321}">
                <p14:modId xmlns:p14="http://schemas.microsoft.com/office/powerpoint/2010/main" val="931848290"/>
              </p:ext>
            </p:extLst>
          </p:nvPr>
        </p:nvGraphicFramePr>
        <p:xfrm>
          <a:off x="5470526" y="4774698"/>
          <a:ext cx="3003550" cy="502083"/>
        </p:xfrm>
        <a:graphic>
          <a:graphicData uri="http://schemas.openxmlformats.org/presentationml/2006/ole">
            <mc:AlternateContent xmlns:mc="http://schemas.openxmlformats.org/markup-compatibility/2006">
              <mc:Choice xmlns:v="urn:schemas-microsoft-com:vml" Requires="v">
                <p:oleObj spid="_x0000_s7493" name="Equation" r:id="rId7" imgW="1904760" imgH="291960" progId="Equation.DSMT4">
                  <p:embed/>
                </p:oleObj>
              </mc:Choice>
              <mc:Fallback>
                <p:oleObj name="Equation" r:id="rId7" imgW="1904760" imgH="291960" progId="Equation.DSMT4">
                  <p:embed/>
                  <p:pic>
                    <p:nvPicPr>
                      <p:cNvPr id="0" name="Object 217"/>
                      <p:cNvPicPr>
                        <a:picLocks noChangeAspect="1" noChangeArrowheads="1"/>
                      </p:cNvPicPr>
                      <p:nvPr/>
                    </p:nvPicPr>
                    <p:blipFill>
                      <a:blip r:embed="rId8"/>
                      <a:srcRect/>
                      <a:stretch>
                        <a:fillRect/>
                      </a:stretch>
                    </p:blipFill>
                    <p:spPr bwMode="auto">
                      <a:xfrm>
                        <a:off x="5470526" y="4774698"/>
                        <a:ext cx="3003550" cy="502083"/>
                      </a:xfrm>
                      <a:prstGeom prst="rect">
                        <a:avLst/>
                      </a:prstGeom>
                      <a:noFill/>
                      <a:ln>
                        <a:noFill/>
                      </a:ln>
                      <a:effectLst/>
                      <a:extLst/>
                    </p:spPr>
                  </p:pic>
                </p:oleObj>
              </mc:Fallback>
            </mc:AlternateContent>
          </a:graphicData>
        </a:graphic>
      </p:graphicFrame>
      <p:sp>
        <p:nvSpPr>
          <p:cNvPr id="55" name="Text Box 219"/>
          <p:cNvSpPr txBox="1">
            <a:spLocks noChangeArrowheads="1"/>
          </p:cNvSpPr>
          <p:nvPr/>
        </p:nvSpPr>
        <p:spPr bwMode="auto">
          <a:xfrm>
            <a:off x="8382000" y="5562600"/>
            <a:ext cx="381000" cy="366713"/>
          </a:xfrm>
          <a:prstGeom prst="rect">
            <a:avLst/>
          </a:prstGeom>
          <a:noFill/>
          <a:ln w="9525">
            <a:noFill/>
            <a:miter lim="800000"/>
            <a:headEnd/>
            <a:tailEnd/>
          </a:ln>
        </p:spPr>
        <p:txBody>
          <a:bodyPr>
            <a:spAutoFit/>
          </a:bodyPr>
          <a:lstStyle/>
          <a:p>
            <a:pPr>
              <a:spcBef>
                <a:spcPct val="50000"/>
              </a:spcBef>
            </a:pPr>
            <a:endParaRPr lang="en-US" b="1"/>
          </a:p>
        </p:txBody>
      </p:sp>
      <p:sp>
        <p:nvSpPr>
          <p:cNvPr id="56" name="Text Box 221"/>
          <p:cNvSpPr txBox="1">
            <a:spLocks noChangeArrowheads="1"/>
          </p:cNvSpPr>
          <p:nvPr/>
        </p:nvSpPr>
        <p:spPr bwMode="auto">
          <a:xfrm>
            <a:off x="8458200" y="5410200"/>
            <a:ext cx="228600" cy="366713"/>
          </a:xfrm>
          <a:prstGeom prst="rect">
            <a:avLst/>
          </a:prstGeom>
          <a:noFill/>
          <a:ln w="9525">
            <a:noFill/>
            <a:miter lim="800000"/>
            <a:headEnd/>
            <a:tailEnd/>
          </a:ln>
        </p:spPr>
        <p:txBody>
          <a:bodyPr>
            <a:spAutoFit/>
          </a:bodyPr>
          <a:lstStyle/>
          <a:p>
            <a:pPr>
              <a:spcBef>
                <a:spcPct val="50000"/>
              </a:spcBef>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5"/>
                                        </p:tgtEl>
                                        <p:attrNameLst>
                                          <p:attrName>style.visibility</p:attrName>
                                        </p:attrNameLst>
                                      </p:cBhvr>
                                      <p:to>
                                        <p:strVal val="visible"/>
                                      </p:to>
                                    </p:set>
                                  </p:childTnLst>
                                </p:cTn>
                              </p:par>
                            </p:childTnLst>
                          </p:cTn>
                        </p:par>
                        <p:par>
                          <p:cTn id="7" fill="hold">
                            <p:stCondLst>
                              <p:cond delay="11325"/>
                            </p:stCondLst>
                            <p:childTnLst>
                              <p:par>
                                <p:cTn id="8" presetID="5" presetClass="entr" presetSubtype="10"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heckerboard(across)">
                                      <p:cBhvr>
                                        <p:cTn id="10" dur="500"/>
                                        <p:tgtEl>
                                          <p:spTgt spid="6"/>
                                        </p:tgtEl>
                                      </p:cBhvr>
                                    </p:animEffect>
                                  </p:childTnLst>
                                </p:cTn>
                              </p:par>
                            </p:childTnLst>
                          </p:cTn>
                        </p:par>
                        <p:par>
                          <p:cTn id="11" fill="hold">
                            <p:stCondLst>
                              <p:cond delay="11825"/>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par>
                          <p:cTn id="15" fill="hold">
                            <p:stCondLst>
                              <p:cond delay="12325"/>
                            </p:stCondLst>
                            <p:childTnLst>
                              <p:par>
                                <p:cTn id="16" presetID="5" presetClass="entr" presetSubtype="1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heckerboard(across)">
                                      <p:cBhvr>
                                        <p:cTn id="18" dur="500"/>
                                        <p:tgtEl>
                                          <p:spTgt spid="8"/>
                                        </p:tgtEl>
                                      </p:cBhvr>
                                    </p:animEffect>
                                  </p:childTnLst>
                                </p:cTn>
                              </p:par>
                            </p:childTnLst>
                          </p:cTn>
                        </p:par>
                        <p:par>
                          <p:cTn id="19" fill="hold">
                            <p:stCondLst>
                              <p:cond delay="12825"/>
                            </p:stCondLst>
                            <p:childTnLst>
                              <p:par>
                                <p:cTn id="20" presetID="5" presetClass="entr" presetSubtype="10" fill="hold" nodeType="after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checkerboard(across)">
                                      <p:cBhvr>
                                        <p:cTn id="22" dur="500"/>
                                        <p:tgtEl>
                                          <p:spTgt spid="40"/>
                                        </p:tgtEl>
                                      </p:cBhvr>
                                    </p:animEffect>
                                  </p:childTnLst>
                                </p:cTn>
                              </p:par>
                            </p:childTnLst>
                          </p:cTn>
                        </p:par>
                        <p:par>
                          <p:cTn id="23" fill="hold">
                            <p:stCondLst>
                              <p:cond delay="13325"/>
                            </p:stCondLst>
                            <p:childTnLst>
                              <p:par>
                                <p:cTn id="24" presetID="5" presetClass="entr" presetSubtype="1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heckerboard(across)">
                                      <p:cBhvr>
                                        <p:cTn id="26" dur="500"/>
                                        <p:tgtEl>
                                          <p:spTgt spid="9"/>
                                        </p:tgtEl>
                                      </p:cBhvr>
                                    </p:animEffect>
                                  </p:childTnLst>
                                </p:cTn>
                              </p:par>
                            </p:childTnLst>
                          </p:cTn>
                        </p:par>
                        <p:par>
                          <p:cTn id="27" fill="hold">
                            <p:stCondLst>
                              <p:cond delay="13825"/>
                            </p:stCondLst>
                            <p:childTnLst>
                              <p:par>
                                <p:cTn id="28" presetID="5" presetClass="entr" presetSubtype="10"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checkerboard(across)">
                                      <p:cBhvr>
                                        <p:cTn id="30" dur="500"/>
                                        <p:tgtEl>
                                          <p:spTgt spid="14"/>
                                        </p:tgtEl>
                                      </p:cBhvr>
                                    </p:animEffect>
                                  </p:childTnLst>
                                </p:cTn>
                              </p:par>
                            </p:childTnLst>
                          </p:cTn>
                        </p:par>
                        <p:par>
                          <p:cTn id="31" fill="hold">
                            <p:stCondLst>
                              <p:cond delay="14325"/>
                            </p:stCondLst>
                            <p:childTnLst>
                              <p:par>
                                <p:cTn id="32" presetID="5" presetClass="entr" presetSubtype="10"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checkerboard(across)">
                                      <p:cBhvr>
                                        <p:cTn id="34" dur="500"/>
                                        <p:tgtEl>
                                          <p:spTgt spid="11"/>
                                        </p:tgtEl>
                                      </p:cBhvr>
                                    </p:animEffect>
                                  </p:childTnLst>
                                </p:cTn>
                              </p:par>
                            </p:childTnLst>
                          </p:cTn>
                        </p:par>
                        <p:par>
                          <p:cTn id="35" fill="hold">
                            <p:stCondLst>
                              <p:cond delay="14825"/>
                            </p:stCondLst>
                            <p:childTnLst>
                              <p:par>
                                <p:cTn id="36" presetID="5" presetClass="entr" presetSubtype="10"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checkerboard(across)">
                                      <p:cBhvr>
                                        <p:cTn id="38" dur="500"/>
                                        <p:tgtEl>
                                          <p:spTgt spid="12"/>
                                        </p:tgtEl>
                                      </p:cBhvr>
                                    </p:animEffect>
                                  </p:childTnLst>
                                </p:cTn>
                              </p:par>
                            </p:childTnLst>
                          </p:cTn>
                        </p:par>
                        <p:par>
                          <p:cTn id="39" fill="hold">
                            <p:stCondLst>
                              <p:cond delay="15325"/>
                            </p:stCondLst>
                            <p:childTnLst>
                              <p:par>
                                <p:cTn id="40" presetID="5" presetClass="entr" presetSubtype="1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checkerboard(across)">
                                      <p:cBhvr>
                                        <p:cTn id="42" dur="500"/>
                                        <p:tgtEl>
                                          <p:spTgt spid="13"/>
                                        </p:tgtEl>
                                      </p:cBhvr>
                                    </p:animEffect>
                                  </p:childTnLst>
                                </p:cTn>
                              </p:par>
                            </p:childTnLst>
                          </p:cTn>
                        </p:par>
                        <p:par>
                          <p:cTn id="43" fill="hold">
                            <p:stCondLst>
                              <p:cond delay="15825"/>
                            </p:stCondLst>
                            <p:childTnLst>
                              <p:par>
                                <p:cTn id="44" presetID="5" presetClass="entr" presetSubtype="10"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checkerboard(across)">
                                      <p:cBhvr>
                                        <p:cTn id="46" dur="500"/>
                                        <p:tgtEl>
                                          <p:spTgt spid="10"/>
                                        </p:tgtEl>
                                      </p:cBhvr>
                                    </p:animEffect>
                                  </p:childTnLst>
                                </p:cTn>
                              </p:par>
                            </p:childTnLst>
                          </p:cTn>
                        </p:par>
                        <p:par>
                          <p:cTn id="47" fill="hold">
                            <p:stCondLst>
                              <p:cond delay="16325"/>
                            </p:stCondLst>
                            <p:childTnLst>
                              <p:par>
                                <p:cTn id="48" presetID="5" presetClass="entr" presetSubtype="10" fill="hold" nodeType="after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checkerboard(across)">
                                      <p:cBhvr>
                                        <p:cTn id="50" dur="500"/>
                                        <p:tgtEl>
                                          <p:spTgt spid="2"/>
                                        </p:tgtEl>
                                      </p:cBhvr>
                                    </p:animEffect>
                                  </p:childTnLst>
                                </p:cTn>
                              </p:par>
                            </p:childTnLst>
                          </p:cTn>
                        </p:par>
                      </p:childTnLst>
                    </p:cTn>
                  </p:par>
                  <p:par>
                    <p:cTn id="51" fill="hold">
                      <p:stCondLst>
                        <p:cond delay="indefinite"/>
                      </p:stCondLst>
                      <p:childTnLst>
                        <p:par>
                          <p:cTn id="52" fill="hold">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checkerboard(across)">
                                      <p:cBhvr>
                                        <p:cTn id="55" dur="500"/>
                                        <p:tgtEl>
                                          <p:spTgt spid="15"/>
                                        </p:tgtEl>
                                      </p:cBhvr>
                                    </p:animEffect>
                                  </p:childTnLst>
                                </p:cTn>
                              </p:par>
                            </p:childTnLst>
                          </p:cTn>
                        </p:par>
                        <p:par>
                          <p:cTn id="56" fill="hold">
                            <p:stCondLst>
                              <p:cond delay="500"/>
                            </p:stCondLst>
                            <p:childTnLst>
                              <p:par>
                                <p:cTn id="57" presetID="5" presetClass="entr" presetSubtype="10"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checkerboard(across)">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5" presetClass="entr" presetSubtype="10" fill="hold" grpId="0" nodeType="click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checkerboard(across)">
                                      <p:cBhvr>
                                        <p:cTn id="64" dur="500"/>
                                        <p:tgtEl>
                                          <p:spTgt spid="16"/>
                                        </p:tgtEl>
                                      </p:cBhvr>
                                    </p:animEffect>
                                  </p:childTnLst>
                                </p:cTn>
                              </p:par>
                            </p:childTnLst>
                          </p:cTn>
                        </p:par>
                        <p:par>
                          <p:cTn id="65" fill="hold">
                            <p:stCondLst>
                              <p:cond delay="500"/>
                            </p:stCondLst>
                            <p:childTnLst>
                              <p:par>
                                <p:cTn id="66" presetID="5" presetClass="entr" presetSubtype="10" fill="hold" grpId="0"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checkerboard(across)">
                                      <p:cBhvr>
                                        <p:cTn id="68" dur="500"/>
                                        <p:tgtEl>
                                          <p:spTgt spid="32"/>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ntr" presetSubtype="10" fill="hold" nodeType="clickEffect">
                                  <p:stCondLst>
                                    <p:cond delay="0"/>
                                  </p:stCondLst>
                                  <p:childTnLst>
                                    <p:set>
                                      <p:cBhvr>
                                        <p:cTn id="72" dur="1" fill="hold">
                                          <p:stCondLst>
                                            <p:cond delay="0"/>
                                          </p:stCondLst>
                                        </p:cTn>
                                        <p:tgtEl>
                                          <p:spTgt spid="41"/>
                                        </p:tgtEl>
                                        <p:attrNameLst>
                                          <p:attrName>style.visibility</p:attrName>
                                        </p:attrNameLst>
                                      </p:cBhvr>
                                      <p:to>
                                        <p:strVal val="visible"/>
                                      </p:to>
                                    </p:set>
                                    <p:animEffect transition="in" filter="checkerboard(across)">
                                      <p:cBhvr>
                                        <p:cTn id="73" dur="500"/>
                                        <p:tgtEl>
                                          <p:spTgt spid="41"/>
                                        </p:tgtEl>
                                      </p:cBhvr>
                                    </p:animEffect>
                                  </p:childTnLst>
                                </p:cTn>
                              </p:par>
                            </p:childTnLst>
                          </p:cTn>
                        </p:par>
                        <p:par>
                          <p:cTn id="74" fill="hold">
                            <p:stCondLst>
                              <p:cond delay="500"/>
                            </p:stCondLst>
                            <p:childTnLst>
                              <p:par>
                                <p:cTn id="75" presetID="5" presetClass="entr" presetSubtype="10" fill="hold" grpId="0" nodeType="after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checkerboard(across)">
                                      <p:cBhvr>
                                        <p:cTn id="77" dur="500"/>
                                        <p:tgtEl>
                                          <p:spTgt spid="37"/>
                                        </p:tgtEl>
                                      </p:cBhvr>
                                    </p:animEffect>
                                  </p:childTnLst>
                                </p:cTn>
                              </p:par>
                            </p:childTnLst>
                          </p:cTn>
                        </p:par>
                        <p:par>
                          <p:cTn id="78" fill="hold">
                            <p:stCondLst>
                              <p:cond delay="1000"/>
                            </p:stCondLst>
                            <p:childTnLst>
                              <p:par>
                                <p:cTn id="79" presetID="5" presetClass="entr" presetSubtype="10"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checkerboard(across)">
                                      <p:cBhvr>
                                        <p:cTn id="81" dur="500"/>
                                        <p:tgtEl>
                                          <p:spTgt spid="30"/>
                                        </p:tgtEl>
                                      </p:cBhvr>
                                    </p:animEffect>
                                  </p:childTnLst>
                                </p:cTn>
                              </p:par>
                            </p:childTnLst>
                          </p:cTn>
                        </p:par>
                      </p:childTnLst>
                    </p:cTn>
                  </p:par>
                  <p:par>
                    <p:cTn id="82" fill="hold">
                      <p:stCondLst>
                        <p:cond delay="indefinite"/>
                      </p:stCondLst>
                      <p:childTnLst>
                        <p:par>
                          <p:cTn id="83" fill="hold">
                            <p:stCondLst>
                              <p:cond delay="0"/>
                            </p:stCondLst>
                            <p:childTnLst>
                              <p:par>
                                <p:cTn id="84" presetID="5" presetClass="entr" presetSubtype="10" fill="hold" grpId="0" nodeType="clickEffect">
                                  <p:stCondLst>
                                    <p:cond delay="0"/>
                                  </p:stCondLst>
                                  <p:childTnLst>
                                    <p:set>
                                      <p:cBhvr>
                                        <p:cTn id="85" dur="1" fill="hold">
                                          <p:stCondLst>
                                            <p:cond delay="0"/>
                                          </p:stCondLst>
                                        </p:cTn>
                                        <p:tgtEl>
                                          <p:spTgt spid="17"/>
                                        </p:tgtEl>
                                        <p:attrNameLst>
                                          <p:attrName>style.visibility</p:attrName>
                                        </p:attrNameLst>
                                      </p:cBhvr>
                                      <p:to>
                                        <p:strVal val="visible"/>
                                      </p:to>
                                    </p:set>
                                    <p:animEffect transition="in" filter="checkerboard(across)">
                                      <p:cBhvr>
                                        <p:cTn id="86" dur="500"/>
                                        <p:tgtEl>
                                          <p:spTgt spid="17"/>
                                        </p:tgtEl>
                                      </p:cBhvr>
                                    </p:animEffect>
                                  </p:childTnLst>
                                </p:cTn>
                              </p:par>
                            </p:childTnLst>
                          </p:cTn>
                        </p:par>
                        <p:par>
                          <p:cTn id="87" fill="hold">
                            <p:stCondLst>
                              <p:cond delay="500"/>
                            </p:stCondLst>
                            <p:childTnLst>
                              <p:par>
                                <p:cTn id="88" presetID="5" presetClass="entr" presetSubtype="10" fill="hold" grpId="0" nodeType="after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checkerboard(across)">
                                      <p:cBhvr>
                                        <p:cTn id="90" dur="500"/>
                                        <p:tgtEl>
                                          <p:spTgt spid="27"/>
                                        </p:tgtEl>
                                      </p:cBhvr>
                                    </p:animEffect>
                                  </p:childTnLst>
                                </p:cTn>
                              </p:par>
                            </p:childTnLst>
                          </p:cTn>
                        </p:par>
                      </p:childTnLst>
                    </p:cTn>
                  </p:par>
                  <p:par>
                    <p:cTn id="91" fill="hold">
                      <p:stCondLst>
                        <p:cond delay="indefinite"/>
                      </p:stCondLst>
                      <p:childTnLst>
                        <p:par>
                          <p:cTn id="92" fill="hold">
                            <p:stCondLst>
                              <p:cond delay="0"/>
                            </p:stCondLst>
                            <p:childTnLst>
                              <p:par>
                                <p:cTn id="93" presetID="5" presetClass="entr" presetSubtype="10" fill="hold" grpId="0" nodeType="click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checkerboard(across)">
                                      <p:cBhvr>
                                        <p:cTn id="95" dur="500"/>
                                        <p:tgtEl>
                                          <p:spTgt spid="18"/>
                                        </p:tgtEl>
                                      </p:cBhvr>
                                    </p:animEffect>
                                  </p:childTnLst>
                                </p:cTn>
                              </p:par>
                            </p:childTnLst>
                          </p:cTn>
                        </p:par>
                        <p:par>
                          <p:cTn id="96" fill="hold">
                            <p:stCondLst>
                              <p:cond delay="500"/>
                            </p:stCondLst>
                            <p:childTnLst>
                              <p:par>
                                <p:cTn id="97" presetID="5" presetClass="entr" presetSubtype="10" fill="hold" grpId="0" nodeType="afterEffect">
                                  <p:stCondLst>
                                    <p:cond delay="0"/>
                                  </p:stCondLst>
                                  <p:childTnLst>
                                    <p:set>
                                      <p:cBhvr>
                                        <p:cTn id="98" dur="1" fill="hold">
                                          <p:stCondLst>
                                            <p:cond delay="0"/>
                                          </p:stCondLst>
                                        </p:cTn>
                                        <p:tgtEl>
                                          <p:spTgt spid="29"/>
                                        </p:tgtEl>
                                        <p:attrNameLst>
                                          <p:attrName>style.visibility</p:attrName>
                                        </p:attrNameLst>
                                      </p:cBhvr>
                                      <p:to>
                                        <p:strVal val="visible"/>
                                      </p:to>
                                    </p:set>
                                    <p:animEffect transition="in" filter="checkerboard(across)">
                                      <p:cBhvr>
                                        <p:cTn id="99" dur="500"/>
                                        <p:tgtEl>
                                          <p:spTgt spid="29"/>
                                        </p:tgtEl>
                                      </p:cBhvr>
                                    </p:animEffect>
                                  </p:childTnLst>
                                </p:cTn>
                              </p:par>
                            </p:childTnLst>
                          </p:cTn>
                        </p:par>
                      </p:childTnLst>
                    </p:cTn>
                  </p:par>
                  <p:par>
                    <p:cTn id="100" fill="hold">
                      <p:stCondLst>
                        <p:cond delay="indefinite"/>
                      </p:stCondLst>
                      <p:childTnLst>
                        <p:par>
                          <p:cTn id="101" fill="hold">
                            <p:stCondLst>
                              <p:cond delay="0"/>
                            </p:stCondLst>
                            <p:childTnLst>
                              <p:par>
                                <p:cTn id="102" presetID="5" presetClass="entr" presetSubtype="10" fill="hold" grpId="0" nodeType="clickEffect">
                                  <p:stCondLst>
                                    <p:cond delay="0"/>
                                  </p:stCondLst>
                                  <p:childTnLst>
                                    <p:set>
                                      <p:cBhvr>
                                        <p:cTn id="103" dur="1" fill="hold">
                                          <p:stCondLst>
                                            <p:cond delay="0"/>
                                          </p:stCondLst>
                                        </p:cTn>
                                        <p:tgtEl>
                                          <p:spTgt spid="19"/>
                                        </p:tgtEl>
                                        <p:attrNameLst>
                                          <p:attrName>style.visibility</p:attrName>
                                        </p:attrNameLst>
                                      </p:cBhvr>
                                      <p:to>
                                        <p:strVal val="visible"/>
                                      </p:to>
                                    </p:set>
                                    <p:animEffect transition="in" filter="checkerboard(across)">
                                      <p:cBhvr>
                                        <p:cTn id="104" dur="500"/>
                                        <p:tgtEl>
                                          <p:spTgt spid="19"/>
                                        </p:tgtEl>
                                      </p:cBhvr>
                                    </p:animEffect>
                                  </p:childTnLst>
                                </p:cTn>
                              </p:par>
                            </p:childTnLst>
                          </p:cTn>
                        </p:par>
                        <p:par>
                          <p:cTn id="105" fill="hold">
                            <p:stCondLst>
                              <p:cond delay="500"/>
                            </p:stCondLst>
                            <p:childTnLst>
                              <p:par>
                                <p:cTn id="106" presetID="5" presetClass="entr" presetSubtype="10" fill="hold" grpId="0" nodeType="after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checkerboard(across)">
                                      <p:cBhvr>
                                        <p:cTn id="108" dur="500"/>
                                        <p:tgtEl>
                                          <p:spTgt spid="28"/>
                                        </p:tgtEl>
                                      </p:cBhvr>
                                    </p:animEffect>
                                  </p:childTnLst>
                                </p:cTn>
                              </p:par>
                            </p:childTnLst>
                          </p:cTn>
                        </p:par>
                        <p:par>
                          <p:cTn id="109" fill="hold">
                            <p:stCondLst>
                              <p:cond delay="1000"/>
                            </p:stCondLst>
                            <p:childTnLst>
                              <p:par>
                                <p:cTn id="110" presetID="5" presetClass="entr" presetSubtype="10" fill="hold" grpId="0" nodeType="afterEffect">
                                  <p:stCondLst>
                                    <p:cond delay="0"/>
                                  </p:stCondLst>
                                  <p:childTnLst>
                                    <p:set>
                                      <p:cBhvr>
                                        <p:cTn id="111" dur="1" fill="hold">
                                          <p:stCondLst>
                                            <p:cond delay="0"/>
                                          </p:stCondLst>
                                        </p:cTn>
                                        <p:tgtEl>
                                          <p:spTgt spid="34"/>
                                        </p:tgtEl>
                                        <p:attrNameLst>
                                          <p:attrName>style.visibility</p:attrName>
                                        </p:attrNameLst>
                                      </p:cBhvr>
                                      <p:to>
                                        <p:strVal val="visible"/>
                                      </p:to>
                                    </p:set>
                                    <p:animEffect transition="in" filter="checkerboard(across)">
                                      <p:cBhvr>
                                        <p:cTn id="112" dur="500"/>
                                        <p:tgtEl>
                                          <p:spTgt spid="34"/>
                                        </p:tgtEl>
                                      </p:cBhvr>
                                    </p:animEffect>
                                  </p:childTnLst>
                                </p:cTn>
                              </p:par>
                            </p:childTnLst>
                          </p:cTn>
                        </p:par>
                      </p:childTnLst>
                    </p:cTn>
                  </p:par>
                  <p:par>
                    <p:cTn id="113" fill="hold">
                      <p:stCondLst>
                        <p:cond delay="indefinite"/>
                      </p:stCondLst>
                      <p:childTnLst>
                        <p:par>
                          <p:cTn id="114" fill="hold">
                            <p:stCondLst>
                              <p:cond delay="0"/>
                            </p:stCondLst>
                            <p:childTnLst>
                              <p:par>
                                <p:cTn id="115" presetID="5" presetClass="entr" presetSubtype="10" fill="hold" grpId="0" nodeType="clickEffect">
                                  <p:stCondLst>
                                    <p:cond delay="0"/>
                                  </p:stCondLst>
                                  <p:childTnLst>
                                    <p:set>
                                      <p:cBhvr>
                                        <p:cTn id="116" dur="1" fill="hold">
                                          <p:stCondLst>
                                            <p:cond delay="0"/>
                                          </p:stCondLst>
                                        </p:cTn>
                                        <p:tgtEl>
                                          <p:spTgt spid="20"/>
                                        </p:tgtEl>
                                        <p:attrNameLst>
                                          <p:attrName>style.visibility</p:attrName>
                                        </p:attrNameLst>
                                      </p:cBhvr>
                                      <p:to>
                                        <p:strVal val="visible"/>
                                      </p:to>
                                    </p:set>
                                    <p:animEffect transition="in" filter="checkerboard(across)">
                                      <p:cBhvr>
                                        <p:cTn id="117" dur="500"/>
                                        <p:tgtEl>
                                          <p:spTgt spid="20"/>
                                        </p:tgtEl>
                                      </p:cBhvr>
                                    </p:animEffect>
                                  </p:childTnLst>
                                </p:cTn>
                              </p:par>
                            </p:childTnLst>
                          </p:cTn>
                        </p:par>
                        <p:par>
                          <p:cTn id="118" fill="hold">
                            <p:stCondLst>
                              <p:cond delay="500"/>
                            </p:stCondLst>
                            <p:childTnLst>
                              <p:par>
                                <p:cTn id="119" presetID="5" presetClass="entr" presetSubtype="10" fill="hold" grpId="0" nodeType="afterEffect">
                                  <p:stCondLst>
                                    <p:cond delay="0"/>
                                  </p:stCondLst>
                                  <p:childTnLst>
                                    <p:set>
                                      <p:cBhvr>
                                        <p:cTn id="120" dur="1" fill="hold">
                                          <p:stCondLst>
                                            <p:cond delay="0"/>
                                          </p:stCondLst>
                                        </p:cTn>
                                        <p:tgtEl>
                                          <p:spTgt spid="33"/>
                                        </p:tgtEl>
                                        <p:attrNameLst>
                                          <p:attrName>style.visibility</p:attrName>
                                        </p:attrNameLst>
                                      </p:cBhvr>
                                      <p:to>
                                        <p:strVal val="visible"/>
                                      </p:to>
                                    </p:set>
                                    <p:animEffect transition="in" filter="checkerboard(across)">
                                      <p:cBhvr>
                                        <p:cTn id="121" dur="500"/>
                                        <p:tgtEl>
                                          <p:spTgt spid="33"/>
                                        </p:tgtEl>
                                      </p:cBhvr>
                                    </p:animEffect>
                                  </p:childTnLst>
                                </p:cTn>
                              </p:par>
                            </p:childTnLst>
                          </p:cTn>
                        </p:par>
                      </p:childTnLst>
                    </p:cTn>
                  </p:par>
                  <p:par>
                    <p:cTn id="122" fill="hold">
                      <p:stCondLst>
                        <p:cond delay="indefinite"/>
                      </p:stCondLst>
                      <p:childTnLst>
                        <p:par>
                          <p:cTn id="123" fill="hold">
                            <p:stCondLst>
                              <p:cond delay="0"/>
                            </p:stCondLst>
                            <p:childTnLst>
                              <p:par>
                                <p:cTn id="124" presetID="5" presetClass="entr" presetSubtype="10" fill="hold" grpId="0" nodeType="clickEffect">
                                  <p:stCondLst>
                                    <p:cond delay="0"/>
                                  </p:stCondLst>
                                  <p:childTnLst>
                                    <p:set>
                                      <p:cBhvr>
                                        <p:cTn id="125" dur="1" fill="hold">
                                          <p:stCondLst>
                                            <p:cond delay="0"/>
                                          </p:stCondLst>
                                        </p:cTn>
                                        <p:tgtEl>
                                          <p:spTgt spid="21"/>
                                        </p:tgtEl>
                                        <p:attrNameLst>
                                          <p:attrName>style.visibility</p:attrName>
                                        </p:attrNameLst>
                                      </p:cBhvr>
                                      <p:to>
                                        <p:strVal val="visible"/>
                                      </p:to>
                                    </p:set>
                                    <p:animEffect transition="in" filter="checkerboard(across)">
                                      <p:cBhvr>
                                        <p:cTn id="126" dur="500"/>
                                        <p:tgtEl>
                                          <p:spTgt spid="21"/>
                                        </p:tgtEl>
                                      </p:cBhvr>
                                    </p:animEffect>
                                  </p:childTnLst>
                                </p:cTn>
                              </p:par>
                            </p:childTnLst>
                          </p:cTn>
                        </p:par>
                        <p:par>
                          <p:cTn id="127" fill="hold">
                            <p:stCondLst>
                              <p:cond delay="500"/>
                            </p:stCondLst>
                            <p:childTnLst>
                              <p:par>
                                <p:cTn id="128" presetID="5" presetClass="entr" presetSubtype="10" fill="hold" grpId="0" nodeType="afterEffect">
                                  <p:stCondLst>
                                    <p:cond delay="0"/>
                                  </p:stCondLst>
                                  <p:childTnLst>
                                    <p:set>
                                      <p:cBhvr>
                                        <p:cTn id="129" dur="1" fill="hold">
                                          <p:stCondLst>
                                            <p:cond delay="0"/>
                                          </p:stCondLst>
                                        </p:cTn>
                                        <p:tgtEl>
                                          <p:spTgt spid="35"/>
                                        </p:tgtEl>
                                        <p:attrNameLst>
                                          <p:attrName>style.visibility</p:attrName>
                                        </p:attrNameLst>
                                      </p:cBhvr>
                                      <p:to>
                                        <p:strVal val="visible"/>
                                      </p:to>
                                    </p:set>
                                    <p:animEffect transition="in" filter="checkerboard(across)">
                                      <p:cBhvr>
                                        <p:cTn id="130" dur="500"/>
                                        <p:tgtEl>
                                          <p:spTgt spid="35"/>
                                        </p:tgtEl>
                                      </p:cBhvr>
                                    </p:animEffect>
                                  </p:childTnLst>
                                </p:cTn>
                              </p:par>
                            </p:childTnLst>
                          </p:cTn>
                        </p:par>
                      </p:childTnLst>
                    </p:cTn>
                  </p:par>
                  <p:par>
                    <p:cTn id="131" fill="hold">
                      <p:stCondLst>
                        <p:cond delay="indefinite"/>
                      </p:stCondLst>
                      <p:childTnLst>
                        <p:par>
                          <p:cTn id="132" fill="hold">
                            <p:stCondLst>
                              <p:cond delay="0"/>
                            </p:stCondLst>
                            <p:childTnLst>
                              <p:par>
                                <p:cTn id="133" presetID="5" presetClass="entr" presetSubtype="10" fill="hold" nodeType="clickEffect">
                                  <p:stCondLst>
                                    <p:cond delay="0"/>
                                  </p:stCondLst>
                                  <p:childTnLst>
                                    <p:set>
                                      <p:cBhvr>
                                        <p:cTn id="134" dur="1" fill="hold">
                                          <p:stCondLst>
                                            <p:cond delay="0"/>
                                          </p:stCondLst>
                                        </p:cTn>
                                        <p:tgtEl>
                                          <p:spTgt spid="54"/>
                                        </p:tgtEl>
                                        <p:attrNameLst>
                                          <p:attrName>style.visibility</p:attrName>
                                        </p:attrNameLst>
                                      </p:cBhvr>
                                      <p:to>
                                        <p:strVal val="visible"/>
                                      </p:to>
                                    </p:set>
                                    <p:animEffect transition="in" filter="checkerboard(across)">
                                      <p:cBhvr>
                                        <p:cTn id="135" dur="500"/>
                                        <p:tgtEl>
                                          <p:spTgt spid="54"/>
                                        </p:tgtEl>
                                      </p:cBhvr>
                                    </p:animEffect>
                                  </p:childTnLst>
                                </p:cTn>
                              </p:par>
                            </p:childTnLst>
                          </p:cTn>
                        </p:par>
                        <p:par>
                          <p:cTn id="136" fill="hold">
                            <p:stCondLst>
                              <p:cond delay="500"/>
                            </p:stCondLst>
                            <p:childTnLst>
                              <p:par>
                                <p:cTn id="137" presetID="5" presetClass="entr" presetSubtype="10" fill="hold" grpId="0" nodeType="afterEffect">
                                  <p:stCondLst>
                                    <p:cond delay="0"/>
                                  </p:stCondLst>
                                  <p:childTnLst>
                                    <p:set>
                                      <p:cBhvr>
                                        <p:cTn id="138" dur="1" fill="hold">
                                          <p:stCondLst>
                                            <p:cond delay="0"/>
                                          </p:stCondLst>
                                        </p:cTn>
                                        <p:tgtEl>
                                          <p:spTgt spid="22"/>
                                        </p:tgtEl>
                                        <p:attrNameLst>
                                          <p:attrName>style.visibility</p:attrName>
                                        </p:attrNameLst>
                                      </p:cBhvr>
                                      <p:to>
                                        <p:strVal val="visible"/>
                                      </p:to>
                                    </p:set>
                                    <p:animEffect transition="in" filter="checkerboard(across)">
                                      <p:cBhvr>
                                        <p:cTn id="139" dur="500"/>
                                        <p:tgtEl>
                                          <p:spTgt spid="22"/>
                                        </p:tgtEl>
                                      </p:cBhvr>
                                    </p:animEffect>
                                  </p:childTnLst>
                                </p:cTn>
                              </p:par>
                            </p:childTnLst>
                          </p:cTn>
                        </p:par>
                        <p:par>
                          <p:cTn id="140" fill="hold">
                            <p:stCondLst>
                              <p:cond delay="1000"/>
                            </p:stCondLst>
                            <p:childTnLst>
                              <p:par>
                                <p:cTn id="141" presetID="5" presetClass="entr" presetSubtype="10" fill="hold" grpId="0" nodeType="afterEffect">
                                  <p:stCondLst>
                                    <p:cond delay="0"/>
                                  </p:stCondLst>
                                  <p:childTnLst>
                                    <p:set>
                                      <p:cBhvr>
                                        <p:cTn id="142" dur="1" fill="hold">
                                          <p:stCondLst>
                                            <p:cond delay="0"/>
                                          </p:stCondLst>
                                        </p:cTn>
                                        <p:tgtEl>
                                          <p:spTgt spid="36"/>
                                        </p:tgtEl>
                                        <p:attrNameLst>
                                          <p:attrName>style.visibility</p:attrName>
                                        </p:attrNameLst>
                                      </p:cBhvr>
                                      <p:to>
                                        <p:strVal val="visible"/>
                                      </p:to>
                                    </p:set>
                                    <p:animEffect transition="in" filter="checkerboard(across)">
                                      <p:cBhvr>
                                        <p:cTn id="143" dur="500"/>
                                        <p:tgtEl>
                                          <p:spTgt spid="36"/>
                                        </p:tgtEl>
                                      </p:cBhvr>
                                    </p:animEffect>
                                  </p:childTnLst>
                                </p:cTn>
                              </p:par>
                            </p:childTnLst>
                          </p:cTn>
                        </p:par>
                      </p:childTnLst>
                    </p:cTn>
                  </p:par>
                  <p:par>
                    <p:cTn id="144" fill="hold">
                      <p:stCondLst>
                        <p:cond delay="indefinite"/>
                      </p:stCondLst>
                      <p:childTnLst>
                        <p:par>
                          <p:cTn id="145" fill="hold">
                            <p:stCondLst>
                              <p:cond delay="0"/>
                            </p:stCondLst>
                            <p:childTnLst>
                              <p:par>
                                <p:cTn id="146" presetID="3" presetClass="entr" presetSubtype="10" fill="hold" grpId="0" nodeType="clickEffect" nodePh="1">
                                  <p:stCondLst>
                                    <p:cond delay="0"/>
                                  </p:stCondLst>
                                  <p:endCondLst>
                                    <p:cond evt="begin" delay="0">
                                      <p:tn val="146"/>
                                    </p:cond>
                                  </p:endCondLst>
                                  <p:childTnLst>
                                    <p:set>
                                      <p:cBhvr>
                                        <p:cTn id="147" dur="1" fill="hold">
                                          <p:stCondLst>
                                            <p:cond delay="0"/>
                                          </p:stCondLst>
                                        </p:cTn>
                                        <p:tgtEl>
                                          <p:spTgt spid="56"/>
                                        </p:tgtEl>
                                        <p:attrNameLst>
                                          <p:attrName>style.visibility</p:attrName>
                                        </p:attrNameLst>
                                      </p:cBhvr>
                                      <p:to>
                                        <p:strVal val="visible"/>
                                      </p:to>
                                    </p:set>
                                    <p:animEffect transition="in" filter="blinds(horizontal)">
                                      <p:cBhvr>
                                        <p:cTn id="148" dur="500"/>
                                        <p:tgtEl>
                                          <p:spTgt spid="56"/>
                                        </p:tgtEl>
                                      </p:cBhvr>
                                    </p:animEffect>
                                  </p:childTnLst>
                                  <p:subTnLst>
                                    <p:audio>
                                      <p:cMediaNode>
                                        <p:cTn display="0" masterRel="sameClick">
                                          <p:stCondLst>
                                            <p:cond evt="begin" delay="0">
                                              <p:tn val="146"/>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P spid="7" grpId="0" autoUpdateAnimBg="0"/>
      <p:bldP spid="8" grpId="0" autoUpdateAnimBg="0"/>
      <p:bldP spid="9" grpId="0" autoUpdateAnimBg="0"/>
      <p:bldP spid="10" grpId="0" autoUpdateAnimBg="0"/>
      <p:bldP spid="11" grpId="0" autoUpdateAnimBg="0"/>
      <p:bldP spid="12" grpId="0" autoUpdateAnimBg="0"/>
      <p:bldP spid="13" grpId="0" autoUpdateAnimBg="0"/>
      <p:bldP spid="14" grpId="0" autoUpdateAnimBg="0"/>
      <p:bldP spid="15" grpId="0" autoUpdateAnimBg="0"/>
      <p:bldP spid="16" grpId="0" autoUpdateAnimBg="0"/>
      <p:bldP spid="17" grpId="0" autoUpdateAnimBg="0"/>
      <p:bldP spid="18" grpId="0" autoUpdateAnimBg="0"/>
      <p:bldP spid="19" grpId="0" autoUpdateAnimBg="0"/>
      <p:bldP spid="20" grpId="0" autoUpdateAnimBg="0"/>
      <p:bldP spid="21" grpId="0" autoUpdateAnimBg="0"/>
      <p:bldP spid="22" grpId="0" autoUpdateAnimBg="0"/>
      <p:bldP spid="27" grpId="0" autoUpdateAnimBg="0"/>
      <p:bldP spid="28" grpId="0" autoUpdateAnimBg="0"/>
      <p:bldP spid="29" grpId="0" autoUpdateAnimBg="0"/>
      <p:bldP spid="30" grpId="0" autoUpdateAnimBg="0"/>
      <p:bldP spid="31" grpId="0" autoUpdateAnimBg="0"/>
      <p:bldP spid="32" grpId="0" autoUpdateAnimBg="0"/>
      <p:bldP spid="33" grpId="0" autoUpdateAnimBg="0"/>
      <p:bldP spid="34" grpId="0" autoUpdateAnimBg="0"/>
      <p:bldP spid="35" grpId="0" autoUpdateAnimBg="0"/>
      <p:bldP spid="36" grpId="0" autoUpdateAnimBg="0"/>
      <p:bldP spid="37" grpId="0" autoUpdateAnimBg="0"/>
      <p:bldP spid="56"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bg>
      <p:bgPr>
        <a:pattFill prst="pct5">
          <a:fgClr>
            <a:schemeClr val="tx1"/>
          </a:fgClr>
          <a:bgClr>
            <a:schemeClr val="tx1"/>
          </a:bgClr>
        </a:pattFill>
        <a:effectLst/>
      </p:bgPr>
    </p:bg>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0" y="14478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400">
              <a:latin typeface="Times New Roman" pitchFamily="18" charset="0"/>
            </a:endParaRPr>
          </a:p>
        </p:txBody>
      </p:sp>
      <p:sp>
        <p:nvSpPr>
          <p:cNvPr id="37891" name="Rectangle 3"/>
          <p:cNvSpPr>
            <a:spLocks noChangeArrowheads="1"/>
          </p:cNvSpPr>
          <p:nvPr/>
        </p:nvSpPr>
        <p:spPr bwMode="auto">
          <a:xfrm>
            <a:off x="3614738" y="1108075"/>
            <a:ext cx="5486400"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vi-VN" sz="2800" b="1">
                <a:solidFill>
                  <a:schemeClr val="bg1"/>
                </a:solidFill>
              </a:rPr>
              <a:t>Giáo sư Lê Văn Thiêm là một tài năng toán học xuất sắc, tầm cỡ quốc tế, là người có công đầu đặt nền móng xây dựng và phát triển nền toàn học Việt nam.</a:t>
            </a:r>
          </a:p>
          <a:p>
            <a:pPr algn="just"/>
            <a:r>
              <a:rPr lang="vi-VN" sz="2800" b="1">
                <a:solidFill>
                  <a:schemeClr val="bg1"/>
                </a:solidFill>
              </a:rPr>
              <a:t>Ông là một trong những người đầu tiên giải được bài toán ngược của </a:t>
            </a:r>
            <a:r>
              <a:rPr lang="vi-VN" sz="2800" b="1">
                <a:solidFill>
                  <a:schemeClr val="bg1"/>
                </a:solidFill>
                <a:hlinkClick r:id="rId2" tooltip="Lý thuyết phân phối giá trị hàm phân hình"/>
              </a:rPr>
              <a:t>lý thuyết phân phối giá trị hàm phân hình</a:t>
            </a:r>
            <a:r>
              <a:rPr lang="vi-VN" sz="2800" b="1">
                <a:solidFill>
                  <a:schemeClr val="bg1"/>
                </a:solidFill>
              </a:rPr>
              <a:t>, hiện nay trở thành kết quả kinh điển trong lý thuyết này.</a:t>
            </a:r>
            <a:endParaRPr lang="en-US" sz="2800" b="1">
              <a:solidFill>
                <a:schemeClr val="bg1"/>
              </a:solidFill>
            </a:endParaRPr>
          </a:p>
        </p:txBody>
      </p:sp>
      <p:pic>
        <p:nvPicPr>
          <p:cNvPr id="37892" name="Picture 4" descr="blulin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853238"/>
            <a:ext cx="9144000" cy="157162"/>
          </a:xfrm>
          <a:prstGeom prst="rect">
            <a:avLst/>
          </a:prstGeom>
          <a:noFill/>
          <a:extLst>
            <a:ext uri="{909E8E84-426E-40DD-AFC4-6F175D3DCCD1}">
              <a14:hiddenFill xmlns:a14="http://schemas.microsoft.com/office/drawing/2010/main">
                <a:solidFill>
                  <a:srgbClr val="FFFFFF"/>
                </a:solidFill>
              </a14:hiddenFill>
            </a:ext>
          </a:extLst>
        </p:spPr>
      </p:pic>
      <p:sp>
        <p:nvSpPr>
          <p:cNvPr id="37893" name="WordArt 5"/>
          <p:cNvSpPr>
            <a:spLocks noChangeArrowheads="1" noChangeShapeType="1" noTextEdit="1"/>
          </p:cNvSpPr>
          <p:nvPr/>
        </p:nvSpPr>
        <p:spPr bwMode="auto">
          <a:xfrm>
            <a:off x="338138" y="1208088"/>
            <a:ext cx="2827337" cy="620712"/>
          </a:xfrm>
          <a:prstGeom prst="rect">
            <a:avLst/>
          </a:prstGeom>
        </p:spPr>
        <p:txBody>
          <a:bodyPr wrap="none" fromWordArt="1">
            <a:prstTxWarp prst="textPlain">
              <a:avLst>
                <a:gd name="adj" fmla="val 50000"/>
              </a:avLst>
            </a:prstTxWarp>
          </a:bodyPr>
          <a:lstStyle/>
          <a:p>
            <a:pPr algn="ctr"/>
            <a:r>
              <a:rPr lang="en-US" sz="3600" b="1" kern="10">
                <a:ln w="19050">
                  <a:solidFill>
                    <a:srgbClr val="00FFFF"/>
                  </a:solidFill>
                  <a:round/>
                  <a:headEnd/>
                  <a:tailEnd/>
                </a:ln>
                <a:solidFill>
                  <a:srgbClr val="008000"/>
                </a:solidFill>
                <a:effectLst>
                  <a:outerShdw dist="35921" dir="2700000" algn="ctr" rotWithShape="0">
                    <a:srgbClr val="990000"/>
                  </a:outerShdw>
                </a:effectLst>
                <a:latin typeface="Arial"/>
                <a:cs typeface="Arial"/>
              </a:rPr>
              <a:t>Tiểu sử:</a:t>
            </a:r>
          </a:p>
        </p:txBody>
      </p:sp>
      <p:pic>
        <p:nvPicPr>
          <p:cNvPr id="37894" name="Picture 6" descr="levanthi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863" y="2697163"/>
            <a:ext cx="3292475" cy="2560637"/>
          </a:xfrm>
          <a:prstGeom prst="rect">
            <a:avLst/>
          </a:prstGeom>
          <a:noFill/>
          <a:ln w="57150" cmpd="thickThin">
            <a:solidFill>
              <a:srgbClr val="006666"/>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8938260"/>
      </p:ext>
    </p:extLst>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0"/>
                                  </p:stCondLst>
                                  <p:childTnLst>
                                    <p:set>
                                      <p:cBhvr>
                                        <p:cTn id="6" dur="1" fill="hold">
                                          <p:stCondLst>
                                            <p:cond delay="0"/>
                                          </p:stCondLst>
                                        </p:cTn>
                                        <p:tgtEl>
                                          <p:spTgt spid="37892"/>
                                        </p:tgtEl>
                                        <p:attrNameLst>
                                          <p:attrName>style.visibility</p:attrName>
                                        </p:attrNameLst>
                                      </p:cBhvr>
                                      <p:to>
                                        <p:strVal val="visible"/>
                                      </p:to>
                                    </p:set>
                                    <p:animEffect transition="in" filter="checkerboard(across)">
                                      <p:cBhvr>
                                        <p:cTn id="7" dur="500"/>
                                        <p:tgtEl>
                                          <p:spTgt spid="37892"/>
                                        </p:tgtEl>
                                      </p:cBhvr>
                                    </p:animEffect>
                                  </p:childTnLst>
                                </p:cTn>
                              </p:par>
                            </p:childTnLst>
                          </p:cTn>
                        </p:par>
                        <p:par>
                          <p:cTn id="8" fill="hold" nodeType="afterGroup">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37891"/>
                                        </p:tgtEl>
                                        <p:attrNameLst>
                                          <p:attrName>style.visibility</p:attrName>
                                        </p:attrNameLst>
                                      </p:cBhvr>
                                      <p:to>
                                        <p:strVal val="visible"/>
                                      </p:to>
                                    </p:set>
                                    <p:anim calcmode="discrete" valueType="clr">
                                      <p:cBhvr override="childStyle">
                                        <p:cTn id="11" dur="80"/>
                                        <p:tgtEl>
                                          <p:spTgt spid="37891"/>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37891"/>
                                        </p:tgtEl>
                                        <p:attrNameLst>
                                          <p:attrName>fillcolor</p:attrName>
                                        </p:attrNameLst>
                                      </p:cBhvr>
                                      <p:tavLst>
                                        <p:tav tm="0">
                                          <p:val>
                                            <p:clrVal>
                                              <a:schemeClr val="accent2"/>
                                            </p:clrVal>
                                          </p:val>
                                        </p:tav>
                                        <p:tav tm="50000">
                                          <p:val>
                                            <p:clrVal>
                                              <a:schemeClr val="hlink"/>
                                            </p:clrVal>
                                          </p:val>
                                        </p:tav>
                                      </p:tavLst>
                                    </p:anim>
                                    <p:set>
                                      <p:cBhvr>
                                        <p:cTn id="13" dur="80"/>
                                        <p:tgtEl>
                                          <p:spTgt spid="37891"/>
                                        </p:tgtEl>
                                        <p:attrNameLst>
                                          <p:attrName>fill.type</p:attrName>
                                        </p:attrNameLst>
                                      </p:cBhvr>
                                      <p:to>
                                        <p:strVal val="solid"/>
                                      </p:to>
                                    </p:set>
                                  </p:childTnLst>
                                  <p:subTnLst>
                                    <p:set>
                                      <p:cBhvr override="childStyle">
                                        <p:cTn dur="1" fill="hold" display="0" masterRel="nextClick" afterEffect="1"/>
                                        <p:tgtEl>
                                          <p:spTgt spid="37891"/>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407</TotalTime>
  <Words>1341</Words>
  <Application>Microsoft Office PowerPoint</Application>
  <PresentationFormat>On-screen Show (4:3)</PresentationFormat>
  <Paragraphs>126</Paragraphs>
  <Slides>14</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Flow</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NGOC KHANG</dc:creator>
  <cp:lastModifiedBy>Windows User</cp:lastModifiedBy>
  <cp:revision>45</cp:revision>
  <dcterms:created xsi:type="dcterms:W3CDTF">2016-01-25T13:34:59Z</dcterms:created>
  <dcterms:modified xsi:type="dcterms:W3CDTF">2021-03-11T04:00:11Z</dcterms:modified>
</cp:coreProperties>
</file>