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77" r:id="rId4"/>
    <p:sldId id="262" r:id="rId5"/>
    <p:sldId id="264" r:id="rId6"/>
    <p:sldId id="258" r:id="rId7"/>
    <p:sldId id="263" r:id="rId8"/>
    <p:sldId id="259" r:id="rId9"/>
    <p:sldId id="290" r:id="rId10"/>
    <p:sldId id="291" r:id="rId11"/>
    <p:sldId id="260" r:id="rId12"/>
    <p:sldId id="280" r:id="rId13"/>
    <p:sldId id="292" r:id="rId14"/>
    <p:sldId id="261" r:id="rId15"/>
    <p:sldId id="281" r:id="rId16"/>
    <p:sldId id="293" r:id="rId17"/>
    <p:sldId id="294" r:id="rId18"/>
    <p:sldId id="282" r:id="rId19"/>
    <p:sldId id="295" r:id="rId20"/>
    <p:sldId id="283" r:id="rId21"/>
    <p:sldId id="284" r:id="rId22"/>
    <p:sldId id="296" r:id="rId23"/>
    <p:sldId id="285" r:id="rId24"/>
    <p:sldId id="267" r:id="rId25"/>
    <p:sldId id="269" r:id="rId26"/>
    <p:sldId id="297" r:id="rId27"/>
    <p:sldId id="298" r:id="rId28"/>
    <p:sldId id="299" r:id="rId29"/>
    <p:sldId id="300" r:id="rId30"/>
    <p:sldId id="270" r:id="rId31"/>
    <p:sldId id="265" r:id="rId32"/>
  </p:sldIdLst>
  <p:sldSz cx="18288000" cy="10287000"/>
  <p:notesSz cx="6858000" cy="9144000"/>
  <p:embeddedFontLs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BA8"/>
    <a:srgbClr val="DF5745"/>
    <a:srgbClr val="F9F6D7"/>
    <a:srgbClr val="F8F4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22" autoAdjust="0"/>
  </p:normalViewPr>
  <p:slideViewPr>
    <p:cSldViewPr>
      <p:cViewPr>
        <p:scale>
          <a:sx n="40" d="100"/>
          <a:sy n="40" d="100"/>
        </p:scale>
        <p:origin x="989" y="5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5.fntdata"/><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93BC-AF92-CC9F-F0F6-A63CC50654C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3A3BDB1-0840-E4E1-4729-CCBE8E5A41E1}"/>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5EEF13C-A5E4-7202-0DEA-560A31D02BE3}"/>
              </a:ext>
            </a:extLst>
          </p:cNvPr>
          <p:cNvSpPr>
            <a:spLocks noGrp="1"/>
          </p:cNvSpPr>
          <p:nvPr>
            <p:ph type="dt" sz="half" idx="10"/>
          </p:nvPr>
        </p:nvSpPr>
        <p:spPr/>
        <p:txBody>
          <a:bodyPr/>
          <a:lstStyle/>
          <a:p>
            <a:fld id="{3E7A662F-ADB8-46B8-818A-62BC133FFAB9}" type="datetimeFigureOut">
              <a:rPr lang="en-US" smtClean="0"/>
              <a:t>8/30/2022</a:t>
            </a:fld>
            <a:endParaRPr lang="en-US"/>
          </a:p>
        </p:txBody>
      </p:sp>
      <p:sp>
        <p:nvSpPr>
          <p:cNvPr id="5" name="Footer Placeholder 4">
            <a:extLst>
              <a:ext uri="{FF2B5EF4-FFF2-40B4-BE49-F238E27FC236}">
                <a16:creationId xmlns:a16="http://schemas.microsoft.com/office/drawing/2014/main" id="{81803000-B2D4-7179-C3C1-38F2D19CE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A112A-77C9-58D8-B37A-53F8E66B270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4706249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35324-8267-132B-A11B-7AE46AF1B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58A2A9-9856-EA24-BEED-701C46A567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6FEF54-67A4-A36E-2C37-CC9C6FF82C01}"/>
              </a:ext>
            </a:extLst>
          </p:cNvPr>
          <p:cNvSpPr>
            <a:spLocks noGrp="1"/>
          </p:cNvSpPr>
          <p:nvPr>
            <p:ph type="dt" sz="half" idx="10"/>
          </p:nvPr>
        </p:nvSpPr>
        <p:spPr/>
        <p:txBody>
          <a:bodyPr/>
          <a:lstStyle/>
          <a:p>
            <a:fld id="{3E7A662F-ADB8-46B8-818A-62BC133FFAB9}" type="datetimeFigureOut">
              <a:rPr lang="en-US" smtClean="0"/>
              <a:t>8/30/2022</a:t>
            </a:fld>
            <a:endParaRPr lang="en-US"/>
          </a:p>
        </p:txBody>
      </p:sp>
      <p:sp>
        <p:nvSpPr>
          <p:cNvPr id="5" name="Footer Placeholder 4">
            <a:extLst>
              <a:ext uri="{FF2B5EF4-FFF2-40B4-BE49-F238E27FC236}">
                <a16:creationId xmlns:a16="http://schemas.microsoft.com/office/drawing/2014/main" id="{4F1338B9-C07F-FEFB-49D0-23A92A315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B5C84-5290-50AB-44C7-5A2CF4DF84E0}"/>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63133691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471E5-DF2E-0B05-9BB6-D9805214ABC0}"/>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CDD26D5-F523-2AD4-BE79-989A632471EA}"/>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7F8548-A112-EEB6-C991-C2DFEE306884}"/>
              </a:ext>
            </a:extLst>
          </p:cNvPr>
          <p:cNvSpPr>
            <a:spLocks noGrp="1"/>
          </p:cNvSpPr>
          <p:nvPr>
            <p:ph type="dt" sz="half" idx="10"/>
          </p:nvPr>
        </p:nvSpPr>
        <p:spPr/>
        <p:txBody>
          <a:bodyPr/>
          <a:lstStyle/>
          <a:p>
            <a:fld id="{3E7A662F-ADB8-46B8-818A-62BC133FFAB9}" type="datetimeFigureOut">
              <a:rPr lang="en-US" smtClean="0"/>
              <a:t>8/30/2022</a:t>
            </a:fld>
            <a:endParaRPr lang="en-US"/>
          </a:p>
        </p:txBody>
      </p:sp>
      <p:sp>
        <p:nvSpPr>
          <p:cNvPr id="5" name="Footer Placeholder 4">
            <a:extLst>
              <a:ext uri="{FF2B5EF4-FFF2-40B4-BE49-F238E27FC236}">
                <a16:creationId xmlns:a16="http://schemas.microsoft.com/office/drawing/2014/main" id="{15AEBFA2-728A-88B8-57B7-F612095588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FE61AE-AA2B-0E2E-87CB-EBE643C8AD1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84573259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69D69-7EE2-A2A9-3DFD-82A23F8D5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09708F-40F8-02D9-9E08-3081FA9A478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DAC71-91D4-0CCA-B5C6-B860CE3A3218}"/>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446B6C-E8EB-5F24-2EC4-5AE59D34863F}"/>
              </a:ext>
            </a:extLst>
          </p:cNvPr>
          <p:cNvSpPr>
            <a:spLocks noGrp="1"/>
          </p:cNvSpPr>
          <p:nvPr>
            <p:ph type="dt" sz="half" idx="10"/>
          </p:nvPr>
        </p:nvSpPr>
        <p:spPr/>
        <p:txBody>
          <a:bodyPr/>
          <a:lstStyle/>
          <a:p>
            <a:fld id="{3E7A662F-ADB8-46B8-818A-62BC133FFAB9}" type="datetimeFigureOut">
              <a:rPr lang="en-US" smtClean="0"/>
              <a:t>8/30/2022</a:t>
            </a:fld>
            <a:endParaRPr lang="en-US"/>
          </a:p>
        </p:txBody>
      </p:sp>
      <p:sp>
        <p:nvSpPr>
          <p:cNvPr id="6" name="Footer Placeholder 5">
            <a:extLst>
              <a:ext uri="{FF2B5EF4-FFF2-40B4-BE49-F238E27FC236}">
                <a16:creationId xmlns:a16="http://schemas.microsoft.com/office/drawing/2014/main" id="{B66288BF-083A-86BA-71B5-6534DC4E31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D57735-B5D3-05FF-B5FE-375ABA1DDB4F}"/>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64776944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2AADF-8A58-BB8E-E058-A8A6F7CB768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5ACF5C-C4EA-C5ED-B796-3AF0194E3F2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228866CA-9EAA-B2E7-0CA4-23C2B9BE1CC1}"/>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E5AA61-3D09-2AEC-00EE-88C753CD334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E2378F0-596B-A615-EAA1-80966A4772A2}"/>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359671-8629-FC9D-902D-D54820F694CA}"/>
              </a:ext>
            </a:extLst>
          </p:cNvPr>
          <p:cNvSpPr>
            <a:spLocks noGrp="1"/>
          </p:cNvSpPr>
          <p:nvPr>
            <p:ph type="dt" sz="half" idx="10"/>
          </p:nvPr>
        </p:nvSpPr>
        <p:spPr/>
        <p:txBody>
          <a:bodyPr/>
          <a:lstStyle/>
          <a:p>
            <a:fld id="{3E7A662F-ADB8-46B8-818A-62BC133FFAB9}" type="datetimeFigureOut">
              <a:rPr lang="en-US" smtClean="0"/>
              <a:t>8/30/2022</a:t>
            </a:fld>
            <a:endParaRPr lang="en-US"/>
          </a:p>
        </p:txBody>
      </p:sp>
      <p:sp>
        <p:nvSpPr>
          <p:cNvPr id="8" name="Footer Placeholder 7">
            <a:extLst>
              <a:ext uri="{FF2B5EF4-FFF2-40B4-BE49-F238E27FC236}">
                <a16:creationId xmlns:a16="http://schemas.microsoft.com/office/drawing/2014/main" id="{B8001AA0-D4A0-81A9-EB96-DA620DD28C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210D1A-F1F3-F0E0-8BD5-2E879590AE51}"/>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39235442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63E61-4878-6491-ACCA-B61AF82B43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A9DE5D-57A7-A9DA-861A-E0F5251E2ED2}"/>
              </a:ext>
            </a:extLst>
          </p:cNvPr>
          <p:cNvSpPr>
            <a:spLocks noGrp="1"/>
          </p:cNvSpPr>
          <p:nvPr>
            <p:ph type="dt" sz="half" idx="10"/>
          </p:nvPr>
        </p:nvSpPr>
        <p:spPr/>
        <p:txBody>
          <a:bodyPr/>
          <a:lstStyle/>
          <a:p>
            <a:fld id="{3E7A662F-ADB8-46B8-818A-62BC133FFAB9}" type="datetimeFigureOut">
              <a:rPr lang="en-US" smtClean="0"/>
              <a:t>8/30/2022</a:t>
            </a:fld>
            <a:endParaRPr lang="en-US"/>
          </a:p>
        </p:txBody>
      </p:sp>
      <p:sp>
        <p:nvSpPr>
          <p:cNvPr id="4" name="Footer Placeholder 3">
            <a:extLst>
              <a:ext uri="{FF2B5EF4-FFF2-40B4-BE49-F238E27FC236}">
                <a16:creationId xmlns:a16="http://schemas.microsoft.com/office/drawing/2014/main" id="{8C099F61-5088-0C8A-6CBE-8917919D2F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85E899-16C9-B5D2-82F3-E5FB94DAB191}"/>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33132509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CFDB1B-419D-895B-711E-9F0B85A0687C}"/>
              </a:ext>
            </a:extLst>
          </p:cNvPr>
          <p:cNvSpPr>
            <a:spLocks noGrp="1"/>
          </p:cNvSpPr>
          <p:nvPr>
            <p:ph type="dt" sz="half" idx="10"/>
          </p:nvPr>
        </p:nvSpPr>
        <p:spPr/>
        <p:txBody>
          <a:bodyPr/>
          <a:lstStyle/>
          <a:p>
            <a:fld id="{3E7A662F-ADB8-46B8-818A-62BC133FFAB9}" type="datetimeFigureOut">
              <a:rPr lang="en-US" smtClean="0"/>
              <a:t>8/30/2022</a:t>
            </a:fld>
            <a:endParaRPr lang="en-US"/>
          </a:p>
        </p:txBody>
      </p:sp>
      <p:sp>
        <p:nvSpPr>
          <p:cNvPr id="3" name="Footer Placeholder 2">
            <a:extLst>
              <a:ext uri="{FF2B5EF4-FFF2-40B4-BE49-F238E27FC236}">
                <a16:creationId xmlns:a16="http://schemas.microsoft.com/office/drawing/2014/main" id="{8E767070-4869-57D1-F0BF-139307D8C7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05A51C-B304-8479-EE0A-457E9FC8E89C}"/>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6630771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0625-3FDF-3F0A-D514-E1092C1DA34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739B1D21-3F22-CD13-CA06-34557532E0D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8C4C45-995B-8A6E-3410-3FE2ABC92C5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3E32418-ADF5-4315-18B3-486F702989C9}"/>
              </a:ext>
            </a:extLst>
          </p:cNvPr>
          <p:cNvSpPr>
            <a:spLocks noGrp="1"/>
          </p:cNvSpPr>
          <p:nvPr>
            <p:ph type="dt" sz="half" idx="10"/>
          </p:nvPr>
        </p:nvSpPr>
        <p:spPr/>
        <p:txBody>
          <a:bodyPr/>
          <a:lstStyle/>
          <a:p>
            <a:fld id="{3E7A662F-ADB8-46B8-818A-62BC133FFAB9}" type="datetimeFigureOut">
              <a:rPr lang="en-US" smtClean="0"/>
              <a:t>8/30/2022</a:t>
            </a:fld>
            <a:endParaRPr lang="en-US"/>
          </a:p>
        </p:txBody>
      </p:sp>
      <p:sp>
        <p:nvSpPr>
          <p:cNvPr id="6" name="Footer Placeholder 5">
            <a:extLst>
              <a:ext uri="{FF2B5EF4-FFF2-40B4-BE49-F238E27FC236}">
                <a16:creationId xmlns:a16="http://schemas.microsoft.com/office/drawing/2014/main" id="{FF6C6413-116F-06EC-F381-FE5310BB4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14981A-09F2-A49D-C83C-0854A3A8E95E}"/>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149946317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979C2-6668-E0F2-9323-011DFBF724C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A80B6CD-8876-D6A7-8784-6DFFAC8F72A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085A2E31-90F8-108C-AD05-C79AEF11FFA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73759EC-2DEE-0FE0-8650-D5105FDA4E08}"/>
              </a:ext>
            </a:extLst>
          </p:cNvPr>
          <p:cNvSpPr>
            <a:spLocks noGrp="1"/>
          </p:cNvSpPr>
          <p:nvPr>
            <p:ph type="dt" sz="half" idx="10"/>
          </p:nvPr>
        </p:nvSpPr>
        <p:spPr/>
        <p:txBody>
          <a:bodyPr/>
          <a:lstStyle/>
          <a:p>
            <a:fld id="{3E7A662F-ADB8-46B8-818A-62BC133FFAB9}" type="datetimeFigureOut">
              <a:rPr lang="en-US" smtClean="0"/>
              <a:t>8/30/2022</a:t>
            </a:fld>
            <a:endParaRPr lang="en-US"/>
          </a:p>
        </p:txBody>
      </p:sp>
      <p:sp>
        <p:nvSpPr>
          <p:cNvPr id="6" name="Footer Placeholder 5">
            <a:extLst>
              <a:ext uri="{FF2B5EF4-FFF2-40B4-BE49-F238E27FC236}">
                <a16:creationId xmlns:a16="http://schemas.microsoft.com/office/drawing/2014/main" id="{3EBD7A55-F48A-0D2B-CA8D-08D73C12D2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C301F2-CC68-04B8-A3F4-B2A86107EE25}"/>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233992536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2742A-C17C-B156-0D47-543BDA88E4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683E31-EB7D-BBCC-4FA8-36A252A884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616F0-2107-7400-E27E-BC284092CDD2}"/>
              </a:ext>
            </a:extLst>
          </p:cNvPr>
          <p:cNvSpPr>
            <a:spLocks noGrp="1"/>
          </p:cNvSpPr>
          <p:nvPr>
            <p:ph type="dt" sz="half" idx="10"/>
          </p:nvPr>
        </p:nvSpPr>
        <p:spPr/>
        <p:txBody>
          <a:bodyPr/>
          <a:lstStyle/>
          <a:p>
            <a:fld id="{3E7A662F-ADB8-46B8-818A-62BC133FFAB9}" type="datetimeFigureOut">
              <a:rPr lang="en-US" smtClean="0"/>
              <a:t>8/30/2022</a:t>
            </a:fld>
            <a:endParaRPr lang="en-US"/>
          </a:p>
        </p:txBody>
      </p:sp>
      <p:sp>
        <p:nvSpPr>
          <p:cNvPr id="5" name="Footer Placeholder 4">
            <a:extLst>
              <a:ext uri="{FF2B5EF4-FFF2-40B4-BE49-F238E27FC236}">
                <a16:creationId xmlns:a16="http://schemas.microsoft.com/office/drawing/2014/main" id="{3E53F94C-02A9-1F77-6E25-51B5C1F50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F836C7-7C3E-871C-8BB7-85CAEB48DA88}"/>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332173141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934B22-C4FD-20C9-8E63-1B5492464330}"/>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9EAE1C-3141-B001-93FF-8DE85AA0B9C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52F049-7F1C-9103-03B8-3BA6D45B3653}"/>
              </a:ext>
            </a:extLst>
          </p:cNvPr>
          <p:cNvSpPr>
            <a:spLocks noGrp="1"/>
          </p:cNvSpPr>
          <p:nvPr>
            <p:ph type="dt" sz="half" idx="10"/>
          </p:nvPr>
        </p:nvSpPr>
        <p:spPr/>
        <p:txBody>
          <a:bodyPr/>
          <a:lstStyle/>
          <a:p>
            <a:fld id="{3E7A662F-ADB8-46B8-818A-62BC133FFAB9}" type="datetimeFigureOut">
              <a:rPr lang="en-US" smtClean="0"/>
              <a:t>8/30/2022</a:t>
            </a:fld>
            <a:endParaRPr lang="en-US"/>
          </a:p>
        </p:txBody>
      </p:sp>
      <p:sp>
        <p:nvSpPr>
          <p:cNvPr id="5" name="Footer Placeholder 4">
            <a:extLst>
              <a:ext uri="{FF2B5EF4-FFF2-40B4-BE49-F238E27FC236}">
                <a16:creationId xmlns:a16="http://schemas.microsoft.com/office/drawing/2014/main" id="{1901EC97-8FA8-BE09-A6C9-F247B292D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8AD60F-19B6-A3A4-3E93-7F6ABE7F79AC}"/>
              </a:ext>
            </a:extLst>
          </p:cNvPr>
          <p:cNvSpPr>
            <a:spLocks noGrp="1"/>
          </p:cNvSpPr>
          <p:nvPr>
            <p:ph type="sldNum" sz="quarter" idx="12"/>
          </p:nvPr>
        </p:nvSpPr>
        <p:spPr/>
        <p:txBody>
          <a:bodyPr/>
          <a:lstStyle/>
          <a:p>
            <a:fld id="{9D488BAC-C627-4D4D-894C-97E6872A1480}" type="slidenum">
              <a:rPr lang="en-US" smtClean="0"/>
              <a:t>‹#›</a:t>
            </a:fld>
            <a:endParaRPr lang="en-US"/>
          </a:p>
        </p:txBody>
      </p:sp>
    </p:spTree>
    <p:extLst>
      <p:ext uri="{BB962C8B-B14F-4D97-AF65-F5344CB8AC3E}">
        <p14:creationId xmlns:p14="http://schemas.microsoft.com/office/powerpoint/2010/main" val="402891967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F27F12-8837-2B33-CED8-292B49EB479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C00B7A-46BB-67FC-329A-5ED05D94FE2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963C1A-4EE7-BC6E-5365-7BAEC323EBD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E7A662F-ADB8-46B8-818A-62BC133FFAB9}" type="datetimeFigureOut">
              <a:rPr lang="en-US" smtClean="0"/>
              <a:t>8/30/2022</a:t>
            </a:fld>
            <a:endParaRPr lang="en-US"/>
          </a:p>
        </p:txBody>
      </p:sp>
      <p:sp>
        <p:nvSpPr>
          <p:cNvPr id="5" name="Footer Placeholder 4">
            <a:extLst>
              <a:ext uri="{FF2B5EF4-FFF2-40B4-BE49-F238E27FC236}">
                <a16:creationId xmlns:a16="http://schemas.microsoft.com/office/drawing/2014/main" id="{7C2F39F5-EBF4-CCB9-4C46-C73F1B5298D3}"/>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373C51-22E2-A174-FD82-15FFD07744E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D488BAC-C627-4D4D-894C-97E6872A1480}" type="slidenum">
              <a:rPr lang="en-US" smtClean="0"/>
              <a:t>‹#›</a:t>
            </a:fld>
            <a:endParaRPr lang="en-US"/>
          </a:p>
        </p:txBody>
      </p:sp>
    </p:spTree>
    <p:extLst>
      <p:ext uri="{BB962C8B-B14F-4D97-AF65-F5344CB8AC3E}">
        <p14:creationId xmlns:p14="http://schemas.microsoft.com/office/powerpoint/2010/main" val="3204951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svg"/><Relationship Id="rId10" Type="http://schemas.openxmlformats.org/officeDocument/2006/relationships/image" Target="../media/image61.png"/><Relationship Id="rId4" Type="http://schemas.openxmlformats.org/officeDocument/2006/relationships/image" Target="../media/image57.png"/><Relationship Id="rId9" Type="http://schemas.openxmlformats.org/officeDocument/2006/relationships/image" Target="../media/image8.sv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62.png"/><Relationship Id="rId4" Type="http://schemas.openxmlformats.org/officeDocument/2006/relationships/image" Target="../media/image3.png"/><Relationship Id="rId9"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svg"/><Relationship Id="rId7" Type="http://schemas.openxmlformats.org/officeDocument/2006/relationships/image" Target="../media/image68.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sv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1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58.svg"/><Relationship Id="rId7" Type="http://schemas.openxmlformats.org/officeDocument/2006/relationships/image" Target="../media/image8.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0.svg"/><Relationship Id="rId4" Type="http://schemas.openxmlformats.org/officeDocument/2006/relationships/image" Target="../media/image59.png"/><Relationship Id="rId9" Type="http://schemas.openxmlformats.org/officeDocument/2006/relationships/image" Target="../media/image73.svg"/></Relationships>
</file>

<file path=ppt/slides/_rels/slide1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58.svg"/><Relationship Id="rId7" Type="http://schemas.openxmlformats.org/officeDocument/2006/relationships/image" Target="../media/image8.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0.sv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58.svg"/><Relationship Id="rId7" Type="http://schemas.openxmlformats.org/officeDocument/2006/relationships/image" Target="../media/image8.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0.svg"/><Relationship Id="rId4" Type="http://schemas.openxmlformats.org/officeDocument/2006/relationships/image" Target="../media/image59.png"/><Relationship Id="rId9" Type="http://schemas.openxmlformats.org/officeDocument/2006/relationships/image" Target="../media/image76.sv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78.svg"/><Relationship Id="rId5" Type="http://schemas.openxmlformats.org/officeDocument/2006/relationships/image" Target="../media/image4.svg"/><Relationship Id="rId10" Type="http://schemas.openxmlformats.org/officeDocument/2006/relationships/image" Target="../media/image77.png"/><Relationship Id="rId4" Type="http://schemas.openxmlformats.org/officeDocument/2006/relationships/image" Target="../media/image3.png"/><Relationship Id="rId9" Type="http://schemas.openxmlformats.org/officeDocument/2006/relationships/image" Target="../media/image10.sv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image" Target="../media/image46.png"/><Relationship Id="rId17" Type="http://schemas.openxmlformats.org/officeDocument/2006/relationships/image" Target="../media/image51.svg"/><Relationship Id="rId2" Type="http://schemas.openxmlformats.org/officeDocument/2006/relationships/image" Target="../media/image36.png"/><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5" Type="http://schemas.openxmlformats.org/officeDocument/2006/relationships/image" Target="../media/image4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0.svg"/><Relationship Id="rId3" Type="http://schemas.openxmlformats.org/officeDocument/2006/relationships/image" Target="../media/image56.svg"/><Relationship Id="rId7" Type="http://schemas.openxmlformats.org/officeDocument/2006/relationships/image" Target="../media/image60.svg"/><Relationship Id="rId12" Type="http://schemas.openxmlformats.org/officeDocument/2006/relationships/image" Target="../media/image79.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12.svg"/><Relationship Id="rId5" Type="http://schemas.openxmlformats.org/officeDocument/2006/relationships/image" Target="../media/image58.svg"/><Relationship Id="rId10" Type="http://schemas.openxmlformats.org/officeDocument/2006/relationships/image" Target="../media/image11.png"/><Relationship Id="rId4" Type="http://schemas.openxmlformats.org/officeDocument/2006/relationships/image" Target="../media/image57.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2.jpg"/><Relationship Id="rId5" Type="http://schemas.openxmlformats.org/officeDocument/2006/relationships/image" Target="../media/image4.svg"/><Relationship Id="rId10" Type="http://schemas.openxmlformats.org/officeDocument/2006/relationships/image" Target="../media/image81.jpg"/><Relationship Id="rId4" Type="http://schemas.openxmlformats.org/officeDocument/2006/relationships/image" Target="../media/image3.png"/><Relationship Id="rId9" Type="http://schemas.openxmlformats.org/officeDocument/2006/relationships/image" Target="../media/image10.svg"/></Relationships>
</file>

<file path=ppt/slides/_rels/slide21.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2.svg"/><Relationship Id="rId7" Type="http://schemas.openxmlformats.org/officeDocument/2006/relationships/image" Target="../media/image8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3.jp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61.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8.svg"/></Relationships>
</file>

<file path=ppt/slides/_rels/slide2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4.svg"/><Relationship Id="rId3" Type="http://schemas.openxmlformats.org/officeDocument/2006/relationships/image" Target="../media/image2.svg"/><Relationship Id="rId7" Type="http://schemas.openxmlformats.org/officeDocument/2006/relationships/image" Target="../media/image33.svg"/><Relationship Id="rId12"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87.svg"/><Relationship Id="rId5" Type="http://schemas.openxmlformats.org/officeDocument/2006/relationships/image" Target="../media/image10.svg"/><Relationship Id="rId15" Type="http://schemas.openxmlformats.org/officeDocument/2006/relationships/image" Target="../media/image12.svg"/><Relationship Id="rId10" Type="http://schemas.openxmlformats.org/officeDocument/2006/relationships/image" Target="../media/image86.png"/><Relationship Id="rId4" Type="http://schemas.openxmlformats.org/officeDocument/2006/relationships/image" Target="../media/image9.png"/><Relationship Id="rId9" Type="http://schemas.openxmlformats.org/officeDocument/2006/relationships/image" Target="../media/image35.svg"/><Relationship Id="rId14"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64.svg"/><Relationship Id="rId7" Type="http://schemas.openxmlformats.org/officeDocument/2006/relationships/image" Target="../media/image68.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 Id="rId9" Type="http://schemas.openxmlformats.org/officeDocument/2006/relationships/image" Target="../media/image89.png"/></Relationships>
</file>

<file path=ppt/slides/_rels/slide2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58.svg"/><Relationship Id="rId7" Type="http://schemas.openxmlformats.org/officeDocument/2006/relationships/image" Target="../media/image8.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0.sv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58.svg"/><Relationship Id="rId7" Type="http://schemas.openxmlformats.org/officeDocument/2006/relationships/image" Target="../media/image8.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0.svg"/><Relationship Id="rId4" Type="http://schemas.openxmlformats.org/officeDocument/2006/relationships/image" Target="../media/image59.png"/><Relationship Id="rId9" Type="http://schemas.openxmlformats.org/officeDocument/2006/relationships/image" Target="../media/image92.sv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94.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9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4.sv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0.sv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7.svg"/><Relationship Id="rId3" Type="http://schemas.openxmlformats.org/officeDocument/2006/relationships/image" Target="../media/image56.svg"/><Relationship Id="rId7" Type="http://schemas.openxmlformats.org/officeDocument/2006/relationships/image" Target="../media/image60.svg"/><Relationship Id="rId12" Type="http://schemas.openxmlformats.org/officeDocument/2006/relationships/image" Target="../media/image46.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87.svg"/><Relationship Id="rId5" Type="http://schemas.openxmlformats.org/officeDocument/2006/relationships/image" Target="../media/image58.svg"/><Relationship Id="rId15" Type="http://schemas.openxmlformats.org/officeDocument/2006/relationships/image" Target="../media/image51.svg"/><Relationship Id="rId10" Type="http://schemas.openxmlformats.org/officeDocument/2006/relationships/image" Target="../media/image86.png"/><Relationship Id="rId4" Type="http://schemas.openxmlformats.org/officeDocument/2006/relationships/image" Target="../media/image57.png"/><Relationship Id="rId9" Type="http://schemas.openxmlformats.org/officeDocument/2006/relationships/image" Target="../media/image8.svg"/><Relationship Id="rId1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svg"/><Relationship Id="rId7" Type="http://schemas.openxmlformats.org/officeDocument/2006/relationships/image" Target="../media/image3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35.svg"/></Relationships>
</file>

<file path=ppt/slides/_rels/slide3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47.svg"/><Relationship Id="rId3" Type="http://schemas.openxmlformats.org/officeDocument/2006/relationships/image" Target="../media/image64.svg"/><Relationship Id="rId7" Type="http://schemas.openxmlformats.org/officeDocument/2006/relationships/image" Target="../media/image87.svg"/><Relationship Id="rId12" Type="http://schemas.openxmlformats.org/officeDocument/2006/relationships/image" Target="../media/image46.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60.svg"/><Relationship Id="rId5" Type="http://schemas.openxmlformats.org/officeDocument/2006/relationships/image" Target="../media/image68.svg"/><Relationship Id="rId10" Type="http://schemas.openxmlformats.org/officeDocument/2006/relationships/image" Target="../media/image59.png"/><Relationship Id="rId4" Type="http://schemas.openxmlformats.org/officeDocument/2006/relationships/image" Target="../media/image67.png"/><Relationship Id="rId9" Type="http://schemas.openxmlformats.org/officeDocument/2006/relationships/image" Target="../media/image56.sv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0.svg"/></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image" Target="../media/image46.png"/><Relationship Id="rId17" Type="http://schemas.openxmlformats.org/officeDocument/2006/relationships/image" Target="../media/image51.svg"/><Relationship Id="rId2" Type="http://schemas.openxmlformats.org/officeDocument/2006/relationships/image" Target="../media/image36.png"/><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5" Type="http://schemas.openxmlformats.org/officeDocument/2006/relationships/image" Target="../media/image4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0.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svg"/><Relationship Id="rId7" Type="http://schemas.openxmlformats.org/officeDocument/2006/relationships/image" Target="../media/image33.svg"/><Relationship Id="rId12"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54.svg"/><Relationship Id="rId5" Type="http://schemas.openxmlformats.org/officeDocument/2006/relationships/image" Target="../media/image10.svg"/><Relationship Id="rId10" Type="http://schemas.openxmlformats.org/officeDocument/2006/relationships/image" Target="../media/image53.png"/><Relationship Id="rId4" Type="http://schemas.openxmlformats.org/officeDocument/2006/relationships/image" Target="../media/image9.png"/><Relationship Id="rId9" Type="http://schemas.openxmlformats.org/officeDocument/2006/relationships/image" Target="../media/image35.sv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svg"/><Relationship Id="rId7" Type="http://schemas.openxmlformats.org/officeDocument/2006/relationships/image" Target="../media/image33.svg"/><Relationship Id="rId12"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54.svg"/><Relationship Id="rId5" Type="http://schemas.openxmlformats.org/officeDocument/2006/relationships/image" Target="../media/image10.svg"/><Relationship Id="rId10" Type="http://schemas.openxmlformats.org/officeDocument/2006/relationships/image" Target="../media/image53.png"/><Relationship Id="rId4" Type="http://schemas.openxmlformats.org/officeDocument/2006/relationships/image" Target="../media/image9.png"/><Relationship Id="rId9" Type="http://schemas.openxmlformats.org/officeDocument/2006/relationships/image" Target="../media/image35.sv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svg"/><Relationship Id="rId7" Type="http://schemas.openxmlformats.org/officeDocument/2006/relationships/image" Target="../media/image33.svg"/><Relationship Id="rId12"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54.svg"/><Relationship Id="rId5" Type="http://schemas.openxmlformats.org/officeDocument/2006/relationships/image" Target="../media/image10.svg"/><Relationship Id="rId10" Type="http://schemas.openxmlformats.org/officeDocument/2006/relationships/image" Target="../media/image53.png"/><Relationship Id="rId4" Type="http://schemas.openxmlformats.org/officeDocument/2006/relationships/image" Target="../media/image9.png"/><Relationship Id="rId9"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63680" y="-517358"/>
            <a:ext cx="3014898" cy="2952088"/>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3254" y="6706339"/>
            <a:ext cx="1996082" cy="3757331"/>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67960" y="7670235"/>
            <a:ext cx="2620040" cy="261676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084826" y="1600197"/>
            <a:ext cx="1877540" cy="1906132"/>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51199">
            <a:off x="-633937" y="-1058648"/>
            <a:ext cx="3050975" cy="3389972"/>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455176" y="1600197"/>
            <a:ext cx="10694168" cy="7766639"/>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69930">
            <a:off x="15078648" y="4272843"/>
            <a:ext cx="1178625" cy="1259523"/>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370076" y="7848201"/>
            <a:ext cx="3537160" cy="910819"/>
          </a:xfrm>
          <a:prstGeom prst="rect">
            <a:avLst/>
          </a:prstGeom>
        </p:spPr>
      </p:pic>
      <p:sp>
        <p:nvSpPr>
          <p:cNvPr id="15" name="TextBox 9">
            <a:extLst>
              <a:ext uri="{FF2B5EF4-FFF2-40B4-BE49-F238E27FC236}">
                <a16:creationId xmlns:a16="http://schemas.microsoft.com/office/drawing/2014/main" id="{72925FC5-699B-B536-4687-EECFCA8AA9EE}"/>
              </a:ext>
            </a:extLst>
          </p:cNvPr>
          <p:cNvSpPr txBox="1"/>
          <p:nvPr/>
        </p:nvSpPr>
        <p:spPr>
          <a:xfrm>
            <a:off x="3552889" y="2783893"/>
            <a:ext cx="10015902" cy="4780668"/>
          </a:xfrm>
          <a:prstGeom prst="rect">
            <a:avLst/>
          </a:prstGeom>
        </p:spPr>
        <p:txBody>
          <a:bodyPr wrap="square" lIns="0" tIns="0" rIns="0" bIns="0" rtlCol="0" anchor="t">
            <a:spAutoFit/>
          </a:bodyPr>
          <a:lstStyle/>
          <a:p>
            <a:pPr marL="0" lvl="0" indent="0" algn="ctr">
              <a:lnSpc>
                <a:spcPct val="150000"/>
              </a:lnSpc>
              <a:spcBef>
                <a:spcPct val="0"/>
              </a:spcBef>
            </a:pPr>
            <a:r>
              <a:rPr lang="en-US" sz="7200" b="1" u="none" dirty="0">
                <a:solidFill>
                  <a:srgbClr val="DF5745"/>
                </a:solidFill>
                <a:latin typeface="Arial" panose="020B0604020202020204" pitchFamily="34" charset="0"/>
                <a:cs typeface="Arial" panose="020B0604020202020204" pitchFamily="34" charset="0"/>
              </a:rPr>
              <a:t>CHÀO MỪNG CÁC EM ĐẾN </a:t>
            </a:r>
            <a:r>
              <a:rPr lang="en-US" sz="7200" b="1" u="none">
                <a:solidFill>
                  <a:srgbClr val="DF5745"/>
                </a:solidFill>
                <a:latin typeface="Arial" panose="020B0604020202020204" pitchFamily="34" charset="0"/>
                <a:cs typeface="Arial" panose="020B0604020202020204" pitchFamily="34" charset="0"/>
              </a:rPr>
              <a:t>VỚI BÀI HỌC NGÀY HÔM </a:t>
            </a:r>
            <a:r>
              <a:rPr lang="en-US" sz="7200" b="1" u="none" dirty="0">
                <a:solidFill>
                  <a:srgbClr val="DF5745"/>
                </a:solidFill>
                <a:latin typeface="Arial" panose="020B0604020202020204" pitchFamily="34" charset="0"/>
                <a:cs typeface="Arial" panose="020B0604020202020204" pitchFamily="34" charset="0"/>
              </a:rPr>
              <a:t>NAY!</a:t>
            </a:r>
          </a:p>
        </p:txBody>
      </p:sp>
      <p:pic>
        <p:nvPicPr>
          <p:cNvPr id="11"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2630439" y="8261223"/>
            <a:ext cx="1592267" cy="1389253"/>
          </a:xfrm>
          <a:prstGeom prst="rect">
            <a:avLst/>
          </a:prstGeom>
        </p:spPr>
      </p:pic>
      <p:pic>
        <p:nvPicPr>
          <p:cNvPr id="12" name="Picture 12"/>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3642153" y="1723553"/>
            <a:ext cx="2221527" cy="1782776"/>
          </a:xfrm>
          <a:prstGeom prst="rect">
            <a:avLst/>
          </a:prstGeom>
        </p:spPr>
      </p:pic>
      <p:pic>
        <p:nvPicPr>
          <p:cNvPr id="14" name="Picture 14"/>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8552691">
            <a:off x="13801200" y="7914070"/>
            <a:ext cx="1946835" cy="396668"/>
          </a:xfrm>
          <a:prstGeom prst="rect">
            <a:avLst/>
          </a:prstGeom>
        </p:spPr>
      </p:pic>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64122">
            <a:off x="-2017963" y="7928676"/>
            <a:ext cx="3991877" cy="368250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82862" y="-1298095"/>
            <a:ext cx="3402083" cy="4056134"/>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16571" y="7295360"/>
            <a:ext cx="2734663" cy="3461599"/>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2673" y="-636367"/>
            <a:ext cx="2787400" cy="2829847"/>
          </a:xfrm>
          <a:prstGeom prst="rect">
            <a:avLst/>
          </a:prstGeom>
        </p:spPr>
      </p:pic>
      <p:sp>
        <p:nvSpPr>
          <p:cNvPr id="4" name="TextBox 4">
            <a:extLst>
              <a:ext uri="{FF2B5EF4-FFF2-40B4-BE49-F238E27FC236}">
                <a16:creationId xmlns:a16="http://schemas.microsoft.com/office/drawing/2014/main" id="{9F3BF415-5C47-90B7-136D-833279AF95CF}"/>
              </a:ext>
            </a:extLst>
          </p:cNvPr>
          <p:cNvSpPr txBox="1"/>
          <p:nvPr/>
        </p:nvSpPr>
        <p:spPr>
          <a:xfrm>
            <a:off x="2705061" y="421641"/>
            <a:ext cx="12877800" cy="2079095"/>
          </a:xfrm>
          <a:prstGeom prst="rect">
            <a:avLst/>
          </a:prstGeom>
        </p:spPr>
        <p:txBody>
          <a:bodyPr wrap="square" lIns="0" tIns="0" rIns="0" bIns="0" rtlCol="0" anchor="t">
            <a:spAutoFit/>
          </a:bodyPr>
          <a:lstStyle/>
          <a:p>
            <a:pPr algn="ctr">
              <a:lnSpc>
                <a:spcPct val="150000"/>
              </a:lnSpc>
            </a:pPr>
            <a:r>
              <a:rPr lang="en-US" sz="4800" b="1">
                <a:solidFill>
                  <a:srgbClr val="DF5745"/>
                </a:solidFill>
                <a:latin typeface="Arial" panose="020B0604020202020204" pitchFamily="34" charset="0"/>
                <a:cs typeface="Arial" panose="020B0604020202020204" pitchFamily="34" charset="0"/>
              </a:rPr>
              <a:t>2. Thảo luận về cách kiểm soát cảm xúc và cho ví dụ minh hoạ</a:t>
            </a:r>
            <a:endParaRPr lang="en-US" sz="4800" b="1" dirty="0">
              <a:solidFill>
                <a:srgbClr val="DF5745"/>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0914330-BFFC-9544-E540-D02401DD3D5C}"/>
              </a:ext>
            </a:extLst>
          </p:cNvPr>
          <p:cNvSpPr txBox="1"/>
          <p:nvPr/>
        </p:nvSpPr>
        <p:spPr>
          <a:xfrm>
            <a:off x="1909568" y="2528194"/>
            <a:ext cx="14468785" cy="1824923"/>
          </a:xfrm>
          <a:prstGeom prst="rect">
            <a:avLst/>
          </a:prstGeom>
          <a:noFill/>
        </p:spPr>
        <p:txBody>
          <a:bodyPr wrap="square">
            <a:spAutoFit/>
          </a:bodyPr>
          <a:lstStyle/>
          <a:p>
            <a:pPr marR="90170" algn="ctr">
              <a:lnSpc>
                <a:spcPct val="150000"/>
              </a:lnSpc>
            </a:pPr>
            <a:r>
              <a:rPr lang="en-US" sz="4000">
                <a:latin typeface="Arial" panose="020B0604020202020204" pitchFamily="34" charset="0"/>
                <a:ea typeface="Calibri" panose="020F0502020204030204" pitchFamily="34" charset="0"/>
                <a:cs typeface="Arial" panose="020B0604020202020204" pitchFamily="34" charset="0"/>
              </a:rPr>
              <a:t>Các em thảo luận nhóm và chia sẻ cách kiểm soát cảm xúc theo gợi ý SGK tr.18</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A45EB21-FE67-E85A-D343-B54EB01143DA}"/>
              </a:ext>
            </a:extLst>
          </p:cNvPr>
          <p:cNvSpPr txBox="1"/>
          <p:nvPr/>
        </p:nvSpPr>
        <p:spPr>
          <a:xfrm>
            <a:off x="1909568" y="4310137"/>
            <a:ext cx="9105783" cy="5219699"/>
          </a:xfrm>
          <a:prstGeom prst="rect">
            <a:avLst/>
          </a:prstGeom>
          <a:noFill/>
        </p:spPr>
        <p:txBody>
          <a:bodyPr wrap="square">
            <a:spAutoFit/>
          </a:bodyPr>
          <a:lstStyle/>
          <a:p>
            <a:pPr marR="90170" algn="just">
              <a:lnSpc>
                <a:spcPct val="150000"/>
              </a:lnSpc>
              <a:spcBef>
                <a:spcPts val="300"/>
              </a:spcBef>
              <a:spcAft>
                <a:spcPts val="300"/>
              </a:spcAft>
            </a:pPr>
            <a:r>
              <a:rPr lang="vi-VN" sz="3600" b="1" i="1">
                <a:solidFill>
                  <a:srgbClr val="FF0000"/>
                </a:solidFill>
                <a:effectLst/>
                <a:ea typeface="Calibri" panose="020F0502020204030204" pitchFamily="34" charset="0"/>
                <a:cs typeface="Times New Roman" panose="02020603050405020304" pitchFamily="18" charset="0"/>
              </a:rPr>
              <a:t>- Gợi ý:</a:t>
            </a:r>
            <a:endParaRPr lang="en-US" sz="3600" b="1" i="1">
              <a:solidFill>
                <a:srgbClr val="FF0000"/>
              </a:solidFill>
              <a:effectLst/>
              <a:ea typeface="Calibri" panose="020F0502020204030204" pitchFamily="34" charset="0"/>
              <a:cs typeface="Times New Roman" panose="02020603050405020304" pitchFamily="18" charset="0"/>
            </a:endParaRPr>
          </a:p>
          <a:p>
            <a:pPr marL="571500" marR="90170" indent="-571500" algn="just">
              <a:lnSpc>
                <a:spcPct val="150000"/>
              </a:lnSpc>
              <a:spcBef>
                <a:spcPts val="300"/>
              </a:spcBef>
              <a:spcAft>
                <a:spcPts val="300"/>
              </a:spcAft>
              <a:buFont typeface="Arial" panose="020B0604020202020204" pitchFamily="34" charset="0"/>
              <a:buChar char="•"/>
            </a:pPr>
            <a:r>
              <a:rPr lang="vi-VN" sz="3600">
                <a:effectLst/>
                <a:ea typeface="Calibri" panose="020F0502020204030204" pitchFamily="34" charset="0"/>
                <a:cs typeface="Times New Roman" panose="02020603050405020304" pitchFamily="18" charset="0"/>
              </a:rPr>
              <a:t>Bình tĩnh, hít thở sâu, kiểm soát hành vi </a:t>
            </a:r>
            <a:endParaRPr lang="en-US" sz="3600">
              <a:effectLst/>
              <a:ea typeface="Calibri" panose="020F0502020204030204" pitchFamily="34" charset="0"/>
              <a:cs typeface="Times New Roman" panose="02020603050405020304" pitchFamily="18" charset="0"/>
            </a:endParaRPr>
          </a:p>
          <a:p>
            <a:pPr marL="571500" marR="90170" indent="-571500" algn="just">
              <a:lnSpc>
                <a:spcPct val="150000"/>
              </a:lnSpc>
              <a:spcBef>
                <a:spcPts val="300"/>
              </a:spcBef>
              <a:spcAft>
                <a:spcPts val="300"/>
              </a:spcAft>
              <a:buFont typeface="Arial" panose="020B0604020202020204" pitchFamily="34" charset="0"/>
              <a:buChar char="•"/>
            </a:pPr>
            <a:r>
              <a:rPr lang="vi-VN" sz="3600">
                <a:effectLst/>
                <a:ea typeface="Calibri" panose="020F0502020204030204" pitchFamily="34" charset="0"/>
                <a:cs typeface="Times New Roman" panose="02020603050405020304" pitchFamily="18" charset="0"/>
              </a:rPr>
              <a:t>Gọi tên cảm xúc mình đang có và xác định nguyên nhân, những ảnh hưởng của cảm xúc đó với bản thân;</a:t>
            </a:r>
            <a:endParaRPr lang="en-US" sz="3600">
              <a:effectLst/>
              <a:ea typeface="Calibri" panose="020F0502020204030204" pitchFamily="34" charset="0"/>
              <a:cs typeface="Times New Roman" panose="02020603050405020304" pitchFamily="18" charset="0"/>
            </a:endParaRPr>
          </a:p>
          <a:p>
            <a:pPr marL="571500" marR="90170" indent="-571500" algn="just">
              <a:lnSpc>
                <a:spcPct val="150000"/>
              </a:lnSpc>
              <a:spcBef>
                <a:spcPts val="300"/>
              </a:spcBef>
              <a:spcAft>
                <a:spcPts val="300"/>
              </a:spcAft>
              <a:buFont typeface="Arial" panose="020B0604020202020204" pitchFamily="34" charset="0"/>
              <a:buChar char="•"/>
              <a:tabLst>
                <a:tab pos="1694815" algn="l"/>
              </a:tabLst>
            </a:pPr>
            <a:r>
              <a:rPr lang="vi-VN" sz="3600">
                <a:effectLst/>
                <a:ea typeface="Calibri" panose="020F0502020204030204" pitchFamily="34" charset="0"/>
                <a:cs typeface="Times New Roman" panose="02020603050405020304" pitchFamily="18" charset="0"/>
              </a:rPr>
              <a:t>Suy nghĩ tích cực,…</a:t>
            </a:r>
            <a:endParaRPr lang="en-US" sz="3600">
              <a:effectLst/>
              <a:ea typeface="Calibri" panose="020F0502020204030204" pitchFamily="34" charset="0"/>
              <a:cs typeface="Times New Roman" panose="02020603050405020304" pitchFamily="18" charset="0"/>
            </a:endParaRPr>
          </a:p>
        </p:txBody>
      </p:sp>
      <p:pic>
        <p:nvPicPr>
          <p:cNvPr id="11" name="Picture 21">
            <a:extLst>
              <a:ext uri="{FF2B5EF4-FFF2-40B4-BE49-F238E27FC236}">
                <a16:creationId xmlns:a16="http://schemas.microsoft.com/office/drawing/2014/main" id="{F176D885-6481-374D-3CBC-A988BF1777CA}"/>
              </a:ext>
            </a:extLst>
          </p:cNvPr>
          <p:cNvPicPr>
            <a:picLocks noChangeAspect="1"/>
          </p:cNvPicPr>
          <p:nvPr/>
        </p:nvPicPr>
        <p:blipFill>
          <a:blip r:embed="rId10"/>
          <a:srcRect/>
          <a:stretch>
            <a:fillRect/>
          </a:stretch>
        </p:blipFill>
        <p:spPr>
          <a:xfrm>
            <a:off x="11887200" y="4353117"/>
            <a:ext cx="5043604" cy="503729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63680" y="-517358"/>
            <a:ext cx="3014898" cy="2952088"/>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3254" y="8016509"/>
            <a:ext cx="1300054" cy="2447161"/>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67960" y="7670235"/>
            <a:ext cx="2620040" cy="2616765"/>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51199">
            <a:off x="-633937" y="-1058648"/>
            <a:ext cx="3050975" cy="3389972"/>
          </a:xfrm>
          <a:prstGeom prst="rect">
            <a:avLst/>
          </a:prstGeom>
        </p:spPr>
      </p:pic>
      <p:sp>
        <p:nvSpPr>
          <p:cNvPr id="2" name="TextBox 4">
            <a:extLst>
              <a:ext uri="{FF2B5EF4-FFF2-40B4-BE49-F238E27FC236}">
                <a16:creationId xmlns:a16="http://schemas.microsoft.com/office/drawing/2014/main" id="{FF0C724F-4026-82CB-744D-D6CE67402F05}"/>
              </a:ext>
            </a:extLst>
          </p:cNvPr>
          <p:cNvSpPr txBox="1"/>
          <p:nvPr/>
        </p:nvSpPr>
        <p:spPr>
          <a:xfrm>
            <a:off x="3829050" y="769969"/>
            <a:ext cx="10629900" cy="890180"/>
          </a:xfrm>
          <a:prstGeom prst="rect">
            <a:avLst/>
          </a:prstGeom>
        </p:spPr>
        <p:txBody>
          <a:bodyPr wrap="square" lIns="0" tIns="0" rIns="0" bIns="0" rtlCol="0" anchor="t">
            <a:spAutoFit/>
          </a:bodyPr>
          <a:lstStyle/>
          <a:p>
            <a:pPr algn="ctr">
              <a:lnSpc>
                <a:spcPct val="150000"/>
              </a:lnSpc>
            </a:pPr>
            <a:r>
              <a:rPr lang="en-US" sz="4400" b="1">
                <a:solidFill>
                  <a:srgbClr val="DF5745"/>
                </a:solidFill>
                <a:latin typeface="Arial" panose="020B0604020202020204" pitchFamily="34" charset="0"/>
                <a:cs typeface="Arial" panose="020B0604020202020204" pitchFamily="34" charset="0"/>
              </a:rPr>
              <a:t>Bình tĩnh, hít thở sâu, kiểm soát hành vi</a:t>
            </a:r>
            <a:endParaRPr lang="en-US" sz="4400" b="1" dirty="0">
              <a:solidFill>
                <a:srgbClr val="DF5745"/>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9D5948-4F0E-54DE-6AB1-5FD5321765DD}"/>
              </a:ext>
            </a:extLst>
          </p:cNvPr>
          <p:cNvSpPr txBox="1"/>
          <p:nvPr/>
        </p:nvSpPr>
        <p:spPr>
          <a:xfrm>
            <a:off x="609600" y="2537045"/>
            <a:ext cx="10439400" cy="6441572"/>
          </a:xfrm>
          <a:prstGeom prst="rect">
            <a:avLst/>
          </a:prstGeom>
          <a:noFill/>
        </p:spPr>
        <p:txBody>
          <a:bodyPr wrap="square">
            <a:spAutoFit/>
          </a:bodyPr>
          <a:lstStyle/>
          <a:p>
            <a:pPr marL="571500" marR="90170" indent="-571500" algn="just">
              <a:lnSpc>
                <a:spcPct val="150000"/>
              </a:lnSpc>
              <a:buFont typeface="Arial" panose="020B0604020202020204" pitchFamily="34" charset="0"/>
              <a:buChar char="•"/>
            </a:pPr>
            <a:r>
              <a:rPr lang="vi-VN" sz="4000" b="1">
                <a:ea typeface="Calibri" panose="020F0502020204030204" pitchFamily="34" charset="0"/>
                <a:cs typeface="Arial" panose="020B0604020202020204" pitchFamily="34" charset="0"/>
              </a:rPr>
              <a:t>Giải thích</a:t>
            </a:r>
            <a:r>
              <a:rPr lang="vi-VN" sz="4000">
                <a:ea typeface="Calibri" panose="020F0502020204030204" pitchFamily="34" charset="0"/>
                <a:cs typeface="Arial" panose="020B0604020202020204" pitchFamily="34" charset="0"/>
              </a:rPr>
              <a:t>: Hít thở sâu trì hoãn cảm xúc, giúp lí trí kịp kiểm soát cảm xúc, hành vi. </a:t>
            </a:r>
          </a:p>
          <a:p>
            <a:pPr marL="571500" marR="90170" indent="-571500" algn="just">
              <a:lnSpc>
                <a:spcPct val="150000"/>
              </a:lnSpc>
              <a:buFont typeface="Arial" panose="020B0604020202020204" pitchFamily="34" charset="0"/>
              <a:buChar char="•"/>
            </a:pPr>
            <a:r>
              <a:rPr lang="vi-VN" sz="4000" b="1">
                <a:ea typeface="Calibri" panose="020F0502020204030204" pitchFamily="34" charset="0"/>
                <a:cs typeface="Arial" panose="020B0604020202020204" pitchFamily="34" charset="0"/>
              </a:rPr>
              <a:t>Ví dụ: </a:t>
            </a:r>
            <a:r>
              <a:rPr lang="vi-VN" sz="4000">
                <a:ea typeface="Calibri" panose="020F0502020204030204" pitchFamily="34" charset="0"/>
                <a:cs typeface="Arial" panose="020B0604020202020204" pitchFamily="34" charset="0"/>
              </a:rPr>
              <a:t>Khi phát hiện em trai làm hỏng đèn để bàn học, Lan bình tĩnh hit thở sâu để kịp suy nghĩ thông cảm cho em thích tò mò, khám phá để tránh la mắng em, giảng giải cho em hiểu lỗi sai của mình.</a:t>
            </a:r>
          </a:p>
        </p:txBody>
      </p:sp>
      <p:pic>
        <p:nvPicPr>
          <p:cNvPr id="5" name="Picture 12">
            <a:extLst>
              <a:ext uri="{FF2B5EF4-FFF2-40B4-BE49-F238E27FC236}">
                <a16:creationId xmlns:a16="http://schemas.microsoft.com/office/drawing/2014/main" id="{FF0660F2-5D83-0EA3-EC96-AA1550F8527A}"/>
              </a:ext>
            </a:extLst>
          </p:cNvPr>
          <p:cNvPicPr>
            <a:picLocks noChangeAspect="1"/>
          </p:cNvPicPr>
          <p:nvPr/>
        </p:nvPicPr>
        <p:blipFill>
          <a:blip r:embed="rId10"/>
          <a:srcRect/>
          <a:stretch>
            <a:fillRect/>
          </a:stretch>
        </p:blipFill>
        <p:spPr>
          <a:xfrm>
            <a:off x="11135081" y="2434730"/>
            <a:ext cx="6280419" cy="6272566"/>
          </a:xfrm>
          <a:prstGeom prst="rect">
            <a:avLst/>
          </a:prstGeom>
        </p:spPr>
      </p:pic>
    </p:spTree>
    <p:extLst>
      <p:ext uri="{BB962C8B-B14F-4D97-AF65-F5344CB8AC3E}">
        <p14:creationId xmlns:p14="http://schemas.microsoft.com/office/powerpoint/2010/main" val="1599082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3400" y="8191500"/>
            <a:ext cx="1300054" cy="2447161"/>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95058" y="8496300"/>
            <a:ext cx="1792941" cy="1790700"/>
          </a:xfrm>
          <a:prstGeom prst="rect">
            <a:avLst/>
          </a:prstGeom>
        </p:spPr>
      </p:pic>
      <p:sp>
        <p:nvSpPr>
          <p:cNvPr id="2" name="TextBox 4">
            <a:extLst>
              <a:ext uri="{FF2B5EF4-FFF2-40B4-BE49-F238E27FC236}">
                <a16:creationId xmlns:a16="http://schemas.microsoft.com/office/drawing/2014/main" id="{FF0C724F-4026-82CB-744D-D6CE67402F05}"/>
              </a:ext>
            </a:extLst>
          </p:cNvPr>
          <p:cNvSpPr txBox="1"/>
          <p:nvPr/>
        </p:nvSpPr>
        <p:spPr>
          <a:xfrm>
            <a:off x="1533525" y="365818"/>
            <a:ext cx="15220950" cy="1905843"/>
          </a:xfrm>
          <a:prstGeom prst="rect">
            <a:avLst/>
          </a:prstGeom>
        </p:spPr>
        <p:txBody>
          <a:bodyPr wrap="square" lIns="0" tIns="0" rIns="0" bIns="0" rtlCol="0" anchor="t">
            <a:spAutoFit/>
          </a:bodyPr>
          <a:lstStyle/>
          <a:p>
            <a:pPr algn="ctr">
              <a:lnSpc>
                <a:spcPct val="150000"/>
              </a:lnSpc>
            </a:pPr>
            <a:r>
              <a:rPr lang="vi-VN" sz="4400" b="1">
                <a:solidFill>
                  <a:srgbClr val="DF5745"/>
                </a:solidFill>
                <a:cs typeface="Arial" panose="020B0604020202020204" pitchFamily="34" charset="0"/>
              </a:rPr>
              <a:t>Gọi tên cảm xúc mình đang có và xác định nguyên nhân, những ảnh hưởng của cảm xúc đó với bản thân:</a:t>
            </a:r>
            <a:endParaRPr lang="en-US" sz="4400" b="1" dirty="0">
              <a:solidFill>
                <a:srgbClr val="DF5745"/>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9D5948-4F0E-54DE-6AB1-5FD5321765DD}"/>
              </a:ext>
            </a:extLst>
          </p:cNvPr>
          <p:cNvSpPr txBox="1"/>
          <p:nvPr/>
        </p:nvSpPr>
        <p:spPr>
          <a:xfrm>
            <a:off x="457200" y="2382093"/>
            <a:ext cx="17373600" cy="7364901"/>
          </a:xfrm>
          <a:prstGeom prst="rect">
            <a:avLst/>
          </a:prstGeom>
          <a:noFill/>
        </p:spPr>
        <p:txBody>
          <a:bodyPr wrap="square">
            <a:spAutoFit/>
          </a:bodyPr>
          <a:lstStyle/>
          <a:p>
            <a:pPr marL="571500" marR="90170" indent="-571500" algn="just">
              <a:lnSpc>
                <a:spcPct val="150000"/>
              </a:lnSpc>
              <a:buFont typeface="Arial" panose="020B0604020202020204" pitchFamily="34" charset="0"/>
              <a:buChar char="•"/>
            </a:pPr>
            <a:r>
              <a:rPr lang="vi-VN" sz="4000" b="1">
                <a:ea typeface="Calibri" panose="020F0502020204030204" pitchFamily="34" charset="0"/>
                <a:cs typeface="Arial" panose="020B0604020202020204" pitchFamily="34" charset="0"/>
              </a:rPr>
              <a:t>Giải thích: </a:t>
            </a:r>
            <a:r>
              <a:rPr lang="vi-VN" sz="4000">
                <a:ea typeface="Calibri" panose="020F0502020204030204" pitchFamily="34" charset="0"/>
                <a:cs typeface="Arial" panose="020B0604020202020204" pitchFamily="34" charset="0"/>
              </a:rPr>
              <a:t>Xác định mối quan hệ nhân quả, mức độ ảnh hưởng nghiêm trọng đến thể chất, tinh thần đề luôn nỗ lực tìm cách kiểm soát làm chủ cảm xúc.</a:t>
            </a:r>
          </a:p>
          <a:p>
            <a:pPr marL="571500" marR="90170" indent="-571500" algn="just">
              <a:lnSpc>
                <a:spcPct val="150000"/>
              </a:lnSpc>
              <a:buFont typeface="Arial" panose="020B0604020202020204" pitchFamily="34" charset="0"/>
              <a:buChar char="•"/>
            </a:pPr>
            <a:r>
              <a:rPr lang="vi-VN" sz="4000" b="1">
                <a:ea typeface="Calibri" panose="020F0502020204030204" pitchFamily="34" charset="0"/>
                <a:cs typeface="Arial" panose="020B0604020202020204" pitchFamily="34" charset="0"/>
              </a:rPr>
              <a:t>Ví dụ: </a:t>
            </a:r>
            <a:r>
              <a:rPr lang="vi-VN" sz="4000">
                <a:ea typeface="Calibri" panose="020F0502020204030204" pitchFamily="34" charset="0"/>
                <a:cs typeface="Arial" panose="020B0604020202020204" pitchFamily="34" charset="0"/>
              </a:rPr>
              <a:t>Sợ thi điểm thấp.</a:t>
            </a:r>
          </a:p>
          <a:p>
            <a:pPr marL="571500" marR="90170" indent="-571500" algn="just">
              <a:lnSpc>
                <a:spcPct val="150000"/>
              </a:lnSpc>
              <a:buFontTx/>
              <a:buChar char="-"/>
            </a:pPr>
            <a:r>
              <a:rPr lang="vi-VN" sz="4000">
                <a:ea typeface="Calibri" panose="020F0502020204030204" pitchFamily="34" charset="0"/>
                <a:cs typeface="Arial" panose="020B0604020202020204" pitchFamily="34" charset="0"/>
              </a:rPr>
              <a:t>Nguyên nhân khách quan: mất danh dự, làm bố mẹ thất vọng</a:t>
            </a:r>
            <a:r>
              <a:rPr lang="en-US" sz="4000">
                <a:ea typeface="Calibri" panose="020F0502020204030204" pitchFamily="34" charset="0"/>
                <a:cs typeface="Arial" panose="020B0604020202020204" pitchFamily="34" charset="0"/>
              </a:rPr>
              <a:t>.</a:t>
            </a:r>
          </a:p>
          <a:p>
            <a:pPr marL="571500" marR="90170" indent="-571500" algn="just">
              <a:lnSpc>
                <a:spcPct val="150000"/>
              </a:lnSpc>
              <a:buFontTx/>
              <a:buChar char="-"/>
            </a:pPr>
            <a:r>
              <a:rPr lang="vi-VN" sz="4000">
                <a:ea typeface="Calibri" panose="020F0502020204030204" pitchFamily="34" charset="0"/>
                <a:cs typeface="Arial" panose="020B0604020202020204" pitchFamily="34" charset="0"/>
              </a:rPr>
              <a:t>Nguyên nhân chủ quan: năng lực, phương pháp học tập còn hạn chế,</a:t>
            </a:r>
            <a:r>
              <a:rPr lang="en-US" sz="4000">
                <a:ea typeface="Calibri" panose="020F0502020204030204" pitchFamily="34" charset="0"/>
                <a:cs typeface="Arial" panose="020B0604020202020204" pitchFamily="34" charset="0"/>
              </a:rPr>
              <a:t>…</a:t>
            </a:r>
          </a:p>
          <a:p>
            <a:pPr marL="571500" marR="90170" indent="-571500" algn="just">
              <a:lnSpc>
                <a:spcPct val="150000"/>
              </a:lnSpc>
              <a:buFontTx/>
              <a:buChar char="-"/>
            </a:pPr>
            <a:r>
              <a:rPr lang="vi-VN" sz="4000">
                <a:ea typeface="Calibri" panose="020F0502020204030204" pitchFamily="34" charset="0"/>
                <a:cs typeface="Arial" panose="020B0604020202020204" pitchFamily="34" charset="0"/>
              </a:rPr>
              <a:t>Hậu quả: mất ngủ, căng thẳng, lồ lắng.... Nếu kéo dài sẽ ảnh hưởng rất xấu đến sức khoẻ cũng như việc học tập.</a:t>
            </a:r>
          </a:p>
        </p:txBody>
      </p:sp>
    </p:spTree>
    <p:extLst>
      <p:ext uri="{BB962C8B-B14F-4D97-AF65-F5344CB8AC3E}">
        <p14:creationId xmlns:p14="http://schemas.microsoft.com/office/powerpoint/2010/main" val="41074363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81139" y="-1737059"/>
            <a:ext cx="4547501" cy="3882429"/>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31617">
            <a:off x="16420069" y="7811900"/>
            <a:ext cx="2059870" cy="330902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132747" y="-398986"/>
            <a:ext cx="1981094" cy="1433817"/>
          </a:xfrm>
          <a:prstGeom prst="rect">
            <a:avLst/>
          </a:prstGeom>
        </p:spPr>
      </p:pic>
      <p:sp>
        <p:nvSpPr>
          <p:cNvPr id="6" name="TextBox 6"/>
          <p:cNvSpPr txBox="1"/>
          <p:nvPr/>
        </p:nvSpPr>
        <p:spPr>
          <a:xfrm>
            <a:off x="3450311" y="317923"/>
            <a:ext cx="12170689" cy="2215543"/>
          </a:xfrm>
          <a:prstGeom prst="rect">
            <a:avLst/>
          </a:prstGeom>
        </p:spPr>
        <p:txBody>
          <a:bodyPr wrap="square" lIns="0" tIns="0" rIns="0" bIns="0" rtlCol="0" anchor="t">
            <a:spAutoFit/>
          </a:bodyPr>
          <a:lstStyle/>
          <a:p>
            <a:pPr algn="ctr">
              <a:lnSpc>
                <a:spcPts val="9349"/>
              </a:lnSpc>
            </a:pPr>
            <a:r>
              <a:rPr lang="en-US" sz="4800" b="1">
                <a:solidFill>
                  <a:srgbClr val="DF5745"/>
                </a:solidFill>
                <a:latin typeface="Arial" panose="020B0604020202020204" pitchFamily="34" charset="0"/>
                <a:cs typeface="Arial" panose="020B0604020202020204" pitchFamily="34" charset="0"/>
              </a:rPr>
              <a:t>3. Đóng vai thực hành kiểm soát cảm xúc trong các tình huống sau</a:t>
            </a:r>
          </a:p>
        </p:txBody>
      </p:sp>
      <p:grpSp>
        <p:nvGrpSpPr>
          <p:cNvPr id="30" name="Group 29">
            <a:extLst>
              <a:ext uri="{FF2B5EF4-FFF2-40B4-BE49-F238E27FC236}">
                <a16:creationId xmlns:a16="http://schemas.microsoft.com/office/drawing/2014/main" id="{40EA5000-0316-3194-856C-D1230D2D0C87}"/>
              </a:ext>
            </a:extLst>
          </p:cNvPr>
          <p:cNvGrpSpPr/>
          <p:nvPr/>
        </p:nvGrpSpPr>
        <p:grpSpPr>
          <a:xfrm>
            <a:off x="1001393" y="3142161"/>
            <a:ext cx="13345518" cy="2458539"/>
            <a:chOff x="-1556307" y="2919433"/>
            <a:chExt cx="13345518" cy="2458539"/>
          </a:xfrm>
        </p:grpSpPr>
        <p:grpSp>
          <p:nvGrpSpPr>
            <p:cNvPr id="31" name="Group 30">
              <a:extLst>
                <a:ext uri="{FF2B5EF4-FFF2-40B4-BE49-F238E27FC236}">
                  <a16:creationId xmlns:a16="http://schemas.microsoft.com/office/drawing/2014/main" id="{35C0084B-DA9B-409B-D2BA-65B1504C8CE0}"/>
                </a:ext>
              </a:extLst>
            </p:cNvPr>
            <p:cNvGrpSpPr/>
            <p:nvPr/>
          </p:nvGrpSpPr>
          <p:grpSpPr>
            <a:xfrm>
              <a:off x="892611" y="3009900"/>
              <a:ext cx="10896600" cy="2309415"/>
              <a:chOff x="2438400" y="5143500"/>
              <a:chExt cx="10896600" cy="2309415"/>
            </a:xfrm>
          </p:grpSpPr>
          <p:sp>
            <p:nvSpPr>
              <p:cNvPr id="33" name="Rectangle 32">
                <a:extLst>
                  <a:ext uri="{FF2B5EF4-FFF2-40B4-BE49-F238E27FC236}">
                    <a16:creationId xmlns:a16="http://schemas.microsoft.com/office/drawing/2014/main" id="{46343158-8F31-5D7D-0E8D-C5E40A0A3D2A}"/>
                  </a:ext>
                </a:extLst>
              </p:cNvPr>
              <p:cNvSpPr/>
              <p:nvPr/>
            </p:nvSpPr>
            <p:spPr>
              <a:xfrm>
                <a:off x="2438400" y="5143501"/>
                <a:ext cx="10896600" cy="2309414"/>
              </a:xfrm>
              <a:prstGeom prst="rect">
                <a:avLst/>
              </a:prstGeom>
              <a:solidFill>
                <a:srgbClr val="F2EB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8EFF4B23-A42E-E784-EA3B-F60ED6FC53D0}"/>
                  </a:ext>
                </a:extLst>
              </p:cNvPr>
              <p:cNvSpPr txBox="1"/>
              <p:nvPr/>
            </p:nvSpPr>
            <p:spPr>
              <a:xfrm>
                <a:off x="3273781" y="5143500"/>
                <a:ext cx="9974501" cy="2309415"/>
              </a:xfrm>
              <a:prstGeom prst="rect">
                <a:avLst/>
              </a:prstGeom>
              <a:noFill/>
            </p:spPr>
            <p:txBody>
              <a:bodyPr wrap="square">
                <a:spAutoFit/>
              </a:bodyPr>
              <a:lstStyle/>
              <a:p>
                <a:pPr algn="ctr">
                  <a:lnSpc>
                    <a:spcPct val="150000"/>
                  </a:lnSpc>
                </a:pPr>
                <a:r>
                  <a:rPr lang="en-US" sz="3600" b="1" i="1">
                    <a:solidFill>
                      <a:srgbClr val="DF5745"/>
                    </a:solidFill>
                    <a:latin typeface="Arial" panose="020B0604020202020204" pitchFamily="34" charset="0"/>
                    <a:cs typeface="Arial" panose="020B0604020202020204" pitchFamily="34" charset="0"/>
                  </a:rPr>
                  <a:t>Nhóm 2 – Tình huống 2: </a:t>
                </a:r>
              </a:p>
              <a:p>
                <a:pPr algn="just">
                  <a:lnSpc>
                    <a:spcPct val="150000"/>
                  </a:lnSpc>
                </a:pPr>
                <a:r>
                  <a:rPr lang="en-US" sz="3200">
                    <a:latin typeface="Arial" panose="020B0604020202020204" pitchFamily="34" charset="0"/>
                    <a:cs typeface="Arial" panose="020B0604020202020204" pitchFamily="34" charset="0"/>
                  </a:rPr>
                  <a:t>Hải làm mất xe đạp mẹ vừa mới mua cho. Hải lo lắng và không dám về nhà dù trời sắp tối và rất đói bụng.</a:t>
                </a:r>
              </a:p>
            </p:txBody>
          </p:sp>
        </p:grpSp>
        <p:pic>
          <p:nvPicPr>
            <p:cNvPr id="32" name="Picture 31">
              <a:extLst>
                <a:ext uri="{FF2B5EF4-FFF2-40B4-BE49-F238E27FC236}">
                  <a16:creationId xmlns:a16="http://schemas.microsoft.com/office/drawing/2014/main" id="{B7D78BCF-ABF0-E805-A16C-C0C8DEF0BCC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556307" y="2919433"/>
              <a:ext cx="3183415" cy="2458539"/>
            </a:xfrm>
            <a:prstGeom prst="rect">
              <a:avLst/>
            </a:prstGeom>
          </p:spPr>
        </p:pic>
      </p:grpSp>
      <p:grpSp>
        <p:nvGrpSpPr>
          <p:cNvPr id="36" name="Group 35">
            <a:extLst>
              <a:ext uri="{FF2B5EF4-FFF2-40B4-BE49-F238E27FC236}">
                <a16:creationId xmlns:a16="http://schemas.microsoft.com/office/drawing/2014/main" id="{7B1C76E3-A043-5B13-0126-06564B2E0F29}"/>
              </a:ext>
            </a:extLst>
          </p:cNvPr>
          <p:cNvGrpSpPr/>
          <p:nvPr/>
        </p:nvGrpSpPr>
        <p:grpSpPr>
          <a:xfrm>
            <a:off x="829250" y="5905500"/>
            <a:ext cx="16739475" cy="3882429"/>
            <a:chOff x="-1800325" y="3009900"/>
            <a:chExt cx="16739475" cy="3882429"/>
          </a:xfrm>
        </p:grpSpPr>
        <p:grpSp>
          <p:nvGrpSpPr>
            <p:cNvPr id="37" name="Group 36">
              <a:extLst>
                <a:ext uri="{FF2B5EF4-FFF2-40B4-BE49-F238E27FC236}">
                  <a16:creationId xmlns:a16="http://schemas.microsoft.com/office/drawing/2014/main" id="{977ED406-FCC8-F03E-4E87-BD9F8A409FB2}"/>
                </a:ext>
              </a:extLst>
            </p:cNvPr>
            <p:cNvGrpSpPr/>
            <p:nvPr/>
          </p:nvGrpSpPr>
          <p:grpSpPr>
            <a:xfrm>
              <a:off x="-1800325" y="3009900"/>
              <a:ext cx="13589536" cy="3882429"/>
              <a:chOff x="-254536" y="5143500"/>
              <a:chExt cx="13589536" cy="3882429"/>
            </a:xfrm>
          </p:grpSpPr>
          <p:sp>
            <p:nvSpPr>
              <p:cNvPr id="39" name="Rectangle 38">
                <a:extLst>
                  <a:ext uri="{FF2B5EF4-FFF2-40B4-BE49-F238E27FC236}">
                    <a16:creationId xmlns:a16="http://schemas.microsoft.com/office/drawing/2014/main" id="{D9E51ADE-9F3B-9667-1AF6-49DEEDE93822}"/>
                  </a:ext>
                </a:extLst>
              </p:cNvPr>
              <p:cNvSpPr/>
              <p:nvPr/>
            </p:nvSpPr>
            <p:spPr>
              <a:xfrm>
                <a:off x="-254536" y="5143500"/>
                <a:ext cx="13589536" cy="3882429"/>
              </a:xfrm>
              <a:prstGeom prst="rect">
                <a:avLst/>
              </a:prstGeom>
              <a:solidFill>
                <a:srgbClr val="F2EB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2C65945-438A-8EB2-4079-AE52695D6842}"/>
                  </a:ext>
                </a:extLst>
              </p:cNvPr>
              <p:cNvSpPr txBox="1"/>
              <p:nvPr/>
            </p:nvSpPr>
            <p:spPr>
              <a:xfrm>
                <a:off x="-161545" y="5143501"/>
                <a:ext cx="13403553" cy="3786742"/>
              </a:xfrm>
              <a:prstGeom prst="rect">
                <a:avLst/>
              </a:prstGeom>
              <a:noFill/>
            </p:spPr>
            <p:txBody>
              <a:bodyPr wrap="square">
                <a:spAutoFit/>
              </a:bodyPr>
              <a:lstStyle/>
              <a:p>
                <a:pPr algn="ctr">
                  <a:lnSpc>
                    <a:spcPct val="150000"/>
                  </a:lnSpc>
                </a:pPr>
                <a:r>
                  <a:rPr lang="en-US" sz="3600" b="1" i="1">
                    <a:solidFill>
                      <a:srgbClr val="DF5745"/>
                    </a:solidFill>
                    <a:latin typeface="Arial" panose="020B0604020202020204" pitchFamily="34" charset="0"/>
                    <a:cs typeface="Arial" panose="020B0604020202020204" pitchFamily="34" charset="0"/>
                  </a:rPr>
                  <a:t>Nhóm 3 – Tình huống 3: </a:t>
                </a:r>
              </a:p>
              <a:p>
                <a:pPr algn="just">
                  <a:lnSpc>
                    <a:spcPct val="150000"/>
                  </a:lnSpc>
                </a:pPr>
                <a:r>
                  <a:rPr lang="en-US" sz="3200">
                    <a:latin typeface="Arial" panose="020B0604020202020204" pitchFamily="34" charset="0"/>
                    <a:cs typeface="Arial" panose="020B0604020202020204" pitchFamily="34" charset="0"/>
                  </a:rPr>
                  <a:t>Trong lúc thảo luận nhóm, Kim không lập trung lắng nghe. Khi cô giáo gọi trả lời về kết quả thảo luận của nhóm, Kim không trả lời được khiến điểm của nhóm thấp nhất lớp. Các bạn trong nhóm rất bức xúc. Một bạn nói: “Có thế mà cũng không trả lời được!”. Kim rưng rưng nước mắt. </a:t>
                </a:r>
              </a:p>
            </p:txBody>
          </p:sp>
        </p:grpSp>
        <p:pic>
          <p:nvPicPr>
            <p:cNvPr id="38" name="Picture 37">
              <a:extLst>
                <a:ext uri="{FF2B5EF4-FFF2-40B4-BE49-F238E27FC236}">
                  <a16:creationId xmlns:a16="http://schemas.microsoft.com/office/drawing/2014/main" id="{9B42C089-26B4-223E-D68B-5EC178B6148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1755735" y="3679346"/>
              <a:ext cx="3183415" cy="2447852"/>
            </a:xfrm>
            <a:prstGeom prst="rect">
              <a:avLst/>
            </a:prstGeom>
          </p:spPr>
        </p:pic>
      </p:grpSp>
      <p:grpSp>
        <p:nvGrpSpPr>
          <p:cNvPr id="47" name="Group 46">
            <a:extLst>
              <a:ext uri="{FF2B5EF4-FFF2-40B4-BE49-F238E27FC236}">
                <a16:creationId xmlns:a16="http://schemas.microsoft.com/office/drawing/2014/main" id="{063AD05F-1FF5-CE8D-7375-0099A6C0D854}"/>
              </a:ext>
            </a:extLst>
          </p:cNvPr>
          <p:cNvGrpSpPr/>
          <p:nvPr/>
        </p:nvGrpSpPr>
        <p:grpSpPr>
          <a:xfrm>
            <a:off x="2427504" y="495300"/>
            <a:ext cx="13432990" cy="2458539"/>
            <a:chOff x="892611" y="2919433"/>
            <a:chExt cx="13432990" cy="2458539"/>
          </a:xfrm>
        </p:grpSpPr>
        <p:grpSp>
          <p:nvGrpSpPr>
            <p:cNvPr id="48" name="Group 47">
              <a:extLst>
                <a:ext uri="{FF2B5EF4-FFF2-40B4-BE49-F238E27FC236}">
                  <a16:creationId xmlns:a16="http://schemas.microsoft.com/office/drawing/2014/main" id="{944640F0-7FFA-872B-B21B-0D6E02A985E5}"/>
                </a:ext>
              </a:extLst>
            </p:cNvPr>
            <p:cNvGrpSpPr/>
            <p:nvPr/>
          </p:nvGrpSpPr>
          <p:grpSpPr>
            <a:xfrm>
              <a:off x="892611" y="3009900"/>
              <a:ext cx="10896600" cy="2309415"/>
              <a:chOff x="2438400" y="5143500"/>
              <a:chExt cx="10896600" cy="2309415"/>
            </a:xfrm>
          </p:grpSpPr>
          <p:sp>
            <p:nvSpPr>
              <p:cNvPr id="50" name="Rectangle 49">
                <a:extLst>
                  <a:ext uri="{FF2B5EF4-FFF2-40B4-BE49-F238E27FC236}">
                    <a16:creationId xmlns:a16="http://schemas.microsoft.com/office/drawing/2014/main" id="{00EC1A3A-3765-F0A6-3212-6B342651F140}"/>
                  </a:ext>
                </a:extLst>
              </p:cNvPr>
              <p:cNvSpPr/>
              <p:nvPr/>
            </p:nvSpPr>
            <p:spPr>
              <a:xfrm>
                <a:off x="2438400" y="5143501"/>
                <a:ext cx="10896600" cy="2309414"/>
              </a:xfrm>
              <a:prstGeom prst="rect">
                <a:avLst/>
              </a:prstGeom>
              <a:solidFill>
                <a:srgbClr val="F2EB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90DE0C24-1C67-0C74-A5D9-E0E4E413F0E3}"/>
                  </a:ext>
                </a:extLst>
              </p:cNvPr>
              <p:cNvSpPr txBox="1"/>
              <p:nvPr/>
            </p:nvSpPr>
            <p:spPr>
              <a:xfrm>
                <a:off x="2743200" y="5143500"/>
                <a:ext cx="9669701" cy="2309415"/>
              </a:xfrm>
              <a:prstGeom prst="rect">
                <a:avLst/>
              </a:prstGeom>
              <a:noFill/>
            </p:spPr>
            <p:txBody>
              <a:bodyPr wrap="square">
                <a:spAutoFit/>
              </a:bodyPr>
              <a:lstStyle/>
              <a:p>
                <a:pPr algn="ctr">
                  <a:lnSpc>
                    <a:spcPct val="150000"/>
                  </a:lnSpc>
                </a:pPr>
                <a:r>
                  <a:rPr lang="en-US" sz="3600" b="1" i="1">
                    <a:solidFill>
                      <a:srgbClr val="DF5745"/>
                    </a:solidFill>
                    <a:latin typeface="Arial" panose="020B0604020202020204" pitchFamily="34" charset="0"/>
                    <a:cs typeface="Arial" panose="020B0604020202020204" pitchFamily="34" charset="0"/>
                  </a:rPr>
                  <a:t>Nhóm 1 – Tình huống 1: </a:t>
                </a:r>
              </a:p>
              <a:p>
                <a:pPr algn="just">
                  <a:lnSpc>
                    <a:spcPct val="150000"/>
                  </a:lnSpc>
                </a:pPr>
                <a:r>
                  <a:rPr lang="en-US" sz="3200">
                    <a:latin typeface="Arial" panose="020B0604020202020204" pitchFamily="34" charset="0"/>
                    <a:cs typeface="Arial" panose="020B0604020202020204" pitchFamily="34" charset="0"/>
                  </a:rPr>
                  <a:t>Khi bị điểm thấp, Hà lo lắng và không muốn đối diện với thầy cô, bố mẹ.</a:t>
                </a:r>
              </a:p>
            </p:txBody>
          </p:sp>
        </p:grpSp>
        <p:pic>
          <p:nvPicPr>
            <p:cNvPr id="49" name="Picture 48" descr="A picture containing text, picture frame&#10;&#10;Description automatically generated">
              <a:extLst>
                <a:ext uri="{FF2B5EF4-FFF2-40B4-BE49-F238E27FC236}">
                  <a16:creationId xmlns:a16="http://schemas.microsoft.com/office/drawing/2014/main" id="{B1D164C0-AEEA-7D2E-862B-383EECE0B6B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33813" y="2919433"/>
              <a:ext cx="3191788" cy="2458539"/>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randombar(horizont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randombar(horizontal)">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82862" y="-1298095"/>
            <a:ext cx="3402083" cy="4056134"/>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16571" y="7295360"/>
            <a:ext cx="2734663" cy="346159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2673" y="-636367"/>
            <a:ext cx="2787400" cy="2829847"/>
          </a:xfrm>
          <a:prstGeom prst="rect">
            <a:avLst/>
          </a:prstGeom>
        </p:spPr>
      </p:pic>
      <p:sp>
        <p:nvSpPr>
          <p:cNvPr id="4" name="TextBox 4">
            <a:extLst>
              <a:ext uri="{FF2B5EF4-FFF2-40B4-BE49-F238E27FC236}">
                <a16:creationId xmlns:a16="http://schemas.microsoft.com/office/drawing/2014/main" id="{AA7E320B-4E36-EF15-D01D-2B3A6A5A0C83}"/>
              </a:ext>
            </a:extLst>
          </p:cNvPr>
          <p:cNvSpPr txBox="1"/>
          <p:nvPr/>
        </p:nvSpPr>
        <p:spPr>
          <a:xfrm>
            <a:off x="3829050" y="769969"/>
            <a:ext cx="10629900" cy="890180"/>
          </a:xfrm>
          <a:prstGeom prst="rect">
            <a:avLst/>
          </a:prstGeom>
        </p:spPr>
        <p:txBody>
          <a:bodyPr wrap="square" lIns="0" tIns="0" rIns="0" bIns="0" rtlCol="0" anchor="t">
            <a:spAutoFit/>
          </a:bodyPr>
          <a:lstStyle/>
          <a:p>
            <a:pPr algn="ctr">
              <a:lnSpc>
                <a:spcPct val="150000"/>
              </a:lnSpc>
            </a:pPr>
            <a:r>
              <a:rPr lang="en-US" sz="4400" b="1">
                <a:solidFill>
                  <a:srgbClr val="DF5745"/>
                </a:solidFill>
                <a:latin typeface="Arial" panose="020B0604020202020204" pitchFamily="34" charset="0"/>
                <a:cs typeface="Arial" panose="020B0604020202020204" pitchFamily="34" charset="0"/>
              </a:rPr>
              <a:t>Tình huống 1:</a:t>
            </a:r>
            <a:endParaRPr lang="en-US" sz="4400" b="1" dirty="0">
              <a:solidFill>
                <a:srgbClr val="DF5745"/>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B1CBBA8-2F20-75B1-CBA3-8CDB2D01D307}"/>
              </a:ext>
            </a:extLst>
          </p:cNvPr>
          <p:cNvSpPr txBox="1"/>
          <p:nvPr/>
        </p:nvSpPr>
        <p:spPr>
          <a:xfrm>
            <a:off x="681027" y="2758039"/>
            <a:ext cx="10820400" cy="5806654"/>
          </a:xfrm>
          <a:prstGeom prst="rect">
            <a:avLst/>
          </a:prstGeom>
          <a:noFill/>
        </p:spPr>
        <p:txBody>
          <a:bodyPr wrap="square">
            <a:spAutoFit/>
          </a:bodyPr>
          <a:lstStyle/>
          <a:p>
            <a:pPr marL="571500" marR="90170" indent="-571500" algn="just">
              <a:lnSpc>
                <a:spcPct val="150000"/>
              </a:lnSpc>
              <a:buFont typeface="Arial" panose="020B0604020202020204" pitchFamily="34" charset="0"/>
              <a:buChar char="•"/>
            </a:pPr>
            <a:r>
              <a:rPr lang="vi-VN" sz="3600">
                <a:ea typeface="Calibri" panose="020F0502020204030204" pitchFamily="34" charset="0"/>
                <a:cs typeface="Arial" panose="020B0604020202020204" pitchFamily="34" charset="0"/>
              </a:rPr>
              <a:t>Bình tĩnh suy nghĩ tìm nguyên nhân: năng lực, phương pháp, kĩ năng học tập hạn chế,…</a:t>
            </a:r>
          </a:p>
          <a:p>
            <a:pPr marL="571500" marR="90170" indent="-571500" algn="just">
              <a:lnSpc>
                <a:spcPct val="150000"/>
              </a:lnSpc>
              <a:buFont typeface="Arial" panose="020B0604020202020204" pitchFamily="34" charset="0"/>
              <a:buChar char="•"/>
            </a:pPr>
            <a:r>
              <a:rPr lang="vi-VN" sz="3600">
                <a:ea typeface="Calibri" panose="020F0502020204030204" pitchFamily="34" charset="0"/>
                <a:cs typeface="Arial" panose="020B0604020202020204" pitchFamily="34" charset="0"/>
              </a:rPr>
              <a:t>Báo kết quả với bố mẹ, xin lỗi, hứa sẽ cố gắng hết sức để nâng cao điểm số ở lần kiểm tra sau.</a:t>
            </a:r>
          </a:p>
          <a:p>
            <a:pPr marL="571500" marR="90170" indent="-571500" algn="just">
              <a:lnSpc>
                <a:spcPct val="150000"/>
              </a:lnSpc>
              <a:buFont typeface="Arial" panose="020B0604020202020204" pitchFamily="34" charset="0"/>
              <a:buChar char="•"/>
            </a:pPr>
            <a:r>
              <a:rPr lang="vi-VN" sz="3600">
                <a:ea typeface="Calibri" panose="020F0502020204030204" pitchFamily="34" charset="0"/>
                <a:cs typeface="Arial" panose="020B0604020202020204" pitchFamily="34" charset="0"/>
              </a:rPr>
              <a:t>Trình bày cách khắc phục để bố mẹ tin tưởng: đọc sách, tìm hiểu thêm về kĩ năng học hiệu quả, học hỏi kinh nghiệm thầy cô, anh chị,...</a:t>
            </a:r>
          </a:p>
        </p:txBody>
      </p:sp>
      <p:pic>
        <p:nvPicPr>
          <p:cNvPr id="9" name="Picture 3">
            <a:extLst>
              <a:ext uri="{FF2B5EF4-FFF2-40B4-BE49-F238E27FC236}">
                <a16:creationId xmlns:a16="http://schemas.microsoft.com/office/drawing/2014/main" id="{4957EA39-778D-114D-8970-B6BBB05DFA1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847560" y="2605447"/>
            <a:ext cx="5778463" cy="6111838"/>
          </a:xfrm>
          <a:prstGeom prst="rect">
            <a:avLst/>
          </a:prstGeom>
        </p:spPr>
      </p:pic>
    </p:spTree>
    <p:extLst>
      <p:ext uri="{BB962C8B-B14F-4D97-AF65-F5344CB8AC3E}">
        <p14:creationId xmlns:p14="http://schemas.microsoft.com/office/powerpoint/2010/main" val="2945216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arn(inVertic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82862" y="-1298095"/>
            <a:ext cx="3402083" cy="4056134"/>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16571" y="7295360"/>
            <a:ext cx="2734663" cy="346159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2673" y="-636367"/>
            <a:ext cx="2787400" cy="2829847"/>
          </a:xfrm>
          <a:prstGeom prst="rect">
            <a:avLst/>
          </a:prstGeom>
        </p:spPr>
      </p:pic>
      <p:sp>
        <p:nvSpPr>
          <p:cNvPr id="4" name="TextBox 4">
            <a:extLst>
              <a:ext uri="{FF2B5EF4-FFF2-40B4-BE49-F238E27FC236}">
                <a16:creationId xmlns:a16="http://schemas.microsoft.com/office/drawing/2014/main" id="{AA7E320B-4E36-EF15-D01D-2B3A6A5A0C83}"/>
              </a:ext>
            </a:extLst>
          </p:cNvPr>
          <p:cNvSpPr txBox="1"/>
          <p:nvPr/>
        </p:nvSpPr>
        <p:spPr>
          <a:xfrm>
            <a:off x="3829050" y="769969"/>
            <a:ext cx="10629900" cy="890180"/>
          </a:xfrm>
          <a:prstGeom prst="rect">
            <a:avLst/>
          </a:prstGeom>
        </p:spPr>
        <p:txBody>
          <a:bodyPr wrap="square" lIns="0" tIns="0" rIns="0" bIns="0" rtlCol="0" anchor="t">
            <a:spAutoFit/>
          </a:bodyPr>
          <a:lstStyle/>
          <a:p>
            <a:pPr algn="ctr">
              <a:lnSpc>
                <a:spcPct val="150000"/>
              </a:lnSpc>
            </a:pPr>
            <a:r>
              <a:rPr lang="en-US" sz="4400" b="1">
                <a:solidFill>
                  <a:srgbClr val="DF5745"/>
                </a:solidFill>
                <a:latin typeface="Arial" panose="020B0604020202020204" pitchFamily="34" charset="0"/>
                <a:cs typeface="Arial" panose="020B0604020202020204" pitchFamily="34" charset="0"/>
              </a:rPr>
              <a:t>Tình huống 2:</a:t>
            </a:r>
            <a:endParaRPr lang="en-US" sz="4400" b="1" dirty="0">
              <a:solidFill>
                <a:srgbClr val="DF5745"/>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B1CBBA8-2F20-75B1-CBA3-8CDB2D01D307}"/>
              </a:ext>
            </a:extLst>
          </p:cNvPr>
          <p:cNvSpPr txBox="1"/>
          <p:nvPr/>
        </p:nvSpPr>
        <p:spPr>
          <a:xfrm>
            <a:off x="620245" y="3143262"/>
            <a:ext cx="9224973" cy="4975657"/>
          </a:xfrm>
          <a:prstGeom prst="rect">
            <a:avLst/>
          </a:prstGeom>
          <a:noFill/>
        </p:spPr>
        <p:txBody>
          <a:bodyPr wrap="square">
            <a:spAutoFit/>
          </a:bodyPr>
          <a:lstStyle/>
          <a:p>
            <a:pPr marL="571500" marR="90170" indent="-571500" algn="just">
              <a:lnSpc>
                <a:spcPct val="150000"/>
              </a:lnSpc>
              <a:buFont typeface="Arial" panose="020B0604020202020204" pitchFamily="34" charset="0"/>
              <a:buChar char="•"/>
            </a:pPr>
            <a:r>
              <a:rPr lang="vi-VN" sz="3600">
                <a:ea typeface="Calibri" panose="020F0502020204030204" pitchFamily="34" charset="0"/>
                <a:cs typeface="Arial" panose="020B0604020202020204" pitchFamily="34" charset="0"/>
              </a:rPr>
              <a:t>Bình tĩnh để suy nghĩ và nhìn nhận nguyên nhân mất xe đạp.</a:t>
            </a:r>
          </a:p>
          <a:p>
            <a:pPr marL="571500" marR="90170" indent="-571500" algn="just">
              <a:lnSpc>
                <a:spcPct val="150000"/>
              </a:lnSpc>
              <a:buFont typeface="Arial" panose="020B0604020202020204" pitchFamily="34" charset="0"/>
              <a:buChar char="•"/>
            </a:pPr>
            <a:r>
              <a:rPr lang="vi-VN" sz="3600">
                <a:ea typeface="Calibri" panose="020F0502020204030204" pitchFamily="34" charset="0"/>
                <a:cs typeface="Arial" panose="020B0604020202020204" pitchFamily="34" charset="0"/>
              </a:rPr>
              <a:t>Mạnh dạn bảo và xin lỗi bố mẹ về việc để mất xe. Rút ra bài học, hứa sẽ luôn ý thức, không để xảy ra những việc đáng tiếc như thế này.</a:t>
            </a:r>
          </a:p>
        </p:txBody>
      </p:sp>
      <p:pic>
        <p:nvPicPr>
          <p:cNvPr id="7" name="Picture 4">
            <a:extLst>
              <a:ext uri="{FF2B5EF4-FFF2-40B4-BE49-F238E27FC236}">
                <a16:creationId xmlns:a16="http://schemas.microsoft.com/office/drawing/2014/main" id="{D193702F-B7CA-D29F-4CBC-78445C1C10AD}"/>
              </a:ext>
            </a:extLst>
          </p:cNvPr>
          <p:cNvPicPr>
            <a:picLocks noChangeAspect="1"/>
          </p:cNvPicPr>
          <p:nvPr/>
        </p:nvPicPr>
        <p:blipFill>
          <a:blip r:embed="rId8"/>
          <a:srcRect/>
          <a:stretch>
            <a:fillRect/>
          </a:stretch>
        </p:blipFill>
        <p:spPr>
          <a:xfrm>
            <a:off x="10744200" y="2547376"/>
            <a:ext cx="6167427" cy="6167427"/>
          </a:xfrm>
          <a:prstGeom prst="rect">
            <a:avLst/>
          </a:prstGeom>
        </p:spPr>
      </p:pic>
    </p:spTree>
    <p:extLst>
      <p:ext uri="{BB962C8B-B14F-4D97-AF65-F5344CB8AC3E}">
        <p14:creationId xmlns:p14="http://schemas.microsoft.com/office/powerpoint/2010/main" val="1927799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82862" y="-1298095"/>
            <a:ext cx="3402083" cy="4056134"/>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16571" y="7295360"/>
            <a:ext cx="2734663" cy="346159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2673" y="-636367"/>
            <a:ext cx="2787400" cy="2829847"/>
          </a:xfrm>
          <a:prstGeom prst="rect">
            <a:avLst/>
          </a:prstGeom>
        </p:spPr>
      </p:pic>
      <p:sp>
        <p:nvSpPr>
          <p:cNvPr id="4" name="TextBox 4">
            <a:extLst>
              <a:ext uri="{FF2B5EF4-FFF2-40B4-BE49-F238E27FC236}">
                <a16:creationId xmlns:a16="http://schemas.microsoft.com/office/drawing/2014/main" id="{AA7E320B-4E36-EF15-D01D-2B3A6A5A0C83}"/>
              </a:ext>
            </a:extLst>
          </p:cNvPr>
          <p:cNvSpPr txBox="1"/>
          <p:nvPr/>
        </p:nvSpPr>
        <p:spPr>
          <a:xfrm>
            <a:off x="3829050" y="769969"/>
            <a:ext cx="10629900" cy="890180"/>
          </a:xfrm>
          <a:prstGeom prst="rect">
            <a:avLst/>
          </a:prstGeom>
        </p:spPr>
        <p:txBody>
          <a:bodyPr wrap="square" lIns="0" tIns="0" rIns="0" bIns="0" rtlCol="0" anchor="t">
            <a:spAutoFit/>
          </a:bodyPr>
          <a:lstStyle/>
          <a:p>
            <a:pPr algn="ctr">
              <a:lnSpc>
                <a:spcPct val="150000"/>
              </a:lnSpc>
            </a:pPr>
            <a:r>
              <a:rPr lang="en-US" sz="4400" b="1">
                <a:solidFill>
                  <a:srgbClr val="DF5745"/>
                </a:solidFill>
                <a:latin typeface="Arial" panose="020B0604020202020204" pitchFamily="34" charset="0"/>
                <a:cs typeface="Arial" panose="020B0604020202020204" pitchFamily="34" charset="0"/>
              </a:rPr>
              <a:t>Tình huống 3:</a:t>
            </a:r>
            <a:endParaRPr lang="en-US" sz="4400" b="1" dirty="0">
              <a:solidFill>
                <a:srgbClr val="DF5745"/>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B1CBBA8-2F20-75B1-CBA3-8CDB2D01D307}"/>
              </a:ext>
            </a:extLst>
          </p:cNvPr>
          <p:cNvSpPr txBox="1"/>
          <p:nvPr/>
        </p:nvSpPr>
        <p:spPr>
          <a:xfrm>
            <a:off x="467845" y="2193480"/>
            <a:ext cx="10276355" cy="7387728"/>
          </a:xfrm>
          <a:prstGeom prst="rect">
            <a:avLst/>
          </a:prstGeom>
          <a:noFill/>
        </p:spPr>
        <p:txBody>
          <a:bodyPr wrap="square">
            <a:spAutoFit/>
          </a:bodyPr>
          <a:lstStyle/>
          <a:p>
            <a:pPr marL="571500" marR="90170" indent="-571500" algn="just">
              <a:lnSpc>
                <a:spcPct val="150000"/>
              </a:lnSpc>
              <a:buFont typeface="Arial" panose="020B0604020202020204" pitchFamily="34" charset="0"/>
              <a:buChar char="•"/>
            </a:pPr>
            <a:r>
              <a:rPr lang="vi-VN" sz="3200">
                <a:ea typeface="Calibri" panose="020F0502020204030204" pitchFamily="34" charset="0"/>
                <a:cs typeface="Arial" panose="020B0604020202020204" pitchFamily="34" charset="0"/>
              </a:rPr>
              <a:t>Nhóm trưởng khuyên các bạn trong nhóm bình tĩnh để nhìn nhận nguyên nhân của vấn đề. Kim có lỗi là chưa tập trung, nhưng nhóm cũng có lỗi vì chưa giúp đỡ, nhắc nhớ Kim trong quá trình thảo luận.</a:t>
            </a:r>
          </a:p>
          <a:p>
            <a:pPr marL="571500" marR="90170" indent="-571500" algn="just">
              <a:lnSpc>
                <a:spcPct val="150000"/>
              </a:lnSpc>
              <a:buFont typeface="Arial" panose="020B0604020202020204" pitchFamily="34" charset="0"/>
              <a:buChar char="•"/>
            </a:pPr>
            <a:r>
              <a:rPr lang="vi-VN" sz="3200">
                <a:ea typeface="Calibri" panose="020F0502020204030204" pitchFamily="34" charset="0"/>
                <a:cs typeface="Arial" panose="020B0604020202020204" pitchFamily="34" charset="0"/>
              </a:rPr>
              <a:t>Phân tích cho Kim hiểu hậu quả khi không tập trung học tập sẽ ảnh hưởng đến bản thân và các bạn trong nhóm, yêu cầu Kim nghiêm túc khắc phục. </a:t>
            </a:r>
          </a:p>
          <a:p>
            <a:pPr marL="571500" marR="90170" indent="-571500" algn="just">
              <a:lnSpc>
                <a:spcPct val="150000"/>
              </a:lnSpc>
              <a:buFont typeface="Arial" panose="020B0604020202020204" pitchFamily="34" charset="0"/>
              <a:buChar char="•"/>
            </a:pPr>
            <a:r>
              <a:rPr lang="vi-VN" sz="3200">
                <a:ea typeface="Calibri" panose="020F0502020204030204" pitchFamily="34" charset="0"/>
                <a:cs typeface="Arial" panose="020B0604020202020204" pitchFamily="34" charset="0"/>
              </a:rPr>
              <a:t>Nhóm rút kinh nghiệm lần sau sẽ phân công nhiệm vụ cụ thể, đôn đốc, giúp đỡ tất cả các bạn cùng thảo luận tích cực.</a:t>
            </a:r>
          </a:p>
        </p:txBody>
      </p:sp>
      <p:pic>
        <p:nvPicPr>
          <p:cNvPr id="9" name="Picture 16">
            <a:extLst>
              <a:ext uri="{FF2B5EF4-FFF2-40B4-BE49-F238E27FC236}">
                <a16:creationId xmlns:a16="http://schemas.microsoft.com/office/drawing/2014/main" id="{9BCC7028-8B37-4261-3CC7-6D29E51AC78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868112" y="2531719"/>
            <a:ext cx="5512156" cy="6494440"/>
          </a:xfrm>
          <a:prstGeom prst="rect">
            <a:avLst/>
          </a:prstGeom>
        </p:spPr>
      </p:pic>
    </p:spTree>
    <p:extLst>
      <p:ext uri="{BB962C8B-B14F-4D97-AF65-F5344CB8AC3E}">
        <p14:creationId xmlns:p14="http://schemas.microsoft.com/office/powerpoint/2010/main" val="36611414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arn(inVertic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63680" y="-517358"/>
            <a:ext cx="3014898" cy="2952088"/>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3254" y="8016509"/>
            <a:ext cx="1300054" cy="2447161"/>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67960" y="7670235"/>
            <a:ext cx="2620040" cy="2616765"/>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51199">
            <a:off x="-633937" y="-1058648"/>
            <a:ext cx="3050975" cy="3389972"/>
          </a:xfrm>
          <a:prstGeom prst="rect">
            <a:avLst/>
          </a:prstGeom>
        </p:spPr>
      </p:pic>
      <p:sp>
        <p:nvSpPr>
          <p:cNvPr id="2" name="TextBox 4">
            <a:extLst>
              <a:ext uri="{FF2B5EF4-FFF2-40B4-BE49-F238E27FC236}">
                <a16:creationId xmlns:a16="http://schemas.microsoft.com/office/drawing/2014/main" id="{56FAF631-CA58-D39E-6484-472E9E96854C}"/>
              </a:ext>
            </a:extLst>
          </p:cNvPr>
          <p:cNvSpPr txBox="1"/>
          <p:nvPr/>
        </p:nvSpPr>
        <p:spPr>
          <a:xfrm>
            <a:off x="2705061" y="421641"/>
            <a:ext cx="12877800" cy="2079095"/>
          </a:xfrm>
          <a:prstGeom prst="rect">
            <a:avLst/>
          </a:prstGeom>
        </p:spPr>
        <p:txBody>
          <a:bodyPr wrap="square" lIns="0" tIns="0" rIns="0" bIns="0" rtlCol="0" anchor="t">
            <a:spAutoFit/>
          </a:bodyPr>
          <a:lstStyle/>
          <a:p>
            <a:pPr algn="ctr">
              <a:lnSpc>
                <a:spcPct val="150000"/>
              </a:lnSpc>
            </a:pPr>
            <a:r>
              <a:rPr lang="en-US" sz="4800" b="1">
                <a:solidFill>
                  <a:srgbClr val="DF5745"/>
                </a:solidFill>
                <a:latin typeface="Arial" panose="020B0604020202020204" pitchFamily="34" charset="0"/>
                <a:cs typeface="Arial" panose="020B0604020202020204" pitchFamily="34" charset="0"/>
              </a:rPr>
              <a:t>4. </a:t>
            </a:r>
            <a:r>
              <a:rPr lang="vi-VN" sz="4800" b="1">
                <a:solidFill>
                  <a:srgbClr val="DF5745"/>
                </a:solidFill>
                <a:latin typeface="Arial" panose="020B0604020202020204" pitchFamily="34" charset="0"/>
                <a:cs typeface="Arial" panose="020B0604020202020204" pitchFamily="34" charset="0"/>
              </a:rPr>
              <a:t>Chia sẻ cảm nhận của em khi kiểm soát được cảm xúc</a:t>
            </a:r>
            <a:endParaRPr lang="en-US" sz="4800" b="1" dirty="0">
              <a:solidFill>
                <a:srgbClr val="DF5745"/>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7220821-DB00-CF08-D59C-7A9A669D0F36}"/>
              </a:ext>
            </a:extLst>
          </p:cNvPr>
          <p:cNvSpPr txBox="1"/>
          <p:nvPr/>
        </p:nvSpPr>
        <p:spPr>
          <a:xfrm>
            <a:off x="891550" y="2787011"/>
            <a:ext cx="10386050" cy="6637651"/>
          </a:xfrm>
          <a:prstGeom prst="rect">
            <a:avLst/>
          </a:prstGeom>
          <a:noFill/>
        </p:spPr>
        <p:txBody>
          <a:bodyPr wrap="square">
            <a:spAutoFit/>
          </a:bodyPr>
          <a:lstStyle/>
          <a:p>
            <a:pPr algn="just">
              <a:lnSpc>
                <a:spcPct val="150000"/>
              </a:lnSpc>
            </a:pPr>
            <a:r>
              <a:rPr lang="en-US" sz="3600" b="1" i="1">
                <a:effectLst/>
                <a:latin typeface="Arial" panose="020B0604020202020204" pitchFamily="34" charset="0"/>
                <a:ea typeface="Calibri" panose="020F0502020204030204" pitchFamily="34" charset="0"/>
                <a:cs typeface="Arial" panose="020B0604020202020204" pitchFamily="34" charset="0"/>
              </a:rPr>
              <a:t>Hướng dẫn: </a:t>
            </a:r>
            <a:endParaRPr lang="en-US" sz="3600" b="1" i="1">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a:latin typeface="Arial" panose="020B0604020202020204" pitchFamily="34" charset="0"/>
                <a:ea typeface="Calibri" panose="020F0502020204030204" pitchFamily="34" charset="0"/>
                <a:cs typeface="Arial" panose="020B0604020202020204" pitchFamily="34" charset="0"/>
              </a:rPr>
              <a:t>Đ</a:t>
            </a:r>
            <a:r>
              <a:rPr lang="en-US" sz="3600">
                <a:effectLst/>
                <a:latin typeface="Arial" panose="020B0604020202020204" pitchFamily="34" charset="0"/>
                <a:ea typeface="Calibri" panose="020F0502020204030204" pitchFamily="34" charset="0"/>
                <a:cs typeface="Arial" panose="020B0604020202020204" pitchFamily="34" charset="0"/>
              </a:rPr>
              <a:t>ọc sách báo</a:t>
            </a:r>
          </a:p>
          <a:p>
            <a:pPr marL="571500" indent="-571500" algn="just">
              <a:lnSpc>
                <a:spcPct val="150000"/>
              </a:lnSpc>
              <a:buFont typeface="Arial" panose="020B0604020202020204" pitchFamily="34" charset="0"/>
              <a:buChar char="•"/>
            </a:pPr>
            <a:r>
              <a:rPr lang="en-US" sz="3600">
                <a:latin typeface="Arial" panose="020B0604020202020204" pitchFamily="34" charset="0"/>
                <a:ea typeface="Calibri" panose="020F0502020204030204" pitchFamily="34" charset="0"/>
                <a:cs typeface="Arial" panose="020B0604020202020204" pitchFamily="34" charset="0"/>
              </a:rPr>
              <a:t>T</a:t>
            </a:r>
            <a:r>
              <a:rPr lang="en-US" sz="3600">
                <a:effectLst/>
                <a:latin typeface="Arial" panose="020B0604020202020204" pitchFamily="34" charset="0"/>
                <a:ea typeface="Calibri" panose="020F0502020204030204" pitchFamily="34" charset="0"/>
                <a:cs typeface="Arial" panose="020B0604020202020204" pitchFamily="34" charset="0"/>
              </a:rPr>
              <a:t>ham gia các hoạt động rèn luyện kĩ năng có chuyên gia hướng dẫn</a:t>
            </a:r>
            <a:r>
              <a:rPr lang="en-US" sz="360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a:latin typeface="Arial" panose="020B0604020202020204" pitchFamily="34" charset="0"/>
                <a:ea typeface="Calibri" panose="020F0502020204030204" pitchFamily="34" charset="0"/>
                <a:cs typeface="Arial" panose="020B0604020202020204" pitchFamily="34" charset="0"/>
              </a:rPr>
              <a:t>H</a:t>
            </a:r>
            <a:r>
              <a:rPr lang="en-US" sz="3600">
                <a:effectLst/>
                <a:latin typeface="Arial" panose="020B0604020202020204" pitchFamily="34" charset="0"/>
                <a:ea typeface="Calibri" panose="020F0502020204030204" pitchFamily="34" charset="0"/>
                <a:cs typeface="Arial" panose="020B0604020202020204" pitchFamily="34" charset="0"/>
              </a:rPr>
              <a:t>ọc hỏi những người có kinh nghiệm kiểm soát cảm xúc</a:t>
            </a:r>
            <a:r>
              <a:rPr lang="en-US" sz="3600">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a:effectLst/>
                <a:latin typeface="Arial" panose="020B0604020202020204" pitchFamily="34" charset="0"/>
                <a:ea typeface="Calibri" panose="020F0502020204030204" pitchFamily="34" charset="0"/>
                <a:cs typeface="Arial" panose="020B0604020202020204" pitchFamily="34" charset="0"/>
              </a:rPr>
              <a:t>Thường xuyên trải nghiệm kiểm soát cảm xúc và tự rút ra bài học kinh nghiệm cho mình.</a:t>
            </a:r>
            <a:endParaRPr lang="en-US" sz="280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9">
            <a:extLst>
              <a:ext uri="{FF2B5EF4-FFF2-40B4-BE49-F238E27FC236}">
                <a16:creationId xmlns:a16="http://schemas.microsoft.com/office/drawing/2014/main" id="{8234E62F-0B9A-A74F-9131-6C518A87A1F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342904" y="3340808"/>
            <a:ext cx="4541740" cy="5768954"/>
          </a:xfrm>
          <a:prstGeom prst="rect">
            <a:avLst/>
          </a:prstGeom>
        </p:spPr>
      </p:pic>
    </p:spTree>
    <p:extLst>
      <p:ext uri="{BB962C8B-B14F-4D97-AF65-F5344CB8AC3E}">
        <p14:creationId xmlns:p14="http://schemas.microsoft.com/office/powerpoint/2010/main" val="20128450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arn(inVertic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arn(inVertic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randombar(horizont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51149" y="7534623"/>
            <a:ext cx="2093226" cy="232904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59499" y="9258300"/>
            <a:ext cx="6457213" cy="121072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8108" y="-601579"/>
            <a:ext cx="2669529" cy="2669529"/>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0685" y="7042833"/>
            <a:ext cx="1916089" cy="4330144"/>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066028" y="-360947"/>
            <a:ext cx="2751092" cy="2873203"/>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151184">
            <a:off x="14850543" y="3375871"/>
            <a:ext cx="2763304" cy="563023"/>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862143">
            <a:off x="1541194" y="2642311"/>
            <a:ext cx="1361556" cy="2187239"/>
          </a:xfrm>
          <a:prstGeom prst="rect">
            <a:avLst/>
          </a:prstGeom>
        </p:spPr>
      </p:pic>
      <p:grpSp>
        <p:nvGrpSpPr>
          <p:cNvPr id="12" name="Group 11">
            <a:extLst>
              <a:ext uri="{FF2B5EF4-FFF2-40B4-BE49-F238E27FC236}">
                <a16:creationId xmlns:a16="http://schemas.microsoft.com/office/drawing/2014/main" id="{21AA7530-E82A-1150-9890-A66A3060125E}"/>
              </a:ext>
            </a:extLst>
          </p:cNvPr>
          <p:cNvGrpSpPr/>
          <p:nvPr/>
        </p:nvGrpSpPr>
        <p:grpSpPr>
          <a:xfrm>
            <a:off x="2420712" y="1655794"/>
            <a:ext cx="13446576" cy="6975411"/>
            <a:chOff x="2420712" y="1655794"/>
            <a:chExt cx="13446576" cy="6975411"/>
          </a:xfrm>
        </p:grpSpPr>
        <p:pic>
          <p:nvPicPr>
            <p:cNvPr id="5" name="Picture 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420712" y="1655794"/>
              <a:ext cx="13446576" cy="6975411"/>
            </a:xfrm>
            <a:prstGeom prst="rect">
              <a:avLst/>
            </a:prstGeom>
          </p:spPr>
        </p:pic>
        <p:sp>
          <p:nvSpPr>
            <p:cNvPr id="7" name="TextBox 6">
              <a:extLst>
                <a:ext uri="{FF2B5EF4-FFF2-40B4-BE49-F238E27FC236}">
                  <a16:creationId xmlns:a16="http://schemas.microsoft.com/office/drawing/2014/main" id="{AD4B9334-6E98-9DDB-35EA-1C67F2DE4406}"/>
                </a:ext>
              </a:extLst>
            </p:cNvPr>
            <p:cNvSpPr txBox="1"/>
            <p:nvPr/>
          </p:nvSpPr>
          <p:spPr>
            <a:xfrm>
              <a:off x="2643504" y="3468106"/>
              <a:ext cx="13000992" cy="4076244"/>
            </a:xfrm>
            <a:prstGeom prst="rect">
              <a:avLst/>
            </a:prstGeom>
            <a:noFill/>
          </p:spPr>
          <p:txBody>
            <a:bodyPr wrap="square">
              <a:spAutoFit/>
            </a:bodyPr>
            <a:lstStyle/>
            <a:p>
              <a:pPr algn="ctr">
                <a:lnSpc>
                  <a:spcPct val="150000"/>
                </a:lnSpc>
              </a:pPr>
              <a:r>
                <a:rPr lang="en-US" sz="6000" b="1">
                  <a:solidFill>
                    <a:schemeClr val="tx1"/>
                  </a:solidFill>
                  <a:latin typeface="Arial" panose="020B0604020202020204" pitchFamily="34" charset="0"/>
                  <a:cs typeface="Arial" panose="020B0604020202020204" pitchFamily="34" charset="0"/>
                </a:rPr>
                <a:t>Hoạt động 2: </a:t>
              </a:r>
            </a:p>
            <a:p>
              <a:pPr algn="ctr">
                <a:lnSpc>
                  <a:spcPct val="150000"/>
                </a:lnSpc>
              </a:pPr>
              <a:r>
                <a:rPr lang="vi-VN" sz="6000">
                  <a:solidFill>
                    <a:schemeClr val="tx1"/>
                  </a:solidFill>
                  <a:latin typeface="Arial" panose="020B0604020202020204" pitchFamily="34" charset="0"/>
                  <a:ea typeface="Calibri" panose="020F0502020204030204" pitchFamily="34" charset="0"/>
                  <a:cs typeface="Arial" panose="020B0604020202020204" pitchFamily="34" charset="0"/>
                </a:rPr>
                <a:t>Tìm hiểu và thực hành cách vượt qua khó khăn trong học tập và cuộc sống</a:t>
              </a:r>
              <a:endParaRPr lang="en-US" sz="6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2200325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64122">
            <a:off x="-1314912" y="7853837"/>
            <a:ext cx="3991877" cy="368250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82862" y="-1298095"/>
            <a:ext cx="3402083" cy="4056134"/>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16571" y="7295360"/>
            <a:ext cx="2734663" cy="3461599"/>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2673" y="-636367"/>
            <a:ext cx="2787400" cy="2829847"/>
          </a:xfrm>
          <a:prstGeom prst="rect">
            <a:avLst/>
          </a:prstGeom>
        </p:spPr>
      </p:pic>
      <p:sp>
        <p:nvSpPr>
          <p:cNvPr id="7" name="TextBox 4">
            <a:extLst>
              <a:ext uri="{FF2B5EF4-FFF2-40B4-BE49-F238E27FC236}">
                <a16:creationId xmlns:a16="http://schemas.microsoft.com/office/drawing/2014/main" id="{BC4A368F-463D-1ED4-EC58-55B56A26E59D}"/>
              </a:ext>
            </a:extLst>
          </p:cNvPr>
          <p:cNvSpPr txBox="1"/>
          <p:nvPr/>
        </p:nvSpPr>
        <p:spPr>
          <a:xfrm>
            <a:off x="2971800" y="408295"/>
            <a:ext cx="12344400" cy="2079095"/>
          </a:xfrm>
          <a:prstGeom prst="rect">
            <a:avLst/>
          </a:prstGeom>
        </p:spPr>
        <p:txBody>
          <a:bodyPr wrap="square" lIns="0" tIns="0" rIns="0" bIns="0" rtlCol="0" anchor="t">
            <a:spAutoFit/>
          </a:bodyPr>
          <a:lstStyle/>
          <a:p>
            <a:pPr algn="ctr">
              <a:lnSpc>
                <a:spcPct val="150000"/>
              </a:lnSpc>
            </a:pPr>
            <a:r>
              <a:rPr lang="en-US" sz="4800" b="1">
                <a:solidFill>
                  <a:srgbClr val="DF5745"/>
                </a:solidFill>
                <a:latin typeface="Arial" panose="020B0604020202020204" pitchFamily="34" charset="0"/>
                <a:cs typeface="Arial" panose="020B0604020202020204" pitchFamily="34" charset="0"/>
              </a:rPr>
              <a:t>1. Chia sẻ những khó khăn trong học tập và cuộc sống của em</a:t>
            </a:r>
            <a:endParaRPr lang="en-US" sz="4800" b="1" dirty="0">
              <a:solidFill>
                <a:srgbClr val="DF5745"/>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488B48D9-E0A1-6DBF-C52A-A82100C02150}"/>
              </a:ext>
            </a:extLst>
          </p:cNvPr>
          <p:cNvGrpSpPr/>
          <p:nvPr/>
        </p:nvGrpSpPr>
        <p:grpSpPr>
          <a:xfrm>
            <a:off x="1219200" y="3162300"/>
            <a:ext cx="7391400" cy="5368004"/>
            <a:chOff x="2966970" y="2913983"/>
            <a:chExt cx="7391400" cy="5368004"/>
          </a:xfrm>
        </p:grpSpPr>
        <p:pic>
          <p:nvPicPr>
            <p:cNvPr id="10" name="Picture 7">
              <a:extLst>
                <a:ext uri="{FF2B5EF4-FFF2-40B4-BE49-F238E27FC236}">
                  <a16:creationId xmlns:a16="http://schemas.microsoft.com/office/drawing/2014/main" id="{F62E63B3-4045-5D1B-95FE-055FF596148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966970" y="2913983"/>
              <a:ext cx="7391400" cy="5368004"/>
            </a:xfrm>
            <a:prstGeom prst="rect">
              <a:avLst/>
            </a:prstGeom>
          </p:spPr>
        </p:pic>
        <p:sp>
          <p:nvSpPr>
            <p:cNvPr id="11" name="TextBox 10">
              <a:extLst>
                <a:ext uri="{FF2B5EF4-FFF2-40B4-BE49-F238E27FC236}">
                  <a16:creationId xmlns:a16="http://schemas.microsoft.com/office/drawing/2014/main" id="{54C4B0D5-D904-54AA-D1E3-0C88BE012081}"/>
                </a:ext>
              </a:extLst>
            </p:cNvPr>
            <p:cNvSpPr txBox="1"/>
            <p:nvPr/>
          </p:nvSpPr>
          <p:spPr>
            <a:xfrm>
              <a:off x="3456784" y="4223858"/>
              <a:ext cx="6411772" cy="2748253"/>
            </a:xfrm>
            <a:prstGeom prst="rect">
              <a:avLst/>
            </a:prstGeom>
            <a:noFill/>
          </p:spPr>
          <p:txBody>
            <a:bodyPr wrap="square">
              <a:spAutoFit/>
            </a:bodyPr>
            <a:lstStyle/>
            <a:p>
              <a:pPr algn="ctr">
                <a:lnSpc>
                  <a:spcPct val="150000"/>
                </a:lnSpc>
              </a:pPr>
              <a:r>
                <a:rPr lang="en-US" sz="4000">
                  <a:latin typeface="Arial" panose="020B0604020202020204" pitchFamily="34" charset="0"/>
                  <a:cs typeface="Arial" panose="020B0604020202020204" pitchFamily="34" charset="0"/>
                </a:rPr>
                <a:t>Các em thảo luận và chia sẻ những khó khăn trong học tập và cuộc sống </a:t>
              </a:r>
            </a:p>
          </p:txBody>
        </p:sp>
      </p:grpSp>
      <p:pic>
        <p:nvPicPr>
          <p:cNvPr id="12" name="Picture 19">
            <a:extLst>
              <a:ext uri="{FF2B5EF4-FFF2-40B4-BE49-F238E27FC236}">
                <a16:creationId xmlns:a16="http://schemas.microsoft.com/office/drawing/2014/main" id="{B22E1B4D-E3B5-8BEF-7663-628025D1117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296400" y="2939593"/>
            <a:ext cx="8160893" cy="6736447"/>
          </a:xfrm>
          <a:prstGeom prst="rect">
            <a:avLst/>
          </a:prstGeom>
        </p:spPr>
      </p:pic>
    </p:spTree>
    <p:extLst>
      <p:ext uri="{BB962C8B-B14F-4D97-AF65-F5344CB8AC3E}">
        <p14:creationId xmlns:p14="http://schemas.microsoft.com/office/powerpoint/2010/main" val="3694709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00D144D-50D4-4EE7-428A-D4C775A246A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13701" y="-509849"/>
            <a:ext cx="2397729" cy="2376749"/>
          </a:xfrm>
          <a:prstGeom prst="rect">
            <a:avLst/>
          </a:prstGeom>
        </p:spPr>
      </p:pic>
      <p:pic>
        <p:nvPicPr>
          <p:cNvPr id="3" name="Picture 3">
            <a:extLst>
              <a:ext uri="{FF2B5EF4-FFF2-40B4-BE49-F238E27FC236}">
                <a16:creationId xmlns:a16="http://schemas.microsoft.com/office/drawing/2014/main" id="{F3B04E27-C254-07D4-C5C3-3590C9E0A9F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68127">
            <a:off x="-515321" y="7077770"/>
            <a:ext cx="1978440" cy="3908030"/>
          </a:xfrm>
          <a:prstGeom prst="rect">
            <a:avLst/>
          </a:prstGeom>
        </p:spPr>
      </p:pic>
      <p:pic>
        <p:nvPicPr>
          <p:cNvPr id="4" name="Picture 4">
            <a:extLst>
              <a:ext uri="{FF2B5EF4-FFF2-40B4-BE49-F238E27FC236}">
                <a16:creationId xmlns:a16="http://schemas.microsoft.com/office/drawing/2014/main" id="{6027315B-ED30-1808-53C7-B8BD66907D7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753335">
            <a:off x="45558" y="-709006"/>
            <a:ext cx="1259316" cy="2348374"/>
          </a:xfrm>
          <a:prstGeom prst="rect">
            <a:avLst/>
          </a:prstGeom>
        </p:spPr>
      </p:pic>
      <p:pic>
        <p:nvPicPr>
          <p:cNvPr id="6" name="Picture 5">
            <a:extLst>
              <a:ext uri="{FF2B5EF4-FFF2-40B4-BE49-F238E27FC236}">
                <a16:creationId xmlns:a16="http://schemas.microsoft.com/office/drawing/2014/main" id="{295837C1-2ACE-C15A-92D6-D754D54044D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47750">
            <a:off x="16535317" y="7583876"/>
            <a:ext cx="2329521" cy="3316044"/>
          </a:xfrm>
          <a:prstGeom prst="rect">
            <a:avLst/>
          </a:prstGeom>
        </p:spPr>
      </p:pic>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Calibri" panose="020F0502020204030204"/>
            </a:endParaRPr>
          </a:p>
        </p:txBody>
      </p:sp>
      <p:sp>
        <p:nvSpPr>
          <p:cNvPr id="10" name="TextBox 7">
            <a:extLst>
              <a:ext uri="{FF2B5EF4-FFF2-40B4-BE49-F238E27FC236}">
                <a16:creationId xmlns:a16="http://schemas.microsoft.com/office/drawing/2014/main" id="{93F2C2C8-A116-737E-075A-566452001A50}"/>
              </a:ext>
            </a:extLst>
          </p:cNvPr>
          <p:cNvSpPr txBox="1"/>
          <p:nvPr/>
        </p:nvSpPr>
        <p:spPr>
          <a:xfrm>
            <a:off x="4855686" y="678525"/>
            <a:ext cx="8576623" cy="1000530"/>
          </a:xfrm>
          <a:prstGeom prst="rect">
            <a:avLst/>
          </a:prstGeom>
        </p:spPr>
        <p:txBody>
          <a:bodyPr wrap="square" lIns="0" tIns="0" rIns="0" bIns="0" rtlCol="0" anchor="t">
            <a:spAutoFit/>
          </a:bodyPr>
          <a:lstStyle/>
          <a:p>
            <a:pPr algn="ctr">
              <a:lnSpc>
                <a:spcPts val="8371"/>
              </a:lnSpc>
            </a:pPr>
            <a:r>
              <a:rPr lang="en-US" sz="6600" b="1">
                <a:solidFill>
                  <a:srgbClr val="DF5745"/>
                </a:solidFill>
                <a:latin typeface="Arial" panose="020B0604020202020204" pitchFamily="34" charset="0"/>
                <a:cs typeface="Arial" panose="020B0604020202020204" pitchFamily="34" charset="0"/>
              </a:rPr>
              <a:t>KHỞI ĐỘNG</a:t>
            </a:r>
          </a:p>
        </p:txBody>
      </p:sp>
      <p:sp>
        <p:nvSpPr>
          <p:cNvPr id="5" name="TextBox 4">
            <a:extLst>
              <a:ext uri="{FF2B5EF4-FFF2-40B4-BE49-F238E27FC236}">
                <a16:creationId xmlns:a16="http://schemas.microsoft.com/office/drawing/2014/main" id="{48A94F4F-C720-D1A4-02CF-3D25318F8BA4}"/>
              </a:ext>
            </a:extLst>
          </p:cNvPr>
          <p:cNvSpPr txBox="1"/>
          <p:nvPr/>
        </p:nvSpPr>
        <p:spPr>
          <a:xfrm>
            <a:off x="1447783" y="1562100"/>
            <a:ext cx="15392428" cy="901593"/>
          </a:xfrm>
          <a:prstGeom prst="rect">
            <a:avLst/>
          </a:prstGeom>
          <a:noFill/>
        </p:spPr>
        <p:txBody>
          <a:bodyPr wrap="square">
            <a:spAutoFit/>
          </a:bodyPr>
          <a:lstStyle/>
          <a:p>
            <a:pPr marR="90170" algn="ctr">
              <a:lnSpc>
                <a:spcPct val="150000"/>
              </a:lnSpc>
            </a:pPr>
            <a:r>
              <a:rPr lang="en-US" sz="4000">
                <a:latin typeface="Arial" panose="020B0604020202020204" pitchFamily="34" charset="0"/>
                <a:ea typeface="Calibri" panose="020F0502020204030204" pitchFamily="34" charset="0"/>
                <a:cs typeface="Arial" panose="020B0604020202020204" pitchFamily="34" charset="0"/>
              </a:rPr>
              <a:t>Các em hãy quan sát và mô tả bức tranh chủ đề</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2" name="Picture 11" descr="A picture containing toy, line, posing&#10;&#10;Description automatically generated">
            <a:extLst>
              <a:ext uri="{FF2B5EF4-FFF2-40B4-BE49-F238E27FC236}">
                <a16:creationId xmlns:a16="http://schemas.microsoft.com/office/drawing/2014/main" id="{AD394716-61FD-B703-52E5-FAFB5A84C6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95269" y="2594081"/>
            <a:ext cx="7543817" cy="7122374"/>
          </a:xfrm>
          <a:prstGeom prst="rect">
            <a:avLst/>
          </a:prstGeom>
        </p:spPr>
      </p:pic>
      <p:sp>
        <p:nvSpPr>
          <p:cNvPr id="28" name="TextBox 27">
            <a:extLst>
              <a:ext uri="{FF2B5EF4-FFF2-40B4-BE49-F238E27FC236}">
                <a16:creationId xmlns:a16="http://schemas.microsoft.com/office/drawing/2014/main" id="{AAD6E109-89F7-C102-4162-2E5FE71F6F54}"/>
              </a:ext>
            </a:extLst>
          </p:cNvPr>
          <p:cNvSpPr txBox="1"/>
          <p:nvPr/>
        </p:nvSpPr>
        <p:spPr>
          <a:xfrm>
            <a:off x="9328783" y="2954492"/>
            <a:ext cx="8207052" cy="5987345"/>
          </a:xfrm>
          <a:prstGeom prst="rect">
            <a:avLst/>
          </a:prstGeom>
          <a:noFill/>
        </p:spPr>
        <p:txBody>
          <a:bodyPr wrap="square">
            <a:spAutoFit/>
          </a:bodyPr>
          <a:lstStyle/>
          <a:p>
            <a:pPr marL="457200" marR="90170" indent="-457200" algn="just">
              <a:lnSpc>
                <a:spcPct val="150000"/>
              </a:lnSpc>
              <a:spcBef>
                <a:spcPts val="300"/>
              </a:spcBef>
              <a:spcAft>
                <a:spcPts val="300"/>
              </a:spcAft>
              <a:buFont typeface="Arial" panose="020B0604020202020204" pitchFamily="34" charset="0"/>
              <a:buChar char="•"/>
            </a:pPr>
            <a:r>
              <a:rPr lang="en-US" sz="3200">
                <a:effectLst/>
                <a:latin typeface="Arial" panose="020B0604020202020204" pitchFamily="34" charset="0"/>
                <a:ea typeface="Calibri" panose="020F0502020204030204" pitchFamily="34" charset="0"/>
                <a:cs typeface="Arial" panose="020B0604020202020204" pitchFamily="34" charset="0"/>
              </a:rPr>
              <a:t>Một tay của bạn học sinh nắm giữ, làm chủ cảm xúc</a:t>
            </a:r>
            <a:r>
              <a:rPr lang="en-US" sz="3200">
                <a:latin typeface="Arial" panose="020B0604020202020204" pitchFamily="34" charset="0"/>
                <a:ea typeface="Calibri" panose="020F0502020204030204" pitchFamily="34" charset="0"/>
                <a:cs typeface="Arial" panose="020B0604020202020204" pitchFamily="34" charset="0"/>
              </a:rPr>
              <a:t>.</a:t>
            </a:r>
          </a:p>
          <a:p>
            <a:pPr marL="457200" marR="90170" indent="-457200" algn="just">
              <a:lnSpc>
                <a:spcPct val="150000"/>
              </a:lnSpc>
              <a:spcBef>
                <a:spcPts val="300"/>
              </a:spcBef>
              <a:spcAft>
                <a:spcPts val="300"/>
              </a:spcAft>
              <a:buFont typeface="Arial" panose="020B0604020202020204" pitchFamily="34" charset="0"/>
              <a:buChar char="•"/>
            </a:pPr>
            <a:r>
              <a:rPr lang="en-US" sz="3200">
                <a:effectLst/>
                <a:latin typeface="Arial" panose="020B0604020202020204" pitchFamily="34" charset="0"/>
                <a:ea typeface="Calibri" panose="020F0502020204030204" pitchFamily="34" charset="0"/>
                <a:cs typeface="Arial" panose="020B0604020202020204" pitchFamily="34" charset="0"/>
              </a:rPr>
              <a:t>Một tay giơ lên thể hiện sức mạnh với ý nghĩa nếu làm chủ cảm xúc, có sức mạnh thể chất, tinh thần</a:t>
            </a:r>
            <a:r>
              <a:rPr lang="en-US" sz="3200">
                <a:latin typeface="Arial" panose="020B0604020202020204" pitchFamily="34" charset="0"/>
                <a:ea typeface="Calibri" panose="020F0502020204030204" pitchFamily="34" charset="0"/>
                <a:cs typeface="Arial" panose="020B0604020202020204" pitchFamily="34" charset="0"/>
              </a:rPr>
              <a:t>. Bản thân</a:t>
            </a:r>
            <a:r>
              <a:rPr lang="en-US" sz="3200">
                <a:effectLst/>
                <a:latin typeface="Arial" panose="020B0604020202020204" pitchFamily="34" charset="0"/>
                <a:ea typeface="Calibri" panose="020F0502020204030204" pitchFamily="34" charset="0"/>
                <a:cs typeface="Arial" panose="020B0604020202020204" pitchFamily="34" charset="0"/>
              </a:rPr>
              <a:t> sẽ tự tin vượt qua khó khăn, tự bảo vệ bản thân trước các tình huống nguy hiểm, sẽ càng trưởng thành, phát triển nhân cách.</a:t>
            </a:r>
            <a:endParaRPr lang="en-US" sz="24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91462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63680" y="-517358"/>
            <a:ext cx="3014898" cy="2952088"/>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3254" y="8016509"/>
            <a:ext cx="1300054" cy="2447161"/>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67960" y="7670235"/>
            <a:ext cx="2620040" cy="2616765"/>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51199">
            <a:off x="-633937" y="-1058648"/>
            <a:ext cx="3050975" cy="3389972"/>
          </a:xfrm>
          <a:prstGeom prst="rect">
            <a:avLst/>
          </a:prstGeom>
        </p:spPr>
      </p:pic>
      <p:sp>
        <p:nvSpPr>
          <p:cNvPr id="17" name="TextBox 6">
            <a:extLst>
              <a:ext uri="{FF2B5EF4-FFF2-40B4-BE49-F238E27FC236}">
                <a16:creationId xmlns:a16="http://schemas.microsoft.com/office/drawing/2014/main" id="{FC765848-0949-415B-816C-A3F715E5F2B0}"/>
              </a:ext>
            </a:extLst>
          </p:cNvPr>
          <p:cNvSpPr txBox="1"/>
          <p:nvPr/>
        </p:nvSpPr>
        <p:spPr>
          <a:xfrm>
            <a:off x="2897921" y="1133656"/>
            <a:ext cx="12492158" cy="738664"/>
          </a:xfrm>
          <a:prstGeom prst="rect">
            <a:avLst/>
          </a:prstGeom>
        </p:spPr>
        <p:txBody>
          <a:bodyPr wrap="square" lIns="0" tIns="0" rIns="0" bIns="0" rtlCol="0" anchor="t">
            <a:spAutoFit/>
          </a:bodyPr>
          <a:lstStyle/>
          <a:p>
            <a:pPr algn="ctr"/>
            <a:r>
              <a:rPr lang="en-US" sz="4800" b="1">
                <a:solidFill>
                  <a:srgbClr val="DF5745"/>
                </a:solidFill>
                <a:latin typeface="Arial" panose="020B0604020202020204" pitchFamily="34" charset="0"/>
                <a:cs typeface="Arial" panose="020B0604020202020204" pitchFamily="34" charset="0"/>
              </a:rPr>
              <a:t>Gợi ý: Những khó khăn trong học tập</a:t>
            </a:r>
          </a:p>
        </p:txBody>
      </p:sp>
      <p:grpSp>
        <p:nvGrpSpPr>
          <p:cNvPr id="10" name="Group 9">
            <a:extLst>
              <a:ext uri="{FF2B5EF4-FFF2-40B4-BE49-F238E27FC236}">
                <a16:creationId xmlns:a16="http://schemas.microsoft.com/office/drawing/2014/main" id="{8FE20A47-D9AE-6FDD-A3B6-BFF8CAED0E40}"/>
              </a:ext>
            </a:extLst>
          </p:cNvPr>
          <p:cNvGrpSpPr/>
          <p:nvPr/>
        </p:nvGrpSpPr>
        <p:grpSpPr>
          <a:xfrm>
            <a:off x="614417" y="2367900"/>
            <a:ext cx="8001000" cy="7501876"/>
            <a:chOff x="614417" y="2367900"/>
            <a:chExt cx="8001000" cy="7501876"/>
          </a:xfrm>
        </p:grpSpPr>
        <p:pic>
          <p:nvPicPr>
            <p:cNvPr id="5" name="Picture 4" descr="A person sitting at a desk&#10;&#10;Description automatically generated with low confidence">
              <a:extLst>
                <a:ext uri="{FF2B5EF4-FFF2-40B4-BE49-F238E27FC236}">
                  <a16:creationId xmlns:a16="http://schemas.microsoft.com/office/drawing/2014/main" id="{0E554A8F-0B02-F393-8F59-AB0E7C96F34C}"/>
                </a:ext>
              </a:extLst>
            </p:cNvPr>
            <p:cNvPicPr>
              <a:picLocks noChangeAspect="1"/>
            </p:cNvPicPr>
            <p:nvPr/>
          </p:nvPicPr>
          <p:blipFill rotWithShape="1">
            <a:blip r:embed="rId10">
              <a:extLst>
                <a:ext uri="{28A0092B-C50C-407E-A947-70E740481C1C}">
                  <a14:useLocalDpi xmlns:a14="http://schemas.microsoft.com/office/drawing/2010/main" val="0"/>
                </a:ext>
              </a:extLst>
            </a:blip>
            <a:srcRect l="22661" r="14340"/>
            <a:stretch/>
          </p:blipFill>
          <p:spPr>
            <a:xfrm>
              <a:off x="614417" y="2367900"/>
              <a:ext cx="8001000" cy="6642100"/>
            </a:xfrm>
            <a:prstGeom prst="rect">
              <a:avLst/>
            </a:prstGeom>
          </p:spPr>
        </p:pic>
        <p:sp>
          <p:nvSpPr>
            <p:cNvPr id="9" name="TextBox 8">
              <a:extLst>
                <a:ext uri="{FF2B5EF4-FFF2-40B4-BE49-F238E27FC236}">
                  <a16:creationId xmlns:a16="http://schemas.microsoft.com/office/drawing/2014/main" id="{196A57EE-8EE1-EB4F-D7A3-A3AEF90CCFD4}"/>
                </a:ext>
              </a:extLst>
            </p:cNvPr>
            <p:cNvSpPr txBox="1"/>
            <p:nvPr/>
          </p:nvSpPr>
          <p:spPr>
            <a:xfrm>
              <a:off x="1870142" y="8953500"/>
              <a:ext cx="5489549" cy="916276"/>
            </a:xfrm>
            <a:prstGeom prst="rect">
              <a:avLst/>
            </a:prstGeom>
            <a:noFill/>
          </p:spPr>
          <p:txBody>
            <a:bodyPr wrap="square">
              <a:spAutoFit/>
            </a:bodyPr>
            <a:lstStyle/>
            <a:p>
              <a:pPr algn="ctr">
                <a:lnSpc>
                  <a:spcPct val="150000"/>
                </a:lnSpc>
                <a:spcBef>
                  <a:spcPts val="100"/>
                </a:spcBef>
                <a:spcAft>
                  <a:spcPts val="100"/>
                </a:spcAft>
              </a:pPr>
              <a:r>
                <a:rPr lang="vi-VN" sz="4000">
                  <a:ea typeface="Calibri" panose="020F0502020204030204" pitchFamily="34" charset="0"/>
                  <a:cs typeface="Arial" panose="020B0604020202020204" pitchFamily="34" charset="0"/>
                </a:rPr>
                <a:t>Khó tập trung học tập</a:t>
              </a:r>
              <a:r>
                <a:rPr lang="en-US" sz="4000">
                  <a:ea typeface="Calibri" panose="020F0502020204030204" pitchFamily="34" charset="0"/>
                  <a:cs typeface="Arial" panose="020B0604020202020204" pitchFamily="34" charset="0"/>
                </a:rPr>
                <a:t>.</a:t>
              </a:r>
              <a:endParaRPr lang="vi-VN" sz="4000">
                <a:ea typeface="Calibri" panose="020F050202020403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DC60B32A-80BE-59C2-C6E1-70EB90D0E068}"/>
              </a:ext>
            </a:extLst>
          </p:cNvPr>
          <p:cNvGrpSpPr/>
          <p:nvPr/>
        </p:nvGrpSpPr>
        <p:grpSpPr>
          <a:xfrm>
            <a:off x="8605227" y="2367900"/>
            <a:ext cx="9296549" cy="7526993"/>
            <a:chOff x="8605227" y="2367900"/>
            <a:chExt cx="9296549" cy="7526993"/>
          </a:xfrm>
        </p:grpSpPr>
        <p:pic>
          <p:nvPicPr>
            <p:cNvPr id="7" name="Picture 6" descr="A picture containing text, clock&#10;&#10;Description automatically generated">
              <a:extLst>
                <a:ext uri="{FF2B5EF4-FFF2-40B4-BE49-F238E27FC236}">
                  <a16:creationId xmlns:a16="http://schemas.microsoft.com/office/drawing/2014/main" id="{4797A35A-78E5-A1AE-F77D-64BE81593C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36010" y="2367900"/>
              <a:ext cx="8810068" cy="6642100"/>
            </a:xfrm>
            <a:prstGeom prst="rect">
              <a:avLst/>
            </a:prstGeom>
          </p:spPr>
        </p:pic>
        <p:sp>
          <p:nvSpPr>
            <p:cNvPr id="14" name="TextBox 13">
              <a:extLst>
                <a:ext uri="{FF2B5EF4-FFF2-40B4-BE49-F238E27FC236}">
                  <a16:creationId xmlns:a16="http://schemas.microsoft.com/office/drawing/2014/main" id="{A72960B1-3F55-AB5E-5839-9D226C3A125C}"/>
                </a:ext>
              </a:extLst>
            </p:cNvPr>
            <p:cNvSpPr txBox="1"/>
            <p:nvPr/>
          </p:nvSpPr>
          <p:spPr>
            <a:xfrm>
              <a:off x="8605227" y="8978617"/>
              <a:ext cx="9296549" cy="916276"/>
            </a:xfrm>
            <a:prstGeom prst="rect">
              <a:avLst/>
            </a:prstGeom>
            <a:noFill/>
          </p:spPr>
          <p:txBody>
            <a:bodyPr wrap="square">
              <a:spAutoFit/>
            </a:bodyPr>
            <a:lstStyle/>
            <a:p>
              <a:pPr algn="ctr">
                <a:lnSpc>
                  <a:spcPct val="150000"/>
                </a:lnSpc>
                <a:spcBef>
                  <a:spcPts val="100"/>
                </a:spcBef>
                <a:spcAft>
                  <a:spcPts val="100"/>
                </a:spcAft>
              </a:pPr>
              <a:r>
                <a:rPr lang="en-US" sz="4000">
                  <a:latin typeface="Arial" panose="020B0604020202020204" pitchFamily="34" charset="0"/>
                  <a:ea typeface="Calibri" panose="020F0502020204030204" pitchFamily="34" charset="0"/>
                  <a:cs typeface="Arial" panose="020B0604020202020204" pitchFamily="34" charset="0"/>
                </a:rPr>
                <a:t>Chưa có phương pháp học tập hiệu quả</a:t>
              </a:r>
              <a:endParaRPr lang="vi-VN" sz="4000">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99374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63680" y="-517358"/>
            <a:ext cx="3014898" cy="2952088"/>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51199">
            <a:off x="-633937" y="-1058648"/>
            <a:ext cx="3050975" cy="3389972"/>
          </a:xfrm>
          <a:prstGeom prst="rect">
            <a:avLst/>
          </a:prstGeom>
        </p:spPr>
      </p:pic>
      <p:sp>
        <p:nvSpPr>
          <p:cNvPr id="17" name="TextBox 6">
            <a:extLst>
              <a:ext uri="{FF2B5EF4-FFF2-40B4-BE49-F238E27FC236}">
                <a16:creationId xmlns:a16="http://schemas.microsoft.com/office/drawing/2014/main" id="{FC765848-0949-415B-816C-A3F715E5F2B0}"/>
              </a:ext>
            </a:extLst>
          </p:cNvPr>
          <p:cNvSpPr txBox="1"/>
          <p:nvPr/>
        </p:nvSpPr>
        <p:spPr>
          <a:xfrm>
            <a:off x="2897921" y="1686684"/>
            <a:ext cx="12492158" cy="738664"/>
          </a:xfrm>
          <a:prstGeom prst="rect">
            <a:avLst/>
          </a:prstGeom>
        </p:spPr>
        <p:txBody>
          <a:bodyPr wrap="square" lIns="0" tIns="0" rIns="0" bIns="0" rtlCol="0" anchor="t">
            <a:spAutoFit/>
          </a:bodyPr>
          <a:lstStyle/>
          <a:p>
            <a:pPr algn="ctr"/>
            <a:r>
              <a:rPr lang="en-US" sz="4800" b="1">
                <a:solidFill>
                  <a:srgbClr val="DF5745"/>
                </a:solidFill>
                <a:latin typeface="Arial" panose="020B0604020202020204" pitchFamily="34" charset="0"/>
                <a:cs typeface="Arial" panose="020B0604020202020204" pitchFamily="34" charset="0"/>
              </a:rPr>
              <a:t>Gợi ý: Những khó khăn trong học tập</a:t>
            </a:r>
          </a:p>
        </p:txBody>
      </p:sp>
      <p:grpSp>
        <p:nvGrpSpPr>
          <p:cNvPr id="19" name="Group 18">
            <a:extLst>
              <a:ext uri="{FF2B5EF4-FFF2-40B4-BE49-F238E27FC236}">
                <a16:creationId xmlns:a16="http://schemas.microsoft.com/office/drawing/2014/main" id="{17F66329-D71A-23C9-2762-0921CDD0BC52}"/>
              </a:ext>
            </a:extLst>
          </p:cNvPr>
          <p:cNvGrpSpPr/>
          <p:nvPr/>
        </p:nvGrpSpPr>
        <p:grpSpPr>
          <a:xfrm>
            <a:off x="283143" y="3229521"/>
            <a:ext cx="6130858" cy="6024913"/>
            <a:chOff x="38100" y="3154630"/>
            <a:chExt cx="6130858" cy="6024913"/>
          </a:xfrm>
        </p:grpSpPr>
        <p:pic>
          <p:nvPicPr>
            <p:cNvPr id="5" name="Picture 4">
              <a:extLst>
                <a:ext uri="{FF2B5EF4-FFF2-40B4-BE49-F238E27FC236}">
                  <a16:creationId xmlns:a16="http://schemas.microsoft.com/office/drawing/2014/main" id="{0E554A8F-0B02-F393-8F59-AB0E7C96F34C}"/>
                </a:ext>
              </a:extLst>
            </p:cNvPr>
            <p:cNvPicPr>
              <a:picLocks noChangeAspect="1"/>
            </p:cNvPicPr>
            <p:nvPr/>
          </p:nvPicPr>
          <p:blipFill>
            <a:blip r:embed="rId6">
              <a:extLst>
                <a:ext uri="{28A0092B-C50C-407E-A947-70E740481C1C}">
                  <a14:useLocalDpi xmlns:a14="http://schemas.microsoft.com/office/drawing/2010/main" val="0"/>
                </a:ext>
              </a:extLst>
            </a:blip>
            <a:srcRect l="13062" r="13062"/>
            <a:stretch/>
          </p:blipFill>
          <p:spPr>
            <a:xfrm>
              <a:off x="435823" y="3154630"/>
              <a:ext cx="5173211" cy="4294586"/>
            </a:xfrm>
            <a:prstGeom prst="rect">
              <a:avLst/>
            </a:prstGeom>
          </p:spPr>
        </p:pic>
        <p:sp>
          <p:nvSpPr>
            <p:cNvPr id="9" name="TextBox 8">
              <a:extLst>
                <a:ext uri="{FF2B5EF4-FFF2-40B4-BE49-F238E27FC236}">
                  <a16:creationId xmlns:a16="http://schemas.microsoft.com/office/drawing/2014/main" id="{196A57EE-8EE1-EB4F-D7A3-A3AEF90CCFD4}"/>
                </a:ext>
              </a:extLst>
            </p:cNvPr>
            <p:cNvSpPr txBox="1"/>
            <p:nvPr/>
          </p:nvSpPr>
          <p:spPr>
            <a:xfrm>
              <a:off x="38100" y="7527872"/>
              <a:ext cx="6130858" cy="1651671"/>
            </a:xfrm>
            <a:prstGeom prst="rect">
              <a:avLst/>
            </a:prstGeom>
            <a:noFill/>
          </p:spPr>
          <p:txBody>
            <a:bodyPr wrap="square">
              <a:spAutoFit/>
            </a:bodyPr>
            <a:lstStyle/>
            <a:p>
              <a:pPr algn="ctr">
                <a:lnSpc>
                  <a:spcPct val="150000"/>
                </a:lnSpc>
                <a:spcBef>
                  <a:spcPts val="100"/>
                </a:spcBef>
                <a:spcAft>
                  <a:spcPts val="100"/>
                </a:spcAft>
              </a:pPr>
              <a:r>
                <a:rPr lang="vi-VN" sz="3600">
                  <a:ea typeface="Calibri" panose="020F0502020204030204" pitchFamily="34" charset="0"/>
                  <a:cs typeface="Arial" panose="020B0604020202020204" pitchFamily="34" charset="0"/>
                </a:rPr>
                <a:t>Những khó khăn của em trong các mối quan hệ</a:t>
              </a:r>
            </a:p>
          </p:txBody>
        </p:sp>
      </p:grpSp>
      <p:grpSp>
        <p:nvGrpSpPr>
          <p:cNvPr id="8" name="Group 7">
            <a:extLst>
              <a:ext uri="{FF2B5EF4-FFF2-40B4-BE49-F238E27FC236}">
                <a16:creationId xmlns:a16="http://schemas.microsoft.com/office/drawing/2014/main" id="{41E6CB8F-91C0-C1D2-BA37-AEFE69597105}"/>
              </a:ext>
            </a:extLst>
          </p:cNvPr>
          <p:cNvGrpSpPr/>
          <p:nvPr/>
        </p:nvGrpSpPr>
        <p:grpSpPr>
          <a:xfrm>
            <a:off x="6287565" y="2997284"/>
            <a:ext cx="5712869" cy="6257150"/>
            <a:chOff x="6168958" y="3001049"/>
            <a:chExt cx="5712869" cy="6257150"/>
          </a:xfrm>
        </p:grpSpPr>
        <p:sp>
          <p:nvSpPr>
            <p:cNvPr id="14" name="TextBox 13">
              <a:extLst>
                <a:ext uri="{FF2B5EF4-FFF2-40B4-BE49-F238E27FC236}">
                  <a16:creationId xmlns:a16="http://schemas.microsoft.com/office/drawing/2014/main" id="{A72960B1-3F55-AB5E-5839-9D226C3A125C}"/>
                </a:ext>
              </a:extLst>
            </p:cNvPr>
            <p:cNvSpPr txBox="1"/>
            <p:nvPr/>
          </p:nvSpPr>
          <p:spPr>
            <a:xfrm>
              <a:off x="6168958" y="7606528"/>
              <a:ext cx="5712869" cy="1651671"/>
            </a:xfrm>
            <a:prstGeom prst="rect">
              <a:avLst/>
            </a:prstGeom>
            <a:noFill/>
          </p:spPr>
          <p:txBody>
            <a:bodyPr wrap="square">
              <a:spAutoFit/>
            </a:bodyPr>
            <a:lstStyle/>
            <a:p>
              <a:pPr algn="ctr">
                <a:lnSpc>
                  <a:spcPct val="150000"/>
                </a:lnSpc>
                <a:spcBef>
                  <a:spcPts val="100"/>
                </a:spcBef>
                <a:spcAft>
                  <a:spcPts val="100"/>
                </a:spcAft>
              </a:pPr>
              <a:r>
                <a:rPr lang="en-US" sz="3600">
                  <a:latin typeface="Arial" panose="020B0604020202020204" pitchFamily="34" charset="0"/>
                  <a:ea typeface="Calibri" panose="020F0502020204030204" pitchFamily="34" charset="0"/>
                  <a:cs typeface="Arial" panose="020B0604020202020204" pitchFamily="34" charset="0"/>
                </a:rPr>
                <a:t>Khó thiết lập mối quan hệ tốt đẹp với các bạn</a:t>
              </a:r>
              <a:endParaRPr lang="vi-VN" sz="3600">
                <a:latin typeface="Arial" panose="020B0604020202020204" pitchFamily="34" charset="0"/>
                <a:ea typeface="Calibri" panose="020F0502020204030204" pitchFamily="34" charset="0"/>
                <a:cs typeface="Arial" panose="020B0604020202020204" pitchFamily="34" charset="0"/>
              </a:endParaRPr>
            </a:p>
          </p:txBody>
        </p:sp>
        <p:pic>
          <p:nvPicPr>
            <p:cNvPr id="4" name="Picture 13">
              <a:extLst>
                <a:ext uri="{FF2B5EF4-FFF2-40B4-BE49-F238E27FC236}">
                  <a16:creationId xmlns:a16="http://schemas.microsoft.com/office/drawing/2014/main" id="{EDE3BB2B-08BE-C5CA-9C96-A4DAF865C32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415468" y="3001049"/>
              <a:ext cx="3457063" cy="4601748"/>
            </a:xfrm>
            <a:prstGeom prst="rect">
              <a:avLst/>
            </a:prstGeom>
          </p:spPr>
        </p:pic>
      </p:grpSp>
      <p:grpSp>
        <p:nvGrpSpPr>
          <p:cNvPr id="18" name="Group 17">
            <a:extLst>
              <a:ext uri="{FF2B5EF4-FFF2-40B4-BE49-F238E27FC236}">
                <a16:creationId xmlns:a16="http://schemas.microsoft.com/office/drawing/2014/main" id="{ECC8587F-FD14-949E-3E89-9A07E8EE62AC}"/>
              </a:ext>
            </a:extLst>
          </p:cNvPr>
          <p:cNvGrpSpPr/>
          <p:nvPr/>
        </p:nvGrpSpPr>
        <p:grpSpPr>
          <a:xfrm>
            <a:off x="11949777" y="3507865"/>
            <a:ext cx="6062908" cy="5750334"/>
            <a:chOff x="11949777" y="3507865"/>
            <a:chExt cx="6062908" cy="5750334"/>
          </a:xfrm>
        </p:grpSpPr>
        <p:pic>
          <p:nvPicPr>
            <p:cNvPr id="3" name="Picture 21">
              <a:extLst>
                <a:ext uri="{FF2B5EF4-FFF2-40B4-BE49-F238E27FC236}">
                  <a16:creationId xmlns:a16="http://schemas.microsoft.com/office/drawing/2014/main" id="{30C6A7C9-E758-B1A3-F000-7C89B028D4BC}"/>
                </a:ext>
              </a:extLst>
            </p:cNvPr>
            <p:cNvPicPr>
              <a:picLocks noChangeAspect="1"/>
            </p:cNvPicPr>
            <p:nvPr/>
          </p:nvPicPr>
          <p:blipFill>
            <a:blip r:embed="rId9"/>
            <a:srcRect/>
            <a:stretch>
              <a:fillRect/>
            </a:stretch>
          </p:blipFill>
          <p:spPr>
            <a:xfrm>
              <a:off x="13030200" y="3507865"/>
              <a:ext cx="3592606" cy="3588115"/>
            </a:xfrm>
            <a:prstGeom prst="rect">
              <a:avLst/>
            </a:prstGeom>
          </p:spPr>
        </p:pic>
        <p:sp>
          <p:nvSpPr>
            <p:cNvPr id="6" name="TextBox 5">
              <a:extLst>
                <a:ext uri="{FF2B5EF4-FFF2-40B4-BE49-F238E27FC236}">
                  <a16:creationId xmlns:a16="http://schemas.microsoft.com/office/drawing/2014/main" id="{5E92FFC8-2927-7DBA-0D5E-C5F4AC2C3638}"/>
                </a:ext>
              </a:extLst>
            </p:cNvPr>
            <p:cNvSpPr txBox="1"/>
            <p:nvPr/>
          </p:nvSpPr>
          <p:spPr>
            <a:xfrm>
              <a:off x="11949777" y="7606528"/>
              <a:ext cx="6062908" cy="1651671"/>
            </a:xfrm>
            <a:prstGeom prst="rect">
              <a:avLst/>
            </a:prstGeom>
            <a:noFill/>
          </p:spPr>
          <p:txBody>
            <a:bodyPr wrap="square">
              <a:spAutoFit/>
            </a:bodyPr>
            <a:lstStyle/>
            <a:p>
              <a:pPr algn="ctr">
                <a:lnSpc>
                  <a:spcPct val="150000"/>
                </a:lnSpc>
                <a:spcBef>
                  <a:spcPts val="100"/>
                </a:spcBef>
                <a:spcAft>
                  <a:spcPts val="100"/>
                </a:spcAft>
              </a:pPr>
              <a:r>
                <a:rPr lang="en-US" sz="3600">
                  <a:latin typeface="Arial" panose="020B0604020202020204" pitchFamily="34" charset="0"/>
                  <a:ea typeface="Calibri" panose="020F0502020204030204" pitchFamily="34" charset="0"/>
                  <a:cs typeface="Arial" panose="020B0604020202020204" pitchFamily="34" charset="0"/>
                </a:rPr>
                <a:t>Khó kiểm soát cảm xúc khi có mâu thuẫn với các bạn</a:t>
              </a:r>
              <a:endParaRPr lang="vi-VN" sz="3600">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4219185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64122">
            <a:off x="-1314912" y="7853837"/>
            <a:ext cx="3991877" cy="368250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82862" y="-1298095"/>
            <a:ext cx="3402083" cy="4056134"/>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16571" y="7295360"/>
            <a:ext cx="2734663" cy="3461599"/>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2673" y="-636367"/>
            <a:ext cx="2787400" cy="2829847"/>
          </a:xfrm>
          <a:prstGeom prst="rect">
            <a:avLst/>
          </a:prstGeom>
        </p:spPr>
      </p:pic>
      <p:sp>
        <p:nvSpPr>
          <p:cNvPr id="7" name="TextBox 4">
            <a:extLst>
              <a:ext uri="{FF2B5EF4-FFF2-40B4-BE49-F238E27FC236}">
                <a16:creationId xmlns:a16="http://schemas.microsoft.com/office/drawing/2014/main" id="{F78FA947-4CB5-86E8-8491-9801BF7F9D8F}"/>
              </a:ext>
            </a:extLst>
          </p:cNvPr>
          <p:cNvSpPr txBox="1"/>
          <p:nvPr/>
        </p:nvSpPr>
        <p:spPr>
          <a:xfrm>
            <a:off x="2971800" y="419100"/>
            <a:ext cx="12344400" cy="971100"/>
          </a:xfrm>
          <a:prstGeom prst="rect">
            <a:avLst/>
          </a:prstGeom>
        </p:spPr>
        <p:txBody>
          <a:bodyPr wrap="square" lIns="0" tIns="0" rIns="0" bIns="0" rtlCol="0" anchor="t">
            <a:spAutoFit/>
          </a:bodyPr>
          <a:lstStyle/>
          <a:p>
            <a:pPr algn="ctr">
              <a:lnSpc>
                <a:spcPct val="150000"/>
              </a:lnSpc>
            </a:pPr>
            <a:r>
              <a:rPr lang="en-US" sz="4800" b="1">
                <a:solidFill>
                  <a:srgbClr val="DF5745"/>
                </a:solidFill>
                <a:latin typeface="Arial" panose="020B0604020202020204" pitchFamily="34" charset="0"/>
                <a:cs typeface="Arial" panose="020B0604020202020204" pitchFamily="34" charset="0"/>
              </a:rPr>
              <a:t>2. </a:t>
            </a:r>
            <a:r>
              <a:rPr lang="vi-VN" sz="4800" b="1">
                <a:solidFill>
                  <a:srgbClr val="DF5745"/>
                </a:solidFill>
                <a:cs typeface="Arial" panose="020B0604020202020204" pitchFamily="34" charset="0"/>
              </a:rPr>
              <a:t>Thảo luận về cách vượt qua khó khăn</a:t>
            </a:r>
            <a:endParaRPr lang="en-US" sz="4800" b="1" dirty="0">
              <a:solidFill>
                <a:srgbClr val="DF5745"/>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09F31FB-6A5D-5881-81C3-6373642FD745}"/>
              </a:ext>
            </a:extLst>
          </p:cNvPr>
          <p:cNvSpPr txBox="1"/>
          <p:nvPr/>
        </p:nvSpPr>
        <p:spPr>
          <a:xfrm>
            <a:off x="3240801" y="1243906"/>
            <a:ext cx="11806393" cy="1824923"/>
          </a:xfrm>
          <a:prstGeom prst="rect">
            <a:avLst/>
          </a:prstGeom>
          <a:noFill/>
        </p:spPr>
        <p:txBody>
          <a:bodyPr wrap="square">
            <a:spAutoFit/>
          </a:bodyPr>
          <a:lstStyle/>
          <a:p>
            <a:pPr marR="90170" algn="ctr">
              <a:lnSpc>
                <a:spcPct val="150000"/>
              </a:lnSpc>
            </a:pPr>
            <a:r>
              <a:rPr lang="vi-VN" sz="4000">
                <a:ea typeface="Calibri" panose="020F0502020204030204" pitchFamily="34" charset="0"/>
                <a:cs typeface="Arial" panose="020B0604020202020204" pitchFamily="34" charset="0"/>
              </a:rPr>
              <a:t>Dựa vào ví dụ bên dưới, hãy nêu thêm các ví dụ về cách vượt qua khó khăn.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039C0F89-BA49-7070-A74E-9F120733B0A4}"/>
              </a:ext>
            </a:extLst>
          </p:cNvPr>
          <p:cNvSpPr txBox="1"/>
          <p:nvPr/>
        </p:nvSpPr>
        <p:spPr>
          <a:xfrm>
            <a:off x="2971800" y="680564"/>
            <a:ext cx="12296296" cy="769441"/>
          </a:xfrm>
          <a:prstGeom prst="rect">
            <a:avLst/>
          </a:prstGeom>
          <a:noFill/>
        </p:spPr>
        <p:txBody>
          <a:bodyPr wrap="square">
            <a:spAutoFit/>
          </a:bodyPr>
          <a:lstStyle/>
          <a:p>
            <a:pPr algn="ctr"/>
            <a:r>
              <a:rPr lang="en-US" sz="4400" b="1">
                <a:solidFill>
                  <a:srgbClr val="FF0000"/>
                </a:solidFill>
                <a:latin typeface="Arial" panose="020B0604020202020204" pitchFamily="34" charset="0"/>
                <a:cs typeface="Arial" panose="020B0604020202020204" pitchFamily="34" charset="0"/>
              </a:rPr>
              <a:t>THẢO LUẬN NHÓM</a:t>
            </a:r>
          </a:p>
        </p:txBody>
      </p:sp>
      <p:graphicFrame>
        <p:nvGraphicFramePr>
          <p:cNvPr id="12" name="Table 12">
            <a:extLst>
              <a:ext uri="{FF2B5EF4-FFF2-40B4-BE49-F238E27FC236}">
                <a16:creationId xmlns:a16="http://schemas.microsoft.com/office/drawing/2014/main" id="{EC9AB692-D4DC-D07F-B358-57A68F46B6FB}"/>
              </a:ext>
            </a:extLst>
          </p:cNvPr>
          <p:cNvGraphicFramePr>
            <a:graphicFrameLocks noGrp="1"/>
          </p:cNvGraphicFramePr>
          <p:nvPr>
            <p:extLst>
              <p:ext uri="{D42A27DB-BD31-4B8C-83A1-F6EECF244321}">
                <p14:modId xmlns:p14="http://schemas.microsoft.com/office/powerpoint/2010/main" val="3738023991"/>
              </p:ext>
            </p:extLst>
          </p:nvPr>
        </p:nvGraphicFramePr>
        <p:xfrm>
          <a:off x="761998" y="3206483"/>
          <a:ext cx="16764000" cy="6571194"/>
        </p:xfrm>
        <a:graphic>
          <a:graphicData uri="http://schemas.openxmlformats.org/drawingml/2006/table">
            <a:tbl>
              <a:tblPr firstRow="1" bandRow="1">
                <a:tableStyleId>{93296810-A885-4BE3-A3E7-6D5BEEA58F35}</a:tableStyleId>
              </a:tblPr>
              <a:tblGrid>
                <a:gridCol w="7391400">
                  <a:extLst>
                    <a:ext uri="{9D8B030D-6E8A-4147-A177-3AD203B41FA5}">
                      <a16:colId xmlns:a16="http://schemas.microsoft.com/office/drawing/2014/main" val="334970146"/>
                    </a:ext>
                  </a:extLst>
                </a:gridCol>
                <a:gridCol w="9372600">
                  <a:extLst>
                    <a:ext uri="{9D8B030D-6E8A-4147-A177-3AD203B41FA5}">
                      <a16:colId xmlns:a16="http://schemas.microsoft.com/office/drawing/2014/main" val="3838118562"/>
                    </a:ext>
                  </a:extLst>
                </a:gridCol>
              </a:tblGrid>
              <a:tr h="773325">
                <a:tc>
                  <a:txBody>
                    <a:bodyPr/>
                    <a:lstStyle/>
                    <a:p>
                      <a:pPr algn="ctr">
                        <a:lnSpc>
                          <a:spcPct val="150000"/>
                        </a:lnSpc>
                      </a:pPr>
                      <a:r>
                        <a:rPr lang="en-US" sz="2800">
                          <a:latin typeface="Arial" panose="020B0604020202020204" pitchFamily="34" charset="0"/>
                          <a:cs typeface="Arial" panose="020B0604020202020204" pitchFamily="34" charset="0"/>
                        </a:rPr>
                        <a:t>Cách vượt qua khó khăn</a:t>
                      </a:r>
                    </a:p>
                  </a:txBody>
                  <a:tcPr anchor="ctr"/>
                </a:tc>
                <a:tc>
                  <a:txBody>
                    <a:bodyPr/>
                    <a:lstStyle/>
                    <a:p>
                      <a:pPr algn="ctr">
                        <a:lnSpc>
                          <a:spcPct val="150000"/>
                        </a:lnSpc>
                      </a:pPr>
                      <a:r>
                        <a:rPr lang="en-US" sz="2800">
                          <a:latin typeface="Arial" panose="020B0604020202020204" pitchFamily="34" charset="0"/>
                          <a:cs typeface="Arial" panose="020B0604020202020204" pitchFamily="34" charset="0"/>
                        </a:rPr>
                        <a:t>Ví dụ</a:t>
                      </a:r>
                    </a:p>
                  </a:txBody>
                  <a:tcPr anchor="ctr"/>
                </a:tc>
                <a:extLst>
                  <a:ext uri="{0D108BD9-81ED-4DB2-BD59-A6C34878D82A}">
                    <a16:rowId xmlns:a16="http://schemas.microsoft.com/office/drawing/2014/main" val="901094004"/>
                  </a:ext>
                </a:extLst>
              </a:tr>
              <a:tr h="1317025">
                <a:tc>
                  <a:txBody>
                    <a:bodyPr/>
                    <a:lstStyle/>
                    <a:p>
                      <a:pPr algn="just">
                        <a:lnSpc>
                          <a:spcPct val="150000"/>
                        </a:lnSpc>
                      </a:pPr>
                      <a:r>
                        <a:rPr lang="en-US" sz="2800">
                          <a:latin typeface="Arial" panose="020B0604020202020204" pitchFamily="34" charset="0"/>
                          <a:cs typeface="Arial" panose="020B0604020202020204" pitchFamily="34" charset="0"/>
                        </a:rPr>
                        <a:t>1. Xác định khó khăn và các nguyên nhân của khó khăn</a:t>
                      </a:r>
                    </a:p>
                  </a:txBody>
                  <a:tcPr anchor="ctr"/>
                </a:tc>
                <a:tc>
                  <a:txBody>
                    <a:bodyPr/>
                    <a:lstStyle/>
                    <a:p>
                      <a:pPr marL="457200" indent="-457200" algn="just">
                        <a:lnSpc>
                          <a:spcPct val="150000"/>
                        </a:lnSpc>
                        <a:buFontTx/>
                        <a:buChar char="-"/>
                      </a:pPr>
                      <a:r>
                        <a:rPr lang="en-US" sz="2800">
                          <a:latin typeface="Arial" panose="020B0604020202020204" pitchFamily="34" charset="0"/>
                          <a:cs typeface="Arial" panose="020B0604020202020204" pitchFamily="34" charset="0"/>
                        </a:rPr>
                        <a:t>Khó khăn: khó tập trung khi học bài ở nhà.</a:t>
                      </a:r>
                    </a:p>
                    <a:p>
                      <a:pPr marL="457200" indent="-457200" algn="just">
                        <a:lnSpc>
                          <a:spcPct val="150000"/>
                        </a:lnSpc>
                        <a:buFontTx/>
                        <a:buChar char="-"/>
                      </a:pPr>
                      <a:r>
                        <a:rPr lang="en-US" sz="2800">
                          <a:latin typeface="Arial" panose="020B0604020202020204" pitchFamily="34" charset="0"/>
                          <a:cs typeface="Arial" panose="020B0604020202020204" pitchFamily="34" charset="0"/>
                        </a:rPr>
                        <a:t>Nguyên nhân: dễ bị xao nhãng bởi những yếu tố bên ngoài, hay nghĩ lan man khi học,…</a:t>
                      </a:r>
                    </a:p>
                  </a:txBody>
                  <a:tcPr anchor="ctr"/>
                </a:tc>
                <a:extLst>
                  <a:ext uri="{0D108BD9-81ED-4DB2-BD59-A6C34878D82A}">
                    <a16:rowId xmlns:a16="http://schemas.microsoft.com/office/drawing/2014/main" val="805110294"/>
                  </a:ext>
                </a:extLst>
              </a:tr>
              <a:tr h="1317025">
                <a:tc>
                  <a:txBody>
                    <a:bodyPr/>
                    <a:lstStyle/>
                    <a:p>
                      <a:pPr algn="just">
                        <a:lnSpc>
                          <a:spcPct val="150000"/>
                        </a:lnSpc>
                      </a:pPr>
                      <a:r>
                        <a:rPr lang="en-US" sz="2800">
                          <a:latin typeface="Arial" panose="020B0604020202020204" pitchFamily="34" charset="0"/>
                          <a:cs typeface="Arial" panose="020B0604020202020204" pitchFamily="34" charset="0"/>
                        </a:rPr>
                        <a:t>2. Xác định và thực hiện các biện pháp cụ thể để vượt qua khó khăn.</a:t>
                      </a:r>
                    </a:p>
                  </a:txBody>
                  <a:tcPr anchor="ctr"/>
                </a:tc>
                <a:tc>
                  <a:txBody>
                    <a:bodyPr/>
                    <a:lstStyle/>
                    <a:p>
                      <a:pPr marL="457200" indent="-457200" algn="just">
                        <a:lnSpc>
                          <a:spcPct val="150000"/>
                        </a:lnSpc>
                        <a:buFontTx/>
                        <a:buChar char="-"/>
                      </a:pPr>
                      <a:r>
                        <a:rPr lang="en-US" sz="2800">
                          <a:latin typeface="Arial" panose="020B0604020202020204" pitchFamily="34" charset="0"/>
                          <a:cs typeface="Arial" panose="020B0604020202020204" pitchFamily="34" charset="0"/>
                        </a:rPr>
                        <a:t>Chọn vị trí yên tĩnh ở nhà để làm góc học tập;</a:t>
                      </a:r>
                    </a:p>
                    <a:p>
                      <a:pPr marL="457200" indent="-457200" algn="just">
                        <a:lnSpc>
                          <a:spcPct val="150000"/>
                        </a:lnSpc>
                        <a:buFontTx/>
                        <a:buChar char="-"/>
                      </a:pPr>
                      <a:r>
                        <a:rPr lang="en-US" sz="2800">
                          <a:latin typeface="Arial" panose="020B0604020202020204" pitchFamily="34" charset="0"/>
                          <a:cs typeface="Arial" panose="020B0604020202020204" pitchFamily="34" charset="0"/>
                        </a:rPr>
                        <a:t>Khi học, chia nội dung học ra từng phần nhỏ để duy trì việc tập trung.</a:t>
                      </a:r>
                    </a:p>
                  </a:txBody>
                  <a:tcPr anchor="ctr"/>
                </a:tc>
                <a:extLst>
                  <a:ext uri="{0D108BD9-81ED-4DB2-BD59-A6C34878D82A}">
                    <a16:rowId xmlns:a16="http://schemas.microsoft.com/office/drawing/2014/main" val="1583178819"/>
                  </a:ext>
                </a:extLst>
              </a:tr>
              <a:tr h="1317025">
                <a:tc>
                  <a:txBody>
                    <a:bodyPr/>
                    <a:lstStyle/>
                    <a:p>
                      <a:pPr algn="just">
                        <a:lnSpc>
                          <a:spcPct val="150000"/>
                        </a:lnSpc>
                      </a:pPr>
                      <a:r>
                        <a:rPr lang="en-US" sz="2800">
                          <a:latin typeface="Arial" panose="020B0604020202020204" pitchFamily="34" charset="0"/>
                          <a:cs typeface="Arial" panose="020B0604020202020204" pitchFamily="34" charset="0"/>
                        </a:rPr>
                        <a:t>3. Đánh giá hiệu quả của các biện pháp vượt qua khó khan, rút ra bài học kinh nghiệm.</a:t>
                      </a:r>
                    </a:p>
                  </a:txBody>
                  <a:tcPr anchor="ctr"/>
                </a:tc>
                <a:tc>
                  <a:txBody>
                    <a:bodyPr/>
                    <a:lstStyle/>
                    <a:p>
                      <a:pPr algn="just">
                        <a:lnSpc>
                          <a:spcPct val="150000"/>
                        </a:lnSpc>
                      </a:pPr>
                      <a:r>
                        <a:rPr lang="en-US" sz="2800">
                          <a:latin typeface="Arial" panose="020B0604020202020204" pitchFamily="34" charset="0"/>
                          <a:cs typeface="Arial" panose="020B0604020202020204" pitchFamily="34" charset="0"/>
                        </a:rPr>
                        <a:t>Đánh giá hiệu quả của việc lựa chọn vị trí góc học tập và phương pháp chia nhỏ nội dung học trong việc nâng cao khả năng tập trung khi học bài ở nhà.</a:t>
                      </a:r>
                    </a:p>
                  </a:txBody>
                  <a:tcPr anchor="ctr"/>
                </a:tc>
                <a:extLst>
                  <a:ext uri="{0D108BD9-81ED-4DB2-BD59-A6C34878D82A}">
                    <a16:rowId xmlns:a16="http://schemas.microsoft.com/office/drawing/2014/main" val="676521048"/>
                  </a:ext>
                </a:extLst>
              </a:tr>
            </a:tbl>
          </a:graphicData>
        </a:graphic>
      </p:graphicFrame>
    </p:spTree>
    <p:extLst>
      <p:ext uri="{BB962C8B-B14F-4D97-AF65-F5344CB8AC3E}">
        <p14:creationId xmlns:p14="http://schemas.microsoft.com/office/powerpoint/2010/main" val="4171705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07169" y="-509849"/>
            <a:ext cx="3104261" cy="307709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753335">
            <a:off x="-142203" y="-829929"/>
            <a:ext cx="2080986" cy="3880626"/>
          </a:xfrm>
          <a:prstGeom prst="rect">
            <a:avLst/>
          </a:prstGeom>
        </p:spPr>
      </p:pic>
      <p:graphicFrame>
        <p:nvGraphicFramePr>
          <p:cNvPr id="6" name="Table 12">
            <a:extLst>
              <a:ext uri="{FF2B5EF4-FFF2-40B4-BE49-F238E27FC236}">
                <a16:creationId xmlns:a16="http://schemas.microsoft.com/office/drawing/2014/main" id="{05F710CE-1116-3804-B037-4D3D1EC2A62E}"/>
              </a:ext>
            </a:extLst>
          </p:cNvPr>
          <p:cNvGraphicFramePr>
            <a:graphicFrameLocks noGrp="1"/>
          </p:cNvGraphicFramePr>
          <p:nvPr>
            <p:extLst>
              <p:ext uri="{D42A27DB-BD31-4B8C-83A1-F6EECF244321}">
                <p14:modId xmlns:p14="http://schemas.microsoft.com/office/powerpoint/2010/main" val="199935776"/>
              </p:ext>
            </p:extLst>
          </p:nvPr>
        </p:nvGraphicFramePr>
        <p:xfrm>
          <a:off x="552449" y="1866900"/>
          <a:ext cx="17183101" cy="7609944"/>
        </p:xfrm>
        <a:graphic>
          <a:graphicData uri="http://schemas.openxmlformats.org/drawingml/2006/table">
            <a:tbl>
              <a:tblPr firstRow="1" bandRow="1">
                <a:tableStyleId>{93296810-A885-4BE3-A3E7-6D5BEEA58F35}</a:tableStyleId>
              </a:tblPr>
              <a:tblGrid>
                <a:gridCol w="6686551">
                  <a:extLst>
                    <a:ext uri="{9D8B030D-6E8A-4147-A177-3AD203B41FA5}">
                      <a16:colId xmlns:a16="http://schemas.microsoft.com/office/drawing/2014/main" val="334970146"/>
                    </a:ext>
                  </a:extLst>
                </a:gridCol>
                <a:gridCol w="10496550">
                  <a:extLst>
                    <a:ext uri="{9D8B030D-6E8A-4147-A177-3AD203B41FA5}">
                      <a16:colId xmlns:a16="http://schemas.microsoft.com/office/drawing/2014/main" val="3838118562"/>
                    </a:ext>
                  </a:extLst>
                </a:gridCol>
              </a:tblGrid>
              <a:tr h="895569">
                <a:tc>
                  <a:txBody>
                    <a:bodyPr/>
                    <a:lstStyle/>
                    <a:p>
                      <a:pPr algn="ctr">
                        <a:lnSpc>
                          <a:spcPct val="100000"/>
                        </a:lnSpc>
                      </a:pPr>
                      <a:r>
                        <a:rPr lang="en-US" sz="3200">
                          <a:latin typeface="Arial" panose="020B0604020202020204" pitchFamily="34" charset="0"/>
                          <a:cs typeface="Arial" panose="020B0604020202020204" pitchFamily="34" charset="0"/>
                        </a:rPr>
                        <a:t>Cách vượt qua khó khăn</a:t>
                      </a:r>
                    </a:p>
                  </a:txBody>
                  <a:tcPr anchor="ctr"/>
                </a:tc>
                <a:tc>
                  <a:txBody>
                    <a:bodyPr/>
                    <a:lstStyle/>
                    <a:p>
                      <a:pPr algn="ctr">
                        <a:lnSpc>
                          <a:spcPct val="100000"/>
                        </a:lnSpc>
                      </a:pPr>
                      <a:r>
                        <a:rPr lang="en-US" sz="3200">
                          <a:latin typeface="Arial" panose="020B0604020202020204" pitchFamily="34" charset="0"/>
                          <a:cs typeface="Arial" panose="020B0604020202020204" pitchFamily="34" charset="0"/>
                        </a:rPr>
                        <a:t>Ví dụ</a:t>
                      </a:r>
                    </a:p>
                  </a:txBody>
                  <a:tcPr anchor="ctr"/>
                </a:tc>
                <a:extLst>
                  <a:ext uri="{0D108BD9-81ED-4DB2-BD59-A6C34878D82A}">
                    <a16:rowId xmlns:a16="http://schemas.microsoft.com/office/drawing/2014/main" val="901094004"/>
                  </a:ext>
                </a:extLst>
              </a:tr>
              <a:tr h="2238125">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a:latin typeface="Arial" panose="020B0604020202020204" pitchFamily="34" charset="0"/>
                          <a:cs typeface="Arial" panose="020B0604020202020204" pitchFamily="34" charset="0"/>
                        </a:rPr>
                        <a:t>1. Xác định khó khăn và các nguyên nhân của khó khăn</a:t>
                      </a:r>
                    </a:p>
                  </a:txBody>
                  <a:tcPr anchor="ctr"/>
                </a:tc>
                <a:tc>
                  <a:txBody>
                    <a:bodyPr/>
                    <a:lstStyle/>
                    <a:p>
                      <a:pPr marL="457200" indent="-457200" algn="just">
                        <a:lnSpc>
                          <a:spcPct val="150000"/>
                        </a:lnSpc>
                        <a:buFontTx/>
                        <a:buChar char="-"/>
                      </a:pPr>
                      <a:endParaRPr lang="en-US" sz="3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05110294"/>
                  </a:ext>
                </a:extLst>
              </a:tr>
              <a:tr h="2238125">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a:latin typeface="Arial" panose="020B0604020202020204" pitchFamily="34" charset="0"/>
                          <a:cs typeface="Arial" panose="020B0604020202020204" pitchFamily="34" charset="0"/>
                        </a:rPr>
                        <a:t>2. Xác định và thực hiện các biện pháp cụ thể để vượt qua khó khăn.</a:t>
                      </a:r>
                    </a:p>
                  </a:txBody>
                  <a:tcPr anchor="ctr"/>
                </a:tc>
                <a:tc>
                  <a:txBody>
                    <a:bodyPr/>
                    <a:lstStyle/>
                    <a:p>
                      <a:pPr marL="457200" indent="-457200" algn="just">
                        <a:lnSpc>
                          <a:spcPct val="150000"/>
                        </a:lnSpc>
                        <a:buFontTx/>
                        <a:buChar char="-"/>
                      </a:pPr>
                      <a:endParaRPr lang="en-US" sz="3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83178819"/>
                  </a:ext>
                </a:extLst>
              </a:tr>
              <a:tr h="2238125">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a:latin typeface="Arial" panose="020B0604020202020204" pitchFamily="34" charset="0"/>
                          <a:cs typeface="Arial" panose="020B0604020202020204" pitchFamily="34" charset="0"/>
                        </a:rPr>
                        <a:t>3. Đánh giá hiệu quả của các biện pháp vượt qua khó khăn, rút ra bài học kinh nghiệm.</a:t>
                      </a:r>
                    </a:p>
                  </a:txBody>
                  <a:tcPr anchor="ctr"/>
                </a:tc>
                <a:tc>
                  <a:txBody>
                    <a:bodyPr/>
                    <a:lstStyle/>
                    <a:p>
                      <a:pPr algn="just">
                        <a:lnSpc>
                          <a:spcPct val="150000"/>
                        </a:lnSpc>
                      </a:pPr>
                      <a:endParaRPr lang="en-US" sz="3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76521048"/>
                  </a:ext>
                </a:extLst>
              </a:tr>
            </a:tbl>
          </a:graphicData>
        </a:graphic>
      </p:graphicFrame>
      <p:sp>
        <p:nvSpPr>
          <p:cNvPr id="8" name="TextBox 7">
            <a:extLst>
              <a:ext uri="{FF2B5EF4-FFF2-40B4-BE49-F238E27FC236}">
                <a16:creationId xmlns:a16="http://schemas.microsoft.com/office/drawing/2014/main" id="{74731EE2-D7D5-7C71-A33F-32AF01E70061}"/>
              </a:ext>
            </a:extLst>
          </p:cNvPr>
          <p:cNvSpPr txBox="1"/>
          <p:nvPr/>
        </p:nvSpPr>
        <p:spPr>
          <a:xfrm>
            <a:off x="7448550" y="2686085"/>
            <a:ext cx="10039350" cy="2228815"/>
          </a:xfrm>
          <a:prstGeom prst="rect">
            <a:avLst/>
          </a:prstGeom>
          <a:noFill/>
        </p:spPr>
        <p:txBody>
          <a:bodyPr wrap="square">
            <a:spAutoFit/>
          </a:bodyPr>
          <a:lstStyle/>
          <a:p>
            <a:pPr marL="457200" indent="-457200" algn="just">
              <a:lnSpc>
                <a:spcPct val="150000"/>
              </a:lnSpc>
              <a:buFontTx/>
              <a:buChar char="-"/>
            </a:pPr>
            <a:r>
              <a:rPr lang="vi-VN" sz="3200">
                <a:effectLst/>
                <a:ea typeface="Calibri" panose="020F0502020204030204" pitchFamily="34" charset="0"/>
                <a:cs typeface="Times New Roman" panose="02020603050405020304" pitchFamily="18" charset="0"/>
              </a:rPr>
              <a:t>Khó khăn: khó tập trung khi học bài ở nhà; </a:t>
            </a:r>
            <a:endParaRPr lang="en-US" sz="3200">
              <a:effectLst/>
              <a:ea typeface="Calibri" panose="020F0502020204030204" pitchFamily="34" charset="0"/>
              <a:cs typeface="Times New Roman" panose="02020603050405020304" pitchFamily="18" charset="0"/>
            </a:endParaRPr>
          </a:p>
          <a:p>
            <a:pPr marL="457200" indent="-457200" algn="just">
              <a:lnSpc>
                <a:spcPct val="150000"/>
              </a:lnSpc>
              <a:buFontTx/>
              <a:buChar char="-"/>
            </a:pPr>
            <a:r>
              <a:rPr lang="vi-VN" sz="3200">
                <a:effectLst/>
                <a:ea typeface="Calibri" panose="020F0502020204030204" pitchFamily="34" charset="0"/>
                <a:cs typeface="Times New Roman" panose="02020603050405020304" pitchFamily="18" charset="0"/>
              </a:rPr>
              <a:t>Nguyên nhân: dễ bị xao nhãng bởi những yếu tố bên ngoài, hay nghĩ lan man khi học....</a:t>
            </a:r>
            <a:endParaRPr lang="en-US" sz="3200">
              <a:effectLst/>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C71E2E15-1303-43A0-4B6A-2890FBBA5D86}"/>
              </a:ext>
            </a:extLst>
          </p:cNvPr>
          <p:cNvSpPr txBox="1"/>
          <p:nvPr/>
        </p:nvSpPr>
        <p:spPr>
          <a:xfrm>
            <a:off x="7467600" y="5018576"/>
            <a:ext cx="10039350" cy="2228815"/>
          </a:xfrm>
          <a:prstGeom prst="rect">
            <a:avLst/>
          </a:prstGeom>
          <a:noFill/>
        </p:spPr>
        <p:txBody>
          <a:bodyPr wrap="square">
            <a:spAutoFit/>
          </a:bodyPr>
          <a:lstStyle/>
          <a:p>
            <a:pPr marL="457200" indent="-457200" algn="just">
              <a:lnSpc>
                <a:spcPct val="150000"/>
              </a:lnSpc>
              <a:buFontTx/>
              <a:buChar char="-"/>
            </a:pPr>
            <a:r>
              <a:rPr lang="vi-VN" sz="3200">
                <a:effectLst/>
                <a:ea typeface="Calibri" panose="020F0502020204030204" pitchFamily="34" charset="0"/>
                <a:cs typeface="Times New Roman" panose="02020603050405020304" pitchFamily="18" charset="0"/>
              </a:rPr>
              <a:t>Chọn vị trí yên tĩnh ở nhà để làm góc học tập; </a:t>
            </a:r>
          </a:p>
          <a:p>
            <a:pPr marL="457200" indent="-457200" algn="just">
              <a:lnSpc>
                <a:spcPct val="150000"/>
              </a:lnSpc>
              <a:buFontTx/>
              <a:buChar char="-"/>
            </a:pPr>
            <a:r>
              <a:rPr lang="vi-VN" sz="3200">
                <a:effectLst/>
                <a:ea typeface="Calibri" panose="020F0502020204030204" pitchFamily="34" charset="0"/>
                <a:cs typeface="Times New Roman" panose="02020603050405020304" pitchFamily="18" charset="0"/>
              </a:rPr>
              <a:t>Khi học, chia nội dung học ra từng phần nhỏ để duy trì việc tập trung.</a:t>
            </a:r>
            <a:endParaRPr lang="en-US" sz="3200">
              <a:effectLst/>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9EB21F63-FE83-3801-6F05-F62744E6D1EE}"/>
              </a:ext>
            </a:extLst>
          </p:cNvPr>
          <p:cNvSpPr txBox="1"/>
          <p:nvPr/>
        </p:nvSpPr>
        <p:spPr>
          <a:xfrm>
            <a:off x="7467600" y="7859113"/>
            <a:ext cx="10039350" cy="751488"/>
          </a:xfrm>
          <a:prstGeom prst="rect">
            <a:avLst/>
          </a:prstGeom>
          <a:noFill/>
        </p:spPr>
        <p:txBody>
          <a:bodyPr wrap="square">
            <a:spAutoFit/>
          </a:bodyPr>
          <a:lstStyle/>
          <a:p>
            <a:pPr algn="just">
              <a:lnSpc>
                <a:spcPct val="150000"/>
              </a:lnSpc>
            </a:pPr>
            <a:r>
              <a:rPr lang="vi-VN" sz="3200">
                <a:effectLst/>
                <a:latin typeface="Arial" panose="020B0604020202020204" pitchFamily="34" charset="0"/>
                <a:ea typeface="Calibri" panose="020F0502020204030204" pitchFamily="34" charset="0"/>
                <a:cs typeface="Arial" panose="020B0604020202020204" pitchFamily="34" charset="0"/>
              </a:rPr>
              <a:t>- </a:t>
            </a:r>
            <a:r>
              <a:rPr lang="en-US" sz="3200">
                <a:effectLst/>
                <a:latin typeface="Arial" panose="020B0604020202020204" pitchFamily="34" charset="0"/>
                <a:ea typeface="Calibri" panose="020F0502020204030204" pitchFamily="34" charset="0"/>
                <a:cs typeface="Arial" panose="020B0604020202020204" pitchFamily="34" charset="0"/>
              </a:rPr>
              <a:t>HS tự đánh giá</a:t>
            </a:r>
          </a:p>
        </p:txBody>
      </p:sp>
      <p:sp>
        <p:nvSpPr>
          <p:cNvPr id="17" name="TextBox 16">
            <a:extLst>
              <a:ext uri="{FF2B5EF4-FFF2-40B4-BE49-F238E27FC236}">
                <a16:creationId xmlns:a16="http://schemas.microsoft.com/office/drawing/2014/main" id="{CCA823FF-1005-4F73-9C66-A7118AEB792B}"/>
              </a:ext>
            </a:extLst>
          </p:cNvPr>
          <p:cNvSpPr txBox="1"/>
          <p:nvPr/>
        </p:nvSpPr>
        <p:spPr>
          <a:xfrm>
            <a:off x="3240802" y="652246"/>
            <a:ext cx="11806393" cy="916276"/>
          </a:xfrm>
          <a:prstGeom prst="rect">
            <a:avLst/>
          </a:prstGeom>
          <a:noFill/>
        </p:spPr>
        <p:txBody>
          <a:bodyPr wrap="square">
            <a:spAutoFit/>
          </a:bodyPr>
          <a:lstStyle/>
          <a:p>
            <a:pPr marR="90170" algn="ctr">
              <a:lnSpc>
                <a:spcPct val="150000"/>
              </a:lnSpc>
            </a:pPr>
            <a:r>
              <a:rPr lang="en-US" sz="4000" b="1">
                <a:latin typeface="Arial" panose="020B0604020202020204" pitchFamily="34" charset="0"/>
                <a:ea typeface="Calibri" panose="020F0502020204030204" pitchFamily="34" charset="0"/>
                <a:cs typeface="Arial" panose="020B0604020202020204" pitchFamily="34" charset="0"/>
              </a:rPr>
              <a:t>Ví dụ:</a:t>
            </a:r>
            <a:endParaRPr lang="en-US" sz="4000" b="1">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75512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1+#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1+#ppt_w/2"/>
                                          </p:val>
                                        </p:tav>
                                        <p:tav tm="100000">
                                          <p:val>
                                            <p:strVal val="#ppt_x"/>
                                          </p:val>
                                        </p:tav>
                                      </p:tavLst>
                                    </p:anim>
                                    <p:anim calcmode="lin" valueType="num">
                                      <p:cBhvr additive="base">
                                        <p:cTn id="3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63680" y="-517358"/>
            <a:ext cx="3014898" cy="2952088"/>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51199">
            <a:off x="-633937" y="-1058648"/>
            <a:ext cx="3050975" cy="338997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63680" y="7427979"/>
            <a:ext cx="3041186" cy="3988440"/>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50481">
            <a:off x="-829611" y="7817490"/>
            <a:ext cx="3310804" cy="2932812"/>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222031">
            <a:off x="1053687" y="2703505"/>
            <a:ext cx="1300056" cy="1726446"/>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609402" y="2436572"/>
            <a:ext cx="1549742" cy="1352150"/>
          </a:xfrm>
          <a:prstGeom prst="rect">
            <a:avLst/>
          </a:prstGeom>
        </p:spPr>
      </p:pic>
      <p:sp>
        <p:nvSpPr>
          <p:cNvPr id="16" name="TextBox 15">
            <a:extLst>
              <a:ext uri="{FF2B5EF4-FFF2-40B4-BE49-F238E27FC236}">
                <a16:creationId xmlns:a16="http://schemas.microsoft.com/office/drawing/2014/main" id="{6CBF8DF3-2846-904C-7C21-BF23E9D26B74}"/>
              </a:ext>
            </a:extLst>
          </p:cNvPr>
          <p:cNvSpPr txBox="1"/>
          <p:nvPr/>
        </p:nvSpPr>
        <p:spPr>
          <a:xfrm>
            <a:off x="4890157" y="2434730"/>
            <a:ext cx="12091728" cy="7468648"/>
          </a:xfrm>
          <a:prstGeom prst="rect">
            <a:avLst/>
          </a:prstGeom>
          <a:noFill/>
        </p:spPr>
        <p:txBody>
          <a:bodyPr wrap="square">
            <a:spAutoFit/>
          </a:bodyPr>
          <a:lstStyle/>
          <a:p>
            <a:pPr algn="just">
              <a:lnSpc>
                <a:spcPct val="150000"/>
              </a:lnSpc>
            </a:pPr>
            <a:r>
              <a:rPr lang="vi-VN" sz="3600" b="1" i="1">
                <a:ea typeface="Calibri" panose="020F0502020204030204" pitchFamily="34" charset="0"/>
                <a:cs typeface="Arial" panose="020B0604020202020204" pitchFamily="34" charset="0"/>
              </a:rPr>
              <a:t>Để vượt qua khó khăn:</a:t>
            </a:r>
          </a:p>
          <a:p>
            <a:pPr marL="571500" indent="-571500" algn="just">
              <a:lnSpc>
                <a:spcPct val="150000"/>
              </a:lnSpc>
              <a:buFontTx/>
              <a:buChar char="-"/>
            </a:pPr>
            <a:r>
              <a:rPr lang="vi-VN" sz="3600">
                <a:ea typeface="Calibri" panose="020F0502020204030204" pitchFamily="34" charset="0"/>
                <a:cs typeface="Arial" panose="020B0604020202020204" pitchFamily="34" charset="0"/>
              </a:rPr>
              <a:t>Bắt đầu một ngày mới bằng suy nghĩ tích cực;</a:t>
            </a:r>
            <a:endParaRPr lang="en-US" sz="3600">
              <a:ea typeface="Calibri" panose="020F0502020204030204" pitchFamily="34" charset="0"/>
              <a:cs typeface="Arial" panose="020B0604020202020204" pitchFamily="34" charset="0"/>
            </a:endParaRPr>
          </a:p>
          <a:p>
            <a:pPr marL="571500" indent="-571500" algn="just">
              <a:lnSpc>
                <a:spcPct val="150000"/>
              </a:lnSpc>
              <a:buFontTx/>
              <a:buChar char="-"/>
            </a:pPr>
            <a:r>
              <a:rPr lang="vi-VN" sz="3600">
                <a:ea typeface="Calibri" panose="020F0502020204030204" pitchFamily="34" charset="0"/>
                <a:cs typeface="Arial" panose="020B0604020202020204" pitchFamily="34" charset="0"/>
              </a:rPr>
              <a:t>Luôn nghĩ: Mình có thể làm được, mình có thể thay đổi, có thể tiến bộ; </a:t>
            </a:r>
            <a:endParaRPr lang="en-US" sz="3600">
              <a:ea typeface="Calibri" panose="020F0502020204030204" pitchFamily="34" charset="0"/>
              <a:cs typeface="Arial" panose="020B0604020202020204" pitchFamily="34" charset="0"/>
            </a:endParaRPr>
          </a:p>
          <a:p>
            <a:pPr marL="571500" indent="-571500" algn="just">
              <a:lnSpc>
                <a:spcPct val="150000"/>
              </a:lnSpc>
              <a:buFontTx/>
              <a:buChar char="-"/>
            </a:pPr>
            <a:r>
              <a:rPr lang="vi-VN" sz="3600">
                <a:ea typeface="Calibri" panose="020F0502020204030204" pitchFamily="34" charset="0"/>
                <a:cs typeface="Arial" panose="020B0604020202020204" pitchFamily="34" charset="0"/>
              </a:rPr>
              <a:t>Xem khó khăn như là thử thách giúp cá nhân rèn luyện sự kiên trì, chăm chỉ và tôi luyện ý chỉ; </a:t>
            </a:r>
            <a:endParaRPr lang="en-US" sz="3600">
              <a:ea typeface="Calibri" panose="020F0502020204030204" pitchFamily="34" charset="0"/>
              <a:cs typeface="Arial" panose="020B0604020202020204" pitchFamily="34" charset="0"/>
            </a:endParaRPr>
          </a:p>
          <a:p>
            <a:pPr marL="571500" indent="-571500" algn="just">
              <a:lnSpc>
                <a:spcPct val="150000"/>
              </a:lnSpc>
              <a:buFontTx/>
              <a:buChar char="-"/>
            </a:pPr>
            <a:r>
              <a:rPr lang="vi-VN" sz="3600">
                <a:ea typeface="Calibri" panose="020F0502020204030204" pitchFamily="34" charset="0"/>
                <a:cs typeface="Arial" panose="020B0604020202020204" pitchFamily="34" charset="0"/>
              </a:rPr>
              <a:t>Nghĩ về những cảm xúc và hành động tốt đẹp đã làm trong ngày trước khi đi ngủ để hôm sau thức dậy với năng lượng tích cực;</a:t>
            </a:r>
          </a:p>
        </p:txBody>
      </p:sp>
      <p:sp>
        <p:nvSpPr>
          <p:cNvPr id="17" name="TextBox 6">
            <a:extLst>
              <a:ext uri="{FF2B5EF4-FFF2-40B4-BE49-F238E27FC236}">
                <a16:creationId xmlns:a16="http://schemas.microsoft.com/office/drawing/2014/main" id="{5E5A8678-973B-7474-0FE8-AF4464B9850D}"/>
              </a:ext>
            </a:extLst>
          </p:cNvPr>
          <p:cNvSpPr txBox="1"/>
          <p:nvPr/>
        </p:nvSpPr>
        <p:spPr>
          <a:xfrm>
            <a:off x="3304091" y="305580"/>
            <a:ext cx="11679818" cy="1905843"/>
          </a:xfrm>
          <a:prstGeom prst="rect">
            <a:avLst/>
          </a:prstGeom>
        </p:spPr>
        <p:txBody>
          <a:bodyPr wrap="square" lIns="0" tIns="0" rIns="0" bIns="0" rtlCol="0" anchor="t">
            <a:spAutoFit/>
          </a:bodyPr>
          <a:lstStyle/>
          <a:p>
            <a:pPr algn="ctr">
              <a:lnSpc>
                <a:spcPct val="150000"/>
              </a:lnSpc>
            </a:pPr>
            <a:r>
              <a:rPr lang="en-US" sz="4400" b="1">
                <a:solidFill>
                  <a:srgbClr val="DF5745"/>
                </a:solidFill>
                <a:latin typeface="Arial" panose="020B0604020202020204" pitchFamily="34" charset="0"/>
                <a:cs typeface="Arial" panose="020B0604020202020204" pitchFamily="34" charset="0"/>
              </a:rPr>
              <a:t>3. </a:t>
            </a:r>
            <a:r>
              <a:rPr lang="vi-VN" sz="4400" b="1">
                <a:solidFill>
                  <a:srgbClr val="DF5745"/>
                </a:solidFill>
                <a:latin typeface="Arial" panose="020B0604020202020204" pitchFamily="34" charset="0"/>
                <a:cs typeface="Arial" panose="020B0604020202020204" pitchFamily="34" charset="0"/>
              </a:rPr>
              <a:t>Trao đổi về cách suy nghĩ tích cực để vượt qua khó khăn trong cuộc sống</a:t>
            </a:r>
            <a:endParaRPr lang="en-US" sz="4400" b="1">
              <a:solidFill>
                <a:srgbClr val="DF5745"/>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64993A05-7F92-785B-4252-964697A9896F}"/>
              </a:ext>
            </a:extLst>
          </p:cNvPr>
          <p:cNvGrpSpPr/>
          <p:nvPr/>
        </p:nvGrpSpPr>
        <p:grpSpPr>
          <a:xfrm>
            <a:off x="1236960" y="4832451"/>
            <a:ext cx="2976630" cy="1704666"/>
            <a:chOff x="2966970" y="2913983"/>
            <a:chExt cx="5523040" cy="4011108"/>
          </a:xfrm>
        </p:grpSpPr>
        <p:pic>
          <p:nvPicPr>
            <p:cNvPr id="7" name="Picture 7">
              <a:extLst>
                <a:ext uri="{FF2B5EF4-FFF2-40B4-BE49-F238E27FC236}">
                  <a16:creationId xmlns:a16="http://schemas.microsoft.com/office/drawing/2014/main" id="{DCC4AC55-A333-22D4-7653-C9B61CB81312}"/>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966970" y="2913983"/>
              <a:ext cx="5523040" cy="4011108"/>
            </a:xfrm>
            <a:prstGeom prst="rect">
              <a:avLst/>
            </a:prstGeom>
          </p:spPr>
        </p:pic>
        <p:sp>
          <p:nvSpPr>
            <p:cNvPr id="8" name="TextBox 7">
              <a:extLst>
                <a:ext uri="{FF2B5EF4-FFF2-40B4-BE49-F238E27FC236}">
                  <a16:creationId xmlns:a16="http://schemas.microsoft.com/office/drawing/2014/main" id="{29EB2556-E671-E980-989F-90A01F195DD6}"/>
                </a:ext>
              </a:extLst>
            </p:cNvPr>
            <p:cNvSpPr txBox="1"/>
            <p:nvPr/>
          </p:nvSpPr>
          <p:spPr>
            <a:xfrm>
              <a:off x="3946598" y="3314700"/>
              <a:ext cx="3563784" cy="982513"/>
            </a:xfrm>
            <a:prstGeom prst="rect">
              <a:avLst/>
            </a:prstGeom>
            <a:noFill/>
          </p:spPr>
          <p:txBody>
            <a:bodyPr wrap="square">
              <a:spAutoFit/>
            </a:bodyPr>
            <a:lstStyle/>
            <a:p>
              <a:pPr algn="ctr">
                <a:lnSpc>
                  <a:spcPct val="150000"/>
                </a:lnSpc>
              </a:pPr>
              <a:r>
                <a:rPr lang="en-US" sz="4400" b="1" i="1">
                  <a:solidFill>
                    <a:srgbClr val="DF5745"/>
                  </a:solidFill>
                  <a:latin typeface="Arial" panose="020B0604020202020204" pitchFamily="34" charset="0"/>
                  <a:cs typeface="Arial" panose="020B0604020202020204" pitchFamily="34" charset="0"/>
                </a:rPr>
                <a:t>Gợi ý:</a:t>
              </a:r>
              <a:endParaRPr lang="en-US"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138492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barn(inVertical)">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barn(inVertical)">
                                      <p:cBhvr>
                                        <p:cTn id="22" dur="500"/>
                                        <p:tgtEl>
                                          <p:spTgt spid="1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xEl>
                                              <p:pRg st="2" end="2"/>
                                            </p:txEl>
                                          </p:spTgt>
                                        </p:tgtEl>
                                        <p:attrNameLst>
                                          <p:attrName>style.visibility</p:attrName>
                                        </p:attrNameLst>
                                      </p:cBhvr>
                                      <p:to>
                                        <p:strVal val="visible"/>
                                      </p:to>
                                    </p:set>
                                    <p:animEffect transition="in" filter="barn(inVertical)">
                                      <p:cBhvr>
                                        <p:cTn id="27" dur="500"/>
                                        <p:tgtEl>
                                          <p:spTgt spid="1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xEl>
                                              <p:pRg st="3" end="3"/>
                                            </p:txEl>
                                          </p:spTgt>
                                        </p:tgtEl>
                                        <p:attrNameLst>
                                          <p:attrName>style.visibility</p:attrName>
                                        </p:attrNameLst>
                                      </p:cBhvr>
                                      <p:to>
                                        <p:strVal val="visible"/>
                                      </p:to>
                                    </p:set>
                                    <p:animEffect transition="in" filter="barn(inVertical)">
                                      <p:cBhvr>
                                        <p:cTn id="32" dur="500"/>
                                        <p:tgtEl>
                                          <p:spTgt spid="1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xEl>
                                              <p:pRg st="4" end="4"/>
                                            </p:txEl>
                                          </p:spTgt>
                                        </p:tgtEl>
                                        <p:attrNameLst>
                                          <p:attrName>style.visibility</p:attrName>
                                        </p:attrNameLst>
                                      </p:cBhvr>
                                      <p:to>
                                        <p:strVal val="visible"/>
                                      </p:to>
                                    </p:set>
                                    <p:animEffect transition="in" filter="barn(inVertical)">
                                      <p:cBhvr>
                                        <p:cTn id="37"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81139" y="-1737059"/>
            <a:ext cx="4547501" cy="3882429"/>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31617">
            <a:off x="16420069" y="7811900"/>
            <a:ext cx="2059870" cy="330902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132747" y="-398986"/>
            <a:ext cx="1981094" cy="1433817"/>
          </a:xfrm>
          <a:prstGeom prst="rect">
            <a:avLst/>
          </a:prstGeom>
        </p:spPr>
      </p:pic>
      <p:sp>
        <p:nvSpPr>
          <p:cNvPr id="6" name="TextBox 6"/>
          <p:cNvSpPr txBox="1"/>
          <p:nvPr/>
        </p:nvSpPr>
        <p:spPr>
          <a:xfrm>
            <a:off x="3450311" y="317923"/>
            <a:ext cx="11387377" cy="2215543"/>
          </a:xfrm>
          <a:prstGeom prst="rect">
            <a:avLst/>
          </a:prstGeom>
        </p:spPr>
        <p:txBody>
          <a:bodyPr wrap="square" lIns="0" tIns="0" rIns="0" bIns="0" rtlCol="0" anchor="t">
            <a:spAutoFit/>
          </a:bodyPr>
          <a:lstStyle/>
          <a:p>
            <a:pPr algn="ctr">
              <a:lnSpc>
                <a:spcPts val="9349"/>
              </a:lnSpc>
            </a:pPr>
            <a:r>
              <a:rPr lang="en-US" sz="4800" b="1">
                <a:solidFill>
                  <a:srgbClr val="DF5745"/>
                </a:solidFill>
                <a:latin typeface="Arial" panose="020B0604020202020204" pitchFamily="34" charset="0"/>
                <a:cs typeface="Arial" panose="020B0604020202020204" pitchFamily="34" charset="0"/>
              </a:rPr>
              <a:t>4. </a:t>
            </a:r>
            <a:r>
              <a:rPr lang="vi-VN" sz="4800" b="1">
                <a:solidFill>
                  <a:srgbClr val="DF5745"/>
                </a:solidFill>
                <a:latin typeface="Arial" panose="020B0604020202020204" pitchFamily="34" charset="0"/>
                <a:cs typeface="Arial" panose="020B0604020202020204" pitchFamily="34" charset="0"/>
              </a:rPr>
              <a:t>Đề xuất cách vượt qua khó khăn trong những tình huống sau</a:t>
            </a:r>
            <a:endParaRPr lang="en-US" sz="4800" b="1">
              <a:solidFill>
                <a:srgbClr val="DF5745"/>
              </a:solidFill>
              <a:latin typeface="Arial" panose="020B0604020202020204" pitchFamily="34" charset="0"/>
              <a:cs typeface="Arial" panose="020B0604020202020204" pitchFamily="34" charset="0"/>
            </a:endParaRPr>
          </a:p>
        </p:txBody>
      </p:sp>
      <p:grpSp>
        <p:nvGrpSpPr>
          <p:cNvPr id="30" name="Group 29">
            <a:extLst>
              <a:ext uri="{FF2B5EF4-FFF2-40B4-BE49-F238E27FC236}">
                <a16:creationId xmlns:a16="http://schemas.microsoft.com/office/drawing/2014/main" id="{40EA5000-0316-3194-856C-D1230D2D0C87}"/>
              </a:ext>
            </a:extLst>
          </p:cNvPr>
          <p:cNvGrpSpPr/>
          <p:nvPr/>
        </p:nvGrpSpPr>
        <p:grpSpPr>
          <a:xfrm>
            <a:off x="892611" y="3101394"/>
            <a:ext cx="15114608" cy="2434822"/>
            <a:chOff x="-1556307" y="2931291"/>
            <a:chExt cx="13345518" cy="2434822"/>
          </a:xfrm>
        </p:grpSpPr>
        <p:grpSp>
          <p:nvGrpSpPr>
            <p:cNvPr id="31" name="Group 30">
              <a:extLst>
                <a:ext uri="{FF2B5EF4-FFF2-40B4-BE49-F238E27FC236}">
                  <a16:creationId xmlns:a16="http://schemas.microsoft.com/office/drawing/2014/main" id="{35C0084B-DA9B-409B-D2BA-65B1504C8CE0}"/>
                </a:ext>
              </a:extLst>
            </p:cNvPr>
            <p:cNvGrpSpPr/>
            <p:nvPr/>
          </p:nvGrpSpPr>
          <p:grpSpPr>
            <a:xfrm>
              <a:off x="892611" y="2993994"/>
              <a:ext cx="10896600" cy="2325321"/>
              <a:chOff x="2438400" y="5127594"/>
              <a:chExt cx="10896600" cy="2325321"/>
            </a:xfrm>
          </p:grpSpPr>
          <p:sp>
            <p:nvSpPr>
              <p:cNvPr id="33" name="Rectangle 32">
                <a:extLst>
                  <a:ext uri="{FF2B5EF4-FFF2-40B4-BE49-F238E27FC236}">
                    <a16:creationId xmlns:a16="http://schemas.microsoft.com/office/drawing/2014/main" id="{46343158-8F31-5D7D-0E8D-C5E40A0A3D2A}"/>
                  </a:ext>
                </a:extLst>
              </p:cNvPr>
              <p:cNvSpPr/>
              <p:nvPr/>
            </p:nvSpPr>
            <p:spPr>
              <a:xfrm>
                <a:off x="2438400" y="5143501"/>
                <a:ext cx="10896600" cy="2309414"/>
              </a:xfrm>
              <a:prstGeom prst="rect">
                <a:avLst/>
              </a:prstGeom>
              <a:solidFill>
                <a:srgbClr val="F2EB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8EFF4B23-A42E-E784-EA3B-F60ED6FC53D0}"/>
                  </a:ext>
                </a:extLst>
              </p:cNvPr>
              <p:cNvSpPr txBox="1"/>
              <p:nvPr/>
            </p:nvSpPr>
            <p:spPr>
              <a:xfrm>
                <a:off x="3396761" y="5127594"/>
                <a:ext cx="9904598" cy="2309415"/>
              </a:xfrm>
              <a:prstGeom prst="rect">
                <a:avLst/>
              </a:prstGeom>
              <a:noFill/>
            </p:spPr>
            <p:txBody>
              <a:bodyPr wrap="square">
                <a:spAutoFit/>
              </a:bodyPr>
              <a:lstStyle/>
              <a:p>
                <a:pPr algn="ctr">
                  <a:lnSpc>
                    <a:spcPct val="150000"/>
                  </a:lnSpc>
                </a:pPr>
                <a:r>
                  <a:rPr lang="en-US" sz="3600" b="1" i="1">
                    <a:solidFill>
                      <a:srgbClr val="DF5745"/>
                    </a:solidFill>
                    <a:latin typeface="Arial" panose="020B0604020202020204" pitchFamily="34" charset="0"/>
                    <a:cs typeface="Arial" panose="020B0604020202020204" pitchFamily="34" charset="0"/>
                  </a:rPr>
                  <a:t>Nhóm lẻ – Tình huống 1: </a:t>
                </a:r>
              </a:p>
              <a:p>
                <a:pPr algn="just">
                  <a:lnSpc>
                    <a:spcPct val="150000"/>
                  </a:lnSpc>
                </a:pPr>
                <a:r>
                  <a:rPr lang="en-US" sz="3200">
                    <a:latin typeface="Arial" panose="020B0604020202020204" pitchFamily="34" charset="0"/>
                    <a:cs typeface="Arial" panose="020B0604020202020204" pitchFamily="34" charset="0"/>
                  </a:rPr>
                  <a:t>Hiền học rất chăm chỉ, nhưng kết quả học tập chưa cao. Hiền không biết làm cách nào để cải thiện thành tích học tập.</a:t>
                </a:r>
              </a:p>
            </p:txBody>
          </p:sp>
        </p:grpSp>
        <p:pic>
          <p:nvPicPr>
            <p:cNvPr id="32" name="Picture 31">
              <a:extLst>
                <a:ext uri="{FF2B5EF4-FFF2-40B4-BE49-F238E27FC236}">
                  <a16:creationId xmlns:a16="http://schemas.microsoft.com/office/drawing/2014/main" id="{B7D78BCF-ABF0-E805-A16C-C0C8DEF0BCC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556307" y="2931291"/>
              <a:ext cx="3183415" cy="2434822"/>
            </a:xfrm>
            <a:prstGeom prst="rect">
              <a:avLst/>
            </a:prstGeom>
          </p:spPr>
        </p:pic>
      </p:grpSp>
      <p:grpSp>
        <p:nvGrpSpPr>
          <p:cNvPr id="36" name="Group 35">
            <a:extLst>
              <a:ext uri="{FF2B5EF4-FFF2-40B4-BE49-F238E27FC236}">
                <a16:creationId xmlns:a16="http://schemas.microsoft.com/office/drawing/2014/main" id="{7B1C76E3-A043-5B13-0126-06564B2E0F29}"/>
              </a:ext>
            </a:extLst>
          </p:cNvPr>
          <p:cNvGrpSpPr/>
          <p:nvPr/>
        </p:nvGrpSpPr>
        <p:grpSpPr>
          <a:xfrm>
            <a:off x="775359" y="6104145"/>
            <a:ext cx="16759378" cy="3048080"/>
            <a:chOff x="-1800325" y="3009901"/>
            <a:chExt cx="16759378" cy="3048080"/>
          </a:xfrm>
        </p:grpSpPr>
        <p:grpSp>
          <p:nvGrpSpPr>
            <p:cNvPr id="37" name="Group 36">
              <a:extLst>
                <a:ext uri="{FF2B5EF4-FFF2-40B4-BE49-F238E27FC236}">
                  <a16:creationId xmlns:a16="http://schemas.microsoft.com/office/drawing/2014/main" id="{977ED406-FCC8-F03E-4E87-BD9F8A409FB2}"/>
                </a:ext>
              </a:extLst>
            </p:cNvPr>
            <p:cNvGrpSpPr/>
            <p:nvPr/>
          </p:nvGrpSpPr>
          <p:grpSpPr>
            <a:xfrm>
              <a:off x="-1800325" y="3009901"/>
              <a:ext cx="12886750" cy="3048080"/>
              <a:chOff x="-254536" y="5143501"/>
              <a:chExt cx="12886750" cy="3048080"/>
            </a:xfrm>
          </p:grpSpPr>
          <p:sp>
            <p:nvSpPr>
              <p:cNvPr id="39" name="Rectangle 38">
                <a:extLst>
                  <a:ext uri="{FF2B5EF4-FFF2-40B4-BE49-F238E27FC236}">
                    <a16:creationId xmlns:a16="http://schemas.microsoft.com/office/drawing/2014/main" id="{D9E51ADE-9F3B-9667-1AF6-49DEEDE93822}"/>
                  </a:ext>
                </a:extLst>
              </p:cNvPr>
              <p:cNvSpPr/>
              <p:nvPr/>
            </p:nvSpPr>
            <p:spPr>
              <a:xfrm>
                <a:off x="-254536" y="5143501"/>
                <a:ext cx="12886750" cy="3048080"/>
              </a:xfrm>
              <a:prstGeom prst="rect">
                <a:avLst/>
              </a:prstGeom>
              <a:solidFill>
                <a:srgbClr val="F2EB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2C65945-438A-8EB2-4079-AE52695D6842}"/>
                  </a:ext>
                </a:extLst>
              </p:cNvPr>
              <p:cNvSpPr txBox="1"/>
              <p:nvPr/>
            </p:nvSpPr>
            <p:spPr>
              <a:xfrm>
                <a:off x="-161545" y="5143501"/>
                <a:ext cx="11864371" cy="3048079"/>
              </a:xfrm>
              <a:prstGeom prst="rect">
                <a:avLst/>
              </a:prstGeom>
              <a:noFill/>
            </p:spPr>
            <p:txBody>
              <a:bodyPr wrap="square">
                <a:spAutoFit/>
              </a:bodyPr>
              <a:lstStyle/>
              <a:p>
                <a:pPr algn="ctr">
                  <a:lnSpc>
                    <a:spcPct val="150000"/>
                  </a:lnSpc>
                </a:pPr>
                <a:r>
                  <a:rPr lang="en-US" sz="3600" b="1" i="1">
                    <a:solidFill>
                      <a:srgbClr val="DF5745"/>
                    </a:solidFill>
                    <a:latin typeface="Arial" panose="020B0604020202020204" pitchFamily="34" charset="0"/>
                    <a:cs typeface="Arial" panose="020B0604020202020204" pitchFamily="34" charset="0"/>
                  </a:rPr>
                  <a:t>Nhóm chẵn – Tình huống 2: </a:t>
                </a:r>
              </a:p>
              <a:p>
                <a:pPr algn="just">
                  <a:lnSpc>
                    <a:spcPct val="150000"/>
                  </a:lnSpc>
                </a:pPr>
                <a:r>
                  <a:rPr lang="en-US" sz="3200">
                    <a:latin typeface="Arial" panose="020B0604020202020204" pitchFamily="34" charset="0"/>
                    <a:cs typeface="Arial" panose="020B0604020202020204" pitchFamily="34" charset="0"/>
                  </a:rPr>
                  <a:t>Nam là người nhút nhát, ngại làm quen và trò chuyện với các bạn trong lớp. Dù rất muốn hòa đồng với các bạn và có bạn thân, nhưng Nam chưa thể làm được.</a:t>
                </a:r>
              </a:p>
            </p:txBody>
          </p:sp>
        </p:grpSp>
        <p:pic>
          <p:nvPicPr>
            <p:cNvPr id="38" name="Picture 37">
              <a:extLst>
                <a:ext uri="{FF2B5EF4-FFF2-40B4-BE49-F238E27FC236}">
                  <a16:creationId xmlns:a16="http://schemas.microsoft.com/office/drawing/2014/main" id="{9B42C089-26B4-223E-D68B-5EC178B6148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291688" y="3020162"/>
              <a:ext cx="4667365" cy="2981090"/>
            </a:xfrm>
            <a:prstGeom prst="rect">
              <a:avLst/>
            </a:prstGeom>
          </p:spPr>
        </p:pic>
      </p:grpSp>
    </p:spTree>
    <p:extLst>
      <p:ext uri="{BB962C8B-B14F-4D97-AF65-F5344CB8AC3E}">
        <p14:creationId xmlns:p14="http://schemas.microsoft.com/office/powerpoint/2010/main" val="3638422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randombar(horizontal)">
                                      <p:cBhvr>
                                        <p:cTn id="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82862" y="-1298095"/>
            <a:ext cx="3402083" cy="4056134"/>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16571" y="7295360"/>
            <a:ext cx="2734663" cy="346159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2673" y="-636367"/>
            <a:ext cx="2787400" cy="2829847"/>
          </a:xfrm>
          <a:prstGeom prst="rect">
            <a:avLst/>
          </a:prstGeom>
        </p:spPr>
      </p:pic>
      <p:sp>
        <p:nvSpPr>
          <p:cNvPr id="4" name="TextBox 4">
            <a:extLst>
              <a:ext uri="{FF2B5EF4-FFF2-40B4-BE49-F238E27FC236}">
                <a16:creationId xmlns:a16="http://schemas.microsoft.com/office/drawing/2014/main" id="{AA7E320B-4E36-EF15-D01D-2B3A6A5A0C83}"/>
              </a:ext>
            </a:extLst>
          </p:cNvPr>
          <p:cNvSpPr txBox="1"/>
          <p:nvPr/>
        </p:nvSpPr>
        <p:spPr>
          <a:xfrm>
            <a:off x="3829050" y="769969"/>
            <a:ext cx="10629900" cy="890180"/>
          </a:xfrm>
          <a:prstGeom prst="rect">
            <a:avLst/>
          </a:prstGeom>
        </p:spPr>
        <p:txBody>
          <a:bodyPr wrap="square" lIns="0" tIns="0" rIns="0" bIns="0" rtlCol="0" anchor="t">
            <a:spAutoFit/>
          </a:bodyPr>
          <a:lstStyle/>
          <a:p>
            <a:pPr algn="ctr">
              <a:lnSpc>
                <a:spcPct val="150000"/>
              </a:lnSpc>
            </a:pPr>
            <a:r>
              <a:rPr lang="en-US" sz="4400" b="1">
                <a:solidFill>
                  <a:srgbClr val="DF5745"/>
                </a:solidFill>
                <a:latin typeface="Arial" panose="020B0604020202020204" pitchFamily="34" charset="0"/>
                <a:cs typeface="Arial" panose="020B0604020202020204" pitchFamily="34" charset="0"/>
              </a:rPr>
              <a:t>Tình huống 1:</a:t>
            </a:r>
            <a:endParaRPr lang="en-US" sz="4400" b="1" dirty="0">
              <a:solidFill>
                <a:srgbClr val="DF5745"/>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B1CBBA8-2F20-75B1-CBA3-8CDB2D01D307}"/>
              </a:ext>
            </a:extLst>
          </p:cNvPr>
          <p:cNvSpPr txBox="1"/>
          <p:nvPr/>
        </p:nvSpPr>
        <p:spPr>
          <a:xfrm>
            <a:off x="681027" y="2758039"/>
            <a:ext cx="10141322" cy="4975657"/>
          </a:xfrm>
          <a:prstGeom prst="rect">
            <a:avLst/>
          </a:prstGeom>
          <a:noFill/>
        </p:spPr>
        <p:txBody>
          <a:bodyPr wrap="square">
            <a:spAutoFit/>
          </a:bodyPr>
          <a:lstStyle/>
          <a:p>
            <a:pPr marL="571500" marR="90170" indent="-571500" algn="just">
              <a:lnSpc>
                <a:spcPct val="150000"/>
              </a:lnSpc>
              <a:buFont typeface="Arial" panose="020B0604020202020204" pitchFamily="34" charset="0"/>
              <a:buChar char="•"/>
            </a:pPr>
            <a:r>
              <a:rPr lang="vi-VN" sz="3600" b="1">
                <a:ea typeface="Calibri" panose="020F0502020204030204" pitchFamily="34" charset="0"/>
                <a:cs typeface="Arial" panose="020B0604020202020204" pitchFamily="34" charset="0"/>
              </a:rPr>
              <a:t>Xác định khó khăn: </a:t>
            </a:r>
            <a:r>
              <a:rPr lang="vi-VN" sz="3600">
                <a:ea typeface="Calibri" panose="020F0502020204030204" pitchFamily="34" charset="0"/>
                <a:cs typeface="Arial" panose="020B0604020202020204" pitchFamily="34" charset="0"/>
              </a:rPr>
              <a:t>học chăm chỉ nhưng kết quả học tập thấp.</a:t>
            </a:r>
          </a:p>
          <a:p>
            <a:pPr marL="571500" marR="90170" indent="-571500" algn="just">
              <a:lnSpc>
                <a:spcPct val="150000"/>
              </a:lnSpc>
              <a:buFont typeface="Arial" panose="020B0604020202020204" pitchFamily="34" charset="0"/>
              <a:buChar char="•"/>
            </a:pPr>
            <a:r>
              <a:rPr lang="vi-VN" sz="3600" b="1">
                <a:ea typeface="Calibri" panose="020F0502020204030204" pitchFamily="34" charset="0"/>
                <a:cs typeface="Arial" panose="020B0604020202020204" pitchFamily="34" charset="0"/>
              </a:rPr>
              <a:t>Nguyên nhân: </a:t>
            </a:r>
            <a:r>
              <a:rPr lang="vi-VN" sz="3600">
                <a:ea typeface="Calibri" panose="020F0502020204030204" pitchFamily="34" charset="0"/>
                <a:cs typeface="Arial" panose="020B0604020202020204" pitchFamily="34" charset="0"/>
              </a:rPr>
              <a:t>chưa biết cách học tập. </a:t>
            </a:r>
          </a:p>
          <a:p>
            <a:pPr marL="571500" marR="90170" indent="-571500" algn="just">
              <a:lnSpc>
                <a:spcPct val="150000"/>
              </a:lnSpc>
              <a:buFont typeface="Arial" panose="020B0604020202020204" pitchFamily="34" charset="0"/>
              <a:buChar char="•"/>
            </a:pPr>
            <a:r>
              <a:rPr lang="vi-VN" sz="3600" b="1">
                <a:ea typeface="Calibri" panose="020F0502020204030204" pitchFamily="34" charset="0"/>
                <a:cs typeface="Arial" panose="020B0604020202020204" pitchFamily="34" charset="0"/>
              </a:rPr>
              <a:t>Biện pháp: </a:t>
            </a:r>
            <a:r>
              <a:rPr lang="vi-VN" sz="3600">
                <a:ea typeface="Calibri" panose="020F0502020204030204" pitchFamily="34" charset="0"/>
                <a:cs typeface="Arial" panose="020B0604020202020204" pitchFamily="34" charset="0"/>
              </a:rPr>
              <a:t>Đọc sách, nghe chuyên gia nói về kĩ năng, phương pháp học hiệu quả, học hỏi kinh nghiệm từ thầy cô, anh chị,...</a:t>
            </a:r>
          </a:p>
        </p:txBody>
      </p:sp>
      <p:pic>
        <p:nvPicPr>
          <p:cNvPr id="2" name="Picture 6">
            <a:extLst>
              <a:ext uri="{FF2B5EF4-FFF2-40B4-BE49-F238E27FC236}">
                <a16:creationId xmlns:a16="http://schemas.microsoft.com/office/drawing/2014/main" id="{1234D31B-FD75-96A6-8DD9-35D67F3A9E94}"/>
              </a:ext>
            </a:extLst>
          </p:cNvPr>
          <p:cNvPicPr>
            <a:picLocks noChangeAspect="1"/>
          </p:cNvPicPr>
          <p:nvPr/>
        </p:nvPicPr>
        <p:blipFill>
          <a:blip r:embed="rId8"/>
          <a:srcRect/>
          <a:stretch>
            <a:fillRect/>
          </a:stretch>
        </p:blipFill>
        <p:spPr>
          <a:xfrm>
            <a:off x="11506200" y="2174430"/>
            <a:ext cx="5335785" cy="6851729"/>
          </a:xfrm>
          <a:prstGeom prst="rect">
            <a:avLst/>
          </a:prstGeom>
        </p:spPr>
      </p:pic>
    </p:spTree>
    <p:extLst>
      <p:ext uri="{BB962C8B-B14F-4D97-AF65-F5344CB8AC3E}">
        <p14:creationId xmlns:p14="http://schemas.microsoft.com/office/powerpoint/2010/main" val="24081318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arn(inVertic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82862" y="-1298095"/>
            <a:ext cx="3402083" cy="4056134"/>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16571" y="7295360"/>
            <a:ext cx="2734663" cy="346159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2673" y="-636367"/>
            <a:ext cx="2787400" cy="2829847"/>
          </a:xfrm>
          <a:prstGeom prst="rect">
            <a:avLst/>
          </a:prstGeom>
        </p:spPr>
      </p:pic>
      <p:sp>
        <p:nvSpPr>
          <p:cNvPr id="4" name="TextBox 4">
            <a:extLst>
              <a:ext uri="{FF2B5EF4-FFF2-40B4-BE49-F238E27FC236}">
                <a16:creationId xmlns:a16="http://schemas.microsoft.com/office/drawing/2014/main" id="{AA7E320B-4E36-EF15-D01D-2B3A6A5A0C83}"/>
              </a:ext>
            </a:extLst>
          </p:cNvPr>
          <p:cNvSpPr txBox="1"/>
          <p:nvPr/>
        </p:nvSpPr>
        <p:spPr>
          <a:xfrm>
            <a:off x="3829050" y="769969"/>
            <a:ext cx="10629900" cy="890180"/>
          </a:xfrm>
          <a:prstGeom prst="rect">
            <a:avLst/>
          </a:prstGeom>
        </p:spPr>
        <p:txBody>
          <a:bodyPr wrap="square" lIns="0" tIns="0" rIns="0" bIns="0" rtlCol="0" anchor="t">
            <a:spAutoFit/>
          </a:bodyPr>
          <a:lstStyle/>
          <a:p>
            <a:pPr algn="ctr">
              <a:lnSpc>
                <a:spcPct val="150000"/>
              </a:lnSpc>
            </a:pPr>
            <a:r>
              <a:rPr lang="en-US" sz="4400" b="1">
                <a:solidFill>
                  <a:srgbClr val="DF5745"/>
                </a:solidFill>
                <a:latin typeface="Arial" panose="020B0604020202020204" pitchFamily="34" charset="0"/>
                <a:cs typeface="Arial" panose="020B0604020202020204" pitchFamily="34" charset="0"/>
              </a:rPr>
              <a:t>Tình huống 2:</a:t>
            </a:r>
            <a:endParaRPr lang="en-US" sz="4400" b="1" dirty="0">
              <a:solidFill>
                <a:srgbClr val="DF5745"/>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B1CBBA8-2F20-75B1-CBA3-8CDB2D01D307}"/>
              </a:ext>
            </a:extLst>
          </p:cNvPr>
          <p:cNvSpPr txBox="1"/>
          <p:nvPr/>
        </p:nvSpPr>
        <p:spPr>
          <a:xfrm>
            <a:off x="620245" y="3143262"/>
            <a:ext cx="9819155" cy="4975657"/>
          </a:xfrm>
          <a:prstGeom prst="rect">
            <a:avLst/>
          </a:prstGeom>
          <a:noFill/>
        </p:spPr>
        <p:txBody>
          <a:bodyPr wrap="square">
            <a:spAutoFit/>
          </a:bodyPr>
          <a:lstStyle/>
          <a:p>
            <a:pPr marL="571500" marR="90170" indent="-571500" algn="just">
              <a:lnSpc>
                <a:spcPct val="150000"/>
              </a:lnSpc>
              <a:buFont typeface="Arial" panose="020B0604020202020204" pitchFamily="34" charset="0"/>
              <a:buChar char="•"/>
            </a:pPr>
            <a:r>
              <a:rPr lang="vi-VN" sz="3600" b="1">
                <a:ea typeface="Calibri" panose="020F0502020204030204" pitchFamily="34" charset="0"/>
                <a:cs typeface="Arial" panose="020B0604020202020204" pitchFamily="34" charset="0"/>
              </a:rPr>
              <a:t>Xác định khó khăn: </a:t>
            </a:r>
            <a:r>
              <a:rPr lang="vi-VN" sz="3600">
                <a:ea typeface="Calibri" panose="020F0502020204030204" pitchFamily="34" charset="0"/>
                <a:cs typeface="Arial" panose="020B0604020202020204" pitchFamily="34" charset="0"/>
              </a:rPr>
              <a:t>khó hoà đồng, kết bạn.</a:t>
            </a:r>
          </a:p>
          <a:p>
            <a:pPr marL="571500" marR="90170" indent="-571500" algn="just">
              <a:lnSpc>
                <a:spcPct val="150000"/>
              </a:lnSpc>
              <a:buFont typeface="Arial" panose="020B0604020202020204" pitchFamily="34" charset="0"/>
              <a:buChar char="•"/>
            </a:pPr>
            <a:r>
              <a:rPr lang="vi-VN" sz="3600" b="1">
                <a:ea typeface="Calibri" panose="020F0502020204030204" pitchFamily="34" charset="0"/>
                <a:cs typeface="Arial" panose="020B0604020202020204" pitchFamily="34" charset="0"/>
              </a:rPr>
              <a:t>Nguyên nhân: </a:t>
            </a:r>
            <a:r>
              <a:rPr lang="vi-VN" sz="3600">
                <a:ea typeface="Calibri" panose="020F0502020204030204" pitchFamily="34" charset="0"/>
                <a:cs typeface="Arial" panose="020B0604020202020204" pitchFamily="34" charset="0"/>
              </a:rPr>
              <a:t>tính khi nhút nhát, thiếu kĩ năng giao tiếp.</a:t>
            </a:r>
          </a:p>
          <a:p>
            <a:pPr marL="571500" marR="90170" indent="-571500" algn="just">
              <a:lnSpc>
                <a:spcPct val="150000"/>
              </a:lnSpc>
              <a:buFont typeface="Arial" panose="020B0604020202020204" pitchFamily="34" charset="0"/>
              <a:buChar char="•"/>
            </a:pPr>
            <a:r>
              <a:rPr lang="vi-VN" sz="3600" b="1">
                <a:ea typeface="Calibri" panose="020F0502020204030204" pitchFamily="34" charset="0"/>
                <a:cs typeface="Arial" panose="020B0604020202020204" pitchFamily="34" charset="0"/>
              </a:rPr>
              <a:t>Biện pháp: </a:t>
            </a:r>
            <a:r>
              <a:rPr lang="vi-VN" sz="3600">
                <a:ea typeface="Calibri" panose="020F0502020204030204" pitchFamily="34" charset="0"/>
                <a:cs typeface="Arial" panose="020B0604020202020204" pitchFamily="34" charset="0"/>
              </a:rPr>
              <a:t>Đọc sách, nghe chuyên gia chia sẻ về kĩ năng giao tiếp, học hỏi kinh nghiệm từ thầy có, người thân,..</a:t>
            </a:r>
          </a:p>
        </p:txBody>
      </p:sp>
      <p:pic>
        <p:nvPicPr>
          <p:cNvPr id="9" name="Picture 7">
            <a:extLst>
              <a:ext uri="{FF2B5EF4-FFF2-40B4-BE49-F238E27FC236}">
                <a16:creationId xmlns:a16="http://schemas.microsoft.com/office/drawing/2014/main" id="{F841D0FD-4E81-277F-0598-AD362E30165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71556" y="2576087"/>
            <a:ext cx="6731396" cy="6487382"/>
          </a:xfrm>
          <a:prstGeom prst="rect">
            <a:avLst/>
          </a:prstGeom>
        </p:spPr>
      </p:pic>
    </p:spTree>
    <p:extLst>
      <p:ext uri="{BB962C8B-B14F-4D97-AF65-F5344CB8AC3E}">
        <p14:creationId xmlns:p14="http://schemas.microsoft.com/office/powerpoint/2010/main" val="2821458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arn(inVertic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63680" y="-517358"/>
            <a:ext cx="3014898" cy="2952088"/>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3254" y="8016509"/>
            <a:ext cx="1300054" cy="2447161"/>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67960" y="7670235"/>
            <a:ext cx="2620040" cy="2616765"/>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51199">
            <a:off x="-633937" y="-1058648"/>
            <a:ext cx="3050975" cy="3389972"/>
          </a:xfrm>
          <a:prstGeom prst="rect">
            <a:avLst/>
          </a:prstGeom>
        </p:spPr>
      </p:pic>
      <p:grpSp>
        <p:nvGrpSpPr>
          <p:cNvPr id="10" name="Group 9">
            <a:extLst>
              <a:ext uri="{FF2B5EF4-FFF2-40B4-BE49-F238E27FC236}">
                <a16:creationId xmlns:a16="http://schemas.microsoft.com/office/drawing/2014/main" id="{46048AB9-B0CD-8E0E-68F6-BB1B626AA6AF}"/>
              </a:ext>
            </a:extLst>
          </p:cNvPr>
          <p:cNvGrpSpPr/>
          <p:nvPr/>
        </p:nvGrpSpPr>
        <p:grpSpPr>
          <a:xfrm>
            <a:off x="610270" y="2571991"/>
            <a:ext cx="8386830" cy="6090936"/>
            <a:chOff x="363461" y="3250658"/>
            <a:chExt cx="8386830" cy="6090936"/>
          </a:xfrm>
        </p:grpSpPr>
        <p:pic>
          <p:nvPicPr>
            <p:cNvPr id="8" name="Picture 7">
              <a:extLst>
                <a:ext uri="{FF2B5EF4-FFF2-40B4-BE49-F238E27FC236}">
                  <a16:creationId xmlns:a16="http://schemas.microsoft.com/office/drawing/2014/main" id="{F83F7996-60EA-45CF-068A-9744D8B9B6A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63461" y="3250658"/>
              <a:ext cx="8386830" cy="6090936"/>
            </a:xfrm>
            <a:prstGeom prst="rect">
              <a:avLst/>
            </a:prstGeom>
          </p:spPr>
        </p:pic>
        <p:sp>
          <p:nvSpPr>
            <p:cNvPr id="2" name="TextBox 4">
              <a:extLst>
                <a:ext uri="{FF2B5EF4-FFF2-40B4-BE49-F238E27FC236}">
                  <a16:creationId xmlns:a16="http://schemas.microsoft.com/office/drawing/2014/main" id="{56FAF631-CA58-D39E-6484-472E9E96854C}"/>
                </a:ext>
              </a:extLst>
            </p:cNvPr>
            <p:cNvSpPr txBox="1"/>
            <p:nvPr/>
          </p:nvSpPr>
          <p:spPr>
            <a:xfrm>
              <a:off x="685800" y="4327542"/>
              <a:ext cx="7467600" cy="3937168"/>
            </a:xfrm>
            <a:prstGeom prst="rect">
              <a:avLst/>
            </a:prstGeom>
          </p:spPr>
          <p:txBody>
            <a:bodyPr wrap="square" lIns="0" tIns="0" rIns="0" bIns="0" rtlCol="0" anchor="t">
              <a:spAutoFit/>
            </a:bodyPr>
            <a:lstStyle/>
            <a:p>
              <a:pPr algn="just">
                <a:lnSpc>
                  <a:spcPct val="150000"/>
                </a:lnSpc>
              </a:pPr>
              <a:r>
                <a:rPr lang="en-US" sz="4400">
                  <a:latin typeface="Arial" panose="020B0604020202020204" pitchFamily="34" charset="0"/>
                  <a:cs typeface="Arial" panose="020B0604020202020204" pitchFamily="34" charset="0"/>
                </a:rPr>
                <a:t>5. </a:t>
              </a:r>
              <a:r>
                <a:rPr lang="vi-VN" sz="4400">
                  <a:latin typeface="Arial" panose="020B0604020202020204" pitchFamily="34" charset="0"/>
                  <a:cs typeface="Arial" panose="020B0604020202020204" pitchFamily="34" charset="0"/>
                </a:rPr>
                <a:t>Chia sẻ về một tình huống và cảm xúc của em khi vượt qua được khó khăn trong học tập và cuộc sống.</a:t>
              </a:r>
              <a:endParaRPr lang="en-US" sz="4400" dirty="0">
                <a:latin typeface="Arial" panose="020B0604020202020204" pitchFamily="34" charset="0"/>
                <a:cs typeface="Arial" panose="020B0604020202020204" pitchFamily="34" charset="0"/>
              </a:endParaRPr>
            </a:p>
          </p:txBody>
        </p:sp>
      </p:grpSp>
      <p:pic>
        <p:nvPicPr>
          <p:cNvPr id="14" name="Picture 21">
            <a:extLst>
              <a:ext uri="{FF2B5EF4-FFF2-40B4-BE49-F238E27FC236}">
                <a16:creationId xmlns:a16="http://schemas.microsoft.com/office/drawing/2014/main" id="{E09BCDA6-BE4A-F141-8375-1CC8ED6C73C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486477" y="1790700"/>
            <a:ext cx="8085212" cy="7509141"/>
          </a:xfrm>
          <a:prstGeom prst="rect">
            <a:avLst/>
          </a:prstGeom>
        </p:spPr>
      </p:pic>
    </p:spTree>
    <p:extLst>
      <p:ext uri="{BB962C8B-B14F-4D97-AF65-F5344CB8AC3E}">
        <p14:creationId xmlns:p14="http://schemas.microsoft.com/office/powerpoint/2010/main" val="8276891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64122">
            <a:off x="-1314912" y="7853837"/>
            <a:ext cx="3991877" cy="368250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82862" y="-1298095"/>
            <a:ext cx="3402083" cy="4056134"/>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16571" y="7295360"/>
            <a:ext cx="2734663" cy="3461599"/>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2673" y="-636367"/>
            <a:ext cx="2787400" cy="2829847"/>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01026" y="1761802"/>
            <a:ext cx="1003485" cy="1332607"/>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94305" y="1761801"/>
            <a:ext cx="1003485" cy="1332607"/>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a:off x="3175272" y="8457129"/>
            <a:ext cx="2542950" cy="518126"/>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a:off x="12725400" y="8516082"/>
            <a:ext cx="1964266" cy="400219"/>
          </a:xfrm>
          <a:prstGeom prst="rect">
            <a:avLst/>
          </a:prstGeom>
        </p:spPr>
      </p:pic>
      <p:sp>
        <p:nvSpPr>
          <p:cNvPr id="16" name="TextBox 6">
            <a:extLst>
              <a:ext uri="{FF2B5EF4-FFF2-40B4-BE49-F238E27FC236}">
                <a16:creationId xmlns:a16="http://schemas.microsoft.com/office/drawing/2014/main" id="{CCAC2173-B4AC-96BD-4477-D5BEF2C91F74}"/>
              </a:ext>
            </a:extLst>
          </p:cNvPr>
          <p:cNvSpPr txBox="1"/>
          <p:nvPr/>
        </p:nvSpPr>
        <p:spPr>
          <a:xfrm>
            <a:off x="4282392" y="1685648"/>
            <a:ext cx="9723215" cy="1015663"/>
          </a:xfrm>
          <a:prstGeom prst="rect">
            <a:avLst/>
          </a:prstGeom>
        </p:spPr>
        <p:txBody>
          <a:bodyPr wrap="square" lIns="0" tIns="0" rIns="0" bIns="0" rtlCol="0" anchor="t">
            <a:spAutoFit/>
          </a:bodyPr>
          <a:lstStyle/>
          <a:p>
            <a:pPr algn="ctr"/>
            <a:r>
              <a:rPr lang="en-US" sz="6600" b="1">
                <a:solidFill>
                  <a:srgbClr val="DF5745"/>
                </a:solidFill>
                <a:latin typeface="Arial" panose="020B0604020202020204" pitchFamily="34" charset="0"/>
                <a:cs typeface="Arial" panose="020B0604020202020204" pitchFamily="34" charset="0"/>
              </a:rPr>
              <a:t>HƯỚNG DẪN VỀ NHÀ</a:t>
            </a:r>
          </a:p>
        </p:txBody>
      </p:sp>
      <p:grpSp>
        <p:nvGrpSpPr>
          <p:cNvPr id="23" name="Group 22">
            <a:extLst>
              <a:ext uri="{FF2B5EF4-FFF2-40B4-BE49-F238E27FC236}">
                <a16:creationId xmlns:a16="http://schemas.microsoft.com/office/drawing/2014/main" id="{FD49EC9B-E78C-73CA-0CE4-6461D14C0015}"/>
              </a:ext>
            </a:extLst>
          </p:cNvPr>
          <p:cNvGrpSpPr/>
          <p:nvPr/>
        </p:nvGrpSpPr>
        <p:grpSpPr>
          <a:xfrm>
            <a:off x="1006657" y="3647949"/>
            <a:ext cx="7730410" cy="4386773"/>
            <a:chOff x="678562" y="3647949"/>
            <a:chExt cx="7730410" cy="4386773"/>
          </a:xfrm>
        </p:grpSpPr>
        <p:pic>
          <p:nvPicPr>
            <p:cNvPr id="18" name="Picture 5">
              <a:extLst>
                <a:ext uri="{FF2B5EF4-FFF2-40B4-BE49-F238E27FC236}">
                  <a16:creationId xmlns:a16="http://schemas.microsoft.com/office/drawing/2014/main" id="{F54FB053-7036-6A37-5654-CEBEA093108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78562" y="3647949"/>
              <a:ext cx="7730410" cy="4386773"/>
            </a:xfrm>
            <a:prstGeom prst="rect">
              <a:avLst/>
            </a:prstGeom>
          </p:spPr>
        </p:pic>
        <p:sp>
          <p:nvSpPr>
            <p:cNvPr id="21" name="TextBox 20">
              <a:extLst>
                <a:ext uri="{FF2B5EF4-FFF2-40B4-BE49-F238E27FC236}">
                  <a16:creationId xmlns:a16="http://schemas.microsoft.com/office/drawing/2014/main" id="{71320CFA-17C5-DB17-B9F3-E42686BB759E}"/>
                </a:ext>
              </a:extLst>
            </p:cNvPr>
            <p:cNvSpPr txBox="1"/>
            <p:nvPr/>
          </p:nvSpPr>
          <p:spPr>
            <a:xfrm>
              <a:off x="1084900" y="4591648"/>
              <a:ext cx="6917734" cy="3013838"/>
            </a:xfrm>
            <a:prstGeom prst="rect">
              <a:avLst/>
            </a:prstGeom>
            <a:noFill/>
          </p:spPr>
          <p:txBody>
            <a:bodyPr wrap="square">
              <a:spAutoFit/>
            </a:bodyPr>
            <a:lstStyle/>
            <a:p>
              <a:pPr algn="ctr">
                <a:lnSpc>
                  <a:spcPct val="150000"/>
                </a:lnSpc>
              </a:pPr>
              <a:r>
                <a:rPr lang="en-US" sz="4400">
                  <a:latin typeface="Arial" panose="020B0604020202020204" pitchFamily="34" charset="0"/>
                  <a:cs typeface="Arial" panose="020B0604020202020204" pitchFamily="34" charset="0"/>
                </a:rPr>
                <a:t>Rèn luyện kĩ năng kiểm soát cảm xúc bản thân và vận dụng vào thực tế</a:t>
              </a:r>
              <a:endParaRPr lang="en-US" sz="4000">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74EBC94F-39BA-75BC-F5EE-BE5F07388AF1}"/>
              </a:ext>
            </a:extLst>
          </p:cNvPr>
          <p:cNvGrpSpPr/>
          <p:nvPr/>
        </p:nvGrpSpPr>
        <p:grpSpPr>
          <a:xfrm>
            <a:off x="9550934" y="3647949"/>
            <a:ext cx="7730410" cy="4386773"/>
            <a:chOff x="9550934" y="3647949"/>
            <a:chExt cx="7730410" cy="4386773"/>
          </a:xfrm>
        </p:grpSpPr>
        <p:pic>
          <p:nvPicPr>
            <p:cNvPr id="20" name="Picture 5">
              <a:extLst>
                <a:ext uri="{FF2B5EF4-FFF2-40B4-BE49-F238E27FC236}">
                  <a16:creationId xmlns:a16="http://schemas.microsoft.com/office/drawing/2014/main" id="{0DF6DAD5-4670-79B1-2325-4F281C1D7A3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550934" y="3647949"/>
              <a:ext cx="7730410" cy="4386773"/>
            </a:xfrm>
            <a:prstGeom prst="rect">
              <a:avLst/>
            </a:prstGeom>
          </p:spPr>
        </p:pic>
        <p:sp>
          <p:nvSpPr>
            <p:cNvPr id="22" name="TextBox 21">
              <a:extLst>
                <a:ext uri="{FF2B5EF4-FFF2-40B4-BE49-F238E27FC236}">
                  <a16:creationId xmlns:a16="http://schemas.microsoft.com/office/drawing/2014/main" id="{83DF30A0-E51C-1EC9-2769-BCF65A17447D}"/>
                </a:ext>
              </a:extLst>
            </p:cNvPr>
            <p:cNvSpPr txBox="1"/>
            <p:nvPr/>
          </p:nvSpPr>
          <p:spPr>
            <a:xfrm>
              <a:off x="9550934" y="5099479"/>
              <a:ext cx="7607033" cy="1998176"/>
            </a:xfrm>
            <a:prstGeom prst="rect">
              <a:avLst/>
            </a:prstGeom>
            <a:noFill/>
          </p:spPr>
          <p:txBody>
            <a:bodyPr wrap="square">
              <a:spAutoFit/>
            </a:bodyPr>
            <a:lstStyle/>
            <a:p>
              <a:pPr algn="ctr">
                <a:lnSpc>
                  <a:spcPct val="150000"/>
                </a:lnSpc>
              </a:pPr>
              <a:r>
                <a:rPr lang="vi-VN" sz="4400">
                  <a:latin typeface="Arial" panose="020B0604020202020204" pitchFamily="34" charset="0"/>
                  <a:cs typeface="Arial" panose="020B0604020202020204" pitchFamily="34" charset="0"/>
                </a:rPr>
                <a:t>Xem trước nội dung tuần </a:t>
              </a:r>
              <a:r>
                <a:rPr lang="en-US" sz="4400">
                  <a:latin typeface="Arial" panose="020B0604020202020204" pitchFamily="34" charset="0"/>
                  <a:cs typeface="Arial" panose="020B0604020202020204" pitchFamily="34" charset="0"/>
                </a:rPr>
                <a:t>7,8</a:t>
              </a:r>
              <a:r>
                <a:rPr lang="vi-VN" sz="4400">
                  <a:latin typeface="Arial" panose="020B0604020202020204" pitchFamily="34" charset="0"/>
                  <a:cs typeface="Arial" panose="020B0604020202020204" pitchFamily="34" charset="0"/>
                </a:rPr>
                <a:t>: Hoạt động 3, 4</a:t>
              </a:r>
              <a:r>
                <a:rPr lang="en-US" sz="4400">
                  <a:latin typeface="Arial" panose="020B0604020202020204" pitchFamily="34" charset="0"/>
                  <a:cs typeface="Arial" panose="020B0604020202020204" pitchFamily="34" charset="0"/>
                </a:rPr>
                <a:t> – Chủ đề 2</a:t>
              </a:r>
              <a:endParaRPr lang="vi-VN" sz="44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62161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500"/>
                                        <p:tgtEl>
                                          <p:spTgt spid="24"/>
                                        </p:tgtEl>
                                      </p:cBhvr>
                                    </p:animEffect>
                                  </p:childTnLst>
                                </p:cTn>
                              </p:par>
                              <p:par>
                                <p:cTn id="13" presetID="6" presetClass="entr" presetSubtype="16"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ircle(in)">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FB1A31D-2FD8-6488-7576-B362CFF5FB79}"/>
              </a:ext>
            </a:extLst>
          </p:cNvPr>
          <p:cNvSpPr txBox="1"/>
          <p:nvPr/>
        </p:nvSpPr>
        <p:spPr>
          <a:xfrm>
            <a:off x="900113" y="1969623"/>
            <a:ext cx="16487774" cy="4076244"/>
          </a:xfrm>
          <a:prstGeom prst="rect">
            <a:avLst/>
          </a:prstGeom>
          <a:noFill/>
        </p:spPr>
        <p:txBody>
          <a:bodyPr wrap="square">
            <a:spAutoFit/>
          </a:bodyPr>
          <a:lstStyle/>
          <a:p>
            <a:pPr algn="ctr">
              <a:lnSpc>
                <a:spcPct val="150000"/>
              </a:lnSpc>
            </a:pPr>
            <a:r>
              <a:rPr lang="en-US" sz="6000" b="1">
                <a:solidFill>
                  <a:srgbClr val="DF5745"/>
                </a:solidFill>
                <a:effectLst/>
                <a:latin typeface="Arial" panose="020B0604020202020204" pitchFamily="34" charset="0"/>
                <a:ea typeface="Calibri" panose="020F0502020204030204" pitchFamily="34" charset="0"/>
                <a:cs typeface="Arial" panose="020B0604020202020204" pitchFamily="34" charset="0"/>
              </a:rPr>
              <a:t>CHỦ ĐỀ 2. </a:t>
            </a:r>
          </a:p>
          <a:p>
            <a:pPr algn="ctr">
              <a:lnSpc>
                <a:spcPct val="150000"/>
              </a:lnSpc>
            </a:pPr>
            <a:r>
              <a:rPr lang="en-US" sz="6000" b="1">
                <a:solidFill>
                  <a:srgbClr val="DF5745"/>
                </a:solidFill>
                <a:latin typeface="Arial" panose="020B0604020202020204" pitchFamily="34" charset="0"/>
                <a:ea typeface="Calibri" panose="020F0502020204030204" pitchFamily="34" charset="0"/>
                <a:cs typeface="Arial" panose="020B0604020202020204" pitchFamily="34" charset="0"/>
              </a:rPr>
              <a:t>RÈN LUYỆN KĨ NĂNG KIỂM SOÁT CẢM XÚC VÀ TỰ BẢO VỆ</a:t>
            </a:r>
            <a:endParaRPr lang="en-US" sz="6000">
              <a:solidFill>
                <a:srgbClr val="DF5745"/>
              </a:solidFill>
              <a:latin typeface="Arial" panose="020B0604020202020204" pitchFamily="34" charset="0"/>
              <a:cs typeface="Arial" panose="020B0604020202020204" pitchFamily="34" charset="0"/>
            </a:endParaRPr>
          </a:p>
        </p:txBody>
      </p:sp>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63680" y="-517358"/>
            <a:ext cx="3014898" cy="2952088"/>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51199">
            <a:off x="-633937" y="-1058648"/>
            <a:ext cx="3050975" cy="338997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444755" y="7923159"/>
            <a:ext cx="2587459" cy="3393388"/>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50481">
            <a:off x="-924089" y="8180527"/>
            <a:ext cx="2691186" cy="2383935"/>
          </a:xfrm>
          <a:prstGeom prst="rect">
            <a:avLst/>
          </a:prstGeom>
        </p:spPr>
      </p:pic>
      <p:sp>
        <p:nvSpPr>
          <p:cNvPr id="10" name="TextBox 9">
            <a:extLst>
              <a:ext uri="{FF2B5EF4-FFF2-40B4-BE49-F238E27FC236}">
                <a16:creationId xmlns:a16="http://schemas.microsoft.com/office/drawing/2014/main" id="{8D56E389-2079-9B9B-3582-88F5608855C8}"/>
              </a:ext>
            </a:extLst>
          </p:cNvPr>
          <p:cNvSpPr txBox="1"/>
          <p:nvPr/>
        </p:nvSpPr>
        <p:spPr>
          <a:xfrm>
            <a:off x="900113" y="5926750"/>
            <a:ext cx="16487774" cy="1306255"/>
          </a:xfrm>
          <a:prstGeom prst="rect">
            <a:avLst/>
          </a:prstGeom>
          <a:noFill/>
        </p:spPr>
        <p:txBody>
          <a:bodyPr wrap="square">
            <a:spAutoFit/>
          </a:bodyPr>
          <a:lstStyle/>
          <a:p>
            <a:pPr algn="ctr">
              <a:lnSpc>
                <a:spcPct val="150000"/>
              </a:lnSpc>
            </a:pPr>
            <a:r>
              <a:rPr lang="en-US" sz="6000" b="1">
                <a:effectLst/>
                <a:latin typeface="Arial" panose="020B0604020202020204" pitchFamily="34" charset="0"/>
                <a:ea typeface="Calibri" panose="020F0502020204030204" pitchFamily="34" charset="0"/>
                <a:cs typeface="Arial" panose="020B0604020202020204" pitchFamily="34" charset="0"/>
              </a:rPr>
              <a:t>Tuần </a:t>
            </a:r>
            <a:r>
              <a:rPr lang="en-US" sz="6000" b="1">
                <a:latin typeface="Arial" panose="020B0604020202020204" pitchFamily="34" charset="0"/>
                <a:ea typeface="Calibri" panose="020F0502020204030204" pitchFamily="34" charset="0"/>
                <a:cs typeface="Arial" panose="020B0604020202020204" pitchFamily="34" charset="0"/>
              </a:rPr>
              <a:t>5,6</a:t>
            </a:r>
            <a:r>
              <a:rPr lang="en-US" sz="6000" b="1">
                <a:effectLst/>
                <a:latin typeface="Arial" panose="020B0604020202020204" pitchFamily="34" charset="0"/>
                <a:ea typeface="Calibri" panose="020F0502020204030204" pitchFamily="34" charset="0"/>
                <a:cs typeface="Arial" panose="020B0604020202020204" pitchFamily="34" charset="0"/>
              </a:rPr>
              <a:t>: Hoạt động giáo dục theo chủ đề</a:t>
            </a:r>
            <a:endParaRPr lang="en-US" sz="6000">
              <a:latin typeface="Arial" panose="020B0604020202020204" pitchFamily="34" charset="0"/>
              <a:cs typeface="Arial" panose="020B0604020202020204" pitchFamily="34" charset="0"/>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81139" y="-1737059"/>
            <a:ext cx="4547501" cy="3882429"/>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21694" y="711553"/>
            <a:ext cx="1981094" cy="143381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64620" y="2462517"/>
            <a:ext cx="1003485" cy="1332607"/>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830443" y="2462517"/>
            <a:ext cx="1003485" cy="1332607"/>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64122">
            <a:off x="-1314912" y="7853837"/>
            <a:ext cx="3991877" cy="3682506"/>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916571" y="7295360"/>
            <a:ext cx="2734663" cy="3461599"/>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a:off x="4736976" y="8047835"/>
            <a:ext cx="2542950" cy="518126"/>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a:off x="12598053" y="8625940"/>
            <a:ext cx="1964266" cy="400219"/>
          </a:xfrm>
          <a:prstGeom prst="rect">
            <a:avLst/>
          </a:prstGeom>
        </p:spPr>
      </p:pic>
      <p:sp>
        <p:nvSpPr>
          <p:cNvPr id="12" name="TextBox 2">
            <a:extLst>
              <a:ext uri="{FF2B5EF4-FFF2-40B4-BE49-F238E27FC236}">
                <a16:creationId xmlns:a16="http://schemas.microsoft.com/office/drawing/2014/main" id="{54E5CD96-393E-AB76-1BD7-D7048F3EF479}"/>
              </a:ext>
            </a:extLst>
          </p:cNvPr>
          <p:cNvSpPr txBox="1"/>
          <p:nvPr/>
        </p:nvSpPr>
        <p:spPr>
          <a:xfrm>
            <a:off x="1433512" y="2145370"/>
            <a:ext cx="15420975" cy="5311839"/>
          </a:xfrm>
          <a:prstGeom prst="rect">
            <a:avLst/>
          </a:prstGeom>
        </p:spPr>
        <p:txBody>
          <a:bodyPr wrap="square" lIns="0" tIns="0" rIns="0" bIns="0" rtlCol="0" anchor="t">
            <a:spAutoFit/>
          </a:bodyPr>
          <a:lstStyle/>
          <a:p>
            <a:pPr marL="0" lvl="0" indent="0" algn="ctr">
              <a:lnSpc>
                <a:spcPts val="14400"/>
              </a:lnSpc>
              <a:spcBef>
                <a:spcPct val="0"/>
              </a:spcBef>
            </a:pPr>
            <a:r>
              <a:rPr lang="vi-VN" sz="8000" b="1" u="none">
                <a:solidFill>
                  <a:srgbClr val="DF5745"/>
                </a:solidFill>
                <a:latin typeface="Arial" panose="020B0604020202020204" pitchFamily="34" charset="0"/>
                <a:cs typeface="Arial" panose="020B0604020202020204" pitchFamily="34" charset="0"/>
              </a:rPr>
              <a:t>CẢM ƠN CÁC EM</a:t>
            </a:r>
          </a:p>
          <a:p>
            <a:pPr marL="0" lvl="0" indent="0" algn="ctr">
              <a:lnSpc>
                <a:spcPts val="14400"/>
              </a:lnSpc>
              <a:spcBef>
                <a:spcPct val="0"/>
              </a:spcBef>
            </a:pPr>
            <a:r>
              <a:rPr lang="vi-VN" sz="8000" b="1" u="none">
                <a:solidFill>
                  <a:srgbClr val="DF5745"/>
                </a:solidFill>
                <a:latin typeface="Arial" panose="020B0604020202020204" pitchFamily="34" charset="0"/>
                <a:cs typeface="Arial" panose="020B0604020202020204" pitchFamily="34" charset="0"/>
              </a:rPr>
              <a:t>ĐÃ CHÚ Ý LẮNG NGHE!</a:t>
            </a:r>
          </a:p>
          <a:p>
            <a:pPr marL="0" lvl="0" indent="0" algn="ctr">
              <a:lnSpc>
                <a:spcPts val="14400"/>
              </a:lnSpc>
              <a:spcBef>
                <a:spcPct val="0"/>
              </a:spcBef>
            </a:pPr>
            <a:r>
              <a:rPr lang="vi-VN" sz="8000" b="1" u="none">
                <a:latin typeface="Arial" panose="020B0604020202020204" pitchFamily="34" charset="0"/>
                <a:cs typeface="Arial" panose="020B0604020202020204" pitchFamily="34" charset="0"/>
              </a:rPr>
              <a:t>HẸN GẶP LẠI!</a:t>
            </a:r>
            <a:endParaRPr lang="vi-VN" sz="8000" b="1" u="none" dirty="0">
              <a:latin typeface="Arial" panose="020B0604020202020204" pitchFamily="34" charset="0"/>
              <a:cs typeface="Arial" panose="020B0604020202020204" pitchFamily="34" charset="0"/>
            </a:endParaRPr>
          </a:p>
        </p:txBody>
      </p:sp>
    </p:spTree>
  </p:cSld>
  <p:clrMapOvr>
    <a:masterClrMapping/>
  </p:clrMapOvr>
  <p:transition>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63680" y="-517358"/>
            <a:ext cx="3014898" cy="2952088"/>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3254" y="8016509"/>
            <a:ext cx="1300054" cy="2447161"/>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67960" y="7670235"/>
            <a:ext cx="2620040" cy="2616765"/>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351199">
            <a:off x="-633937" y="-1058648"/>
            <a:ext cx="3050975" cy="3389972"/>
          </a:xfrm>
          <a:prstGeom prst="rect">
            <a:avLst/>
          </a:prstGeom>
        </p:spPr>
      </p:pic>
      <p:sp>
        <p:nvSpPr>
          <p:cNvPr id="3" name="Rectangle: Rounded Corners 2">
            <a:extLst>
              <a:ext uri="{FF2B5EF4-FFF2-40B4-BE49-F238E27FC236}">
                <a16:creationId xmlns:a16="http://schemas.microsoft.com/office/drawing/2014/main" id="{8A2AB510-5ACB-E23E-F00E-CDD049E5E84F}"/>
              </a:ext>
            </a:extLst>
          </p:cNvPr>
          <p:cNvSpPr/>
          <p:nvPr/>
        </p:nvSpPr>
        <p:spPr>
          <a:xfrm>
            <a:off x="1524000" y="3162300"/>
            <a:ext cx="12649200" cy="2407495"/>
          </a:xfrm>
          <a:prstGeom prst="roundRect">
            <a:avLst/>
          </a:prstGeom>
          <a:solidFill>
            <a:srgbClr val="F2EB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a:solidFill>
                  <a:schemeClr val="tx1"/>
                </a:solidFill>
                <a:latin typeface="Arial" panose="020B0604020202020204" pitchFamily="34" charset="0"/>
                <a:cs typeface="Arial" panose="020B0604020202020204" pitchFamily="34" charset="0"/>
              </a:rPr>
              <a:t>Hoạt động 1: </a:t>
            </a:r>
            <a:r>
              <a:rPr lang="vi-VN" sz="4400">
                <a:solidFill>
                  <a:schemeClr val="tx1"/>
                </a:solidFill>
                <a:ea typeface="Calibri" panose="020F0502020204030204" pitchFamily="34" charset="0"/>
                <a:cs typeface="Arial" panose="020B0604020202020204" pitchFamily="34" charset="0"/>
              </a:rPr>
              <a:t>Tìm hiểu và rèn luyện khả năng kiểm soát cảm xúc của bản thân</a:t>
            </a:r>
            <a:endParaRPr lang="en-US" sz="44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4375DAC6-B88E-FDB8-C23B-79308C19E631}"/>
              </a:ext>
            </a:extLst>
          </p:cNvPr>
          <p:cNvSpPr/>
          <p:nvPr/>
        </p:nvSpPr>
        <p:spPr>
          <a:xfrm>
            <a:off x="4048578" y="6068135"/>
            <a:ext cx="12649199" cy="2407495"/>
          </a:xfrm>
          <a:prstGeom prst="roundRect">
            <a:avLst/>
          </a:prstGeom>
          <a:solidFill>
            <a:srgbClr val="F2EB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1200"/>
              </a:spcBef>
              <a:spcAft>
                <a:spcPts val="300"/>
              </a:spcAft>
            </a:pPr>
            <a:r>
              <a:rPr lang="vi-VN" sz="4400" b="1">
                <a:solidFill>
                  <a:schemeClr val="tx1"/>
                </a:solidFill>
                <a:effectLst/>
                <a:latin typeface="Arial" panose="020B0604020202020204" pitchFamily="34" charset="0"/>
                <a:ea typeface="Calibri" panose="020F0502020204030204" pitchFamily="34" charset="0"/>
                <a:cs typeface="Arial" panose="020B0604020202020204" pitchFamily="34" charset="0"/>
              </a:rPr>
              <a:t>Hoạt động 2</a:t>
            </a:r>
            <a:r>
              <a:rPr lang="en-US" sz="4400" b="1">
                <a:solidFill>
                  <a:schemeClr val="tx1"/>
                </a:solidFill>
                <a:effectLst/>
                <a:latin typeface="Arial" panose="020B0604020202020204" pitchFamily="34" charset="0"/>
                <a:ea typeface="Calibri" panose="020F0502020204030204" pitchFamily="34" charset="0"/>
                <a:cs typeface="Arial" panose="020B0604020202020204" pitchFamily="34" charset="0"/>
              </a:rPr>
              <a:t>:</a:t>
            </a:r>
            <a:r>
              <a:rPr lang="vi-VN" sz="4400" b="1">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vi-VN" sz="4400">
                <a:solidFill>
                  <a:schemeClr val="tx1"/>
                </a:solidFill>
                <a:ea typeface="Calibri" panose="020F0502020204030204" pitchFamily="34" charset="0"/>
                <a:cs typeface="Arial" panose="020B0604020202020204" pitchFamily="34" charset="0"/>
              </a:rPr>
              <a:t>Tìm hiểu và thực hành cách vượt quan khó khăn trong học tập và cuộc sống</a:t>
            </a:r>
            <a:endParaRPr lang="en-US" sz="44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7">
            <a:extLst>
              <a:ext uri="{FF2B5EF4-FFF2-40B4-BE49-F238E27FC236}">
                <a16:creationId xmlns:a16="http://schemas.microsoft.com/office/drawing/2014/main" id="{18321392-4B04-D14A-A3B9-90F00198E0F6}"/>
              </a:ext>
            </a:extLst>
          </p:cNvPr>
          <p:cNvSpPr txBox="1"/>
          <p:nvPr/>
        </p:nvSpPr>
        <p:spPr>
          <a:xfrm>
            <a:off x="4855688" y="1255558"/>
            <a:ext cx="8576623" cy="1000530"/>
          </a:xfrm>
          <a:prstGeom prst="rect">
            <a:avLst/>
          </a:prstGeom>
        </p:spPr>
        <p:txBody>
          <a:bodyPr wrap="square" lIns="0" tIns="0" rIns="0" bIns="0" rtlCol="0" anchor="t">
            <a:spAutoFit/>
          </a:bodyPr>
          <a:lstStyle/>
          <a:p>
            <a:pPr algn="ctr">
              <a:lnSpc>
                <a:spcPts val="8371"/>
              </a:lnSpc>
            </a:pPr>
            <a:r>
              <a:rPr lang="en-US" sz="6600" b="1">
                <a:solidFill>
                  <a:srgbClr val="DF5745"/>
                </a:solidFill>
                <a:latin typeface="Arial" panose="020B0604020202020204" pitchFamily="34" charset="0"/>
                <a:cs typeface="Arial" panose="020B0604020202020204" pitchFamily="34" charset="0"/>
              </a:rPr>
              <a:t>NỘI DUNG BÀI HỌC</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51149" y="7534623"/>
            <a:ext cx="2093226" cy="232904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59499" y="9258300"/>
            <a:ext cx="6457213" cy="121072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8108" y="-601579"/>
            <a:ext cx="2669529" cy="2669529"/>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0685" y="7042833"/>
            <a:ext cx="1916089" cy="4330144"/>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066028" y="-360947"/>
            <a:ext cx="2751092" cy="2873203"/>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151184">
            <a:off x="14850543" y="3375871"/>
            <a:ext cx="2763304" cy="563023"/>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862143">
            <a:off x="1541194" y="2642311"/>
            <a:ext cx="1361556" cy="2187239"/>
          </a:xfrm>
          <a:prstGeom prst="rect">
            <a:avLst/>
          </a:prstGeom>
        </p:spPr>
      </p:pic>
      <p:grpSp>
        <p:nvGrpSpPr>
          <p:cNvPr id="12" name="Group 11">
            <a:extLst>
              <a:ext uri="{FF2B5EF4-FFF2-40B4-BE49-F238E27FC236}">
                <a16:creationId xmlns:a16="http://schemas.microsoft.com/office/drawing/2014/main" id="{21AA7530-E82A-1150-9890-A66A3060125E}"/>
              </a:ext>
            </a:extLst>
          </p:cNvPr>
          <p:cNvGrpSpPr/>
          <p:nvPr/>
        </p:nvGrpSpPr>
        <p:grpSpPr>
          <a:xfrm>
            <a:off x="2420712" y="1655794"/>
            <a:ext cx="13446576" cy="6975411"/>
            <a:chOff x="2420712" y="1655794"/>
            <a:chExt cx="13446576" cy="6975411"/>
          </a:xfrm>
        </p:grpSpPr>
        <p:pic>
          <p:nvPicPr>
            <p:cNvPr id="5" name="Picture 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420712" y="1655794"/>
              <a:ext cx="13446576" cy="6975411"/>
            </a:xfrm>
            <a:prstGeom prst="rect">
              <a:avLst/>
            </a:prstGeom>
          </p:spPr>
        </p:pic>
        <p:sp>
          <p:nvSpPr>
            <p:cNvPr id="7" name="TextBox 6">
              <a:extLst>
                <a:ext uri="{FF2B5EF4-FFF2-40B4-BE49-F238E27FC236}">
                  <a16:creationId xmlns:a16="http://schemas.microsoft.com/office/drawing/2014/main" id="{AD4B9334-6E98-9DDB-35EA-1C67F2DE4406}"/>
                </a:ext>
              </a:extLst>
            </p:cNvPr>
            <p:cNvSpPr txBox="1"/>
            <p:nvPr/>
          </p:nvSpPr>
          <p:spPr>
            <a:xfrm>
              <a:off x="3155587" y="3496479"/>
              <a:ext cx="11760728" cy="4076244"/>
            </a:xfrm>
            <a:prstGeom prst="rect">
              <a:avLst/>
            </a:prstGeom>
            <a:noFill/>
          </p:spPr>
          <p:txBody>
            <a:bodyPr wrap="square">
              <a:spAutoFit/>
            </a:bodyPr>
            <a:lstStyle/>
            <a:p>
              <a:pPr algn="ctr">
                <a:lnSpc>
                  <a:spcPct val="150000"/>
                </a:lnSpc>
              </a:pPr>
              <a:r>
                <a:rPr lang="en-US" sz="6000" b="1">
                  <a:solidFill>
                    <a:schemeClr val="tx1"/>
                  </a:solidFill>
                  <a:latin typeface="Arial" panose="020B0604020202020204" pitchFamily="34" charset="0"/>
                  <a:cs typeface="Arial" panose="020B0604020202020204" pitchFamily="34" charset="0"/>
                </a:rPr>
                <a:t>Hoạt động 1: </a:t>
              </a:r>
            </a:p>
            <a:p>
              <a:pPr algn="ctr">
                <a:lnSpc>
                  <a:spcPct val="150000"/>
                </a:lnSpc>
              </a:pPr>
              <a:r>
                <a:rPr lang="vi-VN" sz="6000">
                  <a:solidFill>
                    <a:schemeClr val="tx1"/>
                  </a:solidFill>
                  <a:latin typeface="Arial" panose="020B0604020202020204" pitchFamily="34" charset="0"/>
                  <a:ea typeface="Calibri" panose="020F0502020204030204" pitchFamily="34" charset="0"/>
                  <a:cs typeface="Arial" panose="020B0604020202020204" pitchFamily="34" charset="0"/>
                </a:rPr>
                <a:t>Tìm hiểu và rèn luyện khả năng kiểm soát cảm xúc của bản thân</a:t>
              </a:r>
              <a:endParaRPr lang="en-US" sz="6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40214" y="-1338011"/>
            <a:ext cx="3014898" cy="2952088"/>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51199">
            <a:off x="-1710519" y="-1556953"/>
            <a:ext cx="3050975" cy="3389972"/>
          </a:xfrm>
          <a:prstGeom prst="rect">
            <a:avLst/>
          </a:prstGeom>
        </p:spPr>
      </p:pic>
      <p:sp>
        <p:nvSpPr>
          <p:cNvPr id="12" name="TextBox 4">
            <a:extLst>
              <a:ext uri="{FF2B5EF4-FFF2-40B4-BE49-F238E27FC236}">
                <a16:creationId xmlns:a16="http://schemas.microsoft.com/office/drawing/2014/main" id="{2E84ADC5-FE37-3CC2-0EA3-436765A210F2}"/>
              </a:ext>
            </a:extLst>
          </p:cNvPr>
          <p:cNvSpPr txBox="1"/>
          <p:nvPr/>
        </p:nvSpPr>
        <p:spPr>
          <a:xfrm>
            <a:off x="1066800" y="411449"/>
            <a:ext cx="16154400" cy="2079095"/>
          </a:xfrm>
          <a:prstGeom prst="rect">
            <a:avLst/>
          </a:prstGeom>
        </p:spPr>
        <p:txBody>
          <a:bodyPr wrap="square" lIns="0" tIns="0" rIns="0" bIns="0" rtlCol="0" anchor="t">
            <a:spAutoFit/>
          </a:bodyPr>
          <a:lstStyle/>
          <a:p>
            <a:pPr algn="ctr">
              <a:lnSpc>
                <a:spcPct val="150000"/>
              </a:lnSpc>
            </a:pPr>
            <a:r>
              <a:rPr lang="en-US" sz="4800" b="1">
                <a:solidFill>
                  <a:srgbClr val="DF5745"/>
                </a:solidFill>
                <a:latin typeface="Arial" panose="020B0604020202020204" pitchFamily="34" charset="0"/>
                <a:cs typeface="Arial" panose="020B0604020202020204" pitchFamily="34" charset="0"/>
              </a:rPr>
              <a:t>1. Chia sẻ cảm xúc của em khi ở trong các tình huống sau và cách em kiểm soát cảm xúc đó</a:t>
            </a:r>
            <a:endParaRPr lang="en-US" sz="4800" b="1" dirty="0">
              <a:solidFill>
                <a:srgbClr val="DF5745"/>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5984AAD-FC7E-07B3-0117-65F205EA1A0F}"/>
              </a:ext>
            </a:extLst>
          </p:cNvPr>
          <p:cNvSpPr txBox="1"/>
          <p:nvPr/>
        </p:nvSpPr>
        <p:spPr>
          <a:xfrm>
            <a:off x="1447786" y="2781300"/>
            <a:ext cx="15392428" cy="901593"/>
          </a:xfrm>
          <a:prstGeom prst="rect">
            <a:avLst/>
          </a:prstGeom>
          <a:noFill/>
        </p:spPr>
        <p:txBody>
          <a:bodyPr wrap="square">
            <a:spAutoFit/>
          </a:bodyPr>
          <a:lstStyle/>
          <a:p>
            <a:pPr marR="90170" algn="ctr">
              <a:lnSpc>
                <a:spcPct val="150000"/>
              </a:lnSpc>
            </a:pPr>
            <a:r>
              <a:rPr lang="en-US" sz="4000">
                <a:latin typeface="Arial" panose="020B0604020202020204" pitchFamily="34" charset="0"/>
                <a:ea typeface="Calibri" panose="020F0502020204030204" pitchFamily="34" charset="0"/>
                <a:cs typeface="Arial" panose="020B0604020202020204" pitchFamily="34" charset="0"/>
              </a:rPr>
              <a:t>Các em thảo luận nhóm trao đổi về các tình huống trong SGK tr.18</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descr="A picture containing text&#10;&#10;Description automatically generated">
            <a:extLst>
              <a:ext uri="{FF2B5EF4-FFF2-40B4-BE49-F238E27FC236}">
                <a16:creationId xmlns:a16="http://schemas.microsoft.com/office/drawing/2014/main" id="{06F66EB5-3859-A835-9198-A836B24DE9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0192" y="3935549"/>
            <a:ext cx="15087615" cy="576229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63680" y="-517358"/>
            <a:ext cx="3014898" cy="2952088"/>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51199">
            <a:off x="-633937" y="-1058648"/>
            <a:ext cx="3050975" cy="338997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63680" y="7427979"/>
            <a:ext cx="3041186" cy="3988440"/>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50481">
            <a:off x="-1247774" y="8473203"/>
            <a:ext cx="3310804" cy="2932812"/>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629045" y="8845740"/>
            <a:ext cx="1549742" cy="1352150"/>
          </a:xfrm>
          <a:prstGeom prst="rect">
            <a:avLst/>
          </a:prstGeom>
        </p:spPr>
      </p:pic>
      <p:sp>
        <p:nvSpPr>
          <p:cNvPr id="6" name="TextBox 4">
            <a:extLst>
              <a:ext uri="{FF2B5EF4-FFF2-40B4-BE49-F238E27FC236}">
                <a16:creationId xmlns:a16="http://schemas.microsoft.com/office/drawing/2014/main" id="{7AC25F6C-4EF5-BE3C-4771-D5158DA63ABB}"/>
              </a:ext>
            </a:extLst>
          </p:cNvPr>
          <p:cNvSpPr txBox="1"/>
          <p:nvPr/>
        </p:nvSpPr>
        <p:spPr>
          <a:xfrm>
            <a:off x="6591300" y="828219"/>
            <a:ext cx="5105400" cy="890180"/>
          </a:xfrm>
          <a:prstGeom prst="rect">
            <a:avLst/>
          </a:prstGeom>
        </p:spPr>
        <p:txBody>
          <a:bodyPr wrap="square" lIns="0" tIns="0" rIns="0" bIns="0" rtlCol="0" anchor="t">
            <a:spAutoFit/>
          </a:bodyPr>
          <a:lstStyle/>
          <a:p>
            <a:pPr algn="ctr">
              <a:lnSpc>
                <a:spcPct val="150000"/>
              </a:lnSpc>
            </a:pPr>
            <a:r>
              <a:rPr lang="en-US" sz="4400" b="1">
                <a:solidFill>
                  <a:srgbClr val="DF5745"/>
                </a:solidFill>
                <a:latin typeface="Arial" panose="020B0604020202020204" pitchFamily="34" charset="0"/>
                <a:cs typeface="Arial" panose="020B0604020202020204" pitchFamily="34" charset="0"/>
              </a:rPr>
              <a:t>Tình huống 1</a:t>
            </a:r>
            <a:endParaRPr lang="en-US" sz="4400" b="1" dirty="0">
              <a:solidFill>
                <a:srgbClr val="DF5745"/>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1D4F1C8-C791-A71E-BEF0-6CC6B341A969}"/>
              </a:ext>
            </a:extLst>
          </p:cNvPr>
          <p:cNvSpPr txBox="1"/>
          <p:nvPr/>
        </p:nvSpPr>
        <p:spPr>
          <a:xfrm>
            <a:off x="1066800" y="2156914"/>
            <a:ext cx="9601214" cy="7364901"/>
          </a:xfrm>
          <a:prstGeom prst="rect">
            <a:avLst/>
          </a:prstGeom>
          <a:noFill/>
        </p:spPr>
        <p:txBody>
          <a:bodyPr wrap="square">
            <a:spAutoFit/>
          </a:bodyPr>
          <a:lstStyle/>
          <a:p>
            <a:pPr marL="571500" marR="90170" indent="-571500" algn="just">
              <a:lnSpc>
                <a:spcPct val="150000"/>
              </a:lnSpc>
              <a:buFont typeface="Arial" panose="020B0604020202020204" pitchFamily="34" charset="0"/>
              <a:buChar char="•"/>
            </a:pPr>
            <a:r>
              <a:rPr lang="vi-VN" sz="4000" b="1">
                <a:ea typeface="Calibri" panose="020F0502020204030204" pitchFamily="34" charset="0"/>
                <a:cs typeface="Arial" panose="020B0604020202020204" pitchFamily="34" charset="0"/>
              </a:rPr>
              <a:t>Cảm xúc: </a:t>
            </a:r>
            <a:r>
              <a:rPr lang="vi-VN" sz="4000">
                <a:ea typeface="Calibri" panose="020F0502020204030204" pitchFamily="34" charset="0"/>
                <a:cs typeface="Arial" panose="020B0604020202020204" pitchFamily="34" charset="0"/>
              </a:rPr>
              <a:t>mất bình tĩnh, lo lắng, không thể tiếp tục phát biểu.</a:t>
            </a:r>
          </a:p>
          <a:p>
            <a:pPr marL="571500" marR="90170" indent="-571500" algn="just">
              <a:lnSpc>
                <a:spcPct val="150000"/>
              </a:lnSpc>
              <a:buFont typeface="Arial" panose="020B0604020202020204" pitchFamily="34" charset="0"/>
              <a:buChar char="•"/>
            </a:pPr>
            <a:r>
              <a:rPr lang="vi-VN" sz="4000" b="1">
                <a:ea typeface="Calibri" panose="020F0502020204030204" pitchFamily="34" charset="0"/>
                <a:cs typeface="Arial" panose="020B0604020202020204" pitchFamily="34" charset="0"/>
              </a:rPr>
              <a:t>Cách kiểm soát: </a:t>
            </a:r>
            <a:r>
              <a:rPr lang="vi-VN" sz="4000">
                <a:ea typeface="Calibri" panose="020F0502020204030204" pitchFamily="34" charset="0"/>
                <a:cs typeface="Arial" panose="020B0604020202020204" pitchFamily="34" charset="0"/>
              </a:rPr>
              <a:t>Dừng lại một lúc, hít thở sâu trấn tĩnh, tự tin trình bày tiếp. Sau khi phát biểu xong dùng cách nói hài hước, khéo léo nhắc bạn “Cảm ơn bạn đã cười ủng hộ, nhưng lần sau không nên như thế nữa”</a:t>
            </a:r>
          </a:p>
        </p:txBody>
      </p:sp>
      <p:pic>
        <p:nvPicPr>
          <p:cNvPr id="8" name="Picture 7" descr="A picture containing text&#10;&#10;Description automatically generated">
            <a:extLst>
              <a:ext uri="{FF2B5EF4-FFF2-40B4-BE49-F238E27FC236}">
                <a16:creationId xmlns:a16="http://schemas.microsoft.com/office/drawing/2014/main" id="{B4CCFA5D-AF03-BCC6-EDD6-89D007AF1D48}"/>
              </a:ext>
            </a:extLst>
          </p:cNvPr>
          <p:cNvPicPr>
            <a:picLocks noChangeAspect="1"/>
          </p:cNvPicPr>
          <p:nvPr/>
        </p:nvPicPr>
        <p:blipFill rotWithShape="1">
          <a:blip r:embed="rId12">
            <a:extLst>
              <a:ext uri="{28A0092B-C50C-407E-A947-70E740481C1C}">
                <a14:useLocalDpi xmlns:a14="http://schemas.microsoft.com/office/drawing/2010/main" val="0"/>
              </a:ext>
            </a:extLst>
          </a:blip>
          <a:srcRect r="68687"/>
          <a:stretch/>
        </p:blipFill>
        <p:spPr>
          <a:xfrm>
            <a:off x="11234526" y="2156914"/>
            <a:ext cx="5986674" cy="730186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63680" y="-517358"/>
            <a:ext cx="3014898" cy="2952088"/>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51199">
            <a:off x="-633937" y="-1058648"/>
            <a:ext cx="3050975" cy="338997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63680" y="7427979"/>
            <a:ext cx="3041186" cy="3988440"/>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50481">
            <a:off x="-1247774" y="8473203"/>
            <a:ext cx="3310804" cy="2932812"/>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629045" y="8845740"/>
            <a:ext cx="1549742" cy="1352150"/>
          </a:xfrm>
          <a:prstGeom prst="rect">
            <a:avLst/>
          </a:prstGeom>
        </p:spPr>
      </p:pic>
      <p:sp>
        <p:nvSpPr>
          <p:cNvPr id="6" name="TextBox 4">
            <a:extLst>
              <a:ext uri="{FF2B5EF4-FFF2-40B4-BE49-F238E27FC236}">
                <a16:creationId xmlns:a16="http://schemas.microsoft.com/office/drawing/2014/main" id="{7AC25F6C-4EF5-BE3C-4771-D5158DA63ABB}"/>
              </a:ext>
            </a:extLst>
          </p:cNvPr>
          <p:cNvSpPr txBox="1"/>
          <p:nvPr/>
        </p:nvSpPr>
        <p:spPr>
          <a:xfrm>
            <a:off x="6591300" y="828219"/>
            <a:ext cx="5105400" cy="890180"/>
          </a:xfrm>
          <a:prstGeom prst="rect">
            <a:avLst/>
          </a:prstGeom>
        </p:spPr>
        <p:txBody>
          <a:bodyPr wrap="square" lIns="0" tIns="0" rIns="0" bIns="0" rtlCol="0" anchor="t">
            <a:spAutoFit/>
          </a:bodyPr>
          <a:lstStyle/>
          <a:p>
            <a:pPr algn="ctr">
              <a:lnSpc>
                <a:spcPct val="150000"/>
              </a:lnSpc>
            </a:pPr>
            <a:r>
              <a:rPr lang="en-US" sz="4400" b="1">
                <a:solidFill>
                  <a:srgbClr val="DF5745"/>
                </a:solidFill>
                <a:latin typeface="Arial" panose="020B0604020202020204" pitchFamily="34" charset="0"/>
                <a:cs typeface="Arial" panose="020B0604020202020204" pitchFamily="34" charset="0"/>
              </a:rPr>
              <a:t>Tình huống 2</a:t>
            </a:r>
            <a:endParaRPr lang="en-US" sz="4400" b="1" dirty="0">
              <a:solidFill>
                <a:srgbClr val="DF5745"/>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1D4F1C8-C791-A71E-BEF0-6CC6B341A969}"/>
              </a:ext>
            </a:extLst>
          </p:cNvPr>
          <p:cNvSpPr txBox="1"/>
          <p:nvPr/>
        </p:nvSpPr>
        <p:spPr>
          <a:xfrm>
            <a:off x="891550" y="2587061"/>
            <a:ext cx="9601214" cy="6441572"/>
          </a:xfrm>
          <a:prstGeom prst="rect">
            <a:avLst/>
          </a:prstGeom>
          <a:noFill/>
        </p:spPr>
        <p:txBody>
          <a:bodyPr wrap="square">
            <a:spAutoFit/>
          </a:bodyPr>
          <a:lstStyle/>
          <a:p>
            <a:pPr marL="571500" marR="90170" indent="-571500" algn="just">
              <a:lnSpc>
                <a:spcPct val="150000"/>
              </a:lnSpc>
              <a:buFont typeface="Arial" panose="020B0604020202020204" pitchFamily="34" charset="0"/>
              <a:buChar char="•"/>
            </a:pPr>
            <a:r>
              <a:rPr lang="vi-VN" sz="4000" b="1">
                <a:ea typeface="Calibri" panose="020F0502020204030204" pitchFamily="34" charset="0"/>
                <a:cs typeface="Arial" panose="020B0604020202020204" pitchFamily="34" charset="0"/>
              </a:rPr>
              <a:t>Cảm xúc: </a:t>
            </a:r>
            <a:r>
              <a:rPr lang="vi-VN" sz="4000">
                <a:ea typeface="Calibri" panose="020F0502020204030204" pitchFamily="34" charset="0"/>
                <a:cs typeface="Arial" panose="020B0604020202020204" pitchFamily="34" charset="0"/>
              </a:rPr>
              <a:t>nóng giận, thiếu kiểm soát hành vi.</a:t>
            </a:r>
          </a:p>
          <a:p>
            <a:pPr marL="571500" marR="90170" indent="-571500" algn="just">
              <a:lnSpc>
                <a:spcPct val="150000"/>
              </a:lnSpc>
              <a:buFont typeface="Arial" panose="020B0604020202020204" pitchFamily="34" charset="0"/>
              <a:buChar char="•"/>
            </a:pPr>
            <a:r>
              <a:rPr lang="vi-VN" sz="4000" b="1">
                <a:ea typeface="Calibri" panose="020F0502020204030204" pitchFamily="34" charset="0"/>
                <a:cs typeface="Arial" panose="020B0604020202020204" pitchFamily="34" charset="0"/>
              </a:rPr>
              <a:t>Cách kiểm soát: </a:t>
            </a:r>
            <a:r>
              <a:rPr lang="vi-VN" sz="4000">
                <a:ea typeface="Calibri" panose="020F0502020204030204" pitchFamily="34" charset="0"/>
                <a:cs typeface="Arial" panose="020B0604020202020204" pitchFamily="34" charset="0"/>
              </a:rPr>
              <a:t>Dừng lại và bỏ đi nơi khác. Sau khi đã bình tĩnh, cùng bạn ngồi lại nói chuyện để phân tích vấn đề tìm ra chỗ đúng, sai và biện pháp hoá giải mâu thuẫn.</a:t>
            </a:r>
          </a:p>
        </p:txBody>
      </p:sp>
      <p:pic>
        <p:nvPicPr>
          <p:cNvPr id="8" name="Picture 7" descr="A picture containing text&#10;&#10;Description automatically generated">
            <a:extLst>
              <a:ext uri="{FF2B5EF4-FFF2-40B4-BE49-F238E27FC236}">
                <a16:creationId xmlns:a16="http://schemas.microsoft.com/office/drawing/2014/main" id="{B4CCFA5D-AF03-BCC6-EDD6-89D007AF1D48}"/>
              </a:ext>
            </a:extLst>
          </p:cNvPr>
          <p:cNvPicPr>
            <a:picLocks noChangeAspect="1"/>
          </p:cNvPicPr>
          <p:nvPr/>
        </p:nvPicPr>
        <p:blipFill rotWithShape="1">
          <a:blip r:embed="rId12">
            <a:extLst>
              <a:ext uri="{28A0092B-C50C-407E-A947-70E740481C1C}">
                <a14:useLocalDpi xmlns:a14="http://schemas.microsoft.com/office/drawing/2010/main" val="0"/>
              </a:ext>
            </a:extLst>
          </a:blip>
          <a:srcRect l="34449" t="501" r="34238" b="-501"/>
          <a:stretch/>
        </p:blipFill>
        <p:spPr>
          <a:xfrm>
            <a:off x="11234526" y="2156914"/>
            <a:ext cx="5986674" cy="7301867"/>
          </a:xfrm>
          <a:prstGeom prst="rect">
            <a:avLst/>
          </a:prstGeom>
        </p:spPr>
      </p:pic>
    </p:spTree>
    <p:extLst>
      <p:ext uri="{BB962C8B-B14F-4D97-AF65-F5344CB8AC3E}">
        <p14:creationId xmlns:p14="http://schemas.microsoft.com/office/powerpoint/2010/main" val="2229713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63680" y="-517358"/>
            <a:ext cx="3014898" cy="2952088"/>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51199">
            <a:off x="-633937" y="-1058648"/>
            <a:ext cx="3050975" cy="338997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63680" y="7427979"/>
            <a:ext cx="3041186" cy="3988440"/>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50481">
            <a:off x="-1247774" y="8473203"/>
            <a:ext cx="3310804" cy="2932812"/>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629045" y="8845740"/>
            <a:ext cx="1549742" cy="1352150"/>
          </a:xfrm>
          <a:prstGeom prst="rect">
            <a:avLst/>
          </a:prstGeom>
        </p:spPr>
      </p:pic>
      <p:sp>
        <p:nvSpPr>
          <p:cNvPr id="6" name="TextBox 4">
            <a:extLst>
              <a:ext uri="{FF2B5EF4-FFF2-40B4-BE49-F238E27FC236}">
                <a16:creationId xmlns:a16="http://schemas.microsoft.com/office/drawing/2014/main" id="{7AC25F6C-4EF5-BE3C-4771-D5158DA63ABB}"/>
              </a:ext>
            </a:extLst>
          </p:cNvPr>
          <p:cNvSpPr txBox="1"/>
          <p:nvPr/>
        </p:nvSpPr>
        <p:spPr>
          <a:xfrm>
            <a:off x="6591300" y="828219"/>
            <a:ext cx="5105400" cy="890180"/>
          </a:xfrm>
          <a:prstGeom prst="rect">
            <a:avLst/>
          </a:prstGeom>
        </p:spPr>
        <p:txBody>
          <a:bodyPr wrap="square" lIns="0" tIns="0" rIns="0" bIns="0" rtlCol="0" anchor="t">
            <a:spAutoFit/>
          </a:bodyPr>
          <a:lstStyle/>
          <a:p>
            <a:pPr algn="ctr">
              <a:lnSpc>
                <a:spcPct val="150000"/>
              </a:lnSpc>
            </a:pPr>
            <a:r>
              <a:rPr lang="en-US" sz="4400" b="1">
                <a:solidFill>
                  <a:srgbClr val="DF5745"/>
                </a:solidFill>
                <a:latin typeface="Arial" panose="020B0604020202020204" pitchFamily="34" charset="0"/>
                <a:cs typeface="Arial" panose="020B0604020202020204" pitchFamily="34" charset="0"/>
              </a:rPr>
              <a:t>Tình huống 3</a:t>
            </a:r>
            <a:endParaRPr lang="en-US" sz="4400" b="1" dirty="0">
              <a:solidFill>
                <a:srgbClr val="DF5745"/>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1D4F1C8-C791-A71E-BEF0-6CC6B341A969}"/>
              </a:ext>
            </a:extLst>
          </p:cNvPr>
          <p:cNvSpPr txBox="1"/>
          <p:nvPr/>
        </p:nvSpPr>
        <p:spPr>
          <a:xfrm>
            <a:off x="891550" y="2587061"/>
            <a:ext cx="9601214" cy="6441572"/>
          </a:xfrm>
          <a:prstGeom prst="rect">
            <a:avLst/>
          </a:prstGeom>
          <a:noFill/>
        </p:spPr>
        <p:txBody>
          <a:bodyPr wrap="square">
            <a:spAutoFit/>
          </a:bodyPr>
          <a:lstStyle/>
          <a:p>
            <a:pPr marL="571500" marR="90170" indent="-571500" algn="just">
              <a:lnSpc>
                <a:spcPct val="150000"/>
              </a:lnSpc>
              <a:buFont typeface="Arial" panose="020B0604020202020204" pitchFamily="34" charset="0"/>
              <a:buChar char="•"/>
            </a:pPr>
            <a:r>
              <a:rPr lang="vi-VN" sz="4000" b="1">
                <a:ea typeface="Calibri" panose="020F0502020204030204" pitchFamily="34" charset="0"/>
                <a:cs typeface="Arial" panose="020B0604020202020204" pitchFamily="34" charset="0"/>
              </a:rPr>
              <a:t>Cảm xúc: </a:t>
            </a:r>
            <a:r>
              <a:rPr lang="vi-VN" sz="4000">
                <a:ea typeface="Calibri" panose="020F0502020204030204" pitchFamily="34" charset="0"/>
                <a:cs typeface="Arial" panose="020B0604020202020204" pitchFamily="34" charset="0"/>
              </a:rPr>
              <a:t>nóng giận.</a:t>
            </a:r>
          </a:p>
          <a:p>
            <a:pPr marL="571500" marR="90170" indent="-571500" algn="just">
              <a:lnSpc>
                <a:spcPct val="150000"/>
              </a:lnSpc>
              <a:buFont typeface="Arial" panose="020B0604020202020204" pitchFamily="34" charset="0"/>
              <a:buChar char="•"/>
            </a:pPr>
            <a:r>
              <a:rPr lang="vi-VN" sz="4000" b="1">
                <a:ea typeface="Calibri" panose="020F0502020204030204" pitchFamily="34" charset="0"/>
                <a:cs typeface="Arial" panose="020B0604020202020204" pitchFamily="34" charset="0"/>
              </a:rPr>
              <a:t>Cách kiểm soát: </a:t>
            </a:r>
            <a:r>
              <a:rPr lang="vi-VN" sz="4000">
                <a:ea typeface="Calibri" panose="020F0502020204030204" pitchFamily="34" charset="0"/>
                <a:cs typeface="Arial" panose="020B0604020202020204" pitchFamily="34" charset="0"/>
              </a:rPr>
              <a:t>Bình tĩnh, hít thở sâu để kiểm soát cảm xúc nóng giận. Đặt mình vào vị trí của em trai để hiểu những khó khăn, cảm xúc lo sợ của em. Thương em nhiều hơn và kiên trì tìm cách giúp em làm bài tập.</a:t>
            </a:r>
          </a:p>
        </p:txBody>
      </p:sp>
      <p:pic>
        <p:nvPicPr>
          <p:cNvPr id="8" name="Picture 7" descr="A picture containing text&#10;&#10;Description automatically generated">
            <a:extLst>
              <a:ext uri="{FF2B5EF4-FFF2-40B4-BE49-F238E27FC236}">
                <a16:creationId xmlns:a16="http://schemas.microsoft.com/office/drawing/2014/main" id="{B4CCFA5D-AF03-BCC6-EDD6-89D007AF1D48}"/>
              </a:ext>
            </a:extLst>
          </p:cNvPr>
          <p:cNvPicPr>
            <a:picLocks noChangeAspect="1"/>
          </p:cNvPicPr>
          <p:nvPr/>
        </p:nvPicPr>
        <p:blipFill rotWithShape="1">
          <a:blip r:embed="rId12">
            <a:extLst>
              <a:ext uri="{28A0092B-C50C-407E-A947-70E740481C1C}">
                <a14:useLocalDpi xmlns:a14="http://schemas.microsoft.com/office/drawing/2010/main" val="0"/>
              </a:ext>
            </a:extLst>
          </a:blip>
          <a:srcRect l="68028" r="659"/>
          <a:stretch/>
        </p:blipFill>
        <p:spPr>
          <a:xfrm>
            <a:off x="11234526" y="2156914"/>
            <a:ext cx="5986674" cy="7301867"/>
          </a:xfrm>
          <a:prstGeom prst="rect">
            <a:avLst/>
          </a:prstGeom>
        </p:spPr>
      </p:pic>
    </p:spTree>
    <p:extLst>
      <p:ext uri="{BB962C8B-B14F-4D97-AF65-F5344CB8AC3E}">
        <p14:creationId xmlns:p14="http://schemas.microsoft.com/office/powerpoint/2010/main" val="23721252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CĐ1 - Tiết 2 - Một số thể loại ca khúc - Ôn tập bài hát Ước mơ mùa khai trường - Thể hiện tiết tấu ứng dụng đệm cho bài hát</Template>
  <TotalTime>294</TotalTime>
  <Words>2020</Words>
  <PresentationFormat>Custom</PresentationFormat>
  <Paragraphs>125</Paragraphs>
  <Slides>30</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30</vt:i4>
      </vt:variant>
    </vt:vector>
  </HeadingPairs>
  <TitlesOfParts>
    <vt:vector size="35" baseType="lpstr">
      <vt:lpstr>Calibri</vt:lpstr>
      <vt:lpstr>Arial</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2022-08-30T01:49:34Z</dcterms:created>
  <dcterms:modified xsi:type="dcterms:W3CDTF">2022-08-30T06:48:15Z</dcterms:modified>
  <dc:identifier>DAFJYMl1Dus</dc:identifier>
</cp:coreProperties>
</file>