
<file path=[Content_Types].xml><?xml version="1.0" encoding="utf-8"?>
<Types xmlns="http://schemas.openxmlformats.org/package/2006/content-types">
  <Default Extension="png" ContentType="image/png"/>
  <Default Extension="bin" ContentType="application/vnd.ms-office.activeX"/>
  <Default Extension="tmp"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76" r:id="rId1"/>
  </p:sldMasterIdLst>
  <p:notesMasterIdLst>
    <p:notesMasterId r:id="rId18"/>
  </p:notesMasterIdLst>
  <p:sldIdLst>
    <p:sldId id="256" r:id="rId2"/>
    <p:sldId id="257" r:id="rId3"/>
    <p:sldId id="263" r:id="rId4"/>
    <p:sldId id="265" r:id="rId5"/>
    <p:sldId id="266" r:id="rId6"/>
    <p:sldId id="267" r:id="rId7"/>
    <p:sldId id="269" r:id="rId8"/>
    <p:sldId id="268" r:id="rId9"/>
    <p:sldId id="277" r:id="rId10"/>
    <p:sldId id="270" r:id="rId11"/>
    <p:sldId id="271" r:id="rId12"/>
    <p:sldId id="273" r:id="rId13"/>
    <p:sldId id="274" r:id="rId14"/>
    <p:sldId id="275" r:id="rId15"/>
    <p:sldId id="279" r:id="rId16"/>
    <p:sldId id="27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1FE3CA-BD17-4C90-9BF6-6BABA79F689F}" type="datetimeFigureOut">
              <a:rPr lang="en-US" smtClean="0"/>
              <a:t>10/10/2020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5117B-5ABF-4DAD-B190-C75FBBBEF072}" type="slidenum">
              <a:rPr lang="en-US" smtClean="0"/>
              <a:t>‹#›</a:t>
            </a:fld>
            <a:endParaRPr lang="en-US"/>
          </a:p>
        </p:txBody>
      </p:sp>
    </p:spTree>
    <p:extLst>
      <p:ext uri="{BB962C8B-B14F-4D97-AF65-F5344CB8AC3E}">
        <p14:creationId xmlns:p14="http://schemas.microsoft.com/office/powerpoint/2010/main" val="3435055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control" Target="../activeX/activeX2.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743200"/>
          </a:xfrm>
        </p:spPr>
        <p:txBody>
          <a:bodyPr>
            <a:normAutofit/>
          </a:bodyPr>
          <a:lstStyle>
            <a:lvl1pPr algn="ctr">
              <a:defRPr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1164578" y="4267200"/>
            <a:ext cx="5410200" cy="1447800"/>
          </a:xfrm>
        </p:spPr>
        <p:txBody>
          <a:bodyPr>
            <a:normAutofit/>
          </a:bodyPr>
          <a:lstStyle>
            <a:lvl1pPr marL="0" indent="0" algn="l">
              <a:buNone/>
              <a:defRPr sz="28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8E2682A6-4F33-4FF8-9DBB-186164D02C77}" type="datetime1">
              <a:rPr lang="en-US" smtClean="0"/>
              <a:t>10/10/2020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6"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346" y="30346"/>
            <a:ext cx="960254" cy="960254"/>
          </a:xfrm>
          <a:prstGeom prst="rect">
            <a:avLst/>
          </a:prstGeom>
        </p:spPr>
      </p:pic>
      <p:sp>
        <p:nvSpPr>
          <p:cNvPr id="8" name="TextBox 7"/>
          <p:cNvSpPr txBox="1"/>
          <p:nvPr userDrawn="1"/>
        </p:nvSpPr>
        <p:spPr>
          <a:xfrm>
            <a:off x="1165927" y="0"/>
            <a:ext cx="6705600" cy="923330"/>
          </a:xfrm>
          <a:prstGeom prst="rect">
            <a:avLst/>
          </a:prstGeom>
          <a:noFill/>
        </p:spPr>
        <p:txBody>
          <a:bodyPr wrap="square" rtlCol="0" anchor="b" anchorCtr="0">
            <a:spAutoFit/>
          </a:bodyPr>
          <a:lstStyle/>
          <a:p>
            <a:pPr algn="ctr"/>
            <a:r>
              <a:rPr lang="en-US" b="0" smtClean="0">
                <a:solidFill>
                  <a:srgbClr val="7030A0"/>
                </a:solidFill>
                <a:latin typeface="Times New Roman" pitchFamily="18" charset="0"/>
                <a:cs typeface="Times New Roman" pitchFamily="18" charset="0"/>
              </a:rPr>
              <a:t>SỞ</a:t>
            </a:r>
            <a:r>
              <a:rPr lang="en-US" b="0" baseline="0" smtClean="0">
                <a:solidFill>
                  <a:srgbClr val="7030A0"/>
                </a:solidFill>
                <a:latin typeface="Times New Roman" pitchFamily="18" charset="0"/>
                <a:cs typeface="Times New Roman" pitchFamily="18" charset="0"/>
              </a:rPr>
              <a:t> GIÁO DỤC VÀ ĐÀO TẠO THÀNH PHỐ HỒ CHÍ MINH</a:t>
            </a:r>
          </a:p>
          <a:p>
            <a:pPr algn="ctr"/>
            <a:r>
              <a:rPr lang="en-US" b="1" baseline="0" smtClean="0">
                <a:solidFill>
                  <a:srgbClr val="7030A0"/>
                </a:solidFill>
                <a:latin typeface="Times New Roman" pitchFamily="18" charset="0"/>
                <a:cs typeface="Times New Roman" pitchFamily="18" charset="0"/>
              </a:rPr>
              <a:t>Trường THPT TRẦN QUANG KHẢI</a:t>
            </a:r>
          </a:p>
          <a:p>
            <a:pPr algn="ctr"/>
            <a:r>
              <a:rPr lang="en-US" b="0" baseline="0" err="1" smtClean="0">
                <a:solidFill>
                  <a:srgbClr val="7030A0"/>
                </a:solidFill>
                <a:latin typeface="Times New Roman" pitchFamily="18" charset="0"/>
                <a:cs typeface="Times New Roman" pitchFamily="18" charset="0"/>
              </a:rPr>
              <a:t>Tổ</a:t>
            </a:r>
            <a:r>
              <a:rPr lang="en-US" b="0" baseline="0" smtClean="0">
                <a:solidFill>
                  <a:srgbClr val="7030A0"/>
                </a:solidFill>
                <a:latin typeface="Times New Roman" pitchFamily="18" charset="0"/>
                <a:cs typeface="Times New Roman" pitchFamily="18" charset="0"/>
              </a:rPr>
              <a:t> </a:t>
            </a:r>
            <a:r>
              <a:rPr lang="en-US" b="0" baseline="0" err="1" smtClean="0">
                <a:solidFill>
                  <a:srgbClr val="7030A0"/>
                </a:solidFill>
                <a:latin typeface="Times New Roman" pitchFamily="18" charset="0"/>
                <a:cs typeface="Times New Roman" pitchFamily="18" charset="0"/>
              </a:rPr>
              <a:t>bộ</a:t>
            </a:r>
            <a:r>
              <a:rPr lang="en-US" b="0" baseline="0" smtClean="0">
                <a:solidFill>
                  <a:srgbClr val="7030A0"/>
                </a:solidFill>
                <a:latin typeface="Times New Roman" pitchFamily="18" charset="0"/>
                <a:cs typeface="Times New Roman" pitchFamily="18" charset="0"/>
              </a:rPr>
              <a:t> </a:t>
            </a:r>
            <a:r>
              <a:rPr lang="en-US" b="0" baseline="0" err="1" smtClean="0">
                <a:solidFill>
                  <a:srgbClr val="7030A0"/>
                </a:solidFill>
                <a:latin typeface="Times New Roman" pitchFamily="18" charset="0"/>
                <a:cs typeface="Times New Roman" pitchFamily="18" charset="0"/>
              </a:rPr>
              <a:t>môn</a:t>
            </a:r>
            <a:r>
              <a:rPr lang="en-US" b="0" baseline="0" smtClean="0">
                <a:solidFill>
                  <a:srgbClr val="7030A0"/>
                </a:solidFill>
                <a:latin typeface="Times New Roman" pitchFamily="18" charset="0"/>
                <a:cs typeface="Times New Roman" pitchFamily="18" charset="0"/>
              </a:rPr>
              <a:t>: </a:t>
            </a:r>
            <a:r>
              <a:rPr lang="en-US" b="1" baseline="0" smtClean="0">
                <a:solidFill>
                  <a:srgbClr val="7030A0"/>
                </a:solidFill>
                <a:latin typeface="Times New Roman" pitchFamily="18" charset="0"/>
                <a:cs typeface="Times New Roman" pitchFamily="18" charset="0"/>
              </a:rPr>
              <a:t>TIN HỌC</a:t>
            </a:r>
            <a:endParaRPr lang="en-US" b="1">
              <a:solidFill>
                <a:srgbClr val="7030A0"/>
              </a:solidFill>
              <a:latin typeface="Times New Roman" pitchFamily="18" charset="0"/>
              <a:cs typeface="Times New Roman" pitchFamily="18" charset="0"/>
            </a:endParaRPr>
          </a:p>
        </p:txBody>
      </p:sp>
      <p:cxnSp>
        <p:nvCxnSpPr>
          <p:cNvPr id="10" name="Straight Connector 9"/>
          <p:cNvCxnSpPr/>
          <p:nvPr userDrawn="1"/>
        </p:nvCxnSpPr>
        <p:spPr>
          <a:xfrm>
            <a:off x="5105400" y="5943600"/>
            <a:ext cx="3733800" cy="0"/>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5286375" y="5943600"/>
            <a:ext cx="3371850" cy="369332"/>
          </a:xfrm>
          <a:prstGeom prst="rect">
            <a:avLst/>
          </a:prstGeom>
          <a:noFill/>
        </p:spPr>
        <p:txBody>
          <a:bodyPr wrap="square" rtlCol="0">
            <a:spAutoFit/>
          </a:bodyPr>
          <a:lstStyle/>
          <a:p>
            <a:pPr algn="ctr"/>
            <a:r>
              <a:rPr lang="en-US" sz="1800" b="0" smtClean="0">
                <a:solidFill>
                  <a:srgbClr val="7030A0"/>
                </a:solidFill>
                <a:effectLst/>
                <a:latin typeface="Times New Roman" pitchFamily="18" charset="0"/>
                <a:cs typeface="Times New Roman" pitchFamily="18" charset="0"/>
              </a:rPr>
              <a:t>Bài</a:t>
            </a:r>
            <a:r>
              <a:rPr lang="en-US" sz="1800" b="0" baseline="0" smtClean="0">
                <a:solidFill>
                  <a:srgbClr val="7030A0"/>
                </a:solidFill>
                <a:effectLst/>
                <a:latin typeface="Times New Roman" pitchFamily="18" charset="0"/>
                <a:cs typeface="Times New Roman" pitchFamily="18" charset="0"/>
              </a:rPr>
              <a:t> dạy điện </a:t>
            </a:r>
            <a:r>
              <a:rPr lang="en-US" sz="1800" b="0" baseline="0" smtClean="0">
                <a:solidFill>
                  <a:srgbClr val="7030A0"/>
                </a:solidFill>
                <a:effectLst/>
                <a:latin typeface="Times New Roman" pitchFamily="18" charset="0"/>
                <a:cs typeface="Times New Roman" pitchFamily="18" charset="0"/>
              </a:rPr>
              <a:t>tử Tin học Lớp 12</a:t>
            </a:r>
            <a:endParaRPr lang="en-US" sz="1800" b="0">
              <a:solidFill>
                <a:srgbClr val="7030A0"/>
              </a:solidFill>
              <a:effectLst/>
              <a:latin typeface="Times New Roman" pitchFamily="18" charset="0"/>
              <a:cs typeface="Times New Roman" pitchFamily="18" charset="0"/>
            </a:endParaRPr>
          </a:p>
        </p:txBody>
      </p:sp>
    </p:spTree>
    <p:controls>
      <mc:AlternateContent xmlns:mc="http://schemas.openxmlformats.org/markup-compatibility/2006">
        <mc:Choice xmlns:v="urn:schemas-microsoft-com:vml" Requires="v">
          <p:control spid="1043" name="ShockwaveFlash1" r:id="rId2" imgW="914286" imgH="914286"/>
        </mc:Choice>
        <mc:Fallback>
          <p:control name="ShockwaveFlash1" r:id="rId2" imgW="914286" imgH="914286">
            <p:pic>
              <p:nvPicPr>
                <p:cNvPr id="0" name="ShockwaveFlash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0"/>
                  <a:ext cx="914400" cy="9144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2186437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81B611-6065-47B1-96CA-0B026E34C329}" type="datetime1">
              <a:rPr lang="en-US" smtClean="0"/>
              <a:t>10/10/2020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0809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7A78395-105A-454B-8AF9-1872EB03CD5D}" type="datetime1">
              <a:rPr lang="en-US" smtClean="0"/>
              <a:t>10/10/2020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35707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800"/>
            </a:lvl1pPr>
          </a:lstStyle>
          <a:p>
            <a:r>
              <a:rPr lang="en-US" smtClean="0"/>
              <a:t>Click to edit Master title style</a:t>
            </a:r>
            <a:endParaRPr lang="en-US"/>
          </a:p>
        </p:txBody>
      </p:sp>
      <p:sp>
        <p:nvSpPr>
          <p:cNvPr id="3" name="Content Placeholder 2"/>
          <p:cNvSpPr>
            <a:spLocks noGrp="1"/>
          </p:cNvSpPr>
          <p:nvPr>
            <p:ph idx="1"/>
          </p:nvPr>
        </p:nvSpPr>
        <p:spPr>
          <a:xfrm>
            <a:off x="228600" y="990601"/>
            <a:ext cx="8458200" cy="5334000"/>
          </a:xfrm>
        </p:spPr>
        <p:txBody>
          <a:bodyPr>
            <a:normAutofit/>
          </a:bodyPr>
          <a:lstStyle>
            <a:lvl1pPr marL="342900" indent="-342900">
              <a:buFont typeface="Times New Roman" pitchFamily="18" charset="0"/>
              <a:buChar char="‒"/>
              <a:defRPr sz="2400"/>
            </a:lvl1pPr>
            <a:lvl2pPr marL="742950" indent="-285750">
              <a:buFont typeface="Times New Roman" pitchFamily="18" charset="0"/>
              <a:buChar char="+"/>
              <a:defRPr sz="2400"/>
            </a:lvl2pPr>
            <a:lvl3pPr marL="1143000" indent="-228600">
              <a:buFont typeface="Courier New" pitchFamily="49" charset="0"/>
              <a:buChar char="o"/>
              <a:defRPr sz="2400"/>
            </a:lvl3pPr>
            <a:lvl4pPr marL="1600200" indent="-228600">
              <a:buFont typeface="Arial" pitchFamily="34" charset="0"/>
              <a:buChar char="•"/>
              <a:defRPr sz="2400"/>
            </a:lvl4pPr>
            <a:lvl5pPr>
              <a:defRPr sz="2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54F7AF00-85A4-46F2-9E9E-33FCDCD1B1D3}" type="datetime1">
              <a:rPr lang="en-US" smtClean="0"/>
              <a:t>10/10/2020</a:t>
            </a:fld>
            <a:endParaRPr lang="en-US"/>
          </a:p>
        </p:txBody>
      </p:sp>
      <p:sp>
        <p:nvSpPr>
          <p:cNvPr id="8"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9"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13524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10EEED3D-E4E1-479C-9838-7E502E1C2C0C}" type="datetime1">
              <a:rPr lang="en-US" smtClean="0"/>
              <a:t>10/10/2020</a:t>
            </a:fld>
            <a:endParaRPr lang="en-US"/>
          </a:p>
        </p:txBody>
      </p:sp>
      <p:sp>
        <p:nvSpPr>
          <p:cNvPr id="11"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2"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92030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759B33C7-332B-489E-9442-863A9C4AE03A}" type="datetime1">
              <a:rPr lang="en-US" smtClean="0"/>
              <a:t>10/10/2020</a:t>
            </a:fld>
            <a:endParaRPr lang="en-US"/>
          </a:p>
        </p:txBody>
      </p:sp>
      <p:sp>
        <p:nvSpPr>
          <p:cNvPr id="12"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3"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40137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B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B05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3"/>
          <p:cNvSpPr>
            <a:spLocks noGrp="1"/>
          </p:cNvSpPr>
          <p:nvPr>
            <p:ph type="dt" sz="half" idx="10"/>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64CF7C5B-76A4-4336-B559-648340BD078F}" type="datetime1">
              <a:rPr lang="en-US" smtClean="0"/>
              <a:t>10/10/2020</a:t>
            </a:fld>
            <a:endParaRPr lang="en-US"/>
          </a:p>
        </p:txBody>
      </p:sp>
      <p:sp>
        <p:nvSpPr>
          <p:cNvPr id="14" name="Footer Placeholder 4"/>
          <p:cNvSpPr>
            <a:spLocks noGrp="1"/>
          </p:cNvSpPr>
          <p:nvPr>
            <p:ph type="ftr" sz="quarter" idx="11"/>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15" name="Slide Number Placeholder 5"/>
          <p:cNvSpPr>
            <a:spLocks noGrp="1"/>
          </p:cNvSpPr>
          <p:nvPr>
            <p:ph type="sldNum" sz="quarter" idx="12"/>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2241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BAA16021-5CCC-48EE-B384-52A15AB166FC}" type="datetime1">
              <a:rPr lang="en-US" smtClean="0"/>
              <a:t>10/10/2020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45545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D9F5CD-9C87-4E33-926C-0FB781465296}" type="datetime1">
              <a:rPr lang="en-US" smtClean="0"/>
              <a:t>10/10/2020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0439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D3AAD0C-4DAB-4546-A7BD-47D3AAA52D76}" type="datetime1">
              <a:rPr lang="en-US" smtClean="0"/>
              <a:t>10/10/2020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29186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C99F75E-F00B-4E53-A55B-3586EBE38371}" type="datetime1">
              <a:rPr lang="en-US" smtClean="0"/>
              <a:t>10/10/2020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9695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ontrol" Target="../activeX/activeX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14300"/>
            <a:ext cx="7924800" cy="6858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28600" y="990601"/>
            <a:ext cx="84582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52400" y="6356350"/>
            <a:ext cx="2133600" cy="365125"/>
          </a:xfrm>
          <a:prstGeom prst="rect">
            <a:avLst/>
          </a:prstGeom>
        </p:spPr>
        <p:txBody>
          <a:bodyPr/>
          <a:lstStyle>
            <a:lvl1pPr>
              <a:defRPr>
                <a:latin typeface="Times New Roman" pitchFamily="18" charset="0"/>
                <a:cs typeface="Times New Roman" pitchFamily="18" charset="0"/>
              </a:defRPr>
            </a:lvl1pPr>
          </a:lstStyle>
          <a:p>
            <a:fld id="{490A7FE3-BD03-4C31-B198-50D9FB9DB989}" type="datetime1">
              <a:rPr lang="en-US" smtClean="0"/>
              <a:t>10/10/2020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a:lstStyle>
            <a:lvl1pPr>
              <a:defRPr>
                <a:latin typeface="Times New Roman" pitchFamily="18" charset="0"/>
                <a:cs typeface="Times New Roman" pitchFamily="18" charset="0"/>
              </a:defRPr>
            </a:lvl1pPr>
          </a:lstStyle>
          <a:p>
            <a:endParaRPr lang="en-US"/>
          </a:p>
        </p:txBody>
      </p:sp>
      <p:sp>
        <p:nvSpPr>
          <p:cNvPr id="6" name="Slide Number Placeholder 5"/>
          <p:cNvSpPr>
            <a:spLocks noGrp="1"/>
          </p:cNvSpPr>
          <p:nvPr>
            <p:ph type="sldNum" sz="quarter" idx="4"/>
          </p:nvPr>
        </p:nvSpPr>
        <p:spPr>
          <a:xfrm>
            <a:off x="6858000" y="6356350"/>
            <a:ext cx="2133600" cy="365125"/>
          </a:xfrm>
          <a:prstGeom prst="rect">
            <a:avLst/>
          </a:prstGeom>
        </p:spPr>
        <p:txBody>
          <a:bodyPr/>
          <a:lstStyle>
            <a:lvl1pPr algn="r">
              <a:defRPr>
                <a:latin typeface="Times New Roman" pitchFamily="18" charset="0"/>
                <a:cs typeface="Times New Roman" pitchFamily="18" charset="0"/>
              </a:defRPr>
            </a:lvl1pPr>
          </a:lstStyle>
          <a:p>
            <a:fld id="{B6F15528-21DE-4FAA-801E-634DDDAF4B2B}" type="slidenum">
              <a:rPr lang="en-US" smtClean="0"/>
              <a:pPr/>
              <a:t>‹#›</a:t>
            </a:fld>
            <a:endParaRPr lang="en-US"/>
          </a:p>
        </p:txBody>
      </p:sp>
    </p:spTree>
    <p:controls>
      <mc:AlternateContent xmlns:mc="http://schemas.openxmlformats.org/markup-compatibility/2006">
        <mc:Choice xmlns:v="urn:schemas-microsoft-com:vml" Requires="v">
          <p:control spid="2066" name="ShockwaveFlash1" r:id="rId14" imgW="914286" imgH="914286"/>
        </mc:Choice>
        <mc:Fallback>
          <p:control name="ShockwaveFlash1" r:id="rId14" imgW="914286" imgH="914286">
            <p:pic>
              <p:nvPicPr>
                <p:cNvPr id="0" name="ShockwaveFlash1"/>
                <p:cNvPicPr preferRelativeResize="0">
                  <a:picLocks noChangeArrowheads="1" noChangeShapeType="1"/>
                </p:cNvPicPr>
                <p:nvPr/>
              </p:nvPicPr>
              <p:blipFill>
                <a:blip r:embed="rId15">
                  <a:extLst>
                    <a:ext uri="{28A0092B-C50C-407E-A947-70E740481C1C}">
                      <a14:useLocalDpi xmlns:a14="http://schemas.microsoft.com/office/drawing/2010/main" val="0"/>
                    </a:ext>
                  </a:extLst>
                </a:blip>
                <a:srcRect/>
                <a:stretch>
                  <a:fillRect/>
                </a:stretch>
              </p:blipFill>
              <p:spPr bwMode="auto">
                <a:xfrm>
                  <a:off x="8229600" y="0"/>
                  <a:ext cx="914400" cy="9144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623106812"/>
      </p:ext>
    </p:extLst>
  </p:cSld>
  <p:clrMap bg1="lt1" tx1="dk1" bg2="lt2" tx2="dk2" accent1="accent1" accent2="accent2" accent3="accent3" accent4="accent4" accent5="accent5" accent6="accent6" hlink="hlink" folHlink="folHlink"/>
  <p:sldLayoutIdLst>
    <p:sldLayoutId id="2147484477" r:id="rId1"/>
    <p:sldLayoutId id="2147484478" r:id="rId2"/>
    <p:sldLayoutId id="2147484479" r:id="rId3"/>
    <p:sldLayoutId id="2147484480" r:id="rId4"/>
    <p:sldLayoutId id="2147484481" r:id="rId5"/>
    <p:sldLayoutId id="2147484482" r:id="rId6"/>
    <p:sldLayoutId id="2147484483" r:id="rId7"/>
    <p:sldLayoutId id="2147484484" r:id="rId8"/>
    <p:sldLayoutId id="2147484485" r:id="rId9"/>
    <p:sldLayoutId id="2147484486" r:id="rId10"/>
    <p:sldLayoutId id="2147484487" r:id="rId11"/>
  </p:sldLayoutIdLst>
  <p:timing>
    <p:tnLst>
      <p:par>
        <p:cTn id="1" dur="indefinite" restart="never" nodeType="tmRoot"/>
      </p:par>
    </p:tnLst>
  </p:timing>
  <p:hf hdr="0" ftr="0" dt="0"/>
  <p:txStyles>
    <p:titleStyle>
      <a:lvl1pPr algn="just" defTabSz="914400" rtl="0" eaLnBrk="1" latinLnBrk="0" hangingPunct="1">
        <a:spcBef>
          <a:spcPct val="0"/>
        </a:spcBef>
        <a:buNone/>
        <a:defRPr sz="2800" b="1" kern="1200">
          <a:solidFill>
            <a:srgbClr val="FF0000"/>
          </a:solidFill>
          <a:latin typeface="Times New Roman" pitchFamily="18" charset="0"/>
          <a:ea typeface="+mj-ea"/>
          <a:cs typeface="Times New Roman" pitchFamily="18" charset="0"/>
        </a:defRPr>
      </a:lvl1pPr>
    </p:titleStyle>
    <p:bodyStyle>
      <a:lvl1pPr marL="342900" indent="-342900" algn="just" defTabSz="914400" rtl="0" eaLnBrk="1" latinLnBrk="0" hangingPunct="1">
        <a:spcBef>
          <a:spcPct val="20000"/>
        </a:spcBef>
        <a:buFont typeface="Times New Roman" pitchFamily="18" charset="0"/>
        <a:buChar char="‒"/>
        <a:defRPr sz="2400" kern="1200">
          <a:solidFill>
            <a:schemeClr val="tx1"/>
          </a:solidFill>
          <a:latin typeface="Times New Roman" pitchFamily="18" charset="0"/>
          <a:ea typeface="+mn-ea"/>
          <a:cs typeface="Times New Roman" pitchFamily="18" charset="0"/>
        </a:defRPr>
      </a:lvl1pPr>
      <a:lvl2pPr marL="742950" indent="-285750" algn="just" defTabSz="914400" rtl="0" eaLnBrk="1" latinLnBrk="0" hangingPunct="1">
        <a:spcBef>
          <a:spcPct val="20000"/>
        </a:spcBef>
        <a:buFont typeface="Times New Roman" pitchFamily="18" charset="0"/>
        <a:buChar char="+"/>
        <a:defRPr sz="2400" kern="1200">
          <a:solidFill>
            <a:schemeClr val="tx1"/>
          </a:solidFill>
          <a:latin typeface="Times New Roman" pitchFamily="18" charset="0"/>
          <a:ea typeface="+mn-ea"/>
          <a:cs typeface="Times New Roman" pitchFamily="18" charset="0"/>
        </a:defRPr>
      </a:lvl2pPr>
      <a:lvl3pPr marL="1143000" indent="-228600" algn="just" defTabSz="914400" rtl="0" eaLnBrk="1" latinLnBrk="0" hangingPunct="1">
        <a:spcBef>
          <a:spcPct val="20000"/>
        </a:spcBef>
        <a:buFont typeface="Courier New" pitchFamily="49" charset="0"/>
        <a:buChar char="o"/>
        <a:defRPr sz="2400" kern="1200">
          <a:solidFill>
            <a:schemeClr val="tx1"/>
          </a:solidFill>
          <a:latin typeface="Times New Roman" pitchFamily="18" charset="0"/>
          <a:ea typeface="+mn-ea"/>
          <a:cs typeface="Times New Roman" pitchFamily="18" charset="0"/>
        </a:defRPr>
      </a:lvl3pPr>
      <a:lvl4pPr marL="1600200" indent="-228600" algn="just"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4pPr>
      <a:lvl5pPr marL="2057400" indent="-228600" algn="just"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image" Target="../media/image15.tmp"/><Relationship Id="rId1" Type="http://schemas.openxmlformats.org/officeDocument/2006/relationships/slideLayout" Target="../slideLayouts/slideLayout2.xml"/><Relationship Id="rId4" Type="http://schemas.openxmlformats.org/officeDocument/2006/relationships/image" Target="../media/image17.tmp"/></Relationships>
</file>

<file path=ppt/slides/_rels/slide13.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image" Target="../media/image20.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§6</a:t>
            </a:r>
            <a:b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LIÊN KẾT </a:t>
            </a:r>
            <a:b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en-US"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GIỮA CÁC BẢNG</a:t>
            </a:r>
            <a:endParaRPr lang="en-US"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Subtitle 2"/>
          <p:cNvSpPr>
            <a:spLocks noGrp="1"/>
          </p:cNvSpPr>
          <p:nvPr>
            <p:ph type="subTitle" idx="1"/>
          </p:nvPr>
        </p:nvSpPr>
        <p:spPr>
          <a:xfrm>
            <a:off x="1371600" y="4267200"/>
            <a:ext cx="4495800" cy="1752600"/>
          </a:xfrm>
        </p:spPr>
        <p:txBody>
          <a:bodyPr/>
          <a:lstStyle/>
          <a:p>
            <a:pPr algn="l"/>
            <a:r>
              <a:rPr lang="en-US" smtClean="0"/>
              <a:t>GVHD: Vũ Trường</a:t>
            </a:r>
          </a:p>
          <a:p>
            <a:pPr algn="l"/>
            <a:r>
              <a:rPr lang="en-US" smtClean="0"/>
              <a:t>Lớp: 12</a:t>
            </a:r>
            <a:r>
              <a:rPr lang="en-US" baseline="30000" smtClean="0"/>
              <a:t>A</a:t>
            </a:r>
            <a:r>
              <a:rPr lang="en-US" smtClean="0"/>
              <a:t>…… – Tiết: ……</a:t>
            </a:r>
          </a:p>
          <a:p>
            <a:r>
              <a:rPr lang="en-US" smtClean="0"/>
              <a:t>Ngày: ………………</a:t>
            </a:r>
            <a:endParaRPr lang="en-US"/>
          </a:p>
        </p:txBody>
      </p:sp>
    </p:spTree>
    <p:extLst>
      <p:ext uri="{BB962C8B-B14F-4D97-AF65-F5344CB8AC3E}">
        <p14:creationId xmlns:p14="http://schemas.microsoft.com/office/powerpoint/2010/main" val="1808227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1"/>
            <a:ext cx="8458200" cy="609600"/>
          </a:xfrm>
        </p:spPr>
        <p:txBody>
          <a:bodyPr/>
          <a:lstStyle/>
          <a:p>
            <a:r>
              <a:rPr lang="en-US" b="1"/>
              <a:t>Bước </a:t>
            </a:r>
            <a:r>
              <a:rPr lang="en-US" b="1" smtClean="0"/>
              <a:t>1:</a:t>
            </a:r>
            <a:r>
              <a:rPr lang="en-US" smtClean="0"/>
              <a:t> Chọn: </a:t>
            </a:r>
            <a:r>
              <a:rPr lang="en-US" b="1" smtClean="0"/>
              <a:t>Database Tools =&gt; Relationships</a:t>
            </a:r>
            <a:r>
              <a:rPr lang="en-US" smtClean="0"/>
              <a:t>.</a:t>
            </a:r>
          </a:p>
          <a:p>
            <a:endParaRPr lang="en-US"/>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1074" y="1905000"/>
            <a:ext cx="7001852" cy="3448531"/>
          </a:xfrm>
          <a:prstGeom prst="rect">
            <a:avLst/>
          </a:prstGeom>
          <a:ln w="12700">
            <a:solidFill>
              <a:schemeClr val="tx1"/>
            </a:solidFill>
          </a:ln>
        </p:spPr>
      </p:pic>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016496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1"/>
            <a:ext cx="8458200" cy="838200"/>
          </a:xfrm>
        </p:spPr>
        <p:txBody>
          <a:bodyPr/>
          <a:lstStyle/>
          <a:p>
            <a:r>
              <a:rPr lang="en-US" b="1" smtClean="0"/>
              <a:t>Bước 2: </a:t>
            </a:r>
            <a:r>
              <a:rPr lang="en-US" smtClean="0"/>
              <a:t>Chọn các bảng cần tạo liên kết, click nút </a:t>
            </a:r>
            <a:r>
              <a:rPr lang="en-US" b="1" smtClean="0"/>
              <a:t>Add</a:t>
            </a:r>
            <a:r>
              <a:rPr lang="en-US" smtClean="0"/>
              <a:t>, rồi nút </a:t>
            </a:r>
            <a:r>
              <a:rPr lang="en-US" b="1" smtClean="0"/>
              <a:t>Close </a:t>
            </a:r>
            <a:r>
              <a:rPr lang="en-US" smtClean="0"/>
              <a:t>(hoặc </a:t>
            </a:r>
            <a:r>
              <a:rPr lang="en-US" b="1" smtClean="0"/>
              <a:t>double click</a:t>
            </a:r>
            <a:r>
              <a:rPr lang="en-US" smtClean="0"/>
              <a:t> vào các bảng, rồi click nút </a:t>
            </a:r>
            <a:r>
              <a:rPr lang="en-US" b="1" smtClean="0"/>
              <a:t>Close</a:t>
            </a:r>
            <a:r>
              <a:rPr lang="en-US" smtClean="0"/>
              <a:t>).</a:t>
            </a:r>
            <a:endParaRPr lang="en-US" b="1"/>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0117" y="2079702"/>
            <a:ext cx="5663084" cy="4049624"/>
          </a:xfrm>
          <a:prstGeom prst="rect">
            <a:avLst/>
          </a:prstGeom>
          <a:ln w="12700">
            <a:solidFill>
              <a:schemeClr val="tx1"/>
            </a:solidFill>
          </a:ln>
        </p:spPr>
      </p:pic>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436381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1"/>
            <a:ext cx="8458200" cy="1219200"/>
          </a:xfrm>
        </p:spPr>
        <p:txBody>
          <a:bodyPr>
            <a:normAutofit/>
          </a:bodyPr>
          <a:lstStyle/>
          <a:p>
            <a:r>
              <a:rPr lang="en-US" b="1" smtClean="0"/>
              <a:t>Bước 3: </a:t>
            </a:r>
            <a:r>
              <a:rPr lang="en-US" smtClean="0"/>
              <a:t>Kéo trường cần tạo liên kết của </a:t>
            </a:r>
            <a:r>
              <a:rPr lang="en-US" b="1" u="sng" smtClean="0"/>
              <a:t>Bảng 1</a:t>
            </a:r>
            <a:r>
              <a:rPr lang="en-US" smtClean="0"/>
              <a:t> sang trường cần tạo liên kết ở </a:t>
            </a:r>
            <a:r>
              <a:rPr lang="en-US" b="1" u="sng" smtClean="0"/>
              <a:t>Bảng 2</a:t>
            </a:r>
            <a:r>
              <a:rPr lang="en-US" smtClean="0"/>
              <a:t> rồi thả chuột </a:t>
            </a:r>
            <a:r>
              <a:rPr lang="en-US"/>
              <a:t>(click </a:t>
            </a:r>
            <a:r>
              <a:rPr lang="en-US">
                <a:sym typeface="Wingdings"/>
              </a:rPr>
              <a:t></a:t>
            </a:r>
            <a:r>
              <a:rPr lang="en-US"/>
              <a:t> </a:t>
            </a:r>
            <a:r>
              <a:rPr lang="en-US" b="1"/>
              <a:t>Enforce Referential Integrity</a:t>
            </a:r>
            <a:r>
              <a:rPr lang="en-US" smtClean="0"/>
              <a:t>), rồi click nút </a:t>
            </a:r>
            <a:r>
              <a:rPr lang="en-US" b="1" smtClean="0"/>
              <a:t>Create</a:t>
            </a:r>
            <a:r>
              <a:rPr lang="en-US" smtClean="0"/>
              <a:t>. Tương tự với các bảng còn lại.</a:t>
            </a:r>
            <a:endParaRPr lang="en-US" b="1"/>
          </a:p>
        </p:txBody>
      </p:sp>
      <p:pic>
        <p:nvPicPr>
          <p:cNvPr id="4" name="Picture 3"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310167"/>
            <a:ext cx="4191000" cy="1783549"/>
          </a:xfrm>
          <a:prstGeom prst="rect">
            <a:avLst/>
          </a:prstGeom>
          <a:ln w="12700">
            <a:solidFill>
              <a:schemeClr val="tx1"/>
            </a:solidFill>
          </a:ln>
        </p:spPr>
      </p:pic>
      <p:pic>
        <p:nvPicPr>
          <p:cNvPr id="6" name="Picture 5" descr="Edit Relationshi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2310167"/>
            <a:ext cx="2459431" cy="1728433"/>
          </a:xfrm>
          <a:prstGeom prst="rect">
            <a:avLst/>
          </a:prstGeom>
          <a:ln w="12700">
            <a:solidFill>
              <a:schemeClr val="tx1"/>
            </a:solidFill>
          </a:ln>
        </p:spPr>
      </p:pic>
      <p:sp>
        <p:nvSpPr>
          <p:cNvPr id="7" name="Right Arrow 6"/>
          <p:cNvSpPr/>
          <p:nvPr/>
        </p:nvSpPr>
        <p:spPr>
          <a:xfrm>
            <a:off x="4648200" y="2826983"/>
            <a:ext cx="1219200" cy="749917"/>
          </a:xfrm>
          <a:prstGeom prst="rightArrow">
            <a:avLst>
              <a:gd name="adj1" fmla="val 32156"/>
              <a:gd name="adj2" fmla="val 79636"/>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8876" y="4191000"/>
            <a:ext cx="5906324" cy="2505425"/>
          </a:xfrm>
          <a:prstGeom prst="rect">
            <a:avLst/>
          </a:prstGeom>
          <a:ln w="28575">
            <a:solidFill>
              <a:srgbClr val="FF0000"/>
            </a:solidFill>
          </a:ln>
        </p:spPr>
      </p:pic>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912248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0"/>
            <a:ext cx="8458200" cy="2971800"/>
          </a:xfrm>
        </p:spPr>
        <p:txBody>
          <a:bodyPr>
            <a:normAutofit/>
          </a:bodyPr>
          <a:lstStyle/>
          <a:p>
            <a:r>
              <a:rPr lang="en-US" b="1" smtClean="0"/>
              <a:t>Bước 4: Chỉnh sửa hoặc xóa liên kết giữa các bảng</a:t>
            </a:r>
          </a:p>
          <a:p>
            <a:pPr lvl="1"/>
            <a:r>
              <a:rPr lang="en-US" smtClean="0"/>
              <a:t>Nếu muốn </a:t>
            </a:r>
            <a:r>
              <a:rPr lang="en-US" b="1" u="sng" smtClean="0"/>
              <a:t>xóa</a:t>
            </a:r>
            <a:r>
              <a:rPr lang="en-US" smtClean="0"/>
              <a:t> thì </a:t>
            </a:r>
            <a:r>
              <a:rPr lang="en-US" b="1" smtClean="0"/>
              <a:t>click phải </a:t>
            </a:r>
            <a:r>
              <a:rPr lang="en-US" smtClean="0"/>
              <a:t>ngay đường nối giữa 2 bảng, chọn </a:t>
            </a:r>
            <a:r>
              <a:rPr lang="en-US" b="1" smtClean="0"/>
              <a:t>Delete</a:t>
            </a:r>
            <a:r>
              <a:rPr lang="en-US" smtClean="0"/>
              <a:t> (hoặc click ngay đường nối, nhấn phím </a:t>
            </a:r>
            <a:r>
              <a:rPr lang="en-US" b="1" smtClean="0"/>
              <a:t>Delete</a:t>
            </a:r>
            <a:r>
              <a:rPr lang="en-US" smtClean="0"/>
              <a:t>).</a:t>
            </a:r>
          </a:p>
          <a:p>
            <a:pPr lvl="1"/>
            <a:r>
              <a:rPr lang="en-US" smtClean="0"/>
              <a:t>Nếu muốn </a:t>
            </a:r>
            <a:r>
              <a:rPr lang="en-US" b="1" u="sng" smtClean="0"/>
              <a:t>chỉnh sửa </a:t>
            </a:r>
            <a:r>
              <a:rPr lang="en-US" smtClean="0"/>
              <a:t>thì </a:t>
            </a:r>
            <a:r>
              <a:rPr lang="en-US" b="1"/>
              <a:t>click phải </a:t>
            </a:r>
            <a:r>
              <a:rPr lang="en-US"/>
              <a:t>ngay đường nối giữa 2 bảng, chọn </a:t>
            </a:r>
            <a:r>
              <a:rPr lang="en-US" b="1" smtClean="0"/>
              <a:t>Edit Relationship… </a:t>
            </a:r>
            <a:r>
              <a:rPr lang="en-US" smtClean="0"/>
              <a:t>Chỉnh sửa rồi click</a:t>
            </a:r>
            <a:r>
              <a:rPr lang="en-US" b="1" smtClean="0"/>
              <a:t> OK.</a:t>
            </a:r>
          </a:p>
          <a:p>
            <a:pPr lvl="1"/>
            <a:r>
              <a:rPr lang="en-US" smtClean="0"/>
              <a:t>Tương </a:t>
            </a:r>
            <a:r>
              <a:rPr lang="en-US"/>
              <a:t>tự với các liên kết còn lại</a:t>
            </a:r>
            <a:r>
              <a:rPr lang="en-US" smtClean="0"/>
              <a:t>.</a:t>
            </a:r>
          </a:p>
          <a:p>
            <a:pPr lvl="1"/>
            <a:r>
              <a:rPr lang="en-US" smtClean="0">
                <a:solidFill>
                  <a:srgbClr val="FF0000"/>
                </a:solidFill>
              </a:rPr>
              <a:t>Nếu không có chỉnh sửa hoặc xóa thì có thể bỏ qua bước này</a:t>
            </a:r>
            <a:r>
              <a:rPr lang="en-US" smtClean="0"/>
              <a:t>.</a:t>
            </a:r>
            <a:endParaRPr lang="en-US"/>
          </a:p>
        </p:txBody>
      </p:sp>
      <p:sp>
        <p:nvSpPr>
          <p:cNvPr id="12" name="Right Arrow 11"/>
          <p:cNvSpPr/>
          <p:nvPr/>
        </p:nvSpPr>
        <p:spPr>
          <a:xfrm>
            <a:off x="5179226" y="5012613"/>
            <a:ext cx="609600" cy="374959"/>
          </a:xfrm>
          <a:prstGeom prst="rightArrow">
            <a:avLst>
              <a:gd name="adj1" fmla="val 32156"/>
              <a:gd name="adj2" fmla="val 79636"/>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38852" y="4152012"/>
            <a:ext cx="2976548" cy="2096161"/>
          </a:xfrm>
          <a:prstGeom prst="rect">
            <a:avLst/>
          </a:prstGeom>
          <a:ln w="38100">
            <a:solidFill>
              <a:srgbClr val="FF0000"/>
            </a:solidFill>
          </a:ln>
        </p:spPr>
      </p:pic>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895" y="4151784"/>
            <a:ext cx="4815305" cy="2096616"/>
          </a:xfrm>
          <a:prstGeom prst="rect">
            <a:avLst/>
          </a:prstGeom>
          <a:ln w="38100">
            <a:solidFill>
              <a:srgbClr val="FF0000"/>
            </a:solidFill>
          </a:ln>
        </p:spPr>
      </p:pic>
    </p:spTree>
    <p:extLst>
      <p:ext uri="{BB962C8B-B14F-4D97-AF65-F5344CB8AC3E}">
        <p14:creationId xmlns:p14="http://schemas.microsoft.com/office/powerpoint/2010/main" val="21115169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1"/>
            <a:ext cx="8458200" cy="990599"/>
          </a:xfrm>
        </p:spPr>
        <p:txBody>
          <a:bodyPr>
            <a:normAutofit/>
          </a:bodyPr>
          <a:lstStyle/>
          <a:p>
            <a:r>
              <a:rPr lang="en-US" b="1" smtClean="0"/>
              <a:t>Bước 5: </a:t>
            </a:r>
            <a:r>
              <a:rPr lang="en-US"/>
              <a:t>Click </a:t>
            </a:r>
            <a:r>
              <a:rPr lang="en-US" smtClean="0"/>
              <a:t>nút </a:t>
            </a:r>
            <a:r>
              <a:rPr lang="en-US" b="1" smtClean="0"/>
              <a:t>Close </a:t>
            </a:r>
            <a:r>
              <a:rPr lang="en-US" smtClean="0"/>
              <a:t>để </a:t>
            </a:r>
            <a:r>
              <a:rPr lang="en-US"/>
              <a:t>đóng cửa sổ </a:t>
            </a:r>
            <a:r>
              <a:rPr lang="en-US" b="1"/>
              <a:t>Relationships</a:t>
            </a:r>
            <a:r>
              <a:rPr lang="en-US"/>
              <a:t> lại</a:t>
            </a:r>
            <a:r>
              <a:rPr lang="en-US" smtClean="0"/>
              <a:t>.</a:t>
            </a:r>
            <a:r>
              <a:rPr lang="en-US"/>
              <a:t> </a:t>
            </a:r>
            <a:r>
              <a:rPr lang="en-US" smtClean="0"/>
              <a:t>Sau đó, chọn </a:t>
            </a:r>
            <a:r>
              <a:rPr lang="en-US" b="1"/>
              <a:t>Yes</a:t>
            </a:r>
            <a:r>
              <a:rPr lang="en-US"/>
              <a:t> để lưu lại các thay đổi (nếu có).</a:t>
            </a:r>
            <a:endParaRPr lang="en-US" b="1" smtClean="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200" y="3455330"/>
            <a:ext cx="3963113" cy="1143000"/>
          </a:xfrm>
          <a:prstGeom prst="rect">
            <a:avLst/>
          </a:prstGeom>
          <a:ln w="38100">
            <a:solidFill>
              <a:srgbClr val="FF0000"/>
            </a:solidFill>
          </a:ln>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2514600"/>
            <a:ext cx="4636034" cy="302446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31506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2&gt; Kỹ thuật tạo mối liên kết giữa các bảng</a:t>
            </a:r>
          </a:p>
        </p:txBody>
      </p:sp>
      <p:sp>
        <p:nvSpPr>
          <p:cNvPr id="3" name="Content Placeholder 2"/>
          <p:cNvSpPr>
            <a:spLocks noGrp="1"/>
          </p:cNvSpPr>
          <p:nvPr>
            <p:ph idx="1"/>
          </p:nvPr>
        </p:nvSpPr>
        <p:spPr>
          <a:xfrm>
            <a:off x="228600" y="990602"/>
            <a:ext cx="8248726" cy="5391252"/>
          </a:xfrm>
        </p:spPr>
        <p:txBody>
          <a:bodyPr>
            <a:normAutofit fontScale="92500"/>
          </a:bodyPr>
          <a:lstStyle/>
          <a:p>
            <a:r>
              <a:rPr lang="en-US" b="1"/>
              <a:t>Bước </a:t>
            </a:r>
            <a:r>
              <a:rPr lang="en-US" b="1" smtClean="0"/>
              <a:t>1:</a:t>
            </a:r>
            <a:r>
              <a:rPr lang="en-US" smtClean="0"/>
              <a:t> Chọn: </a:t>
            </a:r>
            <a:r>
              <a:rPr lang="en-US" b="1" smtClean="0"/>
              <a:t>Database Tools =&gt; Relationships</a:t>
            </a:r>
            <a:r>
              <a:rPr lang="en-US" smtClean="0"/>
              <a:t>.</a:t>
            </a:r>
          </a:p>
          <a:p>
            <a:r>
              <a:rPr lang="en-US" b="1"/>
              <a:t>Bước 2: </a:t>
            </a:r>
            <a:r>
              <a:rPr lang="en-US"/>
              <a:t>Chọn các bảng cần tạo liên kết, click nút </a:t>
            </a:r>
            <a:r>
              <a:rPr lang="en-US" b="1"/>
              <a:t>Add</a:t>
            </a:r>
            <a:r>
              <a:rPr lang="en-US"/>
              <a:t>, rồi nút </a:t>
            </a:r>
            <a:r>
              <a:rPr lang="en-US" b="1"/>
              <a:t>Close </a:t>
            </a:r>
            <a:r>
              <a:rPr lang="en-US"/>
              <a:t>(hoặc </a:t>
            </a:r>
            <a:r>
              <a:rPr lang="en-US" b="1"/>
              <a:t>double click</a:t>
            </a:r>
            <a:r>
              <a:rPr lang="en-US"/>
              <a:t> vào các bảng, rồi click nút </a:t>
            </a:r>
            <a:r>
              <a:rPr lang="en-US" b="1"/>
              <a:t>Close</a:t>
            </a:r>
            <a:r>
              <a:rPr lang="en-US" smtClean="0"/>
              <a:t>).</a:t>
            </a:r>
          </a:p>
          <a:p>
            <a:r>
              <a:rPr lang="en-US" b="1"/>
              <a:t>Bước 3: </a:t>
            </a:r>
            <a:r>
              <a:rPr lang="en-US"/>
              <a:t>Kéo trường cần tạo liên kết của </a:t>
            </a:r>
            <a:r>
              <a:rPr lang="en-US" b="1" u="sng"/>
              <a:t>Bảng 1</a:t>
            </a:r>
            <a:r>
              <a:rPr lang="en-US"/>
              <a:t> sang trường cần tạo liên kết ở </a:t>
            </a:r>
            <a:r>
              <a:rPr lang="en-US" b="1" u="sng"/>
              <a:t>Bảng 2</a:t>
            </a:r>
            <a:r>
              <a:rPr lang="en-US"/>
              <a:t> rồi thả chuột (click </a:t>
            </a:r>
            <a:r>
              <a:rPr lang="en-US">
                <a:sym typeface="Wingdings"/>
              </a:rPr>
              <a:t></a:t>
            </a:r>
            <a:r>
              <a:rPr lang="en-US"/>
              <a:t> </a:t>
            </a:r>
            <a:r>
              <a:rPr lang="en-US" b="1"/>
              <a:t>Enforce Referential Integrity</a:t>
            </a:r>
            <a:r>
              <a:rPr lang="en-US"/>
              <a:t>), rồi click nút </a:t>
            </a:r>
            <a:r>
              <a:rPr lang="en-US" b="1"/>
              <a:t>Create</a:t>
            </a:r>
            <a:r>
              <a:rPr lang="en-US"/>
              <a:t>. Tương tự với các bảng còn lại</a:t>
            </a:r>
            <a:r>
              <a:rPr lang="en-US" smtClean="0"/>
              <a:t>.</a:t>
            </a:r>
          </a:p>
          <a:p>
            <a:r>
              <a:rPr lang="en-US" b="1"/>
              <a:t>Bước 4: Chỉnh sửa hoặc xóa liên kết giữa các bảng:</a:t>
            </a:r>
          </a:p>
          <a:p>
            <a:pPr lvl="1"/>
            <a:r>
              <a:rPr lang="en-US"/>
              <a:t>Nếu muốn </a:t>
            </a:r>
            <a:r>
              <a:rPr lang="en-US" b="1" u="sng"/>
              <a:t>xóa</a:t>
            </a:r>
            <a:r>
              <a:rPr lang="en-US"/>
              <a:t> thì </a:t>
            </a:r>
            <a:r>
              <a:rPr lang="en-US" b="1"/>
              <a:t>click phải </a:t>
            </a:r>
            <a:r>
              <a:rPr lang="en-US"/>
              <a:t>ngay đường nối giữa 2 bảng, chọn </a:t>
            </a:r>
            <a:r>
              <a:rPr lang="en-US" b="1"/>
              <a:t>Delete</a:t>
            </a:r>
            <a:r>
              <a:rPr lang="en-US"/>
              <a:t> (hoặc click ngay đường nối, nhấn phím </a:t>
            </a:r>
            <a:r>
              <a:rPr lang="en-US" b="1"/>
              <a:t>Delete</a:t>
            </a:r>
            <a:r>
              <a:rPr lang="en-US"/>
              <a:t>).</a:t>
            </a:r>
          </a:p>
          <a:p>
            <a:pPr lvl="1"/>
            <a:r>
              <a:rPr lang="en-US"/>
              <a:t>Nếu muốn </a:t>
            </a:r>
            <a:r>
              <a:rPr lang="en-US" b="1" u="sng"/>
              <a:t>chỉnh sửa </a:t>
            </a:r>
            <a:r>
              <a:rPr lang="en-US"/>
              <a:t>thì </a:t>
            </a:r>
            <a:r>
              <a:rPr lang="en-US" b="1"/>
              <a:t>click phải </a:t>
            </a:r>
            <a:r>
              <a:rPr lang="en-US"/>
              <a:t>ngay đường nối giữa 2 bảng, chọn </a:t>
            </a:r>
            <a:r>
              <a:rPr lang="en-US" b="1"/>
              <a:t>Edit Relationship… </a:t>
            </a:r>
            <a:r>
              <a:rPr lang="en-US"/>
              <a:t>Thực hiện chỉnh sửa rồi click</a:t>
            </a:r>
            <a:r>
              <a:rPr lang="en-US" b="1"/>
              <a:t> OK.</a:t>
            </a:r>
          </a:p>
          <a:p>
            <a:pPr lvl="1"/>
            <a:r>
              <a:rPr lang="en-US"/>
              <a:t>Tương tự với các liên kết còn lại</a:t>
            </a:r>
            <a:r>
              <a:rPr lang="en-US" smtClean="0"/>
              <a:t>.</a:t>
            </a:r>
          </a:p>
          <a:p>
            <a:r>
              <a:rPr lang="en-US" b="1"/>
              <a:t>Bước 5: </a:t>
            </a:r>
            <a:r>
              <a:rPr lang="en-US"/>
              <a:t>Click nút </a:t>
            </a:r>
            <a:r>
              <a:rPr lang="en-US" b="1"/>
              <a:t>Close </a:t>
            </a:r>
            <a:r>
              <a:rPr lang="en-US"/>
              <a:t>để đóng cửa sổ </a:t>
            </a:r>
            <a:r>
              <a:rPr lang="en-US" b="1"/>
              <a:t>Relationships</a:t>
            </a:r>
            <a:r>
              <a:rPr lang="en-US"/>
              <a:t> lại. Sau đó, chọn </a:t>
            </a:r>
            <a:r>
              <a:rPr lang="en-US" b="1"/>
              <a:t>Yes</a:t>
            </a:r>
            <a:r>
              <a:rPr lang="en-US"/>
              <a:t> để lưu lại các thay đổi (nếu có</a:t>
            </a:r>
            <a:r>
              <a:rPr lang="en-US" smtClean="0"/>
              <a:t>).</a:t>
            </a:r>
          </a:p>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326" y="6010326"/>
            <a:ext cx="552527" cy="371527"/>
          </a:xfrm>
          <a:prstGeom prst="rect">
            <a:avLst/>
          </a:prstGeom>
          <a:ln w="38100">
            <a:solidFill>
              <a:srgbClr val="FF0000"/>
            </a:solidFill>
          </a:ln>
        </p:spPr>
      </p:pic>
    </p:spTree>
    <p:extLst>
      <p:ext uri="{BB962C8B-B14F-4D97-AF65-F5344CB8AC3E}">
        <p14:creationId xmlns:p14="http://schemas.microsoft.com/office/powerpoint/2010/main" val="2533800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7" name="AutoShape 13"/>
          <p:cNvSpPr>
            <a:spLocks noChangeArrowheads="1"/>
          </p:cNvSpPr>
          <p:nvPr/>
        </p:nvSpPr>
        <p:spPr bwMode="auto">
          <a:xfrm>
            <a:off x="731044" y="2362200"/>
            <a:ext cx="7681912" cy="3886200"/>
          </a:xfrm>
          <a:prstGeom prst="star32">
            <a:avLst>
              <a:gd name="adj" fmla="val 36816"/>
            </a:avLst>
          </a:prstGeom>
          <a:ln>
            <a:headEnd/>
            <a:tailEnd/>
          </a:ln>
        </p:spPr>
        <p:style>
          <a:lnRef idx="3">
            <a:schemeClr val="lt1"/>
          </a:lnRef>
          <a:fillRef idx="1">
            <a:schemeClr val="accent3"/>
          </a:fillRef>
          <a:effectRef idx="1">
            <a:schemeClr val="accent3"/>
          </a:effectRef>
          <a:fontRef idx="minor">
            <a:schemeClr val="lt1"/>
          </a:fontRef>
        </p:style>
        <p:txBody>
          <a:bodyPr wrap="none" anchor="ctr"/>
          <a:lstStyle/>
          <a:p>
            <a:pPr algn="ctr" eaLnBrk="0" hangingPunct="0"/>
            <a:r>
              <a:rPr lang="en-US" sz="3600" b="1" smtClean="0">
                <a:latin typeface="Times New Roman" pitchFamily="18" charset="0"/>
                <a:cs typeface="Times New Roman" pitchFamily="18" charset="0"/>
              </a:rPr>
              <a:t>Cám ơn</a:t>
            </a:r>
          </a:p>
          <a:p>
            <a:pPr algn="ctr" eaLnBrk="0" hangingPunct="0"/>
            <a:r>
              <a:rPr lang="en-US" sz="3600" b="1" smtClean="0">
                <a:latin typeface="Times New Roman" pitchFamily="18" charset="0"/>
                <a:cs typeface="Times New Roman" pitchFamily="18" charset="0"/>
              </a:rPr>
              <a:t>quý thầy/cô đã tham dự</a:t>
            </a:r>
          </a:p>
          <a:p>
            <a:pPr algn="ctr" eaLnBrk="0" hangingPunct="0"/>
            <a:r>
              <a:rPr lang="en-US" sz="3600" b="1" smtClean="0">
                <a:latin typeface="Times New Roman" pitchFamily="18" charset="0"/>
                <a:cs typeface="Times New Roman" pitchFamily="18" charset="0"/>
              </a:rPr>
              <a:t>Thân ái</a:t>
            </a:r>
          </a:p>
          <a:p>
            <a:pPr algn="ctr" eaLnBrk="0" hangingPunct="0"/>
            <a:r>
              <a:rPr lang="en-US" sz="3600" b="1" smtClean="0">
                <a:latin typeface="Times New Roman" pitchFamily="18" charset="0"/>
                <a:cs typeface="Times New Roman" pitchFamily="18" charset="0"/>
              </a:rPr>
              <a:t>chào các em</a:t>
            </a:r>
            <a:endParaRPr lang="en-US" sz="3600" b="1">
              <a:latin typeface="Times New Roman" pitchFamily="18" charset="0"/>
              <a:cs typeface="Times New Roman" pitchFamily="18" charset="0"/>
            </a:endParaRPr>
          </a:p>
        </p:txBody>
      </p:sp>
      <p:sp>
        <p:nvSpPr>
          <p:cNvPr id="8" name="WordArt 14"/>
          <p:cNvSpPr>
            <a:spLocks noChangeArrowheads="1" noChangeShapeType="1" noTextEdit="1"/>
          </p:cNvSpPr>
          <p:nvPr/>
        </p:nvSpPr>
        <p:spPr bwMode="auto">
          <a:xfrm>
            <a:off x="962025" y="533400"/>
            <a:ext cx="7219950" cy="1743075"/>
          </a:xfrm>
          <a:prstGeom prst="rect">
            <a:avLst/>
          </a:prstGeom>
        </p:spPr>
        <p:txBody>
          <a:bodyPr wrap="none" fromWordArt="1">
            <a:prstTxWarp prst="textDeflate">
              <a:avLst>
                <a:gd name="adj" fmla="val 23183"/>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kern="1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Tiết học </a:t>
            </a:r>
            <a:r>
              <a:rPr lang="vi-VN" sz="3600" b="1" kern="10"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đã </a:t>
            </a:r>
            <a:r>
              <a:rPr lang="vi-VN" sz="3600" b="1" kern="1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kết thúc</a:t>
            </a:r>
            <a:endParaRPr lang="en-US" sz="3600" b="1" kern="1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61919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1000"/>
                                        <p:tgtEl>
                                          <p:spTgt spid="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59296352"/>
              </p:ext>
            </p:extLst>
          </p:nvPr>
        </p:nvGraphicFramePr>
        <p:xfrm>
          <a:off x="304800" y="1600200"/>
          <a:ext cx="4175443" cy="4992624"/>
        </p:xfrm>
        <a:graphic>
          <a:graphicData uri="http://schemas.openxmlformats.org/drawingml/2006/table">
            <a:tbl>
              <a:tblPr firstRow="1" firstCol="1" bandRow="1">
                <a:tableStyleId>{5940675A-B579-460E-94D1-54222C63F5DA}</a:tableStyleId>
              </a:tblPr>
              <a:tblGrid>
                <a:gridCol w="1237298"/>
                <a:gridCol w="1994535"/>
                <a:gridCol w="943610"/>
              </a:tblGrid>
              <a:tr h="0">
                <a:tc gridSpan="3">
                  <a:txBody>
                    <a:bodyPr/>
                    <a:lstStyle/>
                    <a:p>
                      <a:pPr algn="l">
                        <a:lnSpc>
                          <a:spcPct val="130000"/>
                        </a:lnSpc>
                        <a:spcAft>
                          <a:spcPts val="0"/>
                        </a:spcAft>
                      </a:pPr>
                      <a:r>
                        <a:rPr lang="en-US" sz="1400" b="1" smtClean="0">
                          <a:effectLst/>
                          <a:latin typeface="Times New Roman" pitchFamily="18" charset="0"/>
                          <a:ea typeface="Calibri"/>
                          <a:cs typeface="Times New Roman" pitchFamily="18" charset="0"/>
                        </a:rPr>
                        <a:t>Bảng</a:t>
                      </a:r>
                      <a:r>
                        <a:rPr lang="en-US" sz="1400" b="1" baseline="0" smtClean="0">
                          <a:effectLst/>
                          <a:latin typeface="Times New Roman" pitchFamily="18" charset="0"/>
                          <a:ea typeface="Calibri"/>
                          <a:cs typeface="Times New Roman" pitchFamily="18" charset="0"/>
                        </a:rPr>
                        <a:t>: BANGDIEM_HOC_SINH</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ctr">
                        <a:lnSpc>
                          <a:spcPct val="130000"/>
                        </a:lnSpc>
                        <a:spcAft>
                          <a:spcPts val="0"/>
                        </a:spcAft>
                      </a:pPr>
                      <a:r>
                        <a:rPr lang="en-US" sz="1400" b="1">
                          <a:effectLst/>
                          <a:latin typeface="Times New Roman" pitchFamily="18" charset="0"/>
                          <a:cs typeface="Times New Roman" pitchFamily="18" charset="0"/>
                        </a:rPr>
                        <a:t>Tên trường</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a:effectLst/>
                          <a:latin typeface="Times New Roman" pitchFamily="18" charset="0"/>
                          <a:cs typeface="Times New Roman" pitchFamily="18" charset="0"/>
                        </a:rPr>
                        <a:t>Mô tả</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smtClean="0">
                          <a:effectLst/>
                          <a:latin typeface="Times New Roman" pitchFamily="18" charset="0"/>
                          <a:cs typeface="Times New Roman" pitchFamily="18" charset="0"/>
                        </a:rPr>
                        <a:t>Ghi chú</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MAHS</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Mã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MALOP</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Mã lớp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HOHS</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Họ tên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TENHS</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Tên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PHAI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Phái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NGAYSINH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Ngày sinh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GVCN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Tên giáo viên chủ nhiệm.</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PHONGHOC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Phòng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HOCKY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Học kỳ: 1, 2</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TOAN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Toán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LY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Lý</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HOA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Hóa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VAN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Văn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DTB</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Điểm trung bình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400">
                          <a:effectLst/>
                          <a:latin typeface="Times New Roman" pitchFamily="18" charset="0"/>
                          <a:cs typeface="Times New Roman" pitchFamily="18" charset="0"/>
                        </a:rPr>
                        <a:t>XEPLOAI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effectLst/>
                          <a:latin typeface="Times New Roman" pitchFamily="18" charset="0"/>
                          <a:cs typeface="Times New Roman" pitchFamily="18" charset="0"/>
                        </a:rPr>
                        <a:t>Xếp loại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Cloud Callout 9"/>
          <p:cNvSpPr/>
          <p:nvPr/>
        </p:nvSpPr>
        <p:spPr>
          <a:xfrm>
            <a:off x="4577751" y="1600200"/>
            <a:ext cx="4114800" cy="1447800"/>
          </a:xfrm>
          <a:prstGeom prst="cloudCallout">
            <a:avLst>
              <a:gd name="adj1" fmla="val 39293"/>
              <a:gd name="adj2" fmla="val 62147"/>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i="1" smtClean="0">
                <a:latin typeface="Times New Roman" pitchFamily="18" charset="0"/>
                <a:cs typeface="Times New Roman" pitchFamily="18" charset="0"/>
              </a:rPr>
              <a:t>Khi lập CSDL với 1 bảng duy nhất, dữ liệu nhập vào sẽ xảy ra trường hợp gì?</a:t>
            </a:r>
            <a:endParaRPr lang="en-US" i="1">
              <a:latin typeface="Times New Roman" pitchFamily="18" charset="0"/>
              <a:cs typeface="Times New Roman" pitchFamily="18" charset="0"/>
            </a:endParaRPr>
          </a:p>
        </p:txBody>
      </p:sp>
      <p:sp>
        <p:nvSpPr>
          <p:cNvPr id="12" name="Oval Callout 11"/>
          <p:cNvSpPr/>
          <p:nvPr/>
        </p:nvSpPr>
        <p:spPr>
          <a:xfrm>
            <a:off x="4577750" y="3505200"/>
            <a:ext cx="2737449" cy="1219200"/>
          </a:xfrm>
          <a:prstGeom prst="wedgeEllipseCallout">
            <a:avLst>
              <a:gd name="adj1" fmla="val 84092"/>
              <a:gd name="adj2" fmla="val 20099"/>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smtClean="0">
                <a:latin typeface="Times New Roman" pitchFamily="18" charset="0"/>
                <a:cs typeface="Times New Roman" pitchFamily="18" charset="0"/>
              </a:rPr>
              <a:t>Dữ liệu có thể bị trùng lặp, nhầm lẫn khi nhập, …</a:t>
            </a:r>
            <a:endParaRPr lang="en-US">
              <a:latin typeface="Times New Roman" pitchFamily="18" charset="0"/>
              <a:cs typeface="Times New Roman"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74" y="3124200"/>
            <a:ext cx="533475" cy="48108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9157" y="4191000"/>
            <a:ext cx="576391" cy="576391"/>
          </a:xfrm>
          <a:prstGeom prst="rect">
            <a:avLst/>
          </a:prstGeom>
        </p:spPr>
      </p:pic>
      <p:sp>
        <p:nvSpPr>
          <p:cNvPr id="7" name="TextBox 6"/>
          <p:cNvSpPr txBox="1"/>
          <p:nvPr/>
        </p:nvSpPr>
        <p:spPr>
          <a:xfrm>
            <a:off x="228600" y="914400"/>
            <a:ext cx="7924800" cy="646331"/>
          </a:xfrm>
          <a:prstGeom prst="rect">
            <a:avLst/>
          </a:prstGeom>
          <a:noFill/>
        </p:spPr>
        <p:txBody>
          <a:bodyPr wrap="square" rtlCol="0">
            <a:spAutoFit/>
          </a:bodyPr>
          <a:lstStyle/>
          <a:p>
            <a:r>
              <a:rPr lang="en-US" b="1">
                <a:solidFill>
                  <a:srgbClr val="FF0000"/>
                </a:solidFill>
                <a:latin typeface="Times New Roman" pitchFamily="18" charset="0"/>
                <a:cs typeface="Times New Roman" pitchFamily="18" charset="0"/>
              </a:rPr>
              <a:t>Cách thứ nhất: </a:t>
            </a:r>
            <a:r>
              <a:rPr lang="en-US" b="1">
                <a:latin typeface="Times New Roman" pitchFamily="18" charset="0"/>
                <a:cs typeface="Times New Roman" pitchFamily="18" charset="0"/>
              </a:rPr>
              <a:t>Lập CSDL với một bảng duy nhất chứa tất cả các thông tin cần thiết chia thành các trường sau:</a:t>
            </a:r>
          </a:p>
        </p:txBody>
      </p:sp>
      <p:sp>
        <p:nvSpPr>
          <p:cNvPr id="8" name="Title 7"/>
          <p:cNvSpPr>
            <a:spLocks noGrp="1"/>
          </p:cNvSpPr>
          <p:nvPr>
            <p:ph type="title"/>
          </p:nvPr>
        </p:nvSpPr>
        <p:spPr/>
        <p:txBody>
          <a:bodyPr/>
          <a:lstStyle/>
          <a:p>
            <a:r>
              <a:rPr lang="en-US"/>
              <a:t>Ví dụ: CSDL Quản lí điểm học sinh.</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8934" y="5715000"/>
            <a:ext cx="496614" cy="533400"/>
          </a:xfrm>
          <a:prstGeom prst="rect">
            <a:avLst/>
          </a:prstGeom>
        </p:spPr>
      </p:pic>
      <p:sp>
        <p:nvSpPr>
          <p:cNvPr id="13" name="Rectangular Callout 12"/>
          <p:cNvSpPr/>
          <p:nvPr/>
        </p:nvSpPr>
        <p:spPr>
          <a:xfrm>
            <a:off x="4648200" y="5334000"/>
            <a:ext cx="2514600" cy="762000"/>
          </a:xfrm>
          <a:prstGeom prst="wedgeRectCallout">
            <a:avLst>
              <a:gd name="adj1" fmla="val 95530"/>
              <a:gd name="adj2" fmla="val 25864"/>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b="1">
                <a:solidFill>
                  <a:srgbClr val="FF0000"/>
                </a:solidFill>
                <a:latin typeface="Times New Roman" pitchFamily="18" charset="0"/>
                <a:cs typeface="Times New Roman" pitchFamily="18" charset="0"/>
              </a:rPr>
              <a:t>Chia một bảng thành nhiều </a:t>
            </a:r>
            <a:r>
              <a:rPr lang="en-US" b="1" smtClean="0">
                <a:solidFill>
                  <a:srgbClr val="FF0000"/>
                </a:solidFill>
                <a:latin typeface="Times New Roman" pitchFamily="18" charset="0"/>
                <a:cs typeface="Times New Roman" pitchFamily="18" charset="0"/>
              </a:rPr>
              <a:t>bảng.</a:t>
            </a:r>
            <a:endParaRPr lang="en-US" b="1">
              <a:solidFill>
                <a:srgbClr val="FF0000"/>
              </a:solidFill>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83876805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childTnLst>
                          </p:cTn>
                        </p:par>
                      </p:childTnLst>
                    </p:cTn>
                  </p:par>
                </p:childTnLst>
              </p:cTn>
              <p:nextCondLst>
                <p:cond evt="onClick" delay="0">
                  <p:tgtEl>
                    <p:spTgt spid="3"/>
                  </p:tgtEl>
                </p:cond>
              </p:nextCondLst>
            </p:seq>
          </p:childTnLst>
        </p:cTn>
      </p:par>
    </p:tnLst>
    <p:bldLst>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Cách thứ hai: </a:t>
            </a:r>
            <a:r>
              <a:rPr lang="en-US" smtClean="0">
                <a:solidFill>
                  <a:schemeClr val="tx1"/>
                </a:solidFill>
              </a:rPr>
              <a:t>Lập CSDL gồm 3 bảng có cấu trúc tương tự như sau:</a:t>
            </a:r>
            <a:endParaRPr lang="en-US">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75295592"/>
              </p:ext>
            </p:extLst>
          </p:nvPr>
        </p:nvGraphicFramePr>
        <p:xfrm>
          <a:off x="266382" y="2090928"/>
          <a:ext cx="3740024" cy="2218944"/>
        </p:xfrm>
        <a:graphic>
          <a:graphicData uri="http://schemas.openxmlformats.org/drawingml/2006/table">
            <a:tbl>
              <a:tblPr firstRow="1" firstCol="1" bandRow="1">
                <a:tableStyleId>{5940675A-B579-460E-94D1-54222C63F5DA}</a:tableStyleId>
              </a:tblPr>
              <a:tblGrid>
                <a:gridCol w="1124141"/>
                <a:gridCol w="1551623"/>
                <a:gridCol w="1064260"/>
              </a:tblGrid>
              <a:tr h="0">
                <a:tc gridSpan="3">
                  <a:txBody>
                    <a:bodyPr/>
                    <a:lstStyle/>
                    <a:p>
                      <a:pPr algn="l">
                        <a:lnSpc>
                          <a:spcPct val="130000"/>
                        </a:lnSpc>
                        <a:spcAft>
                          <a:spcPts val="0"/>
                        </a:spcAft>
                      </a:pPr>
                      <a:r>
                        <a:rPr lang="en-US" sz="1400" b="1" smtClean="0">
                          <a:ln>
                            <a:noFill/>
                          </a:ln>
                          <a:effectLst/>
                          <a:latin typeface="Times New Roman" pitchFamily="18" charset="0"/>
                          <a:ea typeface="Calibri"/>
                          <a:cs typeface="Times New Roman" pitchFamily="18" charset="0"/>
                        </a:rPr>
                        <a:t>Bảng:</a:t>
                      </a:r>
                      <a:r>
                        <a:rPr lang="en-US" sz="1400" b="1" baseline="0" smtClean="0">
                          <a:ln>
                            <a:noFill/>
                          </a:ln>
                          <a:effectLst/>
                          <a:latin typeface="Times New Roman" pitchFamily="18" charset="0"/>
                          <a:ea typeface="Calibri"/>
                          <a:cs typeface="Times New Roman" pitchFamily="18" charset="0"/>
                        </a:rPr>
                        <a:t> </a:t>
                      </a:r>
                      <a:r>
                        <a:rPr lang="en-US" sz="1400" b="1" smtClean="0">
                          <a:ln>
                            <a:noFill/>
                          </a:ln>
                          <a:effectLst/>
                          <a:latin typeface="Times New Roman" pitchFamily="18" charset="0"/>
                          <a:ea typeface="Calibri"/>
                          <a:cs typeface="Times New Roman" pitchFamily="18" charset="0"/>
                        </a:rPr>
                        <a:t>HOCSINH</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r>
              <a:tr h="0">
                <a:tc>
                  <a:txBody>
                    <a:bodyPr/>
                    <a:lstStyle/>
                    <a:p>
                      <a:pPr algn="ctr">
                        <a:lnSpc>
                          <a:spcPct val="130000"/>
                        </a:lnSpc>
                        <a:spcAft>
                          <a:spcPts val="0"/>
                        </a:spcAft>
                      </a:pPr>
                      <a:r>
                        <a:rPr lang="en-US" sz="1400" b="1">
                          <a:ln>
                            <a:noFill/>
                          </a:ln>
                          <a:effectLst/>
                          <a:latin typeface="Times New Roman" pitchFamily="18" charset="0"/>
                          <a:cs typeface="Times New Roman" pitchFamily="18" charset="0"/>
                        </a:rPr>
                        <a:t>Tên trường</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a:ln>
                            <a:noFill/>
                          </a:ln>
                          <a:effectLst/>
                          <a:latin typeface="Times New Roman" pitchFamily="18" charset="0"/>
                          <a:cs typeface="Times New Roman" pitchFamily="18" charset="0"/>
                        </a:rPr>
                        <a:t>Mô tả</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smtClean="0">
                          <a:ln>
                            <a:noFill/>
                          </a:ln>
                          <a:effectLst/>
                          <a:latin typeface="Times New Roman" pitchFamily="18" charset="0"/>
                          <a:cs typeface="Times New Roman" pitchFamily="18" charset="0"/>
                        </a:rPr>
                        <a:t>Ghi chú</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MAHS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Mã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30000"/>
                        </a:lnSpc>
                        <a:spcBef>
                          <a:spcPts val="0"/>
                        </a:spcBef>
                        <a:spcAft>
                          <a:spcPts val="0"/>
                        </a:spcAft>
                        <a:buClrTx/>
                        <a:buSzTx/>
                        <a:buFontTx/>
                        <a:buNone/>
                        <a:tabLst/>
                        <a:defRPr/>
                      </a:pPr>
                      <a:r>
                        <a:rPr lang="en-US" sz="1400" b="1" smtClean="0">
                          <a:ln>
                            <a:noFill/>
                          </a:ln>
                          <a:effectLst/>
                          <a:latin typeface="Times New Roman" pitchFamily="18" charset="0"/>
                          <a:cs typeface="Times New Roman" pitchFamily="18" charset="0"/>
                        </a:rPr>
                        <a:t>Khóa chính</a:t>
                      </a:r>
                      <a:endParaRPr lang="en-US" sz="1400" b="1" smtClean="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MALOP</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Mã lớp học</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HOHS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Họ tên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TENHS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Tên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PHAI</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Phái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NGAYSINH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Ngày sinh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87593867"/>
              </p:ext>
            </p:extLst>
          </p:nvPr>
        </p:nvGraphicFramePr>
        <p:xfrm>
          <a:off x="266382" y="990600"/>
          <a:ext cx="4229418" cy="1066800"/>
        </p:xfrm>
        <a:graphic>
          <a:graphicData uri="http://schemas.openxmlformats.org/drawingml/2006/table">
            <a:tbl>
              <a:tblPr firstRow="1" firstCol="1" bandRow="1">
                <a:tableStyleId>{5940675A-B579-460E-94D1-54222C63F5DA}</a:tableStyleId>
              </a:tblPr>
              <a:tblGrid>
                <a:gridCol w="1170623"/>
                <a:gridCol w="1994535"/>
                <a:gridCol w="1064260"/>
              </a:tblGrid>
              <a:tr h="0">
                <a:tc gridSpan="3">
                  <a:txBody>
                    <a:bodyPr/>
                    <a:lstStyle/>
                    <a:p>
                      <a:pPr algn="l">
                        <a:lnSpc>
                          <a:spcPct val="100000"/>
                        </a:lnSpc>
                        <a:spcAft>
                          <a:spcPts val="0"/>
                        </a:spcAft>
                      </a:pPr>
                      <a:r>
                        <a:rPr lang="en-US" sz="1400" b="1" smtClean="0">
                          <a:effectLst/>
                          <a:latin typeface="Times New Roman" pitchFamily="18" charset="0"/>
                          <a:ea typeface="Calibri"/>
                          <a:cs typeface="Times New Roman" pitchFamily="18" charset="0"/>
                        </a:rPr>
                        <a:t>Bảng:</a:t>
                      </a:r>
                      <a:r>
                        <a:rPr lang="en-US" sz="1400" b="1" baseline="0" smtClean="0">
                          <a:effectLst/>
                          <a:latin typeface="Times New Roman" pitchFamily="18" charset="0"/>
                          <a:ea typeface="Calibri"/>
                          <a:cs typeface="Times New Roman" pitchFamily="18" charset="0"/>
                        </a:rPr>
                        <a:t> </a:t>
                      </a:r>
                      <a:r>
                        <a:rPr lang="en-US" sz="1400" b="1" smtClean="0">
                          <a:effectLst/>
                          <a:latin typeface="Times New Roman" pitchFamily="18" charset="0"/>
                          <a:ea typeface="Calibri"/>
                          <a:cs typeface="Times New Roman" pitchFamily="18" charset="0"/>
                        </a:rPr>
                        <a:t>LOPHOC</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0">
                <a:tc>
                  <a:txBody>
                    <a:bodyPr/>
                    <a:lstStyle/>
                    <a:p>
                      <a:pPr algn="ctr">
                        <a:lnSpc>
                          <a:spcPct val="100000"/>
                        </a:lnSpc>
                        <a:spcAft>
                          <a:spcPts val="0"/>
                        </a:spcAft>
                      </a:pPr>
                      <a:r>
                        <a:rPr lang="en-US" sz="1400" b="1">
                          <a:effectLst/>
                          <a:latin typeface="Times New Roman" pitchFamily="18" charset="0"/>
                          <a:cs typeface="Times New Roman" pitchFamily="18" charset="0"/>
                        </a:rPr>
                        <a:t>Tên trường</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a:effectLst/>
                          <a:latin typeface="Times New Roman" pitchFamily="18" charset="0"/>
                          <a:cs typeface="Times New Roman" pitchFamily="18" charset="0"/>
                        </a:rPr>
                        <a:t>Mô tả</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Ghi chú</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00000"/>
                        </a:lnSpc>
                        <a:spcAft>
                          <a:spcPts val="0"/>
                        </a:spcAft>
                      </a:pPr>
                      <a:r>
                        <a:rPr lang="en-US" sz="1400">
                          <a:effectLst/>
                          <a:latin typeface="Times New Roman" pitchFamily="18" charset="0"/>
                          <a:cs typeface="Times New Roman" pitchFamily="18" charset="0"/>
                        </a:rPr>
                        <a:t>MALOP</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Mã lớp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400">
                          <a:effectLst/>
                          <a:latin typeface="Times New Roman" pitchFamily="18" charset="0"/>
                          <a:cs typeface="Times New Roman" pitchFamily="18" charset="0"/>
                        </a:rPr>
                        <a:t>GVCN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Tên giáo viên chủ nhiệm.</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400">
                          <a:effectLst/>
                          <a:latin typeface="Times New Roman" pitchFamily="18" charset="0"/>
                          <a:cs typeface="Times New Roman" pitchFamily="18" charset="0"/>
                        </a:rPr>
                        <a:t>PHONGHOC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Phòng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879199"/>
              </p:ext>
            </p:extLst>
          </p:nvPr>
        </p:nvGraphicFramePr>
        <p:xfrm>
          <a:off x="266382" y="4343400"/>
          <a:ext cx="3473768" cy="2346960"/>
        </p:xfrm>
        <a:graphic>
          <a:graphicData uri="http://schemas.openxmlformats.org/drawingml/2006/table">
            <a:tbl>
              <a:tblPr firstRow="1" firstCol="1" bandRow="1">
                <a:tableStyleId>{5940675A-B579-460E-94D1-54222C63F5DA}</a:tableStyleId>
              </a:tblPr>
              <a:tblGrid>
                <a:gridCol w="1053148"/>
                <a:gridCol w="1356360"/>
                <a:gridCol w="1064260"/>
              </a:tblGrid>
              <a:tr h="43609">
                <a:tc gridSpan="3">
                  <a:txBody>
                    <a:bodyPr/>
                    <a:lstStyle/>
                    <a:p>
                      <a:pPr algn="l">
                        <a:lnSpc>
                          <a:spcPct val="100000"/>
                        </a:lnSpc>
                        <a:spcAft>
                          <a:spcPts val="0"/>
                        </a:spcAft>
                      </a:pPr>
                      <a:r>
                        <a:rPr lang="en-US" sz="1400" b="1" smtClean="0">
                          <a:effectLst/>
                          <a:latin typeface="Times New Roman" pitchFamily="18" charset="0"/>
                          <a:ea typeface="Calibri"/>
                          <a:cs typeface="Times New Roman" pitchFamily="18" charset="0"/>
                        </a:rPr>
                        <a:t>Bảng:</a:t>
                      </a:r>
                      <a:r>
                        <a:rPr lang="en-US" sz="1400" b="1" baseline="0" smtClean="0">
                          <a:effectLst/>
                          <a:latin typeface="Times New Roman" pitchFamily="18" charset="0"/>
                          <a:ea typeface="Calibri"/>
                          <a:cs typeface="Times New Roman" pitchFamily="18" charset="0"/>
                        </a:rPr>
                        <a:t> </a:t>
                      </a:r>
                      <a:r>
                        <a:rPr lang="en-US" sz="1400" b="1" smtClean="0">
                          <a:effectLst/>
                          <a:latin typeface="Times New Roman" pitchFamily="18" charset="0"/>
                          <a:ea typeface="Calibri"/>
                          <a:cs typeface="Times New Roman" pitchFamily="18" charset="0"/>
                        </a:rPr>
                        <a:t>DIEM</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43609">
                <a:tc>
                  <a:txBody>
                    <a:bodyPr/>
                    <a:lstStyle/>
                    <a:p>
                      <a:pPr algn="ctr">
                        <a:lnSpc>
                          <a:spcPct val="100000"/>
                        </a:lnSpc>
                        <a:spcAft>
                          <a:spcPts val="0"/>
                        </a:spcAft>
                      </a:pPr>
                      <a:r>
                        <a:rPr lang="en-US" sz="1400" b="1">
                          <a:effectLst/>
                          <a:latin typeface="Times New Roman" pitchFamily="18" charset="0"/>
                          <a:cs typeface="Times New Roman" pitchFamily="18" charset="0"/>
                        </a:rPr>
                        <a:t>Tên trường</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a:effectLst/>
                          <a:latin typeface="Times New Roman" pitchFamily="18" charset="0"/>
                          <a:cs typeface="Times New Roman" pitchFamily="18" charset="0"/>
                        </a:rPr>
                        <a:t>Mô tả</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Ghi chú</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HOCKY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Học kỳ: 1, 2</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MAHS</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Mã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TOAN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Toán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LY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Lý</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HOA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Hóa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VAN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Văn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DTB</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trung bình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XEPLOAI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Xếp loại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3" name="Cloud Callout 22"/>
          <p:cNvSpPr/>
          <p:nvPr/>
        </p:nvSpPr>
        <p:spPr>
          <a:xfrm>
            <a:off x="4648200" y="1066800"/>
            <a:ext cx="4191000" cy="1447800"/>
          </a:xfrm>
          <a:prstGeom prst="cloudCallout">
            <a:avLst>
              <a:gd name="adj1" fmla="val 38793"/>
              <a:gd name="adj2" fmla="val 79124"/>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i="1" smtClean="0">
                <a:latin typeface="Times New Roman" pitchFamily="18" charset="0"/>
                <a:cs typeface="Times New Roman" pitchFamily="18" charset="0"/>
              </a:rPr>
              <a:t>Khi lập CSDL với 3 bảng, dữ liệu nhập vào sẽ như thế nào?</a:t>
            </a:r>
            <a:endParaRPr lang="en-US" i="1">
              <a:latin typeface="Times New Roman" pitchFamily="18" charset="0"/>
              <a:cs typeface="Times New Roman" pitchFamily="18" charset="0"/>
            </a:endParaRPr>
          </a:p>
        </p:txBody>
      </p:sp>
      <p:sp>
        <p:nvSpPr>
          <p:cNvPr id="24" name="Oval Callout 23"/>
          <p:cNvSpPr/>
          <p:nvPr/>
        </p:nvSpPr>
        <p:spPr>
          <a:xfrm>
            <a:off x="4152898" y="3276600"/>
            <a:ext cx="2971801" cy="1219200"/>
          </a:xfrm>
          <a:prstGeom prst="wedgeEllipseCallout">
            <a:avLst>
              <a:gd name="adj1" fmla="val 94143"/>
              <a:gd name="adj2" fmla="val 22957"/>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mtClean="0">
                <a:latin typeface="Times New Roman" pitchFamily="18" charset="0"/>
                <a:cs typeface="Times New Roman" pitchFamily="18" charset="0"/>
              </a:rPr>
              <a:t>Dữ liệu không bị trùng lặp, nhầm lẫn khi nhập, …</a:t>
            </a:r>
            <a:endParaRPr lang="en-US">
              <a:latin typeface="Times New Roman" pitchFamily="18" charset="0"/>
              <a:cs typeface="Times New Roman" pitchFamily="18" charset="0"/>
            </a:endParaRPr>
          </a:p>
        </p:txBody>
      </p:sp>
      <p:sp>
        <p:nvSpPr>
          <p:cNvPr id="25" name="Oval Callout 24"/>
          <p:cNvSpPr/>
          <p:nvPr/>
        </p:nvSpPr>
        <p:spPr>
          <a:xfrm>
            <a:off x="3886199" y="4876800"/>
            <a:ext cx="3505201" cy="1580562"/>
          </a:xfrm>
          <a:prstGeom prst="wedgeEllipseCallout">
            <a:avLst>
              <a:gd name="adj1" fmla="val 79862"/>
              <a:gd name="adj2" fmla="val 5053"/>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mtClean="0">
                <a:latin typeface="Times New Roman" pitchFamily="18" charset="0"/>
                <a:cs typeface="Times New Roman" pitchFamily="18" charset="0"/>
              </a:rPr>
              <a:t>Cách thứ hai khắc phục được những nhược điểm của cách thứ nhất.</a:t>
            </a:r>
            <a:endParaRPr lang="en-US">
              <a:latin typeface="Times New Roman" pitchFamily="18" charset="0"/>
              <a:cs typeface="Times New Roman" pitchFamily="18" charset="0"/>
            </a:endParaRPr>
          </a:p>
        </p:txBody>
      </p:sp>
      <p:pic>
        <p:nvPicPr>
          <p:cNvPr id="26" name="Picture 2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8125" y="2947920"/>
            <a:ext cx="533475" cy="48108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3388" y="3962400"/>
            <a:ext cx="438211" cy="438211"/>
          </a:xfrm>
          <a:prstGeom prst="rect">
            <a:avLst/>
          </a:prstGeom>
        </p:spPr>
      </p:pic>
      <p:pic>
        <p:nvPicPr>
          <p:cNvPr id="35" name="Picture 3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53388" y="5486400"/>
            <a:ext cx="438211" cy="438211"/>
          </a:xfrm>
          <a:prstGeom prst="rect">
            <a:avLst/>
          </a:prstGeom>
        </p:spPr>
      </p:pic>
      <p:sp>
        <p:nvSpPr>
          <p:cNvPr id="8" name="Slide Number Placeholder 7"/>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81525441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down)">
                                      <p:cBhvr>
                                        <p:cTn id="7" dur="500"/>
                                        <p:tgtEl>
                                          <p:spTgt spid="24"/>
                                        </p:tgtEl>
                                      </p:cBhvr>
                                    </p:animEffect>
                                  </p:childTnLst>
                                </p:cTn>
                              </p:par>
                            </p:childTnLst>
                          </p:cTn>
                        </p:par>
                      </p:childTnLst>
                    </p:cTn>
                  </p:par>
                </p:childTnLst>
              </p:cTn>
              <p:nextCondLst>
                <p:cond evt="onClick" delay="0">
                  <p:tgtEl>
                    <p:spTgt spid="4"/>
                  </p:tgtEl>
                </p:cond>
              </p:nextCondLst>
            </p:seq>
            <p:seq concurrent="1" nextAc="seek">
              <p:cTn id="8" restart="whenNotActive" fill="hold" evtFilter="cancelBubble" nodeType="interactiveSeq">
                <p:stCondLst>
                  <p:cond evt="onClick" delay="0">
                    <p:tgtEl>
                      <p:spTgt spid="35"/>
                    </p:tgtEl>
                  </p:cond>
                </p:stCondLst>
                <p:endSync evt="end" delay="0">
                  <p:rtn val="all"/>
                </p:endSync>
                <p:childTnLst>
                  <p:par>
                    <p:cTn id="9" fill="hold">
                      <p:stCondLst>
                        <p:cond delay="0"/>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wipe(down)">
                                      <p:cBhvr>
                                        <p:cTn id="13" dur="500"/>
                                        <p:tgtEl>
                                          <p:spTgt spid="25"/>
                                        </p:tgtEl>
                                      </p:cBhvr>
                                    </p:animEffect>
                                  </p:childTnLst>
                                </p:cTn>
                              </p:par>
                            </p:childTnLst>
                          </p:cTn>
                        </p:par>
                      </p:childTnLst>
                    </p:cTn>
                  </p:par>
                </p:childTnLst>
              </p:cTn>
              <p:nextCondLst>
                <p:cond evt="onClick" delay="0">
                  <p:tgtEl>
                    <p:spTgt spid="35"/>
                  </p:tgtEl>
                </p:cond>
              </p:nextCondLst>
            </p:seq>
          </p:childTnLst>
        </p:cTn>
      </p:par>
    </p:tnLst>
    <p:bldLst>
      <p:bldP spid="24"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Ví dụ: CSDL Quản lí điểm học sinh.</a:t>
            </a:r>
            <a:endParaRPr lang="en-US"/>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2793516517"/>
              </p:ext>
            </p:extLst>
          </p:nvPr>
        </p:nvGraphicFramePr>
        <p:xfrm>
          <a:off x="304800" y="1916557"/>
          <a:ext cx="3448368" cy="4279392"/>
        </p:xfrm>
        <a:graphic>
          <a:graphicData uri="http://schemas.openxmlformats.org/drawingml/2006/table">
            <a:tbl>
              <a:tblPr firstRow="1" firstCol="1" bandRow="1">
                <a:tableStyleId>{5940675A-B579-460E-94D1-54222C63F5DA}</a:tableStyleId>
              </a:tblPr>
              <a:tblGrid>
                <a:gridCol w="1018223"/>
                <a:gridCol w="1734185"/>
                <a:gridCol w="695960"/>
              </a:tblGrid>
              <a:tr h="0">
                <a:tc gridSpan="3">
                  <a:txBody>
                    <a:bodyPr/>
                    <a:lstStyle/>
                    <a:p>
                      <a:pPr algn="l">
                        <a:lnSpc>
                          <a:spcPct val="130000"/>
                        </a:lnSpc>
                        <a:spcAft>
                          <a:spcPts val="0"/>
                        </a:spcAft>
                      </a:pPr>
                      <a:r>
                        <a:rPr lang="en-US" sz="1200" b="1" smtClean="0">
                          <a:effectLst/>
                          <a:latin typeface="Times New Roman" pitchFamily="18" charset="0"/>
                          <a:ea typeface="Calibri"/>
                          <a:cs typeface="Times New Roman" pitchFamily="18" charset="0"/>
                        </a:rPr>
                        <a:t>Bảng:</a:t>
                      </a:r>
                      <a:r>
                        <a:rPr lang="en-US" sz="1200" b="1" baseline="0" smtClean="0">
                          <a:effectLst/>
                          <a:latin typeface="Times New Roman" pitchFamily="18" charset="0"/>
                          <a:ea typeface="Calibri"/>
                          <a:cs typeface="Times New Roman" pitchFamily="18" charset="0"/>
                        </a:rPr>
                        <a:t> BANGDIEM_HOC_SINH</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30000"/>
                        </a:lnSpc>
                        <a:spcAft>
                          <a:spcPts val="0"/>
                        </a:spcAft>
                      </a:pP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pPr algn="ctr">
                        <a:lnSpc>
                          <a:spcPct val="130000"/>
                        </a:lnSpc>
                        <a:spcAft>
                          <a:spcPts val="0"/>
                        </a:spcAft>
                      </a:pP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ctr">
                        <a:lnSpc>
                          <a:spcPct val="130000"/>
                        </a:lnSpc>
                        <a:spcAft>
                          <a:spcPts val="0"/>
                        </a:spcAft>
                      </a:pPr>
                      <a:r>
                        <a:rPr lang="en-US" sz="1200" b="1">
                          <a:effectLst/>
                          <a:latin typeface="Times New Roman" pitchFamily="18" charset="0"/>
                          <a:cs typeface="Times New Roman" pitchFamily="18" charset="0"/>
                        </a:rPr>
                        <a:t>Tên trường</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200" b="1">
                          <a:effectLst/>
                          <a:latin typeface="Times New Roman" pitchFamily="18" charset="0"/>
                          <a:cs typeface="Times New Roman" pitchFamily="18" charset="0"/>
                        </a:rPr>
                        <a:t>Mô tả</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200" b="1" smtClean="0">
                          <a:effectLst/>
                          <a:latin typeface="Times New Roman" pitchFamily="18" charset="0"/>
                          <a:cs typeface="Times New Roman" pitchFamily="18" charset="0"/>
                        </a:rPr>
                        <a:t>Ghi chú</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MAHS</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Mã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MALOP</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Mã lớp học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HOHS</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Họ tên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TENHS</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Tên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PHAI</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Phái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NGAYSINH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Ngày sinh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GVCN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Tên giáo viên chủ nhiệm.</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PHONGHOC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Phòng học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HOCKY</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Học kỳ: 1, 2</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TOAN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Toán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LY</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Lý</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HOA</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Hóa</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VAN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Văn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DTB</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Điểm trung bình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just">
                        <a:lnSpc>
                          <a:spcPct val="130000"/>
                        </a:lnSpc>
                        <a:spcAft>
                          <a:spcPts val="0"/>
                        </a:spcAft>
                      </a:pPr>
                      <a:r>
                        <a:rPr lang="en-US" sz="1200">
                          <a:effectLst/>
                          <a:latin typeface="Times New Roman" pitchFamily="18" charset="0"/>
                          <a:cs typeface="Times New Roman" pitchFamily="18" charset="0"/>
                        </a:rPr>
                        <a:t>XEPLOAI</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effectLst/>
                          <a:latin typeface="Times New Roman" pitchFamily="18" charset="0"/>
                          <a:cs typeface="Times New Roman" pitchFamily="18" charset="0"/>
                        </a:rPr>
                        <a:t>Xếp loại</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3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Content Placeholder 4"/>
          <p:cNvGraphicFramePr>
            <a:graphicFrameLocks noGrp="1"/>
          </p:cNvGraphicFramePr>
          <p:nvPr>
            <p:ph idx="1"/>
            <p:extLst>
              <p:ext uri="{D42A27DB-BD31-4B8C-83A1-F6EECF244321}">
                <p14:modId xmlns:p14="http://schemas.microsoft.com/office/powerpoint/2010/main" val="497272986"/>
              </p:ext>
            </p:extLst>
          </p:nvPr>
        </p:nvGraphicFramePr>
        <p:xfrm>
          <a:off x="4953000" y="2554224"/>
          <a:ext cx="3185161" cy="1901952"/>
        </p:xfrm>
        <a:graphic>
          <a:graphicData uri="http://schemas.openxmlformats.org/drawingml/2006/table">
            <a:tbl>
              <a:tblPr firstRow="1" firstCol="1" bandRow="1">
                <a:tableStyleId>{5940675A-B579-460E-94D1-54222C63F5DA}</a:tableStyleId>
              </a:tblPr>
              <a:tblGrid>
                <a:gridCol w="953453"/>
                <a:gridCol w="1348423"/>
                <a:gridCol w="883285"/>
              </a:tblGrid>
              <a:tr h="0">
                <a:tc gridSpan="3">
                  <a:txBody>
                    <a:bodyPr/>
                    <a:lstStyle/>
                    <a:p>
                      <a:pPr algn="l">
                        <a:lnSpc>
                          <a:spcPct val="130000"/>
                        </a:lnSpc>
                        <a:spcAft>
                          <a:spcPts val="0"/>
                        </a:spcAft>
                      </a:pPr>
                      <a:r>
                        <a:rPr lang="en-US" sz="1200" b="1" smtClean="0">
                          <a:ln>
                            <a:noFill/>
                          </a:ln>
                          <a:effectLst/>
                          <a:latin typeface="Times New Roman" pitchFamily="18" charset="0"/>
                          <a:ea typeface="Calibri"/>
                          <a:cs typeface="Times New Roman" pitchFamily="18" charset="0"/>
                        </a:rPr>
                        <a:t>Bảng:</a:t>
                      </a:r>
                      <a:r>
                        <a:rPr lang="en-US" sz="1200" b="1" baseline="0" smtClean="0">
                          <a:ln>
                            <a:noFill/>
                          </a:ln>
                          <a:effectLst/>
                          <a:latin typeface="Times New Roman" pitchFamily="18" charset="0"/>
                          <a:ea typeface="Calibri"/>
                          <a:cs typeface="Times New Roman" pitchFamily="18" charset="0"/>
                        </a:rPr>
                        <a:t> </a:t>
                      </a:r>
                      <a:r>
                        <a:rPr lang="en-US" sz="1200" b="1" smtClean="0">
                          <a:ln>
                            <a:noFill/>
                          </a:ln>
                          <a:effectLst/>
                          <a:latin typeface="Times New Roman" pitchFamily="18" charset="0"/>
                          <a:ea typeface="Calibri"/>
                          <a:cs typeface="Times New Roman" pitchFamily="18" charset="0"/>
                        </a:rPr>
                        <a:t>HOCSINH</a:t>
                      </a:r>
                      <a:endParaRPr lang="en-US" sz="12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r>
              <a:tr h="0">
                <a:tc>
                  <a:txBody>
                    <a:bodyPr/>
                    <a:lstStyle/>
                    <a:p>
                      <a:pPr algn="ctr">
                        <a:lnSpc>
                          <a:spcPct val="130000"/>
                        </a:lnSpc>
                        <a:spcAft>
                          <a:spcPts val="0"/>
                        </a:spcAft>
                      </a:pPr>
                      <a:r>
                        <a:rPr lang="en-US" sz="1200" b="1">
                          <a:ln>
                            <a:noFill/>
                          </a:ln>
                          <a:effectLst/>
                          <a:latin typeface="Times New Roman" pitchFamily="18" charset="0"/>
                          <a:cs typeface="Times New Roman" pitchFamily="18" charset="0"/>
                        </a:rPr>
                        <a:t>Tên trường</a:t>
                      </a:r>
                      <a:endParaRPr lang="en-US" sz="12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200" b="1">
                          <a:ln>
                            <a:noFill/>
                          </a:ln>
                          <a:effectLst/>
                          <a:latin typeface="Times New Roman" pitchFamily="18" charset="0"/>
                          <a:cs typeface="Times New Roman" pitchFamily="18" charset="0"/>
                        </a:rPr>
                        <a:t>Mô tả</a:t>
                      </a:r>
                      <a:endParaRPr lang="en-US" sz="12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200" b="1" smtClean="0">
                          <a:ln>
                            <a:noFill/>
                          </a:ln>
                          <a:effectLst/>
                          <a:latin typeface="Times New Roman" pitchFamily="18" charset="0"/>
                          <a:cs typeface="Times New Roman" pitchFamily="18" charset="0"/>
                        </a:rPr>
                        <a:t>Ghi chú</a:t>
                      </a:r>
                      <a:endParaRPr lang="en-US" sz="12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MAHS</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Mã học 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30000"/>
                        </a:lnSpc>
                        <a:spcBef>
                          <a:spcPts val="0"/>
                        </a:spcBef>
                        <a:spcAft>
                          <a:spcPts val="0"/>
                        </a:spcAft>
                        <a:buClrTx/>
                        <a:buSzTx/>
                        <a:buFontTx/>
                        <a:buNone/>
                        <a:tabLst/>
                        <a:defRPr/>
                      </a:pPr>
                      <a:r>
                        <a:rPr lang="en-US" sz="1200" b="0" smtClean="0">
                          <a:ln>
                            <a:noFill/>
                          </a:ln>
                          <a:effectLst/>
                          <a:latin typeface="Times New Roman" pitchFamily="18" charset="0"/>
                          <a:cs typeface="Times New Roman" pitchFamily="18" charset="0"/>
                        </a:rPr>
                        <a:t>Khóa chính</a:t>
                      </a:r>
                      <a:endParaRPr lang="en-US" sz="1200" b="0" smtClean="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MALOP</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Mã lớp học</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 </a:t>
                      </a:r>
                      <a:endParaRPr lang="en-US" sz="12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HOHS</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Họ tên học 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 </a:t>
                      </a:r>
                      <a:endParaRPr lang="en-US" sz="12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TENHS</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Tên học 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 </a:t>
                      </a:r>
                      <a:endParaRPr lang="en-US" sz="12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PHAI</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Phái học 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 </a:t>
                      </a:r>
                      <a:endParaRPr lang="en-US" sz="12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200">
                          <a:ln>
                            <a:noFill/>
                          </a:ln>
                          <a:effectLst/>
                          <a:latin typeface="Times New Roman" pitchFamily="18" charset="0"/>
                          <a:cs typeface="Times New Roman" pitchFamily="18" charset="0"/>
                        </a:rPr>
                        <a:t>NGAYSINH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Ngày sinh học sinh</a:t>
                      </a:r>
                      <a:endParaRPr lang="en-US" sz="12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200">
                          <a:ln>
                            <a:noFill/>
                          </a:ln>
                          <a:effectLst/>
                          <a:latin typeface="Times New Roman" pitchFamily="18" charset="0"/>
                          <a:cs typeface="Times New Roman" pitchFamily="18" charset="0"/>
                        </a:rPr>
                        <a:t> </a:t>
                      </a:r>
                      <a:endParaRPr lang="en-US" sz="12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423053830"/>
              </p:ext>
            </p:extLst>
          </p:nvPr>
        </p:nvGraphicFramePr>
        <p:xfrm>
          <a:off x="4953000" y="1447800"/>
          <a:ext cx="3837306" cy="914400"/>
        </p:xfrm>
        <a:graphic>
          <a:graphicData uri="http://schemas.openxmlformats.org/drawingml/2006/table">
            <a:tbl>
              <a:tblPr firstRow="1" firstCol="1" bandRow="1">
                <a:tableStyleId>{5940675A-B579-460E-94D1-54222C63F5DA}</a:tableStyleId>
              </a:tblPr>
              <a:tblGrid>
                <a:gridCol w="1170623"/>
                <a:gridCol w="1734185"/>
                <a:gridCol w="932498"/>
              </a:tblGrid>
              <a:tr h="0">
                <a:tc gridSpan="3">
                  <a:txBody>
                    <a:bodyPr/>
                    <a:lstStyle/>
                    <a:p>
                      <a:pPr algn="l">
                        <a:lnSpc>
                          <a:spcPct val="100000"/>
                        </a:lnSpc>
                        <a:spcAft>
                          <a:spcPts val="0"/>
                        </a:spcAft>
                      </a:pPr>
                      <a:r>
                        <a:rPr lang="en-US" sz="1200" b="1" smtClean="0">
                          <a:effectLst/>
                          <a:latin typeface="Times New Roman" pitchFamily="18" charset="0"/>
                          <a:ea typeface="Calibri"/>
                          <a:cs typeface="Times New Roman" pitchFamily="18" charset="0"/>
                        </a:rPr>
                        <a:t>Bảng:</a:t>
                      </a:r>
                      <a:r>
                        <a:rPr lang="en-US" sz="1200" b="1" baseline="0" smtClean="0">
                          <a:effectLst/>
                          <a:latin typeface="Times New Roman" pitchFamily="18" charset="0"/>
                          <a:ea typeface="Calibri"/>
                          <a:cs typeface="Times New Roman" pitchFamily="18" charset="0"/>
                        </a:rPr>
                        <a:t> </a:t>
                      </a:r>
                      <a:r>
                        <a:rPr lang="en-US" sz="1200" b="1" smtClean="0">
                          <a:effectLst/>
                          <a:latin typeface="Times New Roman" pitchFamily="18" charset="0"/>
                          <a:ea typeface="Calibri"/>
                          <a:cs typeface="Times New Roman" pitchFamily="18" charset="0"/>
                        </a:rPr>
                        <a:t>LOPHOC</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0">
                <a:tc>
                  <a:txBody>
                    <a:bodyPr/>
                    <a:lstStyle/>
                    <a:p>
                      <a:pPr algn="ctr">
                        <a:lnSpc>
                          <a:spcPct val="100000"/>
                        </a:lnSpc>
                        <a:spcAft>
                          <a:spcPts val="0"/>
                        </a:spcAft>
                      </a:pPr>
                      <a:r>
                        <a:rPr lang="en-US" sz="1200" b="1">
                          <a:effectLst/>
                          <a:latin typeface="Times New Roman" pitchFamily="18" charset="0"/>
                          <a:cs typeface="Times New Roman" pitchFamily="18" charset="0"/>
                        </a:rPr>
                        <a:t>Tên trường</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200" b="1">
                          <a:effectLst/>
                          <a:latin typeface="Times New Roman" pitchFamily="18" charset="0"/>
                          <a:cs typeface="Times New Roman" pitchFamily="18" charset="0"/>
                        </a:rPr>
                        <a:t>Mô tả</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200" b="1" smtClean="0">
                          <a:effectLst/>
                          <a:latin typeface="Times New Roman" pitchFamily="18" charset="0"/>
                          <a:cs typeface="Times New Roman" pitchFamily="18" charset="0"/>
                        </a:rPr>
                        <a:t>Ghi chú</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00000"/>
                        </a:lnSpc>
                        <a:spcAft>
                          <a:spcPts val="0"/>
                        </a:spcAft>
                      </a:pPr>
                      <a:r>
                        <a:rPr lang="en-US" sz="1200">
                          <a:effectLst/>
                          <a:latin typeface="Times New Roman" pitchFamily="18" charset="0"/>
                          <a:cs typeface="Times New Roman" pitchFamily="18" charset="0"/>
                        </a:rPr>
                        <a:t>MALOP</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Mã lớp học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b="0" smtClean="0">
                          <a:effectLst/>
                          <a:latin typeface="Times New Roman" pitchFamily="18" charset="0"/>
                          <a:cs typeface="Times New Roman" pitchFamily="18" charset="0"/>
                        </a:rPr>
                        <a:t>Khóa</a:t>
                      </a:r>
                      <a:r>
                        <a:rPr lang="en-US" sz="1200" b="0" baseline="0" smtClean="0">
                          <a:effectLst/>
                          <a:latin typeface="Times New Roman" pitchFamily="18" charset="0"/>
                          <a:cs typeface="Times New Roman" pitchFamily="18" charset="0"/>
                        </a:rPr>
                        <a:t> chính</a:t>
                      </a:r>
                      <a:endParaRPr lang="en-US" sz="1200" b="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200">
                          <a:effectLst/>
                          <a:latin typeface="Times New Roman" pitchFamily="18" charset="0"/>
                          <a:cs typeface="Times New Roman" pitchFamily="18" charset="0"/>
                        </a:rPr>
                        <a:t>GVCN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Tên giáo viên chủ nhiệm.</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200">
                          <a:effectLst/>
                          <a:latin typeface="Times New Roman" pitchFamily="18" charset="0"/>
                          <a:cs typeface="Times New Roman" pitchFamily="18" charset="0"/>
                        </a:rPr>
                        <a:t>PHONGHOC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Phòng học</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556024813"/>
              </p:ext>
            </p:extLst>
          </p:nvPr>
        </p:nvGraphicFramePr>
        <p:xfrm>
          <a:off x="4953000" y="4648200"/>
          <a:ext cx="3170556" cy="2011680"/>
        </p:xfrm>
        <a:graphic>
          <a:graphicData uri="http://schemas.openxmlformats.org/drawingml/2006/table">
            <a:tbl>
              <a:tblPr firstRow="1" firstCol="1" bandRow="1">
                <a:tableStyleId>{5940675A-B579-460E-94D1-54222C63F5DA}</a:tableStyleId>
              </a:tblPr>
              <a:tblGrid>
                <a:gridCol w="1053148"/>
                <a:gridCol w="1184910"/>
                <a:gridCol w="932498"/>
              </a:tblGrid>
              <a:tr h="43609">
                <a:tc gridSpan="3">
                  <a:txBody>
                    <a:bodyPr/>
                    <a:lstStyle/>
                    <a:p>
                      <a:pPr algn="l">
                        <a:lnSpc>
                          <a:spcPct val="100000"/>
                        </a:lnSpc>
                        <a:spcAft>
                          <a:spcPts val="0"/>
                        </a:spcAft>
                      </a:pPr>
                      <a:r>
                        <a:rPr lang="en-US" sz="1200" b="1" smtClean="0">
                          <a:effectLst/>
                          <a:latin typeface="Times New Roman" pitchFamily="18" charset="0"/>
                          <a:ea typeface="Calibri"/>
                          <a:cs typeface="Times New Roman" pitchFamily="18" charset="0"/>
                        </a:rPr>
                        <a:t>Bảng:</a:t>
                      </a:r>
                      <a:r>
                        <a:rPr lang="en-US" sz="1200" b="1" baseline="0" smtClean="0">
                          <a:effectLst/>
                          <a:latin typeface="Times New Roman" pitchFamily="18" charset="0"/>
                          <a:ea typeface="Calibri"/>
                          <a:cs typeface="Times New Roman" pitchFamily="18" charset="0"/>
                        </a:rPr>
                        <a:t> </a:t>
                      </a:r>
                      <a:r>
                        <a:rPr lang="en-US" sz="1200" b="1" smtClean="0">
                          <a:effectLst/>
                          <a:latin typeface="Times New Roman" pitchFamily="18" charset="0"/>
                          <a:ea typeface="Calibri"/>
                          <a:cs typeface="Times New Roman" pitchFamily="18" charset="0"/>
                        </a:rPr>
                        <a:t>DIEM</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43609">
                <a:tc>
                  <a:txBody>
                    <a:bodyPr/>
                    <a:lstStyle/>
                    <a:p>
                      <a:pPr algn="ctr">
                        <a:lnSpc>
                          <a:spcPct val="100000"/>
                        </a:lnSpc>
                        <a:spcAft>
                          <a:spcPts val="0"/>
                        </a:spcAft>
                      </a:pPr>
                      <a:r>
                        <a:rPr lang="en-US" sz="1200" b="1">
                          <a:effectLst/>
                          <a:latin typeface="Times New Roman" pitchFamily="18" charset="0"/>
                          <a:cs typeface="Times New Roman" pitchFamily="18" charset="0"/>
                        </a:rPr>
                        <a:t>Tên trường</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200" b="1">
                          <a:effectLst/>
                          <a:latin typeface="Times New Roman" pitchFamily="18" charset="0"/>
                          <a:cs typeface="Times New Roman" pitchFamily="18" charset="0"/>
                        </a:rPr>
                        <a:t>Mô tả</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200" b="1" smtClean="0">
                          <a:effectLst/>
                          <a:latin typeface="Times New Roman" pitchFamily="18" charset="0"/>
                          <a:cs typeface="Times New Roman" pitchFamily="18" charset="0"/>
                        </a:rPr>
                        <a:t>Ghi chú</a:t>
                      </a:r>
                      <a:endParaRPr lang="en-US" sz="12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HOCKY</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Học kỳ: 1, 2</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b="0" smtClean="0">
                          <a:effectLst/>
                          <a:latin typeface="Times New Roman" pitchFamily="18" charset="0"/>
                          <a:cs typeface="Times New Roman" pitchFamily="18" charset="0"/>
                        </a:rPr>
                        <a:t>Khóa</a:t>
                      </a:r>
                      <a:r>
                        <a:rPr lang="en-US" sz="1200" b="0" baseline="0" smtClean="0">
                          <a:effectLst/>
                          <a:latin typeface="Times New Roman" pitchFamily="18" charset="0"/>
                          <a:cs typeface="Times New Roman" pitchFamily="18" charset="0"/>
                        </a:rPr>
                        <a:t> chính</a:t>
                      </a:r>
                      <a:endParaRPr lang="en-US" sz="1200" b="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MAHS</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Mã học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b="0" smtClean="0">
                          <a:effectLst/>
                          <a:latin typeface="Times New Roman" pitchFamily="18" charset="0"/>
                          <a:cs typeface="Times New Roman" pitchFamily="18" charset="0"/>
                        </a:rPr>
                        <a:t>Khóa</a:t>
                      </a:r>
                      <a:r>
                        <a:rPr lang="en-US" sz="1200" b="0" baseline="0" smtClean="0">
                          <a:effectLst/>
                          <a:latin typeface="Times New Roman" pitchFamily="18" charset="0"/>
                          <a:cs typeface="Times New Roman" pitchFamily="18" charset="0"/>
                        </a:rPr>
                        <a:t> chính</a:t>
                      </a:r>
                      <a:endParaRPr lang="en-US" sz="1200" b="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TOAN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Toán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LY</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Lý</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HOA</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Hóa</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Sinh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VAN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Văn</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DTB</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Điểm trung bình</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200">
                          <a:effectLst/>
                          <a:latin typeface="Times New Roman" pitchFamily="18" charset="0"/>
                          <a:cs typeface="Times New Roman" pitchFamily="18" charset="0"/>
                        </a:rPr>
                        <a:t>XEPLOAI</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200">
                          <a:effectLst/>
                          <a:latin typeface="Times New Roman" pitchFamily="18" charset="0"/>
                          <a:cs typeface="Times New Roman" pitchFamily="18" charset="0"/>
                        </a:rPr>
                        <a:t>Xếp loại</a:t>
                      </a:r>
                      <a:endParaRPr lang="en-US" sz="12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200">
                          <a:effectLst/>
                          <a:latin typeface="Times New Roman" pitchFamily="18" charset="0"/>
                          <a:cs typeface="Times New Roman" pitchFamily="18" charset="0"/>
                        </a:rPr>
                        <a:t> </a:t>
                      </a:r>
                      <a:endParaRPr lang="en-US" sz="12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228600" y="1002268"/>
            <a:ext cx="3962400" cy="646331"/>
          </a:xfrm>
          <a:prstGeom prst="rect">
            <a:avLst/>
          </a:prstGeom>
          <a:noFill/>
        </p:spPr>
        <p:txBody>
          <a:bodyPr wrap="square" rtlCol="0">
            <a:spAutoFit/>
          </a:bodyPr>
          <a:lstStyle/>
          <a:p>
            <a:r>
              <a:rPr lang="en-US" b="1">
                <a:solidFill>
                  <a:srgbClr val="FF0000"/>
                </a:solidFill>
                <a:latin typeface="Times New Roman" pitchFamily="18" charset="0"/>
                <a:cs typeface="Times New Roman" pitchFamily="18" charset="0"/>
              </a:rPr>
              <a:t>Cách </a:t>
            </a:r>
            <a:r>
              <a:rPr lang="en-US" b="1" smtClean="0">
                <a:solidFill>
                  <a:srgbClr val="FF0000"/>
                </a:solidFill>
                <a:latin typeface="Times New Roman" pitchFamily="18" charset="0"/>
                <a:cs typeface="Times New Roman" pitchFamily="18" charset="0"/>
              </a:rPr>
              <a:t>thứ nhất: </a:t>
            </a:r>
            <a:r>
              <a:rPr lang="en-US" b="1">
                <a:latin typeface="Times New Roman" pitchFamily="18" charset="0"/>
                <a:cs typeface="Times New Roman" pitchFamily="18" charset="0"/>
              </a:rPr>
              <a:t>Lập CSDL với </a:t>
            </a:r>
            <a:r>
              <a:rPr lang="en-US" b="1" smtClean="0">
                <a:latin typeface="Times New Roman" pitchFamily="18" charset="0"/>
                <a:cs typeface="Times New Roman" pitchFamily="18" charset="0"/>
              </a:rPr>
              <a:t>1 </a:t>
            </a:r>
            <a:r>
              <a:rPr lang="en-US" b="1">
                <a:latin typeface="Times New Roman" pitchFamily="18" charset="0"/>
                <a:cs typeface="Times New Roman" pitchFamily="18" charset="0"/>
              </a:rPr>
              <a:t>bảng duy </a:t>
            </a:r>
            <a:r>
              <a:rPr lang="en-US" b="1" smtClean="0">
                <a:latin typeface="Times New Roman" pitchFamily="18" charset="0"/>
                <a:cs typeface="Times New Roman" pitchFamily="18" charset="0"/>
              </a:rPr>
              <a:t>nhất.</a:t>
            </a:r>
            <a:endParaRPr lang="en-US" b="1">
              <a:latin typeface="Times New Roman" pitchFamily="18" charset="0"/>
              <a:cs typeface="Times New Roman" pitchFamily="18" charset="0"/>
            </a:endParaRPr>
          </a:p>
        </p:txBody>
      </p:sp>
      <p:sp>
        <p:nvSpPr>
          <p:cNvPr id="11" name="TextBox 10"/>
          <p:cNvSpPr txBox="1"/>
          <p:nvPr/>
        </p:nvSpPr>
        <p:spPr>
          <a:xfrm>
            <a:off x="4876800" y="1002268"/>
            <a:ext cx="3962400" cy="369332"/>
          </a:xfrm>
          <a:prstGeom prst="rect">
            <a:avLst/>
          </a:prstGeom>
          <a:noFill/>
        </p:spPr>
        <p:txBody>
          <a:bodyPr wrap="square" rtlCol="0">
            <a:spAutoFit/>
          </a:bodyPr>
          <a:lstStyle/>
          <a:p>
            <a:r>
              <a:rPr lang="en-US" b="1">
                <a:solidFill>
                  <a:srgbClr val="FF0000"/>
                </a:solidFill>
                <a:latin typeface="Times New Roman" pitchFamily="18" charset="0"/>
                <a:cs typeface="Times New Roman" pitchFamily="18" charset="0"/>
              </a:rPr>
              <a:t>Cách </a:t>
            </a:r>
            <a:r>
              <a:rPr lang="en-US" b="1" smtClean="0">
                <a:solidFill>
                  <a:srgbClr val="FF0000"/>
                </a:solidFill>
                <a:latin typeface="Times New Roman" pitchFamily="18" charset="0"/>
                <a:cs typeface="Times New Roman" pitchFamily="18" charset="0"/>
              </a:rPr>
              <a:t>thứ hai: </a:t>
            </a:r>
            <a:r>
              <a:rPr lang="en-US" b="1">
                <a:latin typeface="Times New Roman" pitchFamily="18" charset="0"/>
                <a:cs typeface="Times New Roman" pitchFamily="18" charset="0"/>
              </a:rPr>
              <a:t>Lập CSDL với </a:t>
            </a:r>
            <a:r>
              <a:rPr lang="en-US" b="1" smtClean="0">
                <a:latin typeface="Times New Roman" pitchFamily="18" charset="0"/>
                <a:cs typeface="Times New Roman" pitchFamily="18" charset="0"/>
              </a:rPr>
              <a:t>3 bảng. </a:t>
            </a:r>
            <a:endParaRPr lang="en-US" b="1">
              <a:latin typeface="Times New Roman" pitchFamily="18" charset="0"/>
              <a:cs typeface="Times New Roman" pitchFamily="18" charset="0"/>
            </a:endParaRPr>
          </a:p>
        </p:txBody>
      </p:sp>
      <p:cxnSp>
        <p:nvCxnSpPr>
          <p:cNvPr id="13" name="Straight Connector 12"/>
          <p:cNvCxnSpPr/>
          <p:nvPr/>
        </p:nvCxnSpPr>
        <p:spPr>
          <a:xfrm>
            <a:off x="4419600" y="1002268"/>
            <a:ext cx="0" cy="579120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3124200" y="3059502"/>
            <a:ext cx="1752600" cy="19050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just"/>
            <a:r>
              <a:rPr lang="en-US" b="1">
                <a:latin typeface="Times New Roman" pitchFamily="18" charset="0"/>
                <a:cs typeface="Times New Roman" pitchFamily="18" charset="0"/>
              </a:rPr>
              <a:t>Cách thứ hai khắc phục </a:t>
            </a:r>
            <a:r>
              <a:rPr lang="en-US" b="1" smtClean="0">
                <a:latin typeface="Times New Roman" pitchFamily="18" charset="0"/>
                <a:cs typeface="Times New Roman" pitchFamily="18" charset="0"/>
              </a:rPr>
              <a:t>được nhược </a:t>
            </a:r>
            <a:r>
              <a:rPr lang="en-US" b="1">
                <a:latin typeface="Times New Roman" pitchFamily="18" charset="0"/>
                <a:cs typeface="Times New Roman" pitchFamily="18" charset="0"/>
              </a:rPr>
              <a:t>điểm của cách thứ nhất</a:t>
            </a:r>
            <a:r>
              <a:rPr lang="en-US" b="1" smtClean="0">
                <a:latin typeface="Times New Roman" pitchFamily="18" charset="0"/>
                <a:cs typeface="Times New Roman" pitchFamily="18" charset="0"/>
              </a:rPr>
              <a:t>.</a:t>
            </a:r>
            <a:endParaRPr lang="en-US" b="1">
              <a:latin typeface="Times New Roman" pitchFamily="18" charset="0"/>
              <a:cs typeface="Times New Roman" pitchFamily="18" charset="0"/>
            </a:endParaRP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12530" y="6019800"/>
            <a:ext cx="355270" cy="33821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77873851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nextCondLst>
                <p:cond evt="onClick" delay="0">
                  <p:tgtEl>
                    <p:spTgt spid="16"/>
                  </p:tgtEl>
                </p:cond>
              </p:nextCondLst>
            </p:seq>
          </p:childTnLst>
        </p:cTn>
      </p:par>
    </p:tnLst>
    <p:bldLst>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4464050" y="2362200"/>
            <a:ext cx="4146550" cy="1828800"/>
          </a:xfrm>
          <a:prstGeom prst="wedgeRectCallout">
            <a:avLst>
              <a:gd name="adj1" fmla="val 46011"/>
              <a:gd name="adj2" fmla="val 112243"/>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a:latin typeface="Times New Roman" pitchFamily="18" charset="0"/>
                <a:cs typeface="Times New Roman" pitchFamily="18" charset="0"/>
              </a:rPr>
              <a:t>Tuy nhiên, để có được thông tin tổng hợp thì cần thông tin từ cả 3 bảng, nói c</a:t>
            </a:r>
            <a:r>
              <a:rPr lang="en-US" sz="2400" smtClean="0">
                <a:latin typeface="Times New Roman" pitchFamily="18" charset="0"/>
                <a:cs typeface="Times New Roman" pitchFamily="18" charset="0"/>
              </a:rPr>
              <a:t>ách </a:t>
            </a:r>
            <a:r>
              <a:rPr lang="en-US" sz="2400">
                <a:latin typeface="Times New Roman" pitchFamily="18" charset="0"/>
                <a:cs typeface="Times New Roman" pitchFamily="18" charset="0"/>
              </a:rPr>
              <a:t>khác cần có </a:t>
            </a:r>
            <a:r>
              <a:rPr lang="en-US" sz="2400" b="1" i="1">
                <a:latin typeface="Times New Roman" pitchFamily="18" charset="0"/>
                <a:cs typeface="Times New Roman" pitchFamily="18" charset="0"/>
              </a:rPr>
              <a:t>liên kết giữa các bảng</a:t>
            </a:r>
            <a:r>
              <a:rPr lang="en-US" sz="2400" b="1" i="1" smtClean="0">
                <a:latin typeface="Times New Roman" pitchFamily="18" charset="0"/>
                <a:cs typeface="Times New Roman" pitchFamily="18" charset="0"/>
              </a:rPr>
              <a:t>.</a:t>
            </a:r>
            <a:endParaRPr lang="en-US" sz="2400" b="1" i="1">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87126989"/>
              </p:ext>
            </p:extLst>
          </p:nvPr>
        </p:nvGraphicFramePr>
        <p:xfrm>
          <a:off x="228600" y="1981200"/>
          <a:ext cx="3740024" cy="2218944"/>
        </p:xfrm>
        <a:graphic>
          <a:graphicData uri="http://schemas.openxmlformats.org/drawingml/2006/table">
            <a:tbl>
              <a:tblPr firstRow="1" firstCol="1" bandRow="1">
                <a:tableStyleId>{5940675A-B579-460E-94D1-54222C63F5DA}</a:tableStyleId>
              </a:tblPr>
              <a:tblGrid>
                <a:gridCol w="1124141"/>
                <a:gridCol w="1551623"/>
                <a:gridCol w="1064260"/>
              </a:tblGrid>
              <a:tr h="0">
                <a:tc gridSpan="3">
                  <a:txBody>
                    <a:bodyPr/>
                    <a:lstStyle/>
                    <a:p>
                      <a:pPr algn="l">
                        <a:lnSpc>
                          <a:spcPct val="130000"/>
                        </a:lnSpc>
                        <a:spcAft>
                          <a:spcPts val="0"/>
                        </a:spcAft>
                      </a:pPr>
                      <a:r>
                        <a:rPr lang="en-US" sz="1400" b="1" smtClean="0">
                          <a:ln>
                            <a:noFill/>
                          </a:ln>
                          <a:effectLst/>
                          <a:latin typeface="Times New Roman" pitchFamily="18" charset="0"/>
                          <a:ea typeface="Calibri"/>
                          <a:cs typeface="Times New Roman" pitchFamily="18" charset="0"/>
                        </a:rPr>
                        <a:t>Bảng:</a:t>
                      </a:r>
                      <a:r>
                        <a:rPr lang="en-US" sz="1400" b="1" baseline="0" smtClean="0">
                          <a:ln>
                            <a:noFill/>
                          </a:ln>
                          <a:effectLst/>
                          <a:latin typeface="Times New Roman" pitchFamily="18" charset="0"/>
                          <a:ea typeface="Calibri"/>
                          <a:cs typeface="Times New Roman" pitchFamily="18" charset="0"/>
                        </a:rPr>
                        <a:t> </a:t>
                      </a:r>
                      <a:r>
                        <a:rPr lang="en-US" sz="1400" b="1" smtClean="0">
                          <a:ln>
                            <a:noFill/>
                          </a:ln>
                          <a:effectLst/>
                          <a:latin typeface="Times New Roman" pitchFamily="18" charset="0"/>
                          <a:ea typeface="Calibri"/>
                          <a:cs typeface="Times New Roman" pitchFamily="18" charset="0"/>
                        </a:rPr>
                        <a:t>HOCSINH</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c hMerge="1">
                  <a:txBody>
                    <a:bodyPr/>
                    <a:lstStyle/>
                    <a:p>
                      <a:pPr algn="ctr">
                        <a:lnSpc>
                          <a:spcPct val="13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noFill/>
                  </a:tcPr>
                </a:tc>
              </a:tr>
              <a:tr h="0">
                <a:tc>
                  <a:txBody>
                    <a:bodyPr/>
                    <a:lstStyle/>
                    <a:p>
                      <a:pPr algn="ctr">
                        <a:lnSpc>
                          <a:spcPct val="130000"/>
                        </a:lnSpc>
                        <a:spcAft>
                          <a:spcPts val="0"/>
                        </a:spcAft>
                      </a:pPr>
                      <a:r>
                        <a:rPr lang="en-US" sz="1400" b="1">
                          <a:ln>
                            <a:noFill/>
                          </a:ln>
                          <a:effectLst/>
                          <a:latin typeface="Times New Roman" pitchFamily="18" charset="0"/>
                          <a:cs typeface="Times New Roman" pitchFamily="18" charset="0"/>
                        </a:rPr>
                        <a:t>Tên trường</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a:ln>
                            <a:noFill/>
                          </a:ln>
                          <a:effectLst/>
                          <a:latin typeface="Times New Roman" pitchFamily="18" charset="0"/>
                          <a:cs typeface="Times New Roman" pitchFamily="18" charset="0"/>
                        </a:rPr>
                        <a:t>Mô tả</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30000"/>
                        </a:lnSpc>
                        <a:spcAft>
                          <a:spcPts val="0"/>
                        </a:spcAft>
                      </a:pPr>
                      <a:r>
                        <a:rPr lang="en-US" sz="1400" b="1" smtClean="0">
                          <a:ln>
                            <a:noFill/>
                          </a:ln>
                          <a:effectLst/>
                          <a:latin typeface="Times New Roman" pitchFamily="18" charset="0"/>
                          <a:cs typeface="Times New Roman" pitchFamily="18" charset="0"/>
                        </a:rPr>
                        <a:t>Ghi chú</a:t>
                      </a:r>
                      <a:endParaRPr lang="en-US" sz="1400" b="1">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MAHS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Mã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30000"/>
                        </a:lnSpc>
                        <a:spcBef>
                          <a:spcPts val="0"/>
                        </a:spcBef>
                        <a:spcAft>
                          <a:spcPts val="0"/>
                        </a:spcAft>
                        <a:buClrTx/>
                        <a:buSzTx/>
                        <a:buFontTx/>
                        <a:buNone/>
                        <a:tabLst/>
                        <a:defRPr/>
                      </a:pPr>
                      <a:r>
                        <a:rPr lang="en-US" sz="1400" b="1" smtClean="0">
                          <a:ln>
                            <a:noFill/>
                          </a:ln>
                          <a:effectLst/>
                          <a:latin typeface="Times New Roman" pitchFamily="18" charset="0"/>
                          <a:cs typeface="Times New Roman" pitchFamily="18" charset="0"/>
                        </a:rPr>
                        <a:t>Khóa chính</a:t>
                      </a:r>
                      <a:endParaRPr lang="en-US" sz="1400" b="1" smtClean="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MALOP</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Mã lớp học</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HOHS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Họ tên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TENHS</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Tên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PHAI</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Phái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30000"/>
                        </a:lnSpc>
                        <a:spcAft>
                          <a:spcPts val="0"/>
                        </a:spcAft>
                      </a:pPr>
                      <a:r>
                        <a:rPr lang="en-US" sz="1400">
                          <a:ln>
                            <a:noFill/>
                          </a:ln>
                          <a:effectLst/>
                          <a:latin typeface="Times New Roman" pitchFamily="18" charset="0"/>
                          <a:cs typeface="Times New Roman" pitchFamily="18" charset="0"/>
                        </a:rPr>
                        <a:t>NGAYSINH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Ngày sinh học sinh</a:t>
                      </a:r>
                      <a:endParaRPr lang="en-US" sz="1400">
                        <a:ln>
                          <a:noFill/>
                        </a:ln>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30000"/>
                        </a:lnSpc>
                        <a:spcAft>
                          <a:spcPts val="0"/>
                        </a:spcAft>
                      </a:pPr>
                      <a:r>
                        <a:rPr lang="en-US" sz="1400">
                          <a:ln>
                            <a:noFill/>
                          </a:ln>
                          <a:effectLst/>
                          <a:latin typeface="Times New Roman" pitchFamily="18" charset="0"/>
                          <a:cs typeface="Times New Roman" pitchFamily="18" charset="0"/>
                        </a:rPr>
                        <a:t> </a:t>
                      </a:r>
                      <a:endParaRPr lang="en-US" sz="1400">
                        <a:ln>
                          <a:noFill/>
                        </a:ln>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8256781"/>
              </p:ext>
            </p:extLst>
          </p:nvPr>
        </p:nvGraphicFramePr>
        <p:xfrm>
          <a:off x="228600" y="838200"/>
          <a:ext cx="4229418" cy="1066800"/>
        </p:xfrm>
        <a:graphic>
          <a:graphicData uri="http://schemas.openxmlformats.org/drawingml/2006/table">
            <a:tbl>
              <a:tblPr firstRow="1" firstCol="1" bandRow="1">
                <a:tableStyleId>{5940675A-B579-460E-94D1-54222C63F5DA}</a:tableStyleId>
              </a:tblPr>
              <a:tblGrid>
                <a:gridCol w="1170623"/>
                <a:gridCol w="1994535"/>
                <a:gridCol w="1064260"/>
              </a:tblGrid>
              <a:tr h="0">
                <a:tc gridSpan="3">
                  <a:txBody>
                    <a:bodyPr/>
                    <a:lstStyle/>
                    <a:p>
                      <a:pPr algn="l">
                        <a:lnSpc>
                          <a:spcPct val="100000"/>
                        </a:lnSpc>
                        <a:spcAft>
                          <a:spcPts val="0"/>
                        </a:spcAft>
                      </a:pPr>
                      <a:r>
                        <a:rPr lang="en-US" sz="1400" b="1" smtClean="0">
                          <a:effectLst/>
                          <a:latin typeface="Times New Roman" pitchFamily="18" charset="0"/>
                          <a:ea typeface="Calibri"/>
                          <a:cs typeface="Times New Roman" pitchFamily="18" charset="0"/>
                        </a:rPr>
                        <a:t>Bảng:</a:t>
                      </a:r>
                      <a:r>
                        <a:rPr lang="en-US" sz="1400" b="1" baseline="0" smtClean="0">
                          <a:effectLst/>
                          <a:latin typeface="Times New Roman" pitchFamily="18" charset="0"/>
                          <a:ea typeface="Calibri"/>
                          <a:cs typeface="Times New Roman" pitchFamily="18" charset="0"/>
                        </a:rPr>
                        <a:t> </a:t>
                      </a:r>
                      <a:r>
                        <a:rPr lang="en-US" sz="1400" b="1" smtClean="0">
                          <a:effectLst/>
                          <a:latin typeface="Times New Roman" pitchFamily="18" charset="0"/>
                          <a:ea typeface="Calibri"/>
                          <a:cs typeface="Times New Roman" pitchFamily="18" charset="0"/>
                        </a:rPr>
                        <a:t>LOPHOC</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0">
                <a:tc>
                  <a:txBody>
                    <a:bodyPr/>
                    <a:lstStyle/>
                    <a:p>
                      <a:pPr algn="ctr">
                        <a:lnSpc>
                          <a:spcPct val="100000"/>
                        </a:lnSpc>
                        <a:spcAft>
                          <a:spcPts val="0"/>
                        </a:spcAft>
                      </a:pPr>
                      <a:r>
                        <a:rPr lang="en-US" sz="1400" b="1">
                          <a:effectLst/>
                          <a:latin typeface="Times New Roman" pitchFamily="18" charset="0"/>
                          <a:cs typeface="Times New Roman" pitchFamily="18" charset="0"/>
                        </a:rPr>
                        <a:t>Tên trường</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a:effectLst/>
                          <a:latin typeface="Times New Roman" pitchFamily="18" charset="0"/>
                          <a:cs typeface="Times New Roman" pitchFamily="18" charset="0"/>
                        </a:rPr>
                        <a:t>Mô tả</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Ghi chú</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0">
                <a:tc>
                  <a:txBody>
                    <a:bodyPr/>
                    <a:lstStyle/>
                    <a:p>
                      <a:pPr algn="l">
                        <a:lnSpc>
                          <a:spcPct val="100000"/>
                        </a:lnSpc>
                        <a:spcAft>
                          <a:spcPts val="0"/>
                        </a:spcAft>
                      </a:pPr>
                      <a:r>
                        <a:rPr lang="en-US" sz="1400">
                          <a:effectLst/>
                          <a:latin typeface="Times New Roman" pitchFamily="18" charset="0"/>
                          <a:cs typeface="Times New Roman" pitchFamily="18" charset="0"/>
                        </a:rPr>
                        <a:t>MALOP</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Mã lớp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400">
                          <a:effectLst/>
                          <a:latin typeface="Times New Roman" pitchFamily="18" charset="0"/>
                          <a:cs typeface="Times New Roman" pitchFamily="18" charset="0"/>
                        </a:rPr>
                        <a:t>GVCN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Tên giáo viên chủ nhiệm.</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l">
                        <a:lnSpc>
                          <a:spcPct val="100000"/>
                        </a:lnSpc>
                        <a:spcAft>
                          <a:spcPts val="0"/>
                        </a:spcAft>
                      </a:pPr>
                      <a:r>
                        <a:rPr lang="en-US" sz="1400">
                          <a:effectLst/>
                          <a:latin typeface="Times New Roman" pitchFamily="18" charset="0"/>
                          <a:cs typeface="Times New Roman" pitchFamily="18" charset="0"/>
                        </a:rPr>
                        <a:t>PHONGHOC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Phòng học</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54705309"/>
              </p:ext>
            </p:extLst>
          </p:nvPr>
        </p:nvGraphicFramePr>
        <p:xfrm>
          <a:off x="228600" y="4343400"/>
          <a:ext cx="3473768" cy="2346960"/>
        </p:xfrm>
        <a:graphic>
          <a:graphicData uri="http://schemas.openxmlformats.org/drawingml/2006/table">
            <a:tbl>
              <a:tblPr firstRow="1" firstCol="1" bandRow="1">
                <a:tableStyleId>{5940675A-B579-460E-94D1-54222C63F5DA}</a:tableStyleId>
              </a:tblPr>
              <a:tblGrid>
                <a:gridCol w="1053148"/>
                <a:gridCol w="1356360"/>
                <a:gridCol w="1064260"/>
              </a:tblGrid>
              <a:tr h="43609">
                <a:tc gridSpan="3">
                  <a:txBody>
                    <a:bodyPr/>
                    <a:lstStyle/>
                    <a:p>
                      <a:pPr algn="l">
                        <a:lnSpc>
                          <a:spcPct val="100000"/>
                        </a:lnSpc>
                        <a:spcAft>
                          <a:spcPts val="0"/>
                        </a:spcAft>
                      </a:pPr>
                      <a:r>
                        <a:rPr lang="en-US" sz="1400" b="1" smtClean="0">
                          <a:effectLst/>
                          <a:latin typeface="Times New Roman" pitchFamily="18" charset="0"/>
                          <a:ea typeface="Calibri"/>
                          <a:cs typeface="Times New Roman" pitchFamily="18" charset="0"/>
                        </a:rPr>
                        <a:t>Bảng:</a:t>
                      </a:r>
                      <a:r>
                        <a:rPr lang="en-US" sz="1400" b="1" baseline="0" smtClean="0">
                          <a:effectLst/>
                          <a:latin typeface="Times New Roman" pitchFamily="18" charset="0"/>
                          <a:ea typeface="Calibri"/>
                          <a:cs typeface="Times New Roman" pitchFamily="18" charset="0"/>
                        </a:rPr>
                        <a:t> </a:t>
                      </a:r>
                      <a:r>
                        <a:rPr lang="en-US" sz="1400" b="1" smtClean="0">
                          <a:effectLst/>
                          <a:latin typeface="Times New Roman" pitchFamily="18" charset="0"/>
                          <a:ea typeface="Calibri"/>
                          <a:cs typeface="Times New Roman" pitchFamily="18" charset="0"/>
                        </a:rPr>
                        <a:t>DIEM</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c hMerge="1">
                  <a:txBody>
                    <a:bodyPr/>
                    <a:lstStyle/>
                    <a:p>
                      <a:pPr algn="ctr">
                        <a:lnSpc>
                          <a:spcPct val="100000"/>
                        </a:lnSpc>
                        <a:spcAft>
                          <a:spcPts val="0"/>
                        </a:spcAft>
                      </a:pPr>
                      <a:endParaRPr lang="en-US" sz="1400" b="1">
                        <a:effectLst/>
                        <a:latin typeface="Times New Roman" pitchFamily="18" charset="0"/>
                        <a:ea typeface="Calibri"/>
                        <a:cs typeface="Times New Roman" pitchFamily="18" charset="0"/>
                      </a:endParaRPr>
                    </a:p>
                  </a:txBody>
                  <a:tcPr marL="68580" marR="68580" marT="0" marB="0" anchor="ctr">
                    <a:solidFill>
                      <a:schemeClr val="accent3">
                        <a:lumMod val="60000"/>
                        <a:lumOff val="40000"/>
                      </a:schemeClr>
                    </a:solidFill>
                  </a:tcPr>
                </a:tc>
              </a:tr>
              <a:tr h="43609">
                <a:tc>
                  <a:txBody>
                    <a:bodyPr/>
                    <a:lstStyle/>
                    <a:p>
                      <a:pPr algn="ctr">
                        <a:lnSpc>
                          <a:spcPct val="100000"/>
                        </a:lnSpc>
                        <a:spcAft>
                          <a:spcPts val="0"/>
                        </a:spcAft>
                      </a:pPr>
                      <a:r>
                        <a:rPr lang="en-US" sz="1400" b="1">
                          <a:effectLst/>
                          <a:latin typeface="Times New Roman" pitchFamily="18" charset="0"/>
                          <a:cs typeface="Times New Roman" pitchFamily="18" charset="0"/>
                        </a:rPr>
                        <a:t>Tên trường</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a:effectLst/>
                          <a:latin typeface="Times New Roman" pitchFamily="18" charset="0"/>
                          <a:cs typeface="Times New Roman" pitchFamily="18" charset="0"/>
                        </a:rPr>
                        <a:t>Mô tả</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Aft>
                          <a:spcPts val="0"/>
                        </a:spcAft>
                      </a:pPr>
                      <a:r>
                        <a:rPr lang="en-US" sz="1400" b="1" smtClean="0">
                          <a:effectLst/>
                          <a:latin typeface="Times New Roman" pitchFamily="18" charset="0"/>
                          <a:cs typeface="Times New Roman" pitchFamily="18" charset="0"/>
                        </a:rPr>
                        <a:t>Ghi chú</a:t>
                      </a:r>
                      <a:endParaRPr lang="en-US" sz="1400" b="1">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HOCKY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Học kỳ: 1, 2</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MAHS</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Mã học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b="1" smtClean="0">
                          <a:effectLst/>
                          <a:latin typeface="Times New Roman" pitchFamily="18" charset="0"/>
                          <a:cs typeface="Times New Roman" pitchFamily="18" charset="0"/>
                        </a:rPr>
                        <a:t>Khóa</a:t>
                      </a:r>
                      <a:r>
                        <a:rPr lang="en-US" sz="1400" b="1" baseline="0" smtClean="0">
                          <a:effectLst/>
                          <a:latin typeface="Times New Roman" pitchFamily="18" charset="0"/>
                          <a:cs typeface="Times New Roman" pitchFamily="18" charset="0"/>
                        </a:rPr>
                        <a:t> chính</a:t>
                      </a:r>
                      <a:endParaRPr lang="en-US" sz="1400" b="1">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TOAN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Toán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LY</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Lý</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HOA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Hóa</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Sinh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VAN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Văn</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DTB</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Điểm trung bình</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609">
                <a:tc>
                  <a:txBody>
                    <a:bodyPr/>
                    <a:lstStyle/>
                    <a:p>
                      <a:pPr algn="l">
                        <a:lnSpc>
                          <a:spcPct val="100000"/>
                        </a:lnSpc>
                        <a:spcAft>
                          <a:spcPts val="0"/>
                        </a:spcAft>
                      </a:pPr>
                      <a:r>
                        <a:rPr lang="en-US" sz="1400">
                          <a:effectLst/>
                          <a:latin typeface="Times New Roman" pitchFamily="18" charset="0"/>
                          <a:cs typeface="Times New Roman" pitchFamily="18" charset="0"/>
                        </a:rPr>
                        <a:t>XEPLOAI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en-US" sz="1400">
                          <a:effectLst/>
                          <a:latin typeface="Times New Roman" pitchFamily="18" charset="0"/>
                          <a:cs typeface="Times New Roman" pitchFamily="18" charset="0"/>
                        </a:rPr>
                        <a:t>Xếp loại</a:t>
                      </a:r>
                      <a:endParaRPr lang="en-US" sz="1400">
                        <a:effectLst/>
                        <a:latin typeface="Times New Roman" pitchFamily="18" charset="0"/>
                        <a:ea typeface="Calibri"/>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00000"/>
                        </a:lnSpc>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Calibri"/>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itle 1"/>
          <p:cNvSpPr>
            <a:spLocks noGrp="1"/>
          </p:cNvSpPr>
          <p:nvPr>
            <p:ph type="title"/>
          </p:nvPr>
        </p:nvSpPr>
        <p:spPr>
          <a:xfrm>
            <a:off x="228600" y="114300"/>
            <a:ext cx="7924800" cy="685800"/>
          </a:xfrm>
        </p:spPr>
        <p:txBody>
          <a:bodyPr/>
          <a:lstStyle/>
          <a:p>
            <a:r>
              <a:rPr lang="en-US" smtClean="0"/>
              <a:t>Ví dụ: CSDL Quản lí điểm học sinh.</a:t>
            </a:r>
            <a:endParaRPr lang="en-US"/>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92778" y="5334000"/>
            <a:ext cx="470413" cy="447833"/>
          </a:xfrm>
          <a:prstGeom prst="rect">
            <a:avLst/>
          </a:prstGeom>
        </p:spPr>
      </p:pic>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509175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4300"/>
            <a:ext cx="7924800" cy="685800"/>
          </a:xfrm>
        </p:spPr>
        <p:txBody>
          <a:bodyPr/>
          <a:lstStyle/>
          <a:p>
            <a:r>
              <a:rPr lang="en-US" smtClean="0"/>
              <a:t>1&gt; Một số khái niệm cơ bản</a:t>
            </a:r>
            <a:endParaRPr lang="en-US"/>
          </a:p>
        </p:txBody>
      </p:sp>
      <p:sp>
        <p:nvSpPr>
          <p:cNvPr id="4" name="Cloud Callout 3"/>
          <p:cNvSpPr/>
          <p:nvPr/>
        </p:nvSpPr>
        <p:spPr>
          <a:xfrm>
            <a:off x="1638300" y="1066800"/>
            <a:ext cx="5867400" cy="1828800"/>
          </a:xfrm>
          <a:prstGeom prst="cloudCallout">
            <a:avLst>
              <a:gd name="adj1" fmla="val -64747"/>
              <a:gd name="adj2" fmla="val 71620"/>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i="1">
                <a:latin typeface="Times New Roman" pitchFamily="18" charset="0"/>
                <a:cs typeface="Times New Roman" pitchFamily="18" charset="0"/>
              </a:rPr>
              <a:t>Khi xây dựng CSDL, liên kết giữa các bảng được tạo ra dùng để làm gì?</a:t>
            </a:r>
          </a:p>
        </p:txBody>
      </p:sp>
      <p:sp>
        <p:nvSpPr>
          <p:cNvPr id="6" name="Oval Callout 5"/>
          <p:cNvSpPr/>
          <p:nvPr/>
        </p:nvSpPr>
        <p:spPr>
          <a:xfrm>
            <a:off x="2362200" y="3191140"/>
            <a:ext cx="4419600" cy="1914260"/>
          </a:xfrm>
          <a:prstGeom prst="wedgeEllipseCallout">
            <a:avLst>
              <a:gd name="adj1" fmla="val -89100"/>
              <a:gd name="adj2" fmla="val 28542"/>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smtClean="0">
                <a:latin typeface="Times New Roman" pitchFamily="18" charset="0"/>
                <a:cs typeface="Times New Roman" pitchFamily="18" charset="0"/>
              </a:rPr>
              <a:t>Tổng </a:t>
            </a:r>
            <a:r>
              <a:rPr lang="en-US" sz="2400">
                <a:latin typeface="Times New Roman" pitchFamily="18" charset="0"/>
                <a:cs typeface="Times New Roman" pitchFamily="18" charset="0"/>
              </a:rPr>
              <a:t>hợp dữ liệu từ nhiều bảng.</a:t>
            </a: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3200399"/>
            <a:ext cx="475456" cy="428759"/>
          </a:xfrm>
          <a:prstGeom prst="rect">
            <a:avLst/>
          </a:prstGeom>
        </p:spPr>
      </p:pic>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4519678"/>
            <a:ext cx="438211" cy="438211"/>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8785084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nextCondLst>
                <p:cond evt="onClick" delay="0">
                  <p:tgtEl>
                    <p:spTgt spid="15"/>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Một số khái niệm cơ bản</a:t>
            </a:r>
          </a:p>
        </p:txBody>
      </p:sp>
      <p:sp>
        <p:nvSpPr>
          <p:cNvPr id="5" name="Rectangular Callout 4"/>
          <p:cNvSpPr/>
          <p:nvPr/>
        </p:nvSpPr>
        <p:spPr>
          <a:xfrm>
            <a:off x="762000" y="1295400"/>
            <a:ext cx="6705600" cy="2438400"/>
          </a:xfrm>
          <a:prstGeom prst="wedgeRectCallout">
            <a:avLst>
              <a:gd name="adj1" fmla="val 62925"/>
              <a:gd name="adj2" fmla="val 98671"/>
            </a:avLst>
          </a:prstGeom>
        </p:spPr>
        <p:style>
          <a:lnRef idx="2">
            <a:schemeClr val="accent3"/>
          </a:lnRef>
          <a:fillRef idx="1">
            <a:schemeClr val="lt1"/>
          </a:fillRef>
          <a:effectRef idx="0">
            <a:schemeClr val="accent3"/>
          </a:effectRef>
          <a:fontRef idx="minor">
            <a:schemeClr val="dk1"/>
          </a:fontRef>
        </p:style>
        <p:txBody>
          <a:bodyPr rtlCol="0" anchor="ctr"/>
          <a:lstStyle/>
          <a:p>
            <a:pPr algn="just"/>
            <a:r>
              <a:rPr lang="en-US" sz="2400">
                <a:latin typeface="Times New Roman" pitchFamily="18" charset="0"/>
                <a:cs typeface="Times New Roman" pitchFamily="18" charset="0"/>
              </a:rPr>
              <a:t>Trên thực </a:t>
            </a:r>
            <a:r>
              <a:rPr lang="en-US" sz="2400" smtClean="0">
                <a:latin typeface="Times New Roman" pitchFamily="18" charset="0"/>
                <a:cs typeface="Times New Roman" pitchFamily="18" charset="0"/>
              </a:rPr>
              <a:t>tế, </a:t>
            </a:r>
            <a:r>
              <a:rPr lang="en-US" sz="2400">
                <a:latin typeface="Times New Roman" pitchFamily="18" charset="0"/>
                <a:cs typeface="Times New Roman" pitchFamily="18" charset="0"/>
              </a:rPr>
              <a:t>một CSDL có thể có nhiều bảng, do đó sau khi đã xây dựng xong hai hay nhiều bảng, ta có thể chỉ ra mối liên hệ giữa các bảng với nhau. Mục đích của việc này là để Access biết phải kết nối các bảng như thế nào khi kết xuất thông tin.</a:t>
            </a:r>
            <a:endParaRPr lang="en-US" sz="2400" b="1" i="1">
              <a:latin typeface="Times New Roman" pitchFamily="18" charset="0"/>
              <a:cs typeface="Times New Roman"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8200" y="4962368"/>
            <a:ext cx="457200" cy="435254"/>
          </a:xfrm>
          <a:prstGeom prst="rect">
            <a:avLst/>
          </a:prstGeom>
        </p:spPr>
      </p:pic>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403793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Một số khái niệm cơ bản</a:t>
            </a:r>
          </a:p>
        </p:txBody>
      </p:sp>
      <p:sp>
        <p:nvSpPr>
          <p:cNvPr id="5" name="TextBox 4"/>
          <p:cNvSpPr txBox="1"/>
          <p:nvPr/>
        </p:nvSpPr>
        <p:spPr>
          <a:xfrm>
            <a:off x="457200" y="1066800"/>
            <a:ext cx="6781800" cy="369332"/>
          </a:xfrm>
          <a:prstGeom prst="rect">
            <a:avLst/>
          </a:prstGeom>
          <a:noFill/>
        </p:spPr>
        <p:txBody>
          <a:bodyPr wrap="square" rtlCol="0">
            <a:spAutoFit/>
          </a:bodyPr>
          <a:lstStyle/>
          <a:p>
            <a:pPr marL="285750" indent="-285750" algn="just">
              <a:buFont typeface="Wingdings" pitchFamily="2" charset="2"/>
              <a:buChar char="Ø"/>
            </a:pPr>
            <a:r>
              <a:rPr lang="en-US">
                <a:solidFill>
                  <a:srgbClr val="00B050"/>
                </a:solidFill>
                <a:latin typeface="Times New Roman" pitchFamily="18" charset="0"/>
                <a:cs typeface="Times New Roman" pitchFamily="18" charset="0"/>
              </a:rPr>
              <a:t>Quan hệ </a:t>
            </a:r>
            <a:r>
              <a:rPr lang="en-US" b="1">
                <a:solidFill>
                  <a:srgbClr val="00B050"/>
                </a:solidFill>
                <a:latin typeface="Times New Roman" pitchFamily="18" charset="0"/>
                <a:cs typeface="Times New Roman" pitchFamily="18" charset="0"/>
              </a:rPr>
              <a:t>một – một</a:t>
            </a:r>
            <a:r>
              <a:rPr lang="en-US">
                <a:solidFill>
                  <a:srgbClr val="00B050"/>
                </a:solidFill>
                <a:latin typeface="Times New Roman" pitchFamily="18" charset="0"/>
                <a:cs typeface="Times New Roman" pitchFamily="18" charset="0"/>
              </a:rPr>
              <a:t> (</a:t>
            </a:r>
            <a:r>
              <a:rPr lang="en-US" b="1">
                <a:solidFill>
                  <a:srgbClr val="00B050"/>
                </a:solidFill>
                <a:latin typeface="Times New Roman" pitchFamily="18" charset="0"/>
                <a:cs typeface="Times New Roman" pitchFamily="18" charset="0"/>
              </a:rPr>
              <a:t>one to one</a:t>
            </a:r>
            <a:r>
              <a:rPr lang="en-US">
                <a:solidFill>
                  <a:srgbClr val="00B050"/>
                </a:solidFill>
                <a:latin typeface="Times New Roman" pitchFamily="18" charset="0"/>
                <a:cs typeface="Times New Roman" pitchFamily="18" charset="0"/>
              </a:rPr>
              <a:t> hoặc </a:t>
            </a:r>
            <a:r>
              <a:rPr lang="en-US" b="1">
                <a:solidFill>
                  <a:srgbClr val="00B050"/>
                </a:solidFill>
                <a:latin typeface="Times New Roman" pitchFamily="18" charset="0"/>
                <a:cs typeface="Times New Roman" pitchFamily="18" charset="0"/>
              </a:rPr>
              <a:t>1-1</a:t>
            </a:r>
            <a:r>
              <a:rPr lang="en-US">
                <a:solidFill>
                  <a:srgbClr val="00B050"/>
                </a:solidFill>
                <a:latin typeface="Times New Roman" pitchFamily="18" charset="0"/>
                <a:cs typeface="Times New Roman" pitchFamily="18" charset="0"/>
              </a:rPr>
              <a:t>)</a:t>
            </a:r>
          </a:p>
        </p:txBody>
      </p:sp>
      <p:sp>
        <p:nvSpPr>
          <p:cNvPr id="6" name="TextBox 5"/>
          <p:cNvSpPr txBox="1"/>
          <p:nvPr/>
        </p:nvSpPr>
        <p:spPr>
          <a:xfrm>
            <a:off x="457200" y="2762560"/>
            <a:ext cx="6781800" cy="369332"/>
          </a:xfrm>
          <a:prstGeom prst="rect">
            <a:avLst/>
          </a:prstGeom>
          <a:noFill/>
        </p:spPr>
        <p:txBody>
          <a:bodyPr wrap="square" rtlCol="0">
            <a:spAutoFit/>
          </a:bodyPr>
          <a:lstStyle/>
          <a:p>
            <a:pPr marL="285750" indent="-285750" algn="just">
              <a:buFont typeface="Wingdings" pitchFamily="2" charset="2"/>
              <a:buChar char="Ø"/>
            </a:pPr>
            <a:r>
              <a:rPr lang="en-US">
                <a:solidFill>
                  <a:srgbClr val="00B050"/>
                </a:solidFill>
                <a:latin typeface="Times New Roman" pitchFamily="18" charset="0"/>
                <a:cs typeface="Times New Roman" pitchFamily="18" charset="0"/>
              </a:rPr>
              <a:t>Quan hệ </a:t>
            </a:r>
            <a:r>
              <a:rPr lang="en-US" b="1">
                <a:solidFill>
                  <a:srgbClr val="00B050"/>
                </a:solidFill>
                <a:latin typeface="Times New Roman" pitchFamily="18" charset="0"/>
                <a:cs typeface="Times New Roman" pitchFamily="18" charset="0"/>
              </a:rPr>
              <a:t>một – nhiều</a:t>
            </a:r>
            <a:r>
              <a:rPr lang="en-US">
                <a:solidFill>
                  <a:srgbClr val="00B050"/>
                </a:solidFill>
                <a:latin typeface="Times New Roman" pitchFamily="18" charset="0"/>
                <a:cs typeface="Times New Roman" pitchFamily="18" charset="0"/>
              </a:rPr>
              <a:t> (</a:t>
            </a:r>
            <a:r>
              <a:rPr lang="en-US" b="1">
                <a:solidFill>
                  <a:srgbClr val="00B050"/>
                </a:solidFill>
                <a:latin typeface="Times New Roman" pitchFamily="18" charset="0"/>
                <a:cs typeface="Times New Roman" pitchFamily="18" charset="0"/>
              </a:rPr>
              <a:t>one to many</a:t>
            </a:r>
            <a:r>
              <a:rPr lang="en-US">
                <a:solidFill>
                  <a:srgbClr val="00B050"/>
                </a:solidFill>
                <a:latin typeface="Times New Roman" pitchFamily="18" charset="0"/>
                <a:cs typeface="Times New Roman" pitchFamily="18" charset="0"/>
              </a:rPr>
              <a:t> hoặc </a:t>
            </a:r>
            <a:r>
              <a:rPr lang="en-US" b="1">
                <a:solidFill>
                  <a:srgbClr val="00B050"/>
                </a:solidFill>
                <a:latin typeface="Times New Roman" pitchFamily="18" charset="0"/>
                <a:cs typeface="Times New Roman" pitchFamily="18" charset="0"/>
              </a:rPr>
              <a:t>1 - </a:t>
            </a:r>
            <a:r>
              <a:rPr lang="en-US">
                <a:solidFill>
                  <a:srgbClr val="00B050"/>
                </a:solidFill>
                <a:latin typeface="Times New Roman" pitchFamily="18" charset="0"/>
                <a:cs typeface="Times New Roman" pitchFamily="18" charset="0"/>
              </a:rPr>
              <a:t>∞) </a:t>
            </a:r>
          </a:p>
        </p:txBody>
      </p:sp>
      <p:sp>
        <p:nvSpPr>
          <p:cNvPr id="7" name="TextBox 6"/>
          <p:cNvSpPr txBox="1"/>
          <p:nvPr/>
        </p:nvSpPr>
        <p:spPr>
          <a:xfrm>
            <a:off x="457200" y="4458320"/>
            <a:ext cx="6781800" cy="369332"/>
          </a:xfrm>
          <a:prstGeom prst="rect">
            <a:avLst/>
          </a:prstGeom>
          <a:noFill/>
        </p:spPr>
        <p:txBody>
          <a:bodyPr wrap="square" rtlCol="0">
            <a:spAutoFit/>
          </a:bodyPr>
          <a:lstStyle/>
          <a:p>
            <a:pPr marL="285750" indent="-285750" algn="just">
              <a:buFont typeface="Wingdings" pitchFamily="2" charset="2"/>
              <a:buChar char="Ø"/>
            </a:pPr>
            <a:r>
              <a:rPr lang="en-US">
                <a:solidFill>
                  <a:srgbClr val="00B050"/>
                </a:solidFill>
                <a:latin typeface="Times New Roman" pitchFamily="18" charset="0"/>
                <a:cs typeface="Times New Roman" pitchFamily="18" charset="0"/>
              </a:rPr>
              <a:t>Quan hệ </a:t>
            </a:r>
            <a:r>
              <a:rPr lang="en-US" b="1">
                <a:solidFill>
                  <a:srgbClr val="00B050"/>
                </a:solidFill>
                <a:latin typeface="Times New Roman" pitchFamily="18" charset="0"/>
                <a:cs typeface="Times New Roman" pitchFamily="18" charset="0"/>
              </a:rPr>
              <a:t>nhiều – nhiều</a:t>
            </a:r>
            <a:r>
              <a:rPr lang="en-US">
                <a:solidFill>
                  <a:srgbClr val="00B050"/>
                </a:solidFill>
                <a:latin typeface="Times New Roman" pitchFamily="18" charset="0"/>
                <a:cs typeface="Times New Roman" pitchFamily="18" charset="0"/>
              </a:rPr>
              <a:t> (</a:t>
            </a:r>
            <a:r>
              <a:rPr lang="en-US" b="1">
                <a:solidFill>
                  <a:srgbClr val="00B050"/>
                </a:solidFill>
                <a:latin typeface="Times New Roman" pitchFamily="18" charset="0"/>
                <a:cs typeface="Times New Roman" pitchFamily="18" charset="0"/>
              </a:rPr>
              <a:t>many to many</a:t>
            </a:r>
            <a:r>
              <a:rPr lang="en-US">
                <a:solidFill>
                  <a:srgbClr val="00B050"/>
                </a:solidFill>
                <a:latin typeface="Times New Roman" pitchFamily="18" charset="0"/>
                <a:cs typeface="Times New Roman" pitchFamily="18" charset="0"/>
              </a:rPr>
              <a:t> hoặc </a:t>
            </a:r>
            <a:r>
              <a:rPr lang="en-US" b="1">
                <a:solidFill>
                  <a:srgbClr val="00B050"/>
                </a:solidFill>
                <a:latin typeface="Times New Roman" pitchFamily="18" charset="0"/>
                <a:cs typeface="Times New Roman" pitchFamily="18" charset="0"/>
              </a:rPr>
              <a:t>∞ - ∞)</a:t>
            </a:r>
            <a:r>
              <a:rPr lang="en-US">
                <a:solidFill>
                  <a:srgbClr val="00B050"/>
                </a:solidFill>
                <a:latin typeface="Times New Roman" pitchFamily="18" charset="0"/>
                <a:cs typeface="Times New Roman" pitchFamily="18" charset="0"/>
              </a:rPr>
              <a:t> </a:t>
            </a:r>
          </a:p>
        </p:txBody>
      </p:sp>
      <p:sp>
        <p:nvSpPr>
          <p:cNvPr id="8" name="TextBox 7"/>
          <p:cNvSpPr txBox="1"/>
          <p:nvPr/>
        </p:nvSpPr>
        <p:spPr>
          <a:xfrm>
            <a:off x="887082" y="1637681"/>
            <a:ext cx="6504318" cy="923330"/>
          </a:xfrm>
          <a:prstGeom prst="rect">
            <a:avLst/>
          </a:prstGeom>
          <a:noFill/>
        </p:spPr>
        <p:txBody>
          <a:bodyPr wrap="square" rtlCol="0">
            <a:spAutoFit/>
          </a:bodyPr>
          <a:lstStyle/>
          <a:p>
            <a:pPr algn="just"/>
            <a:r>
              <a:rPr lang="en-US" b="1">
                <a:latin typeface="Times New Roman" pitchFamily="18" charset="0"/>
                <a:cs typeface="Times New Roman" pitchFamily="18" charset="0"/>
              </a:rPr>
              <a:t>Quan hệ một – một</a:t>
            </a:r>
            <a:r>
              <a:rPr lang="en-US">
                <a:latin typeface="Times New Roman" pitchFamily="18" charset="0"/>
                <a:cs typeface="Times New Roman" pitchFamily="18" charset="0"/>
              </a:rPr>
              <a:t>: mỗi mẫu tin trong bảng A có tương ứng với một mẫu tin trong bảng B và ngược lại mỗi mẫu tin trong bảng B có tương ứng duy nhất một mẫu tin trong bảng A.</a:t>
            </a:r>
          </a:p>
        </p:txBody>
      </p:sp>
      <p:sp>
        <p:nvSpPr>
          <p:cNvPr id="9" name="TextBox 8"/>
          <p:cNvSpPr txBox="1"/>
          <p:nvPr/>
        </p:nvSpPr>
        <p:spPr>
          <a:xfrm>
            <a:off x="887082" y="3333441"/>
            <a:ext cx="6504317" cy="923330"/>
          </a:xfrm>
          <a:prstGeom prst="rect">
            <a:avLst/>
          </a:prstGeom>
          <a:noFill/>
        </p:spPr>
        <p:txBody>
          <a:bodyPr wrap="square" rtlCol="0">
            <a:spAutoFit/>
          </a:bodyPr>
          <a:lstStyle/>
          <a:p>
            <a:pPr algn="just"/>
            <a:r>
              <a:rPr lang="en-US">
                <a:latin typeface="Times New Roman" pitchFamily="18" charset="0"/>
                <a:cs typeface="Times New Roman" pitchFamily="18" charset="0"/>
              </a:rPr>
              <a:t>Quan hệ </a:t>
            </a:r>
            <a:r>
              <a:rPr lang="en-US" b="1">
                <a:latin typeface="Times New Roman" pitchFamily="18" charset="0"/>
                <a:cs typeface="Times New Roman" pitchFamily="18" charset="0"/>
              </a:rPr>
              <a:t>một – nhiều:</a:t>
            </a:r>
            <a:r>
              <a:rPr lang="en-US">
                <a:latin typeface="Times New Roman" pitchFamily="18" charset="0"/>
                <a:cs typeface="Times New Roman" pitchFamily="18" charset="0"/>
              </a:rPr>
              <a:t> một mẫu tin trong bảng A có thể có nhiều mẫu tin tương ứng trong bảng B, nhưng ngược lại một mẫu tin trong bảng B có duy nhất một mẫu tin tương ứng trong bảng A.</a:t>
            </a:r>
          </a:p>
        </p:txBody>
      </p:sp>
      <p:sp>
        <p:nvSpPr>
          <p:cNvPr id="10" name="TextBox 9"/>
          <p:cNvSpPr txBox="1"/>
          <p:nvPr/>
        </p:nvSpPr>
        <p:spPr>
          <a:xfrm>
            <a:off x="887083" y="5029200"/>
            <a:ext cx="6504316" cy="923330"/>
          </a:xfrm>
          <a:prstGeom prst="rect">
            <a:avLst/>
          </a:prstGeom>
          <a:noFill/>
        </p:spPr>
        <p:txBody>
          <a:bodyPr wrap="square" rtlCol="0">
            <a:spAutoFit/>
          </a:bodyPr>
          <a:lstStyle/>
          <a:p>
            <a:pPr algn="just"/>
            <a:r>
              <a:rPr lang="en-US">
                <a:latin typeface="Times New Roman" pitchFamily="18" charset="0"/>
                <a:cs typeface="Times New Roman" pitchFamily="18" charset="0"/>
              </a:rPr>
              <a:t>Quan hệ </a:t>
            </a:r>
            <a:r>
              <a:rPr lang="en-US" b="1">
                <a:latin typeface="Times New Roman" pitchFamily="18" charset="0"/>
                <a:cs typeface="Times New Roman" pitchFamily="18" charset="0"/>
              </a:rPr>
              <a:t>nhiều – nhiều:</a:t>
            </a:r>
            <a:r>
              <a:rPr lang="en-US">
                <a:latin typeface="Times New Roman" pitchFamily="18" charset="0"/>
                <a:cs typeface="Times New Roman" pitchFamily="18" charset="0"/>
              </a:rPr>
              <a:t> mỗi mẫu tin trong bảng A có thể có hoặc không nhiều mẫu tin trong bảng B và ngược lại mỗi mẫu tin trong bảng B có thể có hoặc không nhiều mẫu tin trong bảng 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0600" y="5766469"/>
            <a:ext cx="343054" cy="528489"/>
          </a:xfrm>
          <a:prstGeom prst="rect">
            <a:avLst/>
          </a:prstGeom>
        </p:spPr>
      </p:pic>
    </p:spTree>
    <p:extLst>
      <p:ext uri="{BB962C8B-B14F-4D97-AF65-F5344CB8AC3E}">
        <p14:creationId xmlns:p14="http://schemas.microsoft.com/office/powerpoint/2010/main" val="405441234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inVertical)">
                                      <p:cBhvr>
                                        <p:cTn id="13" dur="500"/>
                                        <p:tgtEl>
                                          <p:spTgt spid="10"/>
                                        </p:tgtEl>
                                      </p:cBhvr>
                                    </p:animEffect>
                                  </p:childTnLst>
                                </p:cTn>
                              </p:par>
                            </p:childTnLst>
                          </p:cTn>
                        </p:par>
                      </p:childTnLst>
                    </p:cTn>
                  </p:par>
                </p:childTnLst>
              </p:cTn>
              <p:nextCondLst>
                <p:cond evt="onClick" delay="0">
                  <p:tgtEl>
                    <p:spTgt spid="11"/>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1&gt; Một số khái niệm cơ bản</a:t>
            </a: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1126" y="5953073"/>
            <a:ext cx="552527" cy="371527"/>
          </a:xfrm>
          <a:prstGeom prst="rect">
            <a:avLst/>
          </a:prstGeom>
        </p:spPr>
      </p:pic>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14" name="Content Placeholder 2"/>
          <p:cNvSpPr>
            <a:spLocks noGrp="1"/>
          </p:cNvSpPr>
          <p:nvPr>
            <p:ph idx="1"/>
          </p:nvPr>
        </p:nvSpPr>
        <p:spPr>
          <a:xfrm>
            <a:off x="228600" y="990600"/>
            <a:ext cx="8172526" cy="5334000"/>
          </a:xfrm>
        </p:spPr>
        <p:txBody>
          <a:bodyPr>
            <a:normAutofit lnSpcReduction="10000"/>
          </a:bodyPr>
          <a:lstStyle/>
          <a:p>
            <a:r>
              <a:rPr lang="en-US"/>
              <a:t>Khi xây dựng CSDL, liên kết được tạo giữa các bảng cho phép tổng hợp dữ liệu từ nhiều </a:t>
            </a:r>
            <a:r>
              <a:rPr lang="en-US" smtClean="0"/>
              <a:t>bảng.</a:t>
            </a:r>
          </a:p>
          <a:p>
            <a:r>
              <a:rPr lang="en-US" b="1" smtClean="0"/>
              <a:t>Quan </a:t>
            </a:r>
            <a:r>
              <a:rPr lang="en-US" b="1"/>
              <a:t>hệ một – </a:t>
            </a:r>
            <a:r>
              <a:rPr lang="en-US" b="1" smtClean="0"/>
              <a:t>một </a:t>
            </a:r>
            <a:r>
              <a:rPr lang="en-US">
                <a:solidFill>
                  <a:srgbClr val="FF0000"/>
                </a:solidFill>
              </a:rPr>
              <a:t>(</a:t>
            </a:r>
            <a:r>
              <a:rPr lang="en-US" b="1">
                <a:solidFill>
                  <a:srgbClr val="FF0000"/>
                </a:solidFill>
              </a:rPr>
              <a:t>one to one</a:t>
            </a:r>
            <a:r>
              <a:rPr lang="en-US">
                <a:solidFill>
                  <a:srgbClr val="FF0000"/>
                </a:solidFill>
              </a:rPr>
              <a:t> hoặc </a:t>
            </a:r>
            <a:r>
              <a:rPr lang="en-US" b="1">
                <a:solidFill>
                  <a:srgbClr val="FF0000"/>
                </a:solidFill>
              </a:rPr>
              <a:t>1-1</a:t>
            </a:r>
            <a:r>
              <a:rPr lang="en-US" smtClean="0">
                <a:solidFill>
                  <a:srgbClr val="FF0000"/>
                </a:solidFill>
              </a:rPr>
              <a:t>): </a:t>
            </a:r>
            <a:r>
              <a:rPr lang="en-US"/>
              <a:t>mỗi mẫu tin trong bảng A có tương ứng với một mẫu tin trong bảng B và ngược lại mỗi mẫu tin trong bảng B có tương ứng duy nhất một mẫu tin trong bảng A</a:t>
            </a:r>
            <a:r>
              <a:rPr lang="en-US" smtClean="0"/>
              <a:t>.</a:t>
            </a:r>
          </a:p>
          <a:p>
            <a:r>
              <a:rPr lang="en-US"/>
              <a:t>Quan hệ </a:t>
            </a:r>
            <a:r>
              <a:rPr lang="en-US" b="1"/>
              <a:t>một – </a:t>
            </a:r>
            <a:r>
              <a:rPr lang="en-US" b="1" smtClean="0"/>
              <a:t>nhiều </a:t>
            </a:r>
            <a:r>
              <a:rPr lang="en-US">
                <a:solidFill>
                  <a:srgbClr val="FF0000"/>
                </a:solidFill>
              </a:rPr>
              <a:t>(</a:t>
            </a:r>
            <a:r>
              <a:rPr lang="en-US" b="1">
                <a:solidFill>
                  <a:srgbClr val="FF0000"/>
                </a:solidFill>
              </a:rPr>
              <a:t>one to many</a:t>
            </a:r>
            <a:r>
              <a:rPr lang="en-US">
                <a:solidFill>
                  <a:srgbClr val="FF0000"/>
                </a:solidFill>
              </a:rPr>
              <a:t> hoặc </a:t>
            </a:r>
            <a:r>
              <a:rPr lang="en-US" b="1">
                <a:solidFill>
                  <a:srgbClr val="FF0000"/>
                </a:solidFill>
              </a:rPr>
              <a:t>1 - </a:t>
            </a:r>
            <a:r>
              <a:rPr lang="en-US">
                <a:solidFill>
                  <a:srgbClr val="FF0000"/>
                </a:solidFill>
              </a:rPr>
              <a:t>∞</a:t>
            </a:r>
            <a:r>
              <a:rPr lang="en-US" smtClean="0">
                <a:solidFill>
                  <a:srgbClr val="FF0000"/>
                </a:solidFill>
              </a:rPr>
              <a:t>):</a:t>
            </a:r>
            <a:r>
              <a:rPr lang="en-US" smtClean="0"/>
              <a:t> </a:t>
            </a:r>
            <a:r>
              <a:rPr lang="en-US"/>
              <a:t>một mẫu tin trong bảng A có thể có nhiều mẫu tin tương ứng trong bảng B, nhưng ngược lại một mẫu tin trong bảng B có duy nhất một mẫu tin tương ứng trong bảng </a:t>
            </a:r>
            <a:r>
              <a:rPr lang="en-US" smtClean="0"/>
              <a:t>A.</a:t>
            </a:r>
          </a:p>
          <a:p>
            <a:r>
              <a:rPr lang="en-US"/>
              <a:t>Quan hệ </a:t>
            </a:r>
            <a:r>
              <a:rPr lang="en-US" b="1"/>
              <a:t>nhiều – </a:t>
            </a:r>
            <a:r>
              <a:rPr lang="en-US" b="1" smtClean="0"/>
              <a:t>nhiều </a:t>
            </a:r>
            <a:r>
              <a:rPr lang="en-US">
                <a:solidFill>
                  <a:srgbClr val="FF0000"/>
                </a:solidFill>
              </a:rPr>
              <a:t>(</a:t>
            </a:r>
            <a:r>
              <a:rPr lang="en-US" b="1">
                <a:solidFill>
                  <a:srgbClr val="FF0000"/>
                </a:solidFill>
              </a:rPr>
              <a:t>many to many</a:t>
            </a:r>
            <a:r>
              <a:rPr lang="en-US">
                <a:solidFill>
                  <a:srgbClr val="FF0000"/>
                </a:solidFill>
              </a:rPr>
              <a:t> hoặc </a:t>
            </a:r>
            <a:r>
              <a:rPr lang="en-US" b="1">
                <a:solidFill>
                  <a:srgbClr val="FF0000"/>
                </a:solidFill>
              </a:rPr>
              <a:t>∞ - ∞</a:t>
            </a:r>
            <a:r>
              <a:rPr lang="en-US" smtClean="0">
                <a:solidFill>
                  <a:srgbClr val="FF0000"/>
                </a:solidFill>
              </a:rPr>
              <a:t>):</a:t>
            </a:r>
            <a:r>
              <a:rPr lang="en-US" smtClean="0"/>
              <a:t> </a:t>
            </a:r>
            <a:r>
              <a:rPr lang="en-US"/>
              <a:t>mỗi mẫu tin trong bảng A có thể có hoặc không nhiều mẫu tin trong bảng B và ngược lại mỗi mẫu tin trong bảng B có thể có hoặc không nhiều mẫu tin trong bảng A</a:t>
            </a:r>
            <a:r>
              <a:rPr lang="en-US" smtClean="0"/>
              <a:t>.</a:t>
            </a:r>
            <a:endParaRPr lang="en-US"/>
          </a:p>
        </p:txBody>
      </p:sp>
    </p:spTree>
    <p:extLst>
      <p:ext uri="{BB962C8B-B14F-4D97-AF65-F5344CB8AC3E}">
        <p14:creationId xmlns:p14="http://schemas.microsoft.com/office/powerpoint/2010/main" val="605694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630</TotalTime>
  <Words>1662</Words>
  <Application>Microsoft Office PowerPoint</Application>
  <PresentationFormat>On-screen Show (4:3)</PresentationFormat>
  <Paragraphs>381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§6 LIÊN KẾT  GIỮA CÁC BẢNG</vt:lpstr>
      <vt:lpstr>Ví dụ: CSDL Quản lí điểm học sinh.</vt:lpstr>
      <vt:lpstr>Cách thứ hai: Lập CSDL gồm 3 bảng có cấu trúc tương tự như sau:</vt:lpstr>
      <vt:lpstr>Ví dụ: CSDL Quản lí điểm học sinh.</vt:lpstr>
      <vt:lpstr>Ví dụ: CSDL Quản lí điểm học sinh.</vt:lpstr>
      <vt:lpstr>1&gt; Một số khái niệm cơ bản</vt:lpstr>
      <vt:lpstr>1&gt; Một số khái niệm cơ bản</vt:lpstr>
      <vt:lpstr>1&gt; Một số khái niệm cơ bản</vt:lpstr>
      <vt:lpstr>1&gt; Một số khái niệm cơ bản</vt:lpstr>
      <vt:lpstr>2&gt; Kỹ thuật tạo mối liên kết giữa các bảng</vt:lpstr>
      <vt:lpstr>2&gt; Kỹ thuật tạo mối liên kết giữa các bảng</vt:lpstr>
      <vt:lpstr>2&gt; Kỹ thuật tạo mối liên kết giữa các bảng</vt:lpstr>
      <vt:lpstr>2&gt; Kỹ thuật tạo mối liên kết giữa các bảng</vt:lpstr>
      <vt:lpstr>2&gt; Kỹ thuật tạo mối liên kết giữa các bảng</vt:lpstr>
      <vt:lpstr>2&gt; Kỹ thuật tạo mối liên kết giữa các bảng</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Vũ Trường</dc:creator>
  <cp:lastModifiedBy>Vu_Truong</cp:lastModifiedBy>
  <cp:revision>99</cp:revision>
  <dcterms:created xsi:type="dcterms:W3CDTF">2006-08-16T00:00:00Z</dcterms:created>
  <dcterms:modified xsi:type="dcterms:W3CDTF">2020-10-10T14:01:42Z</dcterms:modified>
</cp:coreProperties>
</file>