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8" r:id="rId2"/>
    <p:sldId id="301" r:id="rId3"/>
    <p:sldId id="302" r:id="rId4"/>
    <p:sldId id="303" r:id="rId5"/>
    <p:sldId id="304" r:id="rId6"/>
    <p:sldId id="305" r:id="rId7"/>
    <p:sldId id="306" r:id="rId8"/>
    <p:sldId id="307" r:id="rId9"/>
    <p:sldId id="260" r:id="rId10"/>
    <p:sldId id="344" r:id="rId11"/>
    <p:sldId id="320" r:id="rId12"/>
    <p:sldId id="347" r:id="rId13"/>
    <p:sldId id="321" r:id="rId14"/>
    <p:sldId id="335" r:id="rId15"/>
    <p:sldId id="337" r:id="rId16"/>
    <p:sldId id="336" r:id="rId17"/>
    <p:sldId id="348" r:id="rId18"/>
    <p:sldId id="338" r:id="rId19"/>
    <p:sldId id="269" r:id="rId20"/>
    <p:sldId id="342" r:id="rId21"/>
    <p:sldId id="349" r:id="rId22"/>
    <p:sldId id="341" r:id="rId23"/>
    <p:sldId id="339" r:id="rId24"/>
    <p:sldId id="328" r:id="rId25"/>
    <p:sldId id="350" r:id="rId26"/>
    <p:sldId id="351" r:id="rId27"/>
    <p:sldId id="330" r:id="rId28"/>
    <p:sldId id="352" r:id="rId29"/>
    <p:sldId id="346" r:id="rId30"/>
    <p:sldId id="353" r:id="rId31"/>
    <p:sldId id="329" r:id="rId32"/>
    <p:sldId id="343" r:id="rId33"/>
    <p:sldId id="256" r:id="rId34"/>
    <p:sldId id="257" r:id="rId35"/>
    <p:sldId id="258" r:id="rId36"/>
    <p:sldId id="259" r:id="rId37"/>
    <p:sldId id="331" r:id="rId38"/>
    <p:sldId id="333" r:id="rId39"/>
    <p:sldId id="354" r:id="rId40"/>
  </p:sldIdLst>
  <p:sldSz cx="12192000" cy="6858000"/>
  <p:notesSz cx="6858000" cy="9144000"/>
  <p:embeddedFontLst>
    <p:embeddedFont>
      <p:font typeface="Barlow Semi Condensed Light" panose="00000406000000000000" pitchFamily="2" charset="0"/>
      <p:regular r:id="rId42"/>
      <p: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Cambria Math" panose="02040503050406030204" pitchFamily="18" charset="0"/>
      <p:regular r:id="rId50"/>
    </p:embeddedFont>
    <p:embeddedFont>
      <p:font typeface="Denk One" panose="020B0604020202020204" charset="0"/>
      <p:regular r:id="rId51"/>
    </p:embeddedFont>
    <p:embeddedFont>
      <p:font typeface="Stencil" panose="040409050D0802020404" pitchFamily="82" charset="0"/>
      <p:regular r:id="rId52"/>
    </p:embeddedFont>
    <p:embeddedFont>
      <p:font typeface="Tahoma" panose="020B060403050404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514" userDrawn="1">
          <p15:clr>
            <a:srgbClr val="A4A3A4"/>
          </p15:clr>
        </p15:guide>
        <p15:guide id="4" pos="6912" userDrawn="1">
          <p15:clr>
            <a:srgbClr val="A4A3A4"/>
          </p15:clr>
        </p15:guide>
        <p15:guide id="5" orient="horz" pos="119" userDrawn="1">
          <p15:clr>
            <a:srgbClr val="A4A3A4"/>
          </p15:clr>
        </p15:guide>
        <p15:guide id="6" orient="horz" pos="4201" userDrawn="1">
          <p15:clr>
            <a:srgbClr val="A4A3A4"/>
          </p15:clr>
        </p15:guide>
        <p15:guide id="7"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78"/>
    <a:srgbClr val="7661AD"/>
    <a:srgbClr val="0E00DC"/>
    <a:srgbClr val="F4E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7" d="100"/>
          <a:sy n="37" d="100"/>
        </p:scale>
        <p:origin x="660" y="48"/>
      </p:cViewPr>
      <p:guideLst>
        <p:guide orient="horz" pos="2160"/>
        <p:guide pos="3840"/>
        <p:guide pos="7514"/>
        <p:guide pos="6912"/>
        <p:guide orient="horz" pos="119"/>
        <p:guide orient="horz" pos="4201"/>
        <p:guide pos="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41D1B-99FD-44BD-A793-5003B9DF1ABA}" type="datetimeFigureOut">
              <a:rPr lang="vi-VN" smtClean="0"/>
              <a:t>31/12/2023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F9B-73EE-4571-B28A-5CD60D4AEE3E}" type="slidenum">
              <a:rPr lang="vi-VN" smtClean="0"/>
              <a:t>‹#›</a:t>
            </a:fld>
            <a:endParaRPr lang="vi-VN"/>
          </a:p>
        </p:txBody>
      </p:sp>
    </p:spTree>
    <p:extLst>
      <p:ext uri="{BB962C8B-B14F-4D97-AF65-F5344CB8AC3E}">
        <p14:creationId xmlns:p14="http://schemas.microsoft.com/office/powerpoint/2010/main" val="219151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28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30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69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09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81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4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79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709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89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76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11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1529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454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579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84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53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08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64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99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72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12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1987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97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2191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sp>
        <p:nvSpPr>
          <p:cNvPr id="144" name="Google Shape;144;p14"/>
          <p:cNvSpPr/>
          <p:nvPr/>
        </p:nvSpPr>
        <p:spPr>
          <a:xfrm flipH="1">
            <a:off x="5173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53627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510397" y="530200"/>
            <a:ext cx="11202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0" name="Google Shape;70;p9"/>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71" name="Google Shape;71;p9"/>
          <p:cNvSpPr/>
          <p:nvPr/>
        </p:nvSpPr>
        <p:spPr>
          <a:xfrm flipH="1">
            <a:off x="6382533"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2" name="Google Shape;72;p9"/>
          <p:cNvSpPr/>
          <p:nvPr/>
        </p:nvSpPr>
        <p:spPr>
          <a:xfrm flipH="1">
            <a:off x="517481"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3" name="Google Shape;73;p9"/>
          <p:cNvSpPr txBox="1">
            <a:spLocks noGrp="1"/>
          </p:cNvSpPr>
          <p:nvPr>
            <p:ph type="subTitle" idx="1"/>
          </p:nvPr>
        </p:nvSpPr>
        <p:spPr>
          <a:xfrm flipH="1">
            <a:off x="1061675"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1061675"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6926741"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6926741"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406465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 DESIGN 3">
  <p:cSld name="TITLE + TEXT + DESIGN 3">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0" name="Google Shape;110;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nvGrpSpPr>
          <p:cNvPr id="111" name="Google Shape;111;p12"/>
          <p:cNvGrpSpPr/>
          <p:nvPr/>
        </p:nvGrpSpPr>
        <p:grpSpPr>
          <a:xfrm>
            <a:off x="11254921" y="5055699"/>
            <a:ext cx="262768" cy="288180"/>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sp>
        <p:nvSpPr>
          <p:cNvPr id="120" name="Google Shape;120;p12"/>
          <p:cNvSpPr/>
          <p:nvPr/>
        </p:nvSpPr>
        <p:spPr>
          <a:xfrm flipH="1">
            <a:off x="6382533" y="2925200"/>
            <a:ext cx="5330400" cy="33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21" name="Google Shape;121;p12"/>
          <p:cNvSpPr/>
          <p:nvPr/>
        </p:nvSpPr>
        <p:spPr>
          <a:xfrm flipH="1">
            <a:off x="6382532" y="1743267"/>
            <a:ext cx="5330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22" name="Google Shape;122;p12"/>
          <p:cNvSpPr txBox="1">
            <a:spLocks noGrp="1"/>
          </p:cNvSpPr>
          <p:nvPr>
            <p:ph type="subTitle" idx="1"/>
          </p:nvPr>
        </p:nvSpPr>
        <p:spPr>
          <a:xfrm flipH="1">
            <a:off x="5376463" y="1740100"/>
            <a:ext cx="59324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7815267" y="4187000"/>
            <a:ext cx="34936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45036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0429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524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705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2585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4653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9107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6481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12/31/2023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101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2B8C012C-B1B7-47F6-B168-A941E97A73A9}" type="datetimeFigureOut">
              <a:rPr lang="en-US" smtClean="0"/>
              <a:pPr/>
              <a:t>12/31/2023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91EC7793-07B9-4429-92E8-8730EA770269}" type="slidenum">
              <a:rPr lang="en-US" smtClean="0"/>
              <a:pPr/>
              <a:t>‹#›</a:t>
            </a:fld>
            <a:endParaRPr lang="en-US"/>
          </a:p>
        </p:txBody>
      </p:sp>
    </p:spTree>
    <p:extLst>
      <p:ext uri="{BB962C8B-B14F-4D97-AF65-F5344CB8AC3E}">
        <p14:creationId xmlns:p14="http://schemas.microsoft.com/office/powerpoint/2010/main" val="259657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microsoft.com/office/2007/relationships/hdphoto" Target="../media/hdphoto27.wdp"/><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6.png"/><Relationship Id="rId5" Type="http://schemas.microsoft.com/office/2007/relationships/hdphoto" Target="../media/hdphoto26.wdp"/><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28.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8.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6.gif"/><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7.png"/><Relationship Id="rId12" Type="http://schemas.microsoft.com/office/2007/relationships/hdphoto" Target="../media/hdphoto28.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49.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28.wdp"/><Relationship Id="rId5" Type="http://schemas.openxmlformats.org/officeDocument/2006/relationships/image" Target="../media/image49.png"/><Relationship Id="rId4" Type="http://schemas.openxmlformats.org/officeDocument/2006/relationships/image" Target="../media/image62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12" Type="http://schemas.microsoft.com/office/2007/relationships/hdphoto" Target="../media/hdphoto28.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49.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21.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12" Type="http://schemas.microsoft.com/office/2007/relationships/hdphoto" Target="../media/hdphoto28.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49.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5.png"/><Relationship Id="rId4" Type="http://schemas.microsoft.com/office/2007/relationships/hdphoto" Target="../media/hdphoto28.wdp"/></Relationships>
</file>

<file path=ppt/slides/_rels/slide25.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49.png"/><Relationship Id="rId7" Type="http://schemas.openxmlformats.org/officeDocument/2006/relationships/image" Target="../media/image79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28.wdp"/></Relationships>
</file>

<file path=ppt/slides/_rels/slide26.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49.png"/><Relationship Id="rId7" Type="http://schemas.openxmlformats.org/officeDocument/2006/relationships/image" Target="../media/image79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7.png"/><Relationship Id="rId4" Type="http://schemas.microsoft.com/office/2007/relationships/hdphoto" Target="../media/hdphoto28.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8.png"/><Relationship Id="rId2" Type="http://schemas.openxmlformats.org/officeDocument/2006/relationships/video" Target="../media/media10.mp4"/><Relationship Id="rId1" Type="http://schemas.microsoft.com/office/2007/relationships/media" Target="../media/media10.mp4"/><Relationship Id="rId6" Type="http://schemas.microsoft.com/office/2007/relationships/hdphoto" Target="../media/hdphoto28.wdp"/><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2.xml"/><Relationship Id="rId10" Type="http://schemas.openxmlformats.org/officeDocument/2006/relationships/image" Target="../media/image870.png"/><Relationship Id="rId4" Type="http://schemas.microsoft.com/office/2007/relationships/hdphoto" Target="../media/hdphoto28.wdp"/><Relationship Id="rId9" Type="http://schemas.openxmlformats.org/officeDocument/2006/relationships/image" Target="../media/image860.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microsoft.com/office/2007/relationships/hdphoto" Target="../media/hdphoto28.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870.png"/><Relationship Id="rId4" Type="http://schemas.openxmlformats.org/officeDocument/2006/relationships/image" Target="../media/image860.png"/></Relationships>
</file>

<file path=ppt/slides/_rels/slide3.xml.rels><?xml version="1.0" encoding="UTF-8" standalone="yes"?>
<Relationships xmlns="http://schemas.openxmlformats.org/package/2006/relationships"><Relationship Id="rId26" Type="http://schemas.openxmlformats.org/officeDocument/2006/relationships/image" Target="../media/image19.png"/><Relationship Id="rId21" Type="http://schemas.microsoft.com/office/2007/relationships/hdphoto" Target="../media/hdphoto6.wdp"/><Relationship Id="rId34" Type="http://schemas.openxmlformats.org/officeDocument/2006/relationships/slide" Target="slide9.xml"/><Relationship Id="rId42" Type="http://schemas.openxmlformats.org/officeDocument/2006/relationships/image" Target="../media/image27.png"/><Relationship Id="rId47" Type="http://schemas.microsoft.com/office/2007/relationships/hdphoto" Target="../media/hdphoto18.wdp"/><Relationship Id="rId50" Type="http://schemas.microsoft.com/office/2007/relationships/hdphoto" Target="../media/hdphoto19.wdp"/><Relationship Id="rId55" Type="http://schemas.openxmlformats.org/officeDocument/2006/relationships/image" Target="../media/image33.png"/><Relationship Id="rId63" Type="http://schemas.openxmlformats.org/officeDocument/2006/relationships/slide" Target="slide8.xml"/><Relationship Id="rId7" Type="http://schemas.microsoft.com/office/2007/relationships/media" Target="../media/media5.mp3"/><Relationship Id="rId2" Type="http://schemas.openxmlformats.org/officeDocument/2006/relationships/audio" Target="../media/media2.m4a"/><Relationship Id="rId16" Type="http://schemas.openxmlformats.org/officeDocument/2006/relationships/image" Target="../media/image14.png"/><Relationship Id="rId29" Type="http://schemas.microsoft.com/office/2007/relationships/hdphoto" Target="../media/hdphoto10.wdp"/><Relationship Id="rId11" Type="http://schemas.microsoft.com/office/2007/relationships/media" Target="../media/media7.m4a"/><Relationship Id="rId24" Type="http://schemas.openxmlformats.org/officeDocument/2006/relationships/image" Target="../media/image18.png"/><Relationship Id="rId32" Type="http://schemas.openxmlformats.org/officeDocument/2006/relationships/image" Target="../media/image22.png"/><Relationship Id="rId37" Type="http://schemas.openxmlformats.org/officeDocument/2006/relationships/image" Target="../media/image24.png"/><Relationship Id="rId40" Type="http://schemas.openxmlformats.org/officeDocument/2006/relationships/image" Target="../media/image26.png"/><Relationship Id="rId45" Type="http://schemas.microsoft.com/office/2007/relationships/hdphoto" Target="../media/hdphoto17.wdp"/><Relationship Id="rId53" Type="http://schemas.microsoft.com/office/2007/relationships/hdphoto" Target="../media/hdphoto20.wdp"/><Relationship Id="rId58" Type="http://schemas.openxmlformats.org/officeDocument/2006/relationships/image" Target="../media/image34.png"/><Relationship Id="rId66" Type="http://schemas.openxmlformats.org/officeDocument/2006/relationships/image" Target="../media/image12.png"/><Relationship Id="rId5" Type="http://schemas.microsoft.com/office/2007/relationships/media" Target="../media/media4.m4a"/><Relationship Id="rId61" Type="http://schemas.openxmlformats.org/officeDocument/2006/relationships/image" Target="../media/image35.png"/><Relationship Id="rId19" Type="http://schemas.microsoft.com/office/2007/relationships/hdphoto" Target="../media/hdphoto5.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21.png"/><Relationship Id="rId35" Type="http://schemas.openxmlformats.org/officeDocument/2006/relationships/image" Target="../media/image23.png"/><Relationship Id="rId43" Type="http://schemas.microsoft.com/office/2007/relationships/hdphoto" Target="../media/hdphoto16.wdp"/><Relationship Id="rId48" Type="http://schemas.openxmlformats.org/officeDocument/2006/relationships/image" Target="../media/image30.png"/><Relationship Id="rId56" Type="http://schemas.microsoft.com/office/2007/relationships/hdphoto" Target="../media/hdphoto21.wdp"/><Relationship Id="rId64" Type="http://schemas.openxmlformats.org/officeDocument/2006/relationships/image" Target="../media/image36.png"/><Relationship Id="rId8" Type="http://schemas.openxmlformats.org/officeDocument/2006/relationships/audio" Target="../media/media5.mp3"/><Relationship Id="rId51" Type="http://schemas.openxmlformats.org/officeDocument/2006/relationships/slide" Target="slide4.xml"/><Relationship Id="rId3" Type="http://schemas.microsoft.com/office/2007/relationships/media" Target="../media/media3.m4a"/><Relationship Id="rId12" Type="http://schemas.openxmlformats.org/officeDocument/2006/relationships/audio" Target="../media/media7.m4a"/><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2.wdp"/><Relationship Id="rId38" Type="http://schemas.openxmlformats.org/officeDocument/2006/relationships/image" Target="../media/image25.png"/><Relationship Id="rId46" Type="http://schemas.openxmlformats.org/officeDocument/2006/relationships/image" Target="../media/image29.png"/><Relationship Id="rId59" Type="http://schemas.microsoft.com/office/2007/relationships/hdphoto" Target="../media/hdphoto22.wdp"/><Relationship Id="rId20" Type="http://schemas.openxmlformats.org/officeDocument/2006/relationships/image" Target="../media/image16.png"/><Relationship Id="rId41" Type="http://schemas.microsoft.com/office/2007/relationships/hdphoto" Target="../media/hdphoto15.wdp"/><Relationship Id="rId54" Type="http://schemas.openxmlformats.org/officeDocument/2006/relationships/slide" Target="slide6.xml"/><Relationship Id="rId62" Type="http://schemas.microsoft.com/office/2007/relationships/hdphoto" Target="../media/hdphoto23.wdp"/><Relationship Id="rId1" Type="http://schemas.microsoft.com/office/2007/relationships/media" Target="../media/media2.m4a"/><Relationship Id="rId6" Type="http://schemas.openxmlformats.org/officeDocument/2006/relationships/audio" Target="../media/media4.m4a"/><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36" Type="http://schemas.microsoft.com/office/2007/relationships/hdphoto" Target="../media/hdphoto13.wdp"/><Relationship Id="rId49" Type="http://schemas.openxmlformats.org/officeDocument/2006/relationships/image" Target="../media/image31.png"/><Relationship Id="rId57" Type="http://schemas.openxmlformats.org/officeDocument/2006/relationships/slide" Target="slide5.xml"/><Relationship Id="rId10" Type="http://schemas.openxmlformats.org/officeDocument/2006/relationships/audio" Target="../media/media6.m4a"/><Relationship Id="rId31" Type="http://schemas.microsoft.com/office/2007/relationships/hdphoto" Target="../media/hdphoto11.wdp"/><Relationship Id="rId44" Type="http://schemas.openxmlformats.org/officeDocument/2006/relationships/image" Target="../media/image28.png"/><Relationship Id="rId52" Type="http://schemas.openxmlformats.org/officeDocument/2006/relationships/image" Target="../media/image32.png"/><Relationship Id="rId60" Type="http://schemas.openxmlformats.org/officeDocument/2006/relationships/slide" Target="slide7.xml"/><Relationship Id="rId65" Type="http://schemas.microsoft.com/office/2007/relationships/hdphoto" Target="../media/hdphoto24.wdp"/><Relationship Id="rId4" Type="http://schemas.openxmlformats.org/officeDocument/2006/relationships/audio" Target="../media/media3.m4a"/><Relationship Id="rId9" Type="http://schemas.microsoft.com/office/2007/relationships/media" Target="../media/media6.m4a"/><Relationship Id="rId13" Type="http://schemas.openxmlformats.org/officeDocument/2006/relationships/slideLayout" Target="../slideLayouts/slideLayout1.xml"/><Relationship Id="rId18" Type="http://schemas.openxmlformats.org/officeDocument/2006/relationships/image" Target="../media/image15.png"/><Relationship Id="rId39" Type="http://schemas.microsoft.com/office/2007/relationships/hdphoto" Target="../media/hdphoto14.wdp"/></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png"/><Relationship Id="rId7" Type="http://schemas.microsoft.com/office/2007/relationships/hdphoto" Target="../media/hdphoto28.wdp"/><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870.png"/><Relationship Id="rId4" Type="http://schemas.openxmlformats.org/officeDocument/2006/relationships/image" Target="../media/image86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12.png"/><Relationship Id="rId5" Type="http://schemas.microsoft.com/office/2007/relationships/media" Target="../media/media13.mp3"/><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12.png"/><Relationship Id="rId5" Type="http://schemas.microsoft.com/office/2007/relationships/media" Target="../media/media13.mp3"/><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12.png"/><Relationship Id="rId5" Type="http://schemas.microsoft.com/office/2007/relationships/media" Target="../media/media13.mp3"/><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12.png"/><Relationship Id="rId5" Type="http://schemas.microsoft.com/office/2007/relationships/media" Target="../media/media13.mp3"/><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97.png"/><Relationship Id="rId3" Type="http://schemas.microsoft.com/office/2007/relationships/media" Target="../media/media12.mp3"/><Relationship Id="rId7" Type="http://schemas.microsoft.com/office/2007/relationships/media" Target="../media/media14.mp3"/><Relationship Id="rId12" Type="http://schemas.openxmlformats.org/officeDocument/2006/relationships/image" Target="../media/image9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95.png"/><Relationship Id="rId5" Type="http://schemas.microsoft.com/office/2007/relationships/media" Target="../media/media13.mp3"/><Relationship Id="rId15" Type="http://schemas.openxmlformats.org/officeDocument/2006/relationships/image" Target="../media/image12.png"/><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 Id="rId1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12.png"/><Relationship Id="rId5" Type="http://schemas.microsoft.com/office/2007/relationships/media" Target="../media/media13.mp3"/><Relationship Id="rId10" Type="http://schemas.openxmlformats.org/officeDocument/2006/relationships/image" Target="../media/image94.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25.wdp"/><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microsoft.com/office/2007/relationships/hdphoto" Target="../media/hdphoto25.wdp"/><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9.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microsoft.com/office/2007/relationships/hdphoto" Target="../media/hdphoto27.wdp"/><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6.png"/><Relationship Id="rId5" Type="http://schemas.microsoft.com/office/2007/relationships/hdphoto" Target="../media/hdphoto26.wdp"/><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89 zalo Cuong Bui"/>
          <p:cNvGrpSpPr/>
          <p:nvPr/>
        </p:nvGrpSpPr>
        <p:grpSpPr>
          <a:xfrm rot="-528714">
            <a:off x="-403090" y="-89087"/>
            <a:ext cx="3233303" cy="4114164"/>
            <a:chOff x="0" y="0"/>
            <a:chExt cx="6466606" cy="8228328"/>
          </a:xfrm>
        </p:grpSpPr>
        <p:grpSp>
          <p:nvGrpSpPr>
            <p:cNvPr id="3" name="Group 3"/>
            <p:cNvGrpSpPr/>
            <p:nvPr/>
          </p:nvGrpSpPr>
          <p:grpSpPr>
            <a:xfrm>
              <a:off x="0" y="0"/>
              <a:ext cx="6466606" cy="8228328"/>
              <a:chOff x="0" y="0"/>
              <a:chExt cx="1913890" cy="2435298"/>
            </a:xfrm>
          </p:grpSpPr>
          <p:sp>
            <p:nvSpPr>
              <p:cNvPr id="4" name="Freeform 4"/>
              <p:cNvSpPr/>
              <p:nvPr/>
            </p:nvSpPr>
            <p:spPr>
              <a:xfrm>
                <a:off x="0" y="0"/>
                <a:ext cx="1913890" cy="2435298"/>
              </a:xfrm>
              <a:custGeom>
                <a:avLst/>
                <a:gdLst/>
                <a:ahLst/>
                <a:cxnLst/>
                <a:rect l="l" t="t" r="r" b="b"/>
                <a:pathLst>
                  <a:path w="1913890" h="2435298">
                    <a:moveTo>
                      <a:pt x="1789430" y="2435298"/>
                    </a:moveTo>
                    <a:lnTo>
                      <a:pt x="124460" y="2435298"/>
                    </a:lnTo>
                    <a:cubicBezTo>
                      <a:pt x="55880" y="2435298"/>
                      <a:pt x="0" y="2379418"/>
                      <a:pt x="0" y="2310838"/>
                    </a:cubicBezTo>
                    <a:lnTo>
                      <a:pt x="0" y="124460"/>
                    </a:lnTo>
                    <a:cubicBezTo>
                      <a:pt x="0" y="55880"/>
                      <a:pt x="55880" y="0"/>
                      <a:pt x="124460" y="0"/>
                    </a:cubicBezTo>
                    <a:lnTo>
                      <a:pt x="1789430" y="0"/>
                    </a:lnTo>
                    <a:cubicBezTo>
                      <a:pt x="1858010" y="0"/>
                      <a:pt x="1913890" y="55880"/>
                      <a:pt x="1913890" y="124460"/>
                    </a:cubicBezTo>
                    <a:lnTo>
                      <a:pt x="1913890" y="2310838"/>
                    </a:lnTo>
                    <a:cubicBezTo>
                      <a:pt x="1913890" y="2379418"/>
                      <a:pt x="1858010" y="2435298"/>
                      <a:pt x="1789430" y="2435298"/>
                    </a:cubicBezTo>
                    <a:close/>
                  </a:path>
                </a:pathLst>
              </a:custGeom>
              <a:solidFill>
                <a:srgbClr val="FDF6F2"/>
              </a:solidFill>
            </p:spPr>
            <p:txBody>
              <a:bodyPr/>
              <a:lstStyle/>
              <a:p>
                <a:endParaRPr lang="en-US">
                  <a:latin typeface="Cambria" panose="02040503050406030204" pitchFamily="18" charset="0"/>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l="11037" r="11037"/>
            <a:stretch/>
          </p:blipFill>
          <p:spPr>
            <a:xfrm>
              <a:off x="481565" y="582909"/>
              <a:ext cx="5503477" cy="7062509"/>
            </a:xfrm>
            <a:prstGeom prst="rect">
              <a:avLst/>
            </a:prstGeom>
            <a:blipFill>
              <a:blip r:embed="rId3"/>
              <a:stretch>
                <a:fillRect/>
              </a:stretch>
            </a:blipFill>
          </p:spPr>
        </p:pic>
      </p:grpSp>
      <p:grpSp>
        <p:nvGrpSpPr>
          <p:cNvPr id="6" name="Group 6" descr="n89 zalo Cuong Bui"/>
          <p:cNvGrpSpPr/>
          <p:nvPr/>
        </p:nvGrpSpPr>
        <p:grpSpPr>
          <a:xfrm rot="540476">
            <a:off x="2030887" y="2828548"/>
            <a:ext cx="3233303" cy="4114164"/>
            <a:chOff x="0" y="0"/>
            <a:chExt cx="6466606" cy="8228328"/>
          </a:xfrm>
        </p:grpSpPr>
        <p:grpSp>
          <p:nvGrpSpPr>
            <p:cNvPr id="7" name="Group 7"/>
            <p:cNvGrpSpPr/>
            <p:nvPr/>
          </p:nvGrpSpPr>
          <p:grpSpPr>
            <a:xfrm>
              <a:off x="0" y="0"/>
              <a:ext cx="6466606" cy="8228328"/>
              <a:chOff x="0" y="0"/>
              <a:chExt cx="1913890" cy="2435298"/>
            </a:xfrm>
          </p:grpSpPr>
          <p:sp>
            <p:nvSpPr>
              <p:cNvPr id="8" name="Freeform 8"/>
              <p:cNvSpPr/>
              <p:nvPr/>
            </p:nvSpPr>
            <p:spPr>
              <a:xfrm>
                <a:off x="0" y="0"/>
                <a:ext cx="1913890" cy="2435298"/>
              </a:xfrm>
              <a:custGeom>
                <a:avLst/>
                <a:gdLst/>
                <a:ahLst/>
                <a:cxnLst/>
                <a:rect l="l" t="t" r="r" b="b"/>
                <a:pathLst>
                  <a:path w="1913890" h="2435298">
                    <a:moveTo>
                      <a:pt x="1789430" y="2435298"/>
                    </a:moveTo>
                    <a:lnTo>
                      <a:pt x="124460" y="2435298"/>
                    </a:lnTo>
                    <a:cubicBezTo>
                      <a:pt x="55880" y="2435298"/>
                      <a:pt x="0" y="2379418"/>
                      <a:pt x="0" y="2310838"/>
                    </a:cubicBezTo>
                    <a:lnTo>
                      <a:pt x="0" y="124460"/>
                    </a:lnTo>
                    <a:cubicBezTo>
                      <a:pt x="0" y="55880"/>
                      <a:pt x="55880" y="0"/>
                      <a:pt x="124460" y="0"/>
                    </a:cubicBezTo>
                    <a:lnTo>
                      <a:pt x="1789430" y="0"/>
                    </a:lnTo>
                    <a:cubicBezTo>
                      <a:pt x="1858010" y="0"/>
                      <a:pt x="1913890" y="55880"/>
                      <a:pt x="1913890" y="124460"/>
                    </a:cubicBezTo>
                    <a:lnTo>
                      <a:pt x="1913890" y="2310838"/>
                    </a:lnTo>
                    <a:cubicBezTo>
                      <a:pt x="1913890" y="2379418"/>
                      <a:pt x="1858010" y="2435298"/>
                      <a:pt x="1789430" y="2435298"/>
                    </a:cubicBezTo>
                    <a:close/>
                  </a:path>
                </a:pathLst>
              </a:custGeom>
              <a:solidFill>
                <a:srgbClr val="FDF6F2"/>
              </a:solidFill>
            </p:spPr>
            <p:txBody>
              <a:bodyPr/>
              <a:lstStyle/>
              <a:p>
                <a:endParaRPr lang="en-US">
                  <a:latin typeface="Cambria" panose="02040503050406030204" pitchFamily="18"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Lst>
            </a:blip>
            <a:srcRect l="18392" r="18392"/>
            <a:stretch/>
          </p:blipFill>
          <p:spPr>
            <a:xfrm>
              <a:off x="481565" y="582911"/>
              <a:ext cx="5503477" cy="7062509"/>
            </a:xfrm>
            <a:prstGeom prst="rect">
              <a:avLst/>
            </a:prstGeom>
          </p:spPr>
        </p:pic>
      </p:grpSp>
      <p:pic>
        <p:nvPicPr>
          <p:cNvPr id="16" name="Picture 16" descr="n89 zalo Cuong Bui"/>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34629">
            <a:off x="2333294" y="754798"/>
            <a:ext cx="1868515" cy="1515195"/>
          </a:xfrm>
          <a:prstGeom prst="rect">
            <a:avLst/>
          </a:prstGeom>
        </p:spPr>
      </p:pic>
      <p:pic>
        <p:nvPicPr>
          <p:cNvPr id="17" name="Picture 17" descr="n89 zalo Cuong Bui"/>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3979">
            <a:off x="402033" y="3856674"/>
            <a:ext cx="2011092" cy="1433360"/>
          </a:xfrm>
          <a:prstGeom prst="rect">
            <a:avLst/>
          </a:prstGeom>
        </p:spPr>
      </p:pic>
      <p:pic>
        <p:nvPicPr>
          <p:cNvPr id="18" name="Picture 18" descr="n89 zalo Cuong Bui"/>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6424" y="1987525"/>
            <a:ext cx="447981" cy="561251"/>
          </a:xfrm>
          <a:prstGeom prst="rect">
            <a:avLst/>
          </a:prstGeom>
        </p:spPr>
      </p:pic>
      <p:pic>
        <p:nvPicPr>
          <p:cNvPr id="19" name="Picture 19" descr="n89 zalo Cuong Bui"/>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6912" y="5506623"/>
            <a:ext cx="447981" cy="561251"/>
          </a:xfrm>
          <a:prstGeom prst="rect">
            <a:avLst/>
          </a:prstGeom>
        </p:spPr>
      </p:pic>
      <p:sp>
        <p:nvSpPr>
          <p:cNvPr id="20" name="TextBox 20" descr="n89 zalo Cuong Bui"/>
          <p:cNvSpPr txBox="1"/>
          <p:nvPr/>
        </p:nvSpPr>
        <p:spPr>
          <a:xfrm>
            <a:off x="5849777" y="966788"/>
            <a:ext cx="6045311" cy="4924425"/>
          </a:xfrm>
          <a:prstGeom prst="rect">
            <a:avLst/>
          </a:prstGeom>
        </p:spPr>
        <p:txBody>
          <a:bodyPr wrap="square" lIns="0" tIns="0" rIns="0" bIns="0" rtlCol="0" anchor="t">
            <a:spAutoFit/>
          </a:bodyPr>
          <a:lstStyle/>
          <a:p>
            <a:pPr algn="ctr" defTabSz="609630"/>
            <a:r>
              <a:rPr lang="en-US" sz="6400" b="1">
                <a:solidFill>
                  <a:srgbClr val="965A38"/>
                </a:solidFill>
                <a:latin typeface="Arial" panose="020B0604020202020204" pitchFamily="34" charset="0"/>
                <a:ea typeface="Aachen" panose="02020500000000000000" pitchFamily="18" charset="0"/>
                <a:cs typeface="Arial" panose="020B0604020202020204" pitchFamily="34" charset="0"/>
              </a:rPr>
              <a:t>Chào mừng quý thầy cô</a:t>
            </a:r>
          </a:p>
          <a:p>
            <a:pPr algn="ctr" defTabSz="609630"/>
            <a:endParaRPr lang="en-US" sz="6400" b="1">
              <a:solidFill>
                <a:srgbClr val="965A38"/>
              </a:solidFill>
              <a:latin typeface="Arial" panose="020B0604020202020204" pitchFamily="34" charset="0"/>
              <a:ea typeface="Aachen" panose="02020500000000000000" pitchFamily="18" charset="0"/>
              <a:cs typeface="Arial" panose="020B0604020202020204" pitchFamily="34" charset="0"/>
            </a:endParaRPr>
          </a:p>
          <a:p>
            <a:pPr algn="ctr" defTabSz="609630"/>
            <a:r>
              <a:rPr lang="en-US" sz="6400" b="1">
                <a:solidFill>
                  <a:srgbClr val="965A38"/>
                </a:solidFill>
                <a:latin typeface="Arial" panose="020B0604020202020204" pitchFamily="34" charset="0"/>
                <a:ea typeface="Aachen" panose="02020500000000000000" pitchFamily="18" charset="0"/>
                <a:cs typeface="Arial" panose="020B0604020202020204" pitchFamily="34" charset="0"/>
              </a:rPr>
              <a:t>Đến dự giờ thăm lớp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1000"/>
                                        <p:tgtEl>
                                          <p:spTgt spid="20">
                                            <p:txEl>
                                              <p:pRg st="2" end="2"/>
                                            </p:txEl>
                                          </p:spTgt>
                                        </p:tgtEl>
                                      </p:cBhvr>
                                    </p:animEffect>
                                    <p:anim calcmode="lin" valueType="num">
                                      <p:cBhvr>
                                        <p:cTn id="14"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descr="n89 zalo Cuong Bui">
            <a:extLst>
              <a:ext uri="{FF2B5EF4-FFF2-40B4-BE49-F238E27FC236}">
                <a16:creationId xmlns:a16="http://schemas.microsoft.com/office/drawing/2014/main" id="{50914152-F6CA-B77C-DEE5-7AD16E51B8FC}"/>
              </a:ext>
            </a:extLst>
          </p:cNvPr>
          <p:cNvGrpSpPr/>
          <p:nvPr/>
        </p:nvGrpSpPr>
        <p:grpSpPr>
          <a:xfrm>
            <a:off x="4864459" y="221205"/>
            <a:ext cx="2319130" cy="531988"/>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6188660-B552-725E-C2DD-364FBF33C86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6" name="Rounded Rectangle 4">
              <a:extLst>
                <a:ext uri="{FF2B5EF4-FFF2-40B4-BE49-F238E27FC236}">
                  <a16:creationId xmlns:a16="http://schemas.microsoft.com/office/drawing/2014/main" id="{592C0E20-5655-E2EA-C3B9-6BA6E279D41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err="1">
                  <a:latin typeface="Arial" panose="020B0604020202020204" pitchFamily="34" charset="0"/>
                  <a:cs typeface="Arial" panose="020B0604020202020204" pitchFamily="34" charset="0"/>
                </a:rPr>
                <a:t>Khởi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động</a:t>
              </a:r>
              <a:endParaRPr lang="en-US" sz="2600" b="1">
                <a:latin typeface="Arial" panose="020B0604020202020204" pitchFamily="34" charset="0"/>
                <a:cs typeface="Arial" panose="020B0604020202020204" pitchFamily="34" charset="0"/>
              </a:endParaRPr>
            </a:p>
          </p:txBody>
        </p:sp>
      </p:grpSp>
      <p:sp>
        <p:nvSpPr>
          <p:cNvPr id="7" name="TextBox 6" descr="n89 zalo Cuong Bui">
            <a:extLst>
              <a:ext uri="{FF2B5EF4-FFF2-40B4-BE49-F238E27FC236}">
                <a16:creationId xmlns:a16="http://schemas.microsoft.com/office/drawing/2014/main" id="{4D5C4D09-012C-0330-BDDA-B13F11D62137}"/>
              </a:ext>
            </a:extLst>
          </p:cNvPr>
          <p:cNvSpPr txBox="1"/>
          <p:nvPr/>
        </p:nvSpPr>
        <p:spPr>
          <a:xfrm>
            <a:off x="948217" y="1905506"/>
            <a:ext cx="5371019" cy="3046988"/>
          </a:xfrm>
          <a:prstGeom prst="rect">
            <a:avLst/>
          </a:prstGeom>
          <a:solidFill>
            <a:schemeClr val="bg1">
              <a:lumMod val="95000"/>
            </a:schemeClr>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pPr algn="just"/>
            <a:r>
              <a:rPr lang="en-US" sz="2400" err="1">
                <a:latin typeface="Cambria" panose="02040503050406030204" pitchFamily="18" charset="0"/>
                <a:cs typeface="Times New Roman" panose="02020603050405020304" pitchFamily="18" charset="0"/>
              </a:rPr>
              <a:t>Chúng</a:t>
            </a:r>
            <a:r>
              <a:rPr lang="en-US" sz="2400">
                <a:latin typeface="Cambria" panose="02040503050406030204" pitchFamily="18" charset="0"/>
                <a:cs typeface="Times New Roman" panose="02020603050405020304" pitchFamily="18" charset="0"/>
              </a:rPr>
              <a:t> ta </a:t>
            </a:r>
            <a:r>
              <a:rPr lang="en-US" sz="2400" err="1">
                <a:latin typeface="Cambria" panose="02040503050406030204" pitchFamily="18" charset="0"/>
                <a:cs typeface="Times New Roman" panose="02020603050405020304" pitchFamily="18" charset="0"/>
              </a:rPr>
              <a:t>đã</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biết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sự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giữa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đều</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với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lực</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vậy</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thì</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có</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tồn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tại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thế</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năng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không</a:t>
            </a:r>
            <a:r>
              <a:rPr lang="en-US" sz="2400">
                <a:latin typeface="Cambria" panose="02040503050406030204" pitchFamily="18" charset="0"/>
                <a:cs typeface="Times New Roman" panose="02020603050405020304" pitchFamily="18" charset="0"/>
              </a:rPr>
              <a:t>?</a:t>
            </a:r>
            <a:endParaRPr lang="vi-VN" sz="2400">
              <a:latin typeface="Cambria" panose="02040503050406030204" pitchFamily="18" charset="0"/>
              <a:cs typeface="Times New Roman" panose="02020603050405020304" pitchFamily="18" charset="0"/>
            </a:endParaRPr>
          </a:p>
        </p:txBody>
      </p:sp>
      <p:grpSp>
        <p:nvGrpSpPr>
          <p:cNvPr id="9" name="Group 8" descr="n89 zalo Cuong Bui">
            <a:extLst>
              <a:ext uri="{FF2B5EF4-FFF2-40B4-BE49-F238E27FC236}">
                <a16:creationId xmlns:a16="http://schemas.microsoft.com/office/drawing/2014/main" id="{E6E0ED95-64E0-4B0E-B4CF-F35B4A88353E}"/>
              </a:ext>
            </a:extLst>
          </p:cNvPr>
          <p:cNvGrpSpPr/>
          <p:nvPr/>
        </p:nvGrpSpPr>
        <p:grpSpPr>
          <a:xfrm>
            <a:off x="661245" y="1539420"/>
            <a:ext cx="573943" cy="732171"/>
            <a:chOff x="492857" y="487470"/>
            <a:chExt cx="573943" cy="732171"/>
          </a:xfrm>
        </p:grpSpPr>
        <p:grpSp>
          <p:nvGrpSpPr>
            <p:cNvPr id="10" name="Group 9">
              <a:extLst>
                <a:ext uri="{FF2B5EF4-FFF2-40B4-BE49-F238E27FC236}">
                  <a16:creationId xmlns:a16="http://schemas.microsoft.com/office/drawing/2014/main" id="{C897A112-A6AA-4B0C-9F19-9F550206EA92}"/>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8B8FB397-60C5-4831-A5CC-EC7243846D67}"/>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3" name="Picture 12" descr="Logo&#10;&#10;Description automatically generated">
                <a:extLst>
                  <a:ext uri="{FF2B5EF4-FFF2-40B4-BE49-F238E27FC236}">
                    <a16:creationId xmlns:a16="http://schemas.microsoft.com/office/drawing/2014/main" id="{22A95DE8-4384-4473-8166-3DB5177D9A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1" name="Picture 10" descr="A picture containing handwear&#10;&#10;Description automatically generated">
              <a:extLst>
                <a:ext uri="{FF2B5EF4-FFF2-40B4-BE49-F238E27FC236}">
                  <a16:creationId xmlns:a16="http://schemas.microsoft.com/office/drawing/2014/main" id="{858A8CE6-F2AD-4D31-BCCB-199497C71D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 name="Thí nghiệm tĩnh điện" descr="n89 zalo Cuong Bui">
            <a:hlinkClick r:id="" action="ppaction://media"/>
            <a:extLst>
              <a:ext uri="{FF2B5EF4-FFF2-40B4-BE49-F238E27FC236}">
                <a16:creationId xmlns:a16="http://schemas.microsoft.com/office/drawing/2014/main" id="{3B1CE791-9359-5406-079D-611B121BEDD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96899" y="0"/>
            <a:ext cx="4795101" cy="6858000"/>
          </a:xfrm>
          <a:prstGeom prst="rect">
            <a:avLst/>
          </a:prstGeom>
        </p:spPr>
      </p:pic>
    </p:spTree>
    <p:extLst>
      <p:ext uri="{BB962C8B-B14F-4D97-AF65-F5344CB8AC3E}">
        <p14:creationId xmlns:p14="http://schemas.microsoft.com/office/powerpoint/2010/main" val="21777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85" name="Rectangle 9" descr="n89 zalo Cuong Bui">
            <a:extLst>
              <a:ext uri="{FF2B5EF4-FFF2-40B4-BE49-F238E27FC236}">
                <a16:creationId xmlns:a16="http://schemas.microsoft.com/office/drawing/2014/main" id="{5CB9016C-1C8F-7018-22EF-711CAA97AB50}"/>
              </a:ext>
            </a:extLst>
          </p:cNvPr>
          <p:cNvSpPr>
            <a:spLocks noChangeArrowheads="1"/>
          </p:cNvSpPr>
          <p:nvPr/>
        </p:nvSpPr>
        <p:spPr bwMode="auto">
          <a:xfrm>
            <a:off x="6440925" y="2644773"/>
            <a:ext cx="2348256" cy="3000821"/>
          </a:xfrm>
          <a:prstGeom prst="rect">
            <a:avLst/>
          </a:prstGeom>
          <a:solidFill>
            <a:schemeClr val="bg1">
              <a:lumMod val="95000"/>
            </a:schemeClr>
          </a:solidFill>
          <a:ln w="19050">
            <a:solidFill>
              <a:schemeClr val="bg1">
                <a:lumMod val="95000"/>
              </a:schemeClr>
            </a:solidFill>
            <a:prstDash val="sysDash"/>
            <a:miter lim="800000"/>
            <a:headEnd/>
            <a:tailEnd/>
          </a:ln>
          <a:scene3d>
            <a:camera prst="orthographicFront"/>
            <a:lightRig rig="threePt" dir="t"/>
          </a:scene3d>
          <a:sp3d>
            <a:bevelT w="165100" prst="coolSlant"/>
          </a:sp3d>
        </p:spPr>
        <p:txBody>
          <a:bodyPr wrap="square">
            <a:spAutoFit/>
          </a:bodyPr>
          <a:lstStyle/>
          <a:p>
            <a:pPr algn="ctr"/>
            <a:r>
              <a:rPr lang="vi-VN" sz="2700" b="1">
                <a:solidFill>
                  <a:srgbClr val="7030A0"/>
                </a:solidFill>
                <a:latin typeface="Cambria" panose="02040503050406030204" pitchFamily="18" charset="0"/>
                <a:cs typeface="Times New Roman" panose="02020603050405020304" pitchFamily="18" charset="0"/>
              </a:rPr>
              <a:t>Câu 3: </a:t>
            </a:r>
            <a:r>
              <a:rPr lang="vi-VN" sz="2700">
                <a:solidFill>
                  <a:srgbClr val="7030A0"/>
                </a:solidFill>
                <a:latin typeface="Cambria" panose="02040503050406030204" pitchFamily="18" charset="0"/>
                <a:cs typeface="Times New Roman" panose="02020603050405020304" pitchFamily="18" charset="0"/>
              </a:rPr>
              <a:t>Trường hấp dẫn là trường thế. Trường tĩnh điện có phải trường thế không</a:t>
            </a:r>
            <a:r>
              <a:rPr lang="en-US" sz="2700">
                <a:solidFill>
                  <a:srgbClr val="7030A0"/>
                </a:solidFill>
                <a:latin typeface="Cambria" panose="02040503050406030204" pitchFamily="18" charset="0"/>
                <a:cs typeface="Times New Roman" panose="02020603050405020304" pitchFamily="18" charset="0"/>
              </a:rPr>
              <a:t>?</a:t>
            </a:r>
            <a:endParaRPr lang="vi-VN" sz="2700">
              <a:solidFill>
                <a:srgbClr val="7030A0"/>
              </a:solidFill>
              <a:latin typeface="Cambria" panose="02040503050406030204" pitchFamily="18" charset="0"/>
              <a:cs typeface="Times New Roman" panose="02020603050405020304" pitchFamily="18" charset="0"/>
            </a:endParaRPr>
          </a:p>
        </p:txBody>
      </p:sp>
      <p:sp>
        <p:nvSpPr>
          <p:cNvPr id="84" name="Rectangle 9" descr="n89 zalo Cuong Bui">
            <a:extLst>
              <a:ext uri="{FF2B5EF4-FFF2-40B4-BE49-F238E27FC236}">
                <a16:creationId xmlns:a16="http://schemas.microsoft.com/office/drawing/2014/main" id="{6F22C270-7A55-0165-7425-F360CFF7CE05}"/>
              </a:ext>
            </a:extLst>
          </p:cNvPr>
          <p:cNvSpPr>
            <a:spLocks noChangeArrowheads="1"/>
          </p:cNvSpPr>
          <p:nvPr/>
        </p:nvSpPr>
        <p:spPr bwMode="auto">
          <a:xfrm>
            <a:off x="3865814" y="2651806"/>
            <a:ext cx="2145096" cy="3000821"/>
          </a:xfrm>
          <a:prstGeom prst="rect">
            <a:avLst/>
          </a:prstGeom>
          <a:solidFill>
            <a:schemeClr val="bg1">
              <a:lumMod val="95000"/>
            </a:schemeClr>
          </a:solidFill>
          <a:ln w="19050">
            <a:solidFill>
              <a:schemeClr val="bg1">
                <a:lumMod val="95000"/>
              </a:schemeClr>
            </a:solidFill>
            <a:prstDash val="sysDash"/>
            <a:miter lim="800000"/>
            <a:headEnd/>
            <a:tailEnd/>
          </a:ln>
          <a:scene3d>
            <a:camera prst="orthographicFront"/>
            <a:lightRig rig="threePt" dir="t"/>
          </a:scene3d>
          <a:sp3d>
            <a:bevelT w="165100" prst="coolSlant"/>
          </a:sp3d>
        </p:spPr>
        <p:txBody>
          <a:bodyPr wrap="square">
            <a:spAutoFit/>
          </a:bodyPr>
          <a:lstStyle/>
          <a:p>
            <a:pPr algn="ctr"/>
            <a:r>
              <a:rPr lang="vi-VN" sz="2700" b="1">
                <a:solidFill>
                  <a:srgbClr val="7030A0"/>
                </a:solidFill>
                <a:latin typeface="Cambria" panose="02040503050406030204" pitchFamily="18" charset="0"/>
                <a:cs typeface="Times New Roman" panose="02020603050405020304" pitchFamily="18" charset="0"/>
              </a:rPr>
              <a:t>Câu 2: </a:t>
            </a:r>
            <a:r>
              <a:rPr lang="vi-VN" sz="2700">
                <a:solidFill>
                  <a:srgbClr val="7030A0"/>
                </a:solidFill>
                <a:latin typeface="Cambria" panose="02040503050406030204" pitchFamily="18" charset="0"/>
                <a:cs typeface="Times New Roman" panose="02020603050405020304" pitchFamily="18" charset="0"/>
              </a:rPr>
              <a:t>Tính chất công của lực điện có giống tính chất công của trọng lực hay không</a:t>
            </a:r>
            <a:r>
              <a:rPr lang="en-US" sz="2700">
                <a:solidFill>
                  <a:srgbClr val="7030A0"/>
                </a:solidFill>
                <a:latin typeface="Cambria" panose="02040503050406030204" pitchFamily="18" charset="0"/>
                <a:cs typeface="Times New Roman" panose="02020603050405020304" pitchFamily="18" charset="0"/>
              </a:rPr>
              <a:t>?</a:t>
            </a:r>
            <a:endParaRPr lang="vi-VN" sz="2700">
              <a:solidFill>
                <a:srgbClr val="7030A0"/>
              </a:solidFill>
              <a:latin typeface="Cambria" panose="02040503050406030204" pitchFamily="18" charset="0"/>
              <a:cs typeface="Times New Roman" panose="02020603050405020304" pitchFamily="18" charset="0"/>
            </a:endParaRPr>
          </a:p>
        </p:txBody>
      </p:sp>
      <p:sp>
        <p:nvSpPr>
          <p:cNvPr id="83" name="Rectangle 9" descr="n89 zalo Cuong Bui">
            <a:extLst>
              <a:ext uri="{FF2B5EF4-FFF2-40B4-BE49-F238E27FC236}">
                <a16:creationId xmlns:a16="http://schemas.microsoft.com/office/drawing/2014/main" id="{328FC6DC-6D4C-977B-AD9A-EBD165D19021}"/>
              </a:ext>
            </a:extLst>
          </p:cNvPr>
          <p:cNvSpPr>
            <a:spLocks noChangeArrowheads="1"/>
          </p:cNvSpPr>
          <p:nvPr/>
        </p:nvSpPr>
        <p:spPr bwMode="auto">
          <a:xfrm>
            <a:off x="916055" y="2637761"/>
            <a:ext cx="2331465" cy="3000821"/>
          </a:xfrm>
          <a:prstGeom prst="rect">
            <a:avLst/>
          </a:prstGeom>
          <a:solidFill>
            <a:schemeClr val="bg1">
              <a:lumMod val="95000"/>
            </a:schemeClr>
          </a:solidFill>
          <a:ln w="19050">
            <a:solidFill>
              <a:schemeClr val="bg1">
                <a:lumMod val="95000"/>
              </a:schemeClr>
            </a:solidFill>
            <a:prstDash val="sysDash"/>
            <a:miter lim="800000"/>
            <a:headEnd/>
            <a:tailEnd/>
          </a:ln>
          <a:scene3d>
            <a:camera prst="orthographicFront"/>
            <a:lightRig rig="threePt" dir="t"/>
          </a:scene3d>
          <a:sp3d>
            <a:bevelT w="165100" prst="coolSlant"/>
          </a:sp3d>
        </p:spPr>
        <p:txBody>
          <a:bodyPr wrap="square">
            <a:spAutoFit/>
          </a:bodyPr>
          <a:lstStyle/>
          <a:p>
            <a:pPr algn="ctr"/>
            <a:r>
              <a:rPr lang="en-US" sz="2700" b="1">
                <a:solidFill>
                  <a:srgbClr val="7030A0"/>
                </a:solidFill>
                <a:latin typeface="Cambria" panose="02040503050406030204" pitchFamily="18" charset="0"/>
                <a:cs typeface="Times New Roman" panose="02020603050405020304" pitchFamily="18" charset="0"/>
              </a:rPr>
              <a:t>Câu 1</a:t>
            </a:r>
            <a:r>
              <a:rPr lang="vi-VN" sz="2700" b="1">
                <a:solidFill>
                  <a:srgbClr val="7030A0"/>
                </a:solidFill>
                <a:latin typeface="Cambria" panose="02040503050406030204" pitchFamily="18" charset="0"/>
                <a:cs typeface="Times New Roman" panose="02020603050405020304" pitchFamily="18" charset="0"/>
              </a:rPr>
              <a:t>:</a:t>
            </a:r>
            <a:r>
              <a:rPr lang="en-US" sz="2700">
                <a:solidFill>
                  <a:srgbClr val="7030A0"/>
                </a:solidFill>
                <a:latin typeface="Cambria" panose="02040503050406030204" pitchFamily="18" charset="0"/>
                <a:cs typeface="Times New Roman" panose="02020603050405020304" pitchFamily="18" charset="0"/>
              </a:rPr>
              <a:t> </a:t>
            </a:r>
            <a:r>
              <a:rPr lang="vi-VN" sz="2700">
                <a:solidFill>
                  <a:srgbClr val="7030A0"/>
                </a:solidFill>
                <a:latin typeface="Cambria" panose="02040503050406030204" pitchFamily="18" charset="0"/>
                <a:ea typeface="Cambria" panose="02040503050406030204" pitchFamily="18" charset="0"/>
                <a:cs typeface="Times New Roman" panose="02020603050405020304" pitchFamily="18" charset="0"/>
              </a:rPr>
              <a:t>Nêu những điểm giống nhau giữa tương tác hấp dẫn với tương tác tĩnh điện.</a:t>
            </a:r>
            <a:endParaRPr lang="vi-VN" sz="2700">
              <a:solidFill>
                <a:srgbClr val="7030A0"/>
              </a:solidFill>
              <a:latin typeface="Cambria" panose="02040503050406030204" pitchFamily="18" charset="0"/>
              <a:cs typeface="Times New Roman" panose="02020603050405020304" pitchFamily="18" charset="0"/>
            </a:endParaRPr>
          </a:p>
        </p:txBody>
      </p:sp>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Phiếu học tập số 1</a:t>
            </a:r>
            <a:endParaRPr sz="3467" b="1">
              <a:latin typeface="Cambria" panose="02040503050406030204" pitchFamily="18" charset="0"/>
              <a:cs typeface="Calibri" panose="020F0502020204030204" pitchFamily="34" charset="0"/>
            </a:endParaRPr>
          </a:p>
        </p:txBody>
      </p:sp>
      <p:grpSp>
        <p:nvGrpSpPr>
          <p:cNvPr id="1919" name="Google Shape;1919;p39" descr="n89 zalo Cuong Bui"/>
          <p:cNvGrpSpPr/>
          <p:nvPr/>
        </p:nvGrpSpPr>
        <p:grpSpPr>
          <a:xfrm>
            <a:off x="9278654" y="2187048"/>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grpSp>
        <p:nvGrpSpPr>
          <p:cNvPr id="86" name="Group 85" descr="n89 zalo Cuong Bui">
            <a:extLst>
              <a:ext uri="{FF2B5EF4-FFF2-40B4-BE49-F238E27FC236}">
                <a16:creationId xmlns:a16="http://schemas.microsoft.com/office/drawing/2014/main" id="{730ADFA9-8701-49F3-8350-6434CE0E599F}"/>
              </a:ext>
            </a:extLst>
          </p:cNvPr>
          <p:cNvGrpSpPr/>
          <p:nvPr/>
        </p:nvGrpSpPr>
        <p:grpSpPr>
          <a:xfrm>
            <a:off x="3823353" y="604690"/>
            <a:ext cx="629089" cy="639020"/>
            <a:chOff x="493574" y="321685"/>
            <a:chExt cx="755550" cy="790692"/>
          </a:xfrm>
        </p:grpSpPr>
        <p:sp>
          <p:nvSpPr>
            <p:cNvPr id="87" name="Oval 86">
              <a:extLst>
                <a:ext uri="{FF2B5EF4-FFF2-40B4-BE49-F238E27FC236}">
                  <a16:creationId xmlns:a16="http://schemas.microsoft.com/office/drawing/2014/main" id="{8F870CE5-1F1B-4802-ABAA-E85D80B3E36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88" name="Picture 87" descr="Icon&#10;&#10;Description automatically generated">
              <a:extLst>
                <a:ext uri="{FF2B5EF4-FFF2-40B4-BE49-F238E27FC236}">
                  <a16:creationId xmlns:a16="http://schemas.microsoft.com/office/drawing/2014/main" id="{34722DC1-DCC2-48D2-A578-2C94B5620C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136783821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Phiếu học tập số 1</a:t>
            </a:r>
            <a:endParaRPr sz="3467" b="1">
              <a:latin typeface="Cambria" panose="02040503050406030204" pitchFamily="18" charset="0"/>
              <a:cs typeface="Calibri" panose="020F0502020204030204" pitchFamily="34" charset="0"/>
            </a:endParaRPr>
          </a:p>
        </p:txBody>
      </p:sp>
      <p:grpSp>
        <p:nvGrpSpPr>
          <p:cNvPr id="1919" name="Google Shape;1919;p39" descr="n89 zalo Cuong Bui"/>
          <p:cNvGrpSpPr/>
          <p:nvPr/>
        </p:nvGrpSpPr>
        <p:grpSpPr>
          <a:xfrm>
            <a:off x="9278654" y="2187048"/>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9F1E"/>
                </a:solidFill>
                <a:effectLst/>
                <a:uLnTx/>
                <a:uFillTx/>
                <a:latin typeface="Arial"/>
                <a:ea typeface="+mn-ea"/>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DB833A"/>
                </a:solidFill>
                <a:effectLst/>
                <a:uLnTx/>
                <a:uFillTx/>
                <a:latin typeface="Arial"/>
                <a:ea typeface="+mn-ea"/>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DB833A"/>
                </a:solidFill>
                <a:effectLst/>
                <a:uLnTx/>
                <a:uFillTx/>
                <a:latin typeface="Arial"/>
                <a:ea typeface="+mn-ea"/>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221" name="Rectangle 9" descr="n89 zalo Cuong Bui">
            <a:extLst>
              <a:ext uri="{FF2B5EF4-FFF2-40B4-BE49-F238E27FC236}">
                <a16:creationId xmlns:a16="http://schemas.microsoft.com/office/drawing/2014/main" id="{5E3F8209-D186-9AB9-231A-18209DFF212F}"/>
              </a:ext>
            </a:extLst>
          </p:cNvPr>
          <p:cNvSpPr>
            <a:spLocks noChangeArrowheads="1"/>
          </p:cNvSpPr>
          <p:nvPr/>
        </p:nvSpPr>
        <p:spPr bwMode="auto">
          <a:xfrm>
            <a:off x="829116" y="2790449"/>
            <a:ext cx="2685337" cy="2308324"/>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2400" b="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Điểm giống nhau giữa tương tác hấp dẫn và tương tác tĩnh điện là: </a:t>
            </a:r>
            <a:r>
              <a:rPr kumimoji="0" lang="vi-VN" sz="2400" b="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Đều là tương </a:t>
            </a:r>
          </a:p>
        </p:txBody>
      </p:sp>
      <p:sp>
        <p:nvSpPr>
          <p:cNvPr id="222" name="Rectangle 9" descr="n89 zalo Cuong Bui">
            <a:extLst>
              <a:ext uri="{FF2B5EF4-FFF2-40B4-BE49-F238E27FC236}">
                <a16:creationId xmlns:a16="http://schemas.microsoft.com/office/drawing/2014/main" id="{88BD4A71-6234-F257-1748-9D956A680573}"/>
              </a:ext>
            </a:extLst>
          </p:cNvPr>
          <p:cNvSpPr>
            <a:spLocks noChangeArrowheads="1"/>
          </p:cNvSpPr>
          <p:nvPr/>
        </p:nvSpPr>
        <p:spPr bwMode="auto">
          <a:xfrm>
            <a:off x="3938381" y="2830004"/>
            <a:ext cx="2224853" cy="2308324"/>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Wingdings" panose="05000000000000000000" pitchFamily="2" charset="2"/>
              </a:rPr>
              <a:t></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Arial"/>
              </a:rPr>
              <a:t> </a:t>
            </a:r>
          </a:p>
          <a:p>
            <a:pPr marL="0" marR="0" lvl="0" indent="0" algn="ctr" defTabSz="1219170" rtl="0" eaLnBrk="1" fontAlgn="auto" latinLnBrk="0" hangingPunct="1">
              <a:spcBef>
                <a:spcPts val="0"/>
              </a:spcBef>
              <a:spcAft>
                <a:spcPts val="0"/>
              </a:spcAft>
              <a:buClr>
                <a:srgbClr val="000000"/>
              </a:buClr>
              <a:buSzTx/>
              <a:buFontTx/>
              <a:buNone/>
              <a:tabLst/>
              <a:defRPr/>
            </a:pPr>
            <a:r>
              <a:rPr kumimoji="0" lang="vi-VN"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rPr>
              <a:t>+ Công của lực điện có tính chất giống công của trọng trường</a:t>
            </a:r>
          </a:p>
        </p:txBody>
      </p:sp>
      <p:sp>
        <p:nvSpPr>
          <p:cNvPr id="223" name="Rectangle 9" descr="n89 zalo Cuong Bui">
            <a:extLst>
              <a:ext uri="{FF2B5EF4-FFF2-40B4-BE49-F238E27FC236}">
                <a16:creationId xmlns:a16="http://schemas.microsoft.com/office/drawing/2014/main" id="{6F86FED1-93D1-FDD7-182D-833232E5FAEE}"/>
              </a:ext>
            </a:extLst>
          </p:cNvPr>
          <p:cNvSpPr>
            <a:spLocks noChangeArrowheads="1"/>
          </p:cNvSpPr>
          <p:nvPr/>
        </p:nvSpPr>
        <p:spPr bwMode="auto">
          <a:xfrm>
            <a:off x="6592527" y="2790449"/>
            <a:ext cx="2224853" cy="2308324"/>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Arial"/>
            </a:endParaRPr>
          </a:p>
          <a:p>
            <a:pPr marL="0" marR="0" lvl="0" indent="0" algn="ctr" defTabSz="1219170" rtl="0" eaLnBrk="1" fontAlgn="auto" latinLnBrk="0" hangingPunct="1">
              <a:spcBef>
                <a:spcPts val="0"/>
              </a:spcBef>
              <a:spcAft>
                <a:spcPts val="0"/>
              </a:spcAft>
              <a:buClr>
                <a:srgbClr val="000000"/>
              </a:buClr>
              <a:buSzTx/>
              <a:buFontTx/>
              <a:buNone/>
              <a:tabLst/>
              <a:defRPr/>
            </a:pPr>
            <a:endParaRPr kumimoji="0" lang="vi-VN"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Arial"/>
            </a:endParaRPr>
          </a:p>
          <a:p>
            <a:pPr marL="0" marR="0" lvl="0" indent="0" algn="ctr" defTabSz="1219170" rtl="0" eaLnBrk="1" fontAlgn="auto" latinLnBrk="0" hangingPunct="1">
              <a:spcBef>
                <a:spcPts val="0"/>
              </a:spcBef>
              <a:spcAft>
                <a:spcPts val="0"/>
              </a:spcAft>
              <a:buClr>
                <a:srgbClr val="000000"/>
              </a:buClr>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Arial"/>
              </a:rPr>
              <a:t> </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rPr>
              <a:t>Trường tĩnh điện là trường thế.</a:t>
            </a:r>
            <a:endParaRPr kumimoji="0" lang="vi-VN"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endParaRPr>
          </a:p>
          <a:p>
            <a:pPr marL="0" marR="0" lvl="0" indent="0" algn="ctr" defTabSz="1219170" rtl="0" eaLnBrk="1" fontAlgn="auto" latinLnBrk="0" hangingPunct="1">
              <a:spcBef>
                <a:spcPts val="0"/>
              </a:spcBef>
              <a:spcAft>
                <a:spcPts val="0"/>
              </a:spcAft>
              <a:buClr>
                <a:srgbClr val="000000"/>
              </a:buClr>
              <a:buSzTx/>
              <a:buFontTx/>
              <a:buNone/>
              <a:tabLst/>
              <a:defRPr/>
            </a:pPr>
            <a:endParaRPr kumimoji="0" lang="vi-VN" sz="2400" b="0" i="0" u="none" strike="noStrike" kern="1200" cap="none" spc="0" normalizeH="0" baseline="0" noProof="0">
              <a:ln>
                <a:noFill/>
              </a:ln>
              <a:solidFill>
                <a:srgbClr val="FF0000"/>
              </a:solidFill>
              <a:effectLst/>
              <a:uLnTx/>
              <a:uFillTx/>
              <a:latin typeface="Cambria" panose="02040503050406030204" pitchFamily="18" charset="0"/>
              <a:ea typeface="+mn-ea"/>
              <a:cs typeface="Times New Roman" panose="02020603050405020304" pitchFamily="18" charset="0"/>
              <a:sym typeface="Arial"/>
            </a:endParaRPr>
          </a:p>
        </p:txBody>
      </p:sp>
      <p:grpSp>
        <p:nvGrpSpPr>
          <p:cNvPr id="86" name="Group 85" descr="n89 zalo Cuong Bui">
            <a:extLst>
              <a:ext uri="{FF2B5EF4-FFF2-40B4-BE49-F238E27FC236}">
                <a16:creationId xmlns:a16="http://schemas.microsoft.com/office/drawing/2014/main" id="{730ADFA9-8701-49F3-8350-6434CE0E599F}"/>
              </a:ext>
            </a:extLst>
          </p:cNvPr>
          <p:cNvGrpSpPr/>
          <p:nvPr/>
        </p:nvGrpSpPr>
        <p:grpSpPr>
          <a:xfrm>
            <a:off x="3823353" y="604690"/>
            <a:ext cx="629089" cy="639020"/>
            <a:chOff x="493574" y="321685"/>
            <a:chExt cx="755550" cy="790692"/>
          </a:xfrm>
        </p:grpSpPr>
        <p:sp>
          <p:nvSpPr>
            <p:cNvPr id="87" name="Oval 86">
              <a:extLst>
                <a:ext uri="{FF2B5EF4-FFF2-40B4-BE49-F238E27FC236}">
                  <a16:creationId xmlns:a16="http://schemas.microsoft.com/office/drawing/2014/main" id="{8F870CE5-1F1B-4802-ABAA-E85D80B3E36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88" name="Picture 87" descr="Icon&#10;&#10;Description automatically generated">
              <a:extLst>
                <a:ext uri="{FF2B5EF4-FFF2-40B4-BE49-F238E27FC236}">
                  <a16:creationId xmlns:a16="http://schemas.microsoft.com/office/drawing/2014/main" id="{34722DC1-DCC2-48D2-A578-2C94B5620C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409743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grpSp>
        <p:nvGrpSpPr>
          <p:cNvPr id="1919" name="Google Shape;1919;p39" descr="n89 zalo Cuong Bui"/>
          <p:cNvGrpSpPr/>
          <p:nvPr/>
        </p:nvGrpSpPr>
        <p:grpSpPr>
          <a:xfrm>
            <a:off x="9559075" y="2168287"/>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3" name="TextBox 2" descr="n89 zalo Cuong Bui">
            <a:extLst>
              <a:ext uri="{FF2B5EF4-FFF2-40B4-BE49-F238E27FC236}">
                <a16:creationId xmlns:a16="http://schemas.microsoft.com/office/drawing/2014/main" id="{5EAF5D77-8DF2-8020-EF08-CA2AC082A397}"/>
              </a:ext>
            </a:extLst>
          </p:cNvPr>
          <p:cNvSpPr txBox="1"/>
          <p:nvPr/>
        </p:nvSpPr>
        <p:spPr>
          <a:xfrm>
            <a:off x="1048985" y="3113900"/>
            <a:ext cx="2345635" cy="1508105"/>
          </a:xfrm>
          <a:prstGeom prst="rect">
            <a:avLst/>
          </a:prstGeom>
          <a:solidFill>
            <a:schemeClr val="bg1"/>
          </a:solidFill>
          <a:ln>
            <a:solidFill>
              <a:schemeClr val="bg1">
                <a:lumMod val="95000"/>
              </a:schemeClr>
            </a:solidFill>
          </a:ln>
          <a:scene3d>
            <a:camera prst="orthographicFront"/>
            <a:lightRig rig="threePt" dir="t"/>
          </a:scene3d>
          <a:sp3d>
            <a:bevelT w="114300" prst="artDeco"/>
          </a:sp3d>
        </p:spPr>
        <p:txBody>
          <a:bodyPr wrap="square" rtlCol="0">
            <a:spAutoFit/>
          </a:bodyPr>
          <a:lstStyle/>
          <a:p>
            <a:pPr algn="ctr"/>
            <a:r>
              <a:rPr lang="en-US" sz="4600" b="1">
                <a:solidFill>
                  <a:srgbClr val="7030A0"/>
                </a:solidFill>
                <a:latin typeface="Cambria" panose="02040503050406030204" pitchFamily="18" charset="0"/>
                <a:cs typeface="Times New Roman" panose="02020603050405020304" pitchFamily="18" charset="0"/>
              </a:rPr>
              <a:t>NỘI DUNG</a:t>
            </a:r>
            <a:endParaRPr lang="vi-VN" sz="4600" b="1">
              <a:solidFill>
                <a:srgbClr val="7030A0"/>
              </a:solidFill>
              <a:latin typeface="Cambria" panose="02040503050406030204" pitchFamily="18" charset="0"/>
              <a:cs typeface="Times New Roman" panose="02020603050405020304" pitchFamily="18"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205684" y="2742559"/>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7030A0"/>
                </a:solidFill>
                <a:latin typeface="Cambria" panose="02040503050406030204" pitchFamily="18" charset="0"/>
                <a:ea typeface="Cambria" panose="02040503050406030204" pitchFamily="18" charset="0"/>
              </a:rPr>
              <a:t>I.</a:t>
            </a:r>
          </a:p>
        </p:txBody>
      </p:sp>
      <p:sp>
        <p:nvSpPr>
          <p:cNvPr id="5" name="Google Shape;374;p24" descr="n89 zalo Cuong Bui">
            <a:extLst>
              <a:ext uri="{FF2B5EF4-FFF2-40B4-BE49-F238E27FC236}">
                <a16:creationId xmlns:a16="http://schemas.microsoft.com/office/drawing/2014/main" id="{4DDDC954-E309-C30C-559D-8C1F28DA93A7}"/>
              </a:ext>
            </a:extLst>
          </p:cNvPr>
          <p:cNvSpPr txBox="1">
            <a:spLocks/>
          </p:cNvSpPr>
          <p:nvPr/>
        </p:nvSpPr>
        <p:spPr>
          <a:xfrm>
            <a:off x="4205684" y="4247865"/>
            <a:ext cx="685618" cy="577800"/>
          </a:xfrm>
          <a:prstGeom prst="rect">
            <a:avLst/>
          </a:prstGeom>
        </p:spPr>
        <p:txBody>
          <a:bodyPr spcFirstLastPara="1" vert="horz" wrap="square" lIns="91425" tIns="91425" rIns="91425" bIns="91425" rtlCol="0" anchor="ctr" anchorCtr="0">
            <a:noAutofit/>
          </a:bodyPr>
          <a:lstStyle>
            <a:defPPr>
              <a:defRPr lang="en-US"/>
            </a:defPPr>
            <a:lvl1pPr lvl="0" indent="0" algn="r">
              <a:lnSpc>
                <a:spcPct val="100000"/>
              </a:lnSpc>
              <a:spcBef>
                <a:spcPts val="0"/>
              </a:spcBef>
              <a:spcAft>
                <a:spcPts val="0"/>
              </a:spcAft>
              <a:buClr>
                <a:srgbClr val="FF7C3E"/>
              </a:buClr>
              <a:buSzPts val="2400"/>
              <a:buFont typeface="Denk One"/>
              <a:buNone/>
              <a:defRPr sz="3200">
                <a:solidFill>
                  <a:srgbClr val="FF7C3E"/>
                </a:solidFill>
                <a:latin typeface=".VnCentury Schoolbook" panose="020B7200000000000000" pitchFamily="34" charset="0"/>
                <a:ea typeface="Denk One"/>
                <a:cs typeface="Denk One"/>
              </a:defRPr>
            </a:lvl1pPr>
            <a:lvl2pPr marL="685800" lvl="1"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2pPr>
            <a:lvl3pPr marL="1143000" lvl="2"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3pPr>
            <a:lvl4pPr marL="1600200" lvl="3"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4pPr>
            <a:lvl5pPr marL="2057400" lvl="4"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5pPr>
            <a:lvl6pPr marL="2514600" lvl="5"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6pPr>
            <a:lvl7pPr marL="2971800" lvl="6"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7pPr>
            <a:lvl8pPr marL="3429000" lvl="7"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8pPr>
            <a:lvl9pPr marL="3886200" lvl="8"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9pPr>
          </a:lstStyle>
          <a:p>
            <a:r>
              <a:rPr lang="es" b="1">
                <a:solidFill>
                  <a:srgbClr val="7030A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4625580" y="2711997"/>
            <a:ext cx="4493221"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vi-VN" sz="2800" b="1">
                <a:solidFill>
                  <a:srgbClr val="FF0000"/>
                </a:solidFill>
                <a:latin typeface="Cambria" panose="02040503050406030204" pitchFamily="18" charset="0"/>
                <a:ea typeface="Cambria" panose="02040503050406030204" pitchFamily="18" charset="0"/>
              </a:rPr>
              <a:t>C</a:t>
            </a:r>
            <a:r>
              <a:rPr lang="en-US" sz="2800" b="1">
                <a:solidFill>
                  <a:srgbClr val="FF0000"/>
                </a:solidFill>
                <a:latin typeface="Cambria" panose="02040503050406030204" pitchFamily="18" charset="0"/>
                <a:ea typeface="Cambria" panose="02040503050406030204" pitchFamily="18" charset="0"/>
              </a:rPr>
              <a:t>ÔNG CỦA LỰC ĐIỆN</a:t>
            </a:r>
            <a:endParaRPr lang="vi-VN" sz="2800" b="1">
              <a:solidFill>
                <a:srgbClr val="FF0000"/>
              </a:solidFill>
              <a:latin typeface="Cambria" panose="02040503050406030204" pitchFamily="18" charset="0"/>
              <a:ea typeface="Cambria" panose="02040503050406030204" pitchFamily="18" charset="0"/>
            </a:endParaRPr>
          </a:p>
        </p:txBody>
      </p:sp>
      <p:sp>
        <p:nvSpPr>
          <p:cNvPr id="8" name="Google Shape;368;p24" descr="n89 zalo Cuong Bui">
            <a:extLst>
              <a:ext uri="{FF2B5EF4-FFF2-40B4-BE49-F238E27FC236}">
                <a16:creationId xmlns:a16="http://schemas.microsoft.com/office/drawing/2014/main" id="{CEA59B3E-9699-39FA-B393-45C3A0CBB049}"/>
              </a:ext>
            </a:extLst>
          </p:cNvPr>
          <p:cNvSpPr txBox="1">
            <a:spLocks/>
          </p:cNvSpPr>
          <p:nvPr/>
        </p:nvSpPr>
        <p:spPr>
          <a:xfrm>
            <a:off x="4793425" y="4213286"/>
            <a:ext cx="4229987" cy="1472416"/>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en-US" sz="2800" b="1">
                <a:solidFill>
                  <a:srgbClr val="FF0000"/>
                </a:solidFill>
                <a:latin typeface="Cambria" panose="02040503050406030204" pitchFamily="18" charset="0"/>
                <a:ea typeface="Cambria" panose="02040503050406030204" pitchFamily="18" charset="0"/>
              </a:rPr>
              <a:t>THẾ NĂNG CỦA MỘT ĐIỆN TÍCH TRONG ĐIỆN TRƯỜNG</a:t>
            </a:r>
            <a:endParaRPr lang="vi-VN" sz="28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7146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1000"/>
                            </p:stCondLst>
                            <p:childTnLst>
                              <p:par>
                                <p:cTn id="14" presetID="45"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24" name="Text Box 12" descr="n89 zalo Cuong Bui">
            <a:extLst>
              <a:ext uri="{FF2B5EF4-FFF2-40B4-BE49-F238E27FC236}">
                <a16:creationId xmlns:a16="http://schemas.microsoft.com/office/drawing/2014/main" id="{1828C38F-C732-34DB-9085-08417A63918C}"/>
              </a:ext>
            </a:extLst>
          </p:cNvPr>
          <p:cNvSpPr txBox="1">
            <a:spLocks noChangeArrowheads="1"/>
          </p:cNvSpPr>
          <p:nvPr/>
        </p:nvSpPr>
        <p:spPr bwMode="auto">
          <a:xfrm>
            <a:off x="1053216" y="2656993"/>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5" name="Text Box 13" descr="n89 zalo Cuong Bui">
            <a:extLst>
              <a:ext uri="{FF2B5EF4-FFF2-40B4-BE49-F238E27FC236}">
                <a16:creationId xmlns:a16="http://schemas.microsoft.com/office/drawing/2014/main" id="{CDC36A47-CBE8-2ECE-FA4E-B9DD25E909ED}"/>
              </a:ext>
            </a:extLst>
          </p:cNvPr>
          <p:cNvSpPr txBox="1">
            <a:spLocks noChangeArrowheads="1"/>
          </p:cNvSpPr>
          <p:nvPr/>
        </p:nvSpPr>
        <p:spPr bwMode="auto">
          <a:xfrm>
            <a:off x="1053216" y="4790593"/>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6" name="Line 14" descr="n89 zalo Cuong Bui">
            <a:extLst>
              <a:ext uri="{FF2B5EF4-FFF2-40B4-BE49-F238E27FC236}">
                <a16:creationId xmlns:a16="http://schemas.microsoft.com/office/drawing/2014/main" id="{35814DAF-4024-C2A2-F017-D7A12A06CF99}"/>
              </a:ext>
            </a:extLst>
          </p:cNvPr>
          <p:cNvSpPr>
            <a:spLocks noChangeShapeType="1"/>
          </p:cNvSpPr>
          <p:nvPr/>
        </p:nvSpPr>
        <p:spPr bwMode="auto">
          <a:xfrm>
            <a:off x="1237763"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7" name="Line 20" descr="n89 zalo Cuong Bui">
            <a:extLst>
              <a:ext uri="{FF2B5EF4-FFF2-40B4-BE49-F238E27FC236}">
                <a16:creationId xmlns:a16="http://schemas.microsoft.com/office/drawing/2014/main" id="{9579594C-7CFC-6DB6-1D2D-73B4A5ECA953}"/>
              </a:ext>
            </a:extLst>
          </p:cNvPr>
          <p:cNvSpPr>
            <a:spLocks noChangeShapeType="1"/>
          </p:cNvSpPr>
          <p:nvPr/>
        </p:nvSpPr>
        <p:spPr bwMode="auto">
          <a:xfrm>
            <a:off x="1852919"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8" name="Line 22" descr="n89 zalo Cuong Bui">
            <a:extLst>
              <a:ext uri="{FF2B5EF4-FFF2-40B4-BE49-F238E27FC236}">
                <a16:creationId xmlns:a16="http://schemas.microsoft.com/office/drawing/2014/main" id="{93D45E0C-5EF4-8C4C-2B60-132FE58EDC6D}"/>
              </a:ext>
            </a:extLst>
          </p:cNvPr>
          <p:cNvSpPr>
            <a:spLocks noChangeShapeType="1"/>
          </p:cNvSpPr>
          <p:nvPr/>
        </p:nvSpPr>
        <p:spPr bwMode="auto">
          <a:xfrm>
            <a:off x="2468075"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9" name="Line 24" descr="n89 zalo Cuong Bui">
            <a:extLst>
              <a:ext uri="{FF2B5EF4-FFF2-40B4-BE49-F238E27FC236}">
                <a16:creationId xmlns:a16="http://schemas.microsoft.com/office/drawing/2014/main" id="{AF855B64-5F5D-375F-54D0-12F0A03E3513}"/>
              </a:ext>
            </a:extLst>
          </p:cNvPr>
          <p:cNvSpPr>
            <a:spLocks noChangeShapeType="1"/>
          </p:cNvSpPr>
          <p:nvPr/>
        </p:nvSpPr>
        <p:spPr bwMode="auto">
          <a:xfrm>
            <a:off x="3083231"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0" name="Line 26" descr="n89 zalo Cuong Bui">
            <a:extLst>
              <a:ext uri="{FF2B5EF4-FFF2-40B4-BE49-F238E27FC236}">
                <a16:creationId xmlns:a16="http://schemas.microsoft.com/office/drawing/2014/main" id="{C449DCFA-15CC-AE4D-3924-A2948E4F869B}"/>
              </a:ext>
            </a:extLst>
          </p:cNvPr>
          <p:cNvSpPr>
            <a:spLocks noChangeShapeType="1"/>
          </p:cNvSpPr>
          <p:nvPr/>
        </p:nvSpPr>
        <p:spPr bwMode="auto">
          <a:xfrm>
            <a:off x="3698388"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1" name="Line 19" descr="n89 zalo Cuong Bui">
            <a:extLst>
              <a:ext uri="{FF2B5EF4-FFF2-40B4-BE49-F238E27FC236}">
                <a16:creationId xmlns:a16="http://schemas.microsoft.com/office/drawing/2014/main" id="{6915FB33-3447-554D-1CB8-BE26B190461D}"/>
              </a:ext>
            </a:extLst>
          </p:cNvPr>
          <p:cNvSpPr>
            <a:spLocks noChangeShapeType="1"/>
          </p:cNvSpPr>
          <p:nvPr/>
        </p:nvSpPr>
        <p:spPr bwMode="auto">
          <a:xfrm>
            <a:off x="1237763"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8" name="Line 21" descr="n89 zalo Cuong Bui">
            <a:extLst>
              <a:ext uri="{FF2B5EF4-FFF2-40B4-BE49-F238E27FC236}">
                <a16:creationId xmlns:a16="http://schemas.microsoft.com/office/drawing/2014/main" id="{C78F8632-8332-5BAA-7332-A8E54B969879}"/>
              </a:ext>
            </a:extLst>
          </p:cNvPr>
          <p:cNvSpPr>
            <a:spLocks noChangeShapeType="1"/>
          </p:cNvSpPr>
          <p:nvPr/>
        </p:nvSpPr>
        <p:spPr bwMode="auto">
          <a:xfrm>
            <a:off x="1852919"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9" name="Line 23" descr="n89 zalo Cuong Bui">
            <a:extLst>
              <a:ext uri="{FF2B5EF4-FFF2-40B4-BE49-F238E27FC236}">
                <a16:creationId xmlns:a16="http://schemas.microsoft.com/office/drawing/2014/main" id="{29AAA59E-F9D9-F1D1-E329-283AB26ABEEB}"/>
              </a:ext>
            </a:extLst>
          </p:cNvPr>
          <p:cNvSpPr>
            <a:spLocks noChangeShapeType="1"/>
          </p:cNvSpPr>
          <p:nvPr/>
        </p:nvSpPr>
        <p:spPr bwMode="auto">
          <a:xfrm>
            <a:off x="2468075"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0" name="Line 25" descr="n89 zalo Cuong Bui">
            <a:extLst>
              <a:ext uri="{FF2B5EF4-FFF2-40B4-BE49-F238E27FC236}">
                <a16:creationId xmlns:a16="http://schemas.microsoft.com/office/drawing/2014/main" id="{745970D6-D150-E7AF-38EB-A10C07230BDB}"/>
              </a:ext>
            </a:extLst>
          </p:cNvPr>
          <p:cNvSpPr>
            <a:spLocks noChangeShapeType="1"/>
          </p:cNvSpPr>
          <p:nvPr/>
        </p:nvSpPr>
        <p:spPr bwMode="auto">
          <a:xfrm>
            <a:off x="3083231"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1" name="Line 27" descr="n89 zalo Cuong Bui">
            <a:extLst>
              <a:ext uri="{FF2B5EF4-FFF2-40B4-BE49-F238E27FC236}">
                <a16:creationId xmlns:a16="http://schemas.microsoft.com/office/drawing/2014/main" id="{F65A261E-7B2A-18F9-3913-9D983A649347}"/>
              </a:ext>
            </a:extLst>
          </p:cNvPr>
          <p:cNvSpPr>
            <a:spLocks noChangeShapeType="1"/>
          </p:cNvSpPr>
          <p:nvPr/>
        </p:nvSpPr>
        <p:spPr bwMode="auto">
          <a:xfrm>
            <a:off x="3698388"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grpSp>
        <p:nvGrpSpPr>
          <p:cNvPr id="1892" name="Group 56" descr="n89 zalo Cuong Bui">
            <a:extLst>
              <a:ext uri="{FF2B5EF4-FFF2-40B4-BE49-F238E27FC236}">
                <a16:creationId xmlns:a16="http://schemas.microsoft.com/office/drawing/2014/main" id="{1246B524-8A3F-7412-8F36-AB5DB9984762}"/>
              </a:ext>
            </a:extLst>
          </p:cNvPr>
          <p:cNvGrpSpPr>
            <a:grpSpLocks/>
          </p:cNvGrpSpPr>
          <p:nvPr/>
        </p:nvGrpSpPr>
        <p:grpSpPr bwMode="auto">
          <a:xfrm>
            <a:off x="1984296" y="3402323"/>
            <a:ext cx="312738" cy="369888"/>
            <a:chOff x="4191" y="1416"/>
            <a:chExt cx="197" cy="233"/>
          </a:xfrm>
        </p:grpSpPr>
        <p:sp>
          <p:nvSpPr>
            <p:cNvPr id="1893" name="Oval 15">
              <a:extLst>
                <a:ext uri="{FF2B5EF4-FFF2-40B4-BE49-F238E27FC236}">
                  <a16:creationId xmlns:a16="http://schemas.microsoft.com/office/drawing/2014/main" id="{4A6AEA13-E30D-33EB-88A2-878B6E85D1FB}"/>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894" name="Text Box 16">
              <a:extLst>
                <a:ext uri="{FF2B5EF4-FFF2-40B4-BE49-F238E27FC236}">
                  <a16:creationId xmlns:a16="http://schemas.microsoft.com/office/drawing/2014/main" id="{CBEEC423-BDFF-C71C-8530-FCCD94060DFD}"/>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mc:Choice xmlns:a14="http://schemas.microsoft.com/office/drawing/2010/main" Requires="a14">
          <p:sp>
            <p:nvSpPr>
              <p:cNvPr id="1901" name="TextBox 1900" descr="n89 zalo Cuong Bui">
                <a:extLst>
                  <a:ext uri="{FF2B5EF4-FFF2-40B4-BE49-F238E27FC236}">
                    <a16:creationId xmlns:a16="http://schemas.microsoft.com/office/drawing/2014/main" id="{38DFFC78-764E-EC69-9EC9-E0EC35CF16F7}"/>
                  </a:ext>
                </a:extLst>
              </p:cNvPr>
              <p:cNvSpPr txBox="1"/>
              <p:nvPr/>
            </p:nvSpPr>
            <p:spPr>
              <a:xfrm>
                <a:off x="1759740" y="3348738"/>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1901" name="TextBox 1900" descr="n89 zalo Cuong Bui">
                <a:extLst>
                  <a:ext uri="{FF2B5EF4-FFF2-40B4-BE49-F238E27FC236}">
                    <a16:creationId xmlns:a16="http://schemas.microsoft.com/office/drawing/2014/main" id="{38DFFC78-764E-EC69-9EC9-E0EC35CF16F7}"/>
                  </a:ext>
                </a:extLst>
              </p:cNvPr>
              <p:cNvSpPr txBox="1">
                <a:spLocks noRot="1" noChangeAspect="1" noMove="1" noResize="1" noEditPoints="1" noAdjustHandles="1" noChangeArrowheads="1" noChangeShapeType="1" noTextEdit="1"/>
              </p:cNvSpPr>
              <p:nvPr/>
            </p:nvSpPr>
            <p:spPr>
              <a:xfrm>
                <a:off x="1759740" y="3348738"/>
                <a:ext cx="357809" cy="381217"/>
              </a:xfrm>
              <a:prstGeom prst="rect">
                <a:avLst/>
              </a:prstGeom>
              <a:blipFill>
                <a:blip r:embed="rId3"/>
                <a:stretch>
                  <a:fillRect b="-4762"/>
                </a:stretch>
              </a:blipFill>
            </p:spPr>
            <p:txBody>
              <a:bodyPr/>
              <a:lstStyle/>
              <a:p>
                <a:r>
                  <a:rPr lang="en-US">
                    <a:noFill/>
                  </a:rPr>
                  <a:t> </a:t>
                </a:r>
              </a:p>
            </p:txBody>
          </p:sp>
        </mc:Fallback>
      </mc:AlternateContent>
      <p:cxnSp>
        <p:nvCxnSpPr>
          <p:cNvPr id="1905" name="Straight Arrow Connector 1904" descr="n89 zalo Cuong Bui">
            <a:extLst>
              <a:ext uri="{FF2B5EF4-FFF2-40B4-BE49-F238E27FC236}">
                <a16:creationId xmlns:a16="http://schemas.microsoft.com/office/drawing/2014/main" id="{CCF56A1B-8448-8F12-5F20-2853D70EA256}"/>
              </a:ext>
            </a:extLst>
          </p:cNvPr>
          <p:cNvCxnSpPr/>
          <p:nvPr/>
        </p:nvCxnSpPr>
        <p:spPr>
          <a:xfrm>
            <a:off x="2165260" y="3686318"/>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06" name="TextBox 1905" descr="n89 zalo Cuong Bui">
                <a:extLst>
                  <a:ext uri="{FF2B5EF4-FFF2-40B4-BE49-F238E27FC236}">
                    <a16:creationId xmlns:a16="http://schemas.microsoft.com/office/drawing/2014/main" id="{2F4A11A0-8EA2-1EB0-810A-BE18113EED3F}"/>
                  </a:ext>
                </a:extLst>
              </p:cNvPr>
              <p:cNvSpPr txBox="1"/>
              <p:nvPr/>
            </p:nvSpPr>
            <p:spPr>
              <a:xfrm>
                <a:off x="1449949" y="41623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p:sp>
            <p:nvSpPr>
              <p:cNvPr id="1906" name="TextBox 1905" descr="n89 zalo Cuong Bui">
                <a:extLst>
                  <a:ext uri="{FF2B5EF4-FFF2-40B4-BE49-F238E27FC236}">
                    <a16:creationId xmlns:a16="http://schemas.microsoft.com/office/drawing/2014/main" id="{2F4A11A0-8EA2-1EB0-810A-BE18113EED3F}"/>
                  </a:ext>
                </a:extLst>
              </p:cNvPr>
              <p:cNvSpPr txBox="1">
                <a:spLocks noRot="1" noChangeAspect="1" noMove="1" noResize="1" noEditPoints="1" noAdjustHandles="1" noChangeArrowheads="1" noChangeShapeType="1" noTextEdit="1"/>
              </p:cNvSpPr>
              <p:nvPr/>
            </p:nvSpPr>
            <p:spPr>
              <a:xfrm>
                <a:off x="1449949" y="4162332"/>
                <a:ext cx="1064333"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07" name="TextBox 1906" descr="n89 zalo Cuong Bui">
                <a:extLst>
                  <a:ext uri="{FF2B5EF4-FFF2-40B4-BE49-F238E27FC236}">
                    <a16:creationId xmlns:a16="http://schemas.microsoft.com/office/drawing/2014/main" id="{C3A3F54B-7E48-1DC9-4344-78495D37AA96}"/>
                  </a:ext>
                </a:extLst>
              </p:cNvPr>
              <p:cNvSpPr txBox="1"/>
              <p:nvPr/>
            </p:nvSpPr>
            <p:spPr>
              <a:xfrm>
                <a:off x="549126" y="3902200"/>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1907" name="TextBox 1906" descr="n89 zalo Cuong Bui">
                <a:extLst>
                  <a:ext uri="{FF2B5EF4-FFF2-40B4-BE49-F238E27FC236}">
                    <a16:creationId xmlns:a16="http://schemas.microsoft.com/office/drawing/2014/main" id="{C3A3F54B-7E48-1DC9-4344-78495D37AA96}"/>
                  </a:ext>
                </a:extLst>
              </p:cNvPr>
              <p:cNvSpPr txBox="1">
                <a:spLocks noRot="1" noChangeAspect="1" noMove="1" noResize="1" noEditPoints="1" noAdjustHandles="1" noChangeArrowheads="1" noChangeShapeType="1" noTextEdit="1"/>
              </p:cNvSpPr>
              <p:nvPr/>
            </p:nvSpPr>
            <p:spPr>
              <a:xfrm>
                <a:off x="549126" y="3902200"/>
                <a:ext cx="1064333" cy="575479"/>
              </a:xfrm>
              <a:prstGeom prst="rect">
                <a:avLst/>
              </a:prstGeom>
              <a:blipFill>
                <a:blip r:embed="rId5"/>
                <a:stretch>
                  <a:fillRect/>
                </a:stretch>
              </a:blipFill>
            </p:spPr>
            <p:txBody>
              <a:bodyPr/>
              <a:lstStyle/>
              <a:p>
                <a:r>
                  <a:rPr lang="en-US">
                    <a:noFill/>
                  </a:rPr>
                  <a:t> </a:t>
                </a:r>
              </a:p>
            </p:txBody>
          </p:sp>
        </mc:Fallback>
      </mc:AlternateContent>
      <p:grpSp>
        <p:nvGrpSpPr>
          <p:cNvPr id="1909" name="Group 56" descr="n89 zalo Cuong Bui">
            <a:extLst>
              <a:ext uri="{FF2B5EF4-FFF2-40B4-BE49-F238E27FC236}">
                <a16:creationId xmlns:a16="http://schemas.microsoft.com/office/drawing/2014/main" id="{8311E709-7844-ECF2-F4C3-87EFFC72CFBA}"/>
              </a:ext>
            </a:extLst>
          </p:cNvPr>
          <p:cNvGrpSpPr>
            <a:grpSpLocks/>
          </p:cNvGrpSpPr>
          <p:nvPr/>
        </p:nvGrpSpPr>
        <p:grpSpPr bwMode="auto">
          <a:xfrm>
            <a:off x="3226506" y="4152959"/>
            <a:ext cx="276225" cy="646113"/>
            <a:chOff x="4203" y="1346"/>
            <a:chExt cx="174" cy="407"/>
          </a:xfrm>
        </p:grpSpPr>
        <p:sp>
          <p:nvSpPr>
            <p:cNvPr id="1910" name="Oval 15">
              <a:extLst>
                <a:ext uri="{FF2B5EF4-FFF2-40B4-BE49-F238E27FC236}">
                  <a16:creationId xmlns:a16="http://schemas.microsoft.com/office/drawing/2014/main" id="{8F9533D0-DC19-15E9-880F-EDB456631DF4}"/>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911" name="Text Box 16">
              <a:extLst>
                <a:ext uri="{FF2B5EF4-FFF2-40B4-BE49-F238E27FC236}">
                  <a16:creationId xmlns:a16="http://schemas.microsoft.com/office/drawing/2014/main" id="{B5D8802D-3CD7-2771-EFA8-2C7ECF0EA192}"/>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1912" name="Straight Arrow Connector 1911" descr="n89 zalo Cuong Bui">
            <a:extLst>
              <a:ext uri="{FF2B5EF4-FFF2-40B4-BE49-F238E27FC236}">
                <a16:creationId xmlns:a16="http://schemas.microsoft.com/office/drawing/2014/main" id="{FC2DEA02-E3F3-A648-70B9-ED47C507882B}"/>
              </a:ext>
            </a:extLst>
          </p:cNvPr>
          <p:cNvCxnSpPr>
            <a:cxnSpLocks/>
          </p:cNvCxnSpPr>
          <p:nvPr/>
        </p:nvCxnSpPr>
        <p:spPr>
          <a:xfrm flipV="1">
            <a:off x="3401025" y="3421276"/>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13" name="TextBox 1912" descr="n89 zalo Cuong Bui">
                <a:extLst>
                  <a:ext uri="{FF2B5EF4-FFF2-40B4-BE49-F238E27FC236}">
                    <a16:creationId xmlns:a16="http://schemas.microsoft.com/office/drawing/2014/main" id="{B1D040CA-6F14-8BF8-4A94-1F2C659BD8B9}"/>
                  </a:ext>
                </a:extLst>
              </p:cNvPr>
              <p:cNvSpPr txBox="1"/>
              <p:nvPr/>
            </p:nvSpPr>
            <p:spPr>
              <a:xfrm>
                <a:off x="2722805" y="31922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p:sp>
            <p:nvSpPr>
              <p:cNvPr id="1913" name="TextBox 1912" descr="n89 zalo Cuong Bui">
                <a:extLst>
                  <a:ext uri="{FF2B5EF4-FFF2-40B4-BE49-F238E27FC236}">
                    <a16:creationId xmlns:a16="http://schemas.microsoft.com/office/drawing/2014/main" id="{B1D040CA-6F14-8BF8-4A94-1F2C659BD8B9}"/>
                  </a:ext>
                </a:extLst>
              </p:cNvPr>
              <p:cNvSpPr txBox="1">
                <a:spLocks noRot="1" noChangeAspect="1" noMove="1" noResize="1" noEditPoints="1" noAdjustHandles="1" noChangeArrowheads="1" noChangeShapeType="1" noTextEdit="1"/>
              </p:cNvSpPr>
              <p:nvPr/>
            </p:nvSpPr>
            <p:spPr>
              <a:xfrm>
                <a:off x="2722805" y="3192232"/>
                <a:ext cx="1064333" cy="575479"/>
              </a:xfrm>
              <a:prstGeom prst="rect">
                <a:avLst/>
              </a:prstGeom>
              <a:blipFill>
                <a:blip r:embed="rId6"/>
                <a:stretch>
                  <a:fillRect/>
                </a:stretch>
              </a:blipFill>
            </p:spPr>
            <p:txBody>
              <a:bodyPr/>
              <a:lstStyle/>
              <a:p>
                <a:r>
                  <a:rPr lang="en-US">
                    <a:noFill/>
                  </a:rPr>
                  <a:t> </a:t>
                </a:r>
              </a:p>
            </p:txBody>
          </p:sp>
        </mc:Fallback>
      </mc:AlternateContent>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sz="3467" b="1" err="1">
                <a:latin typeface="Cambria" panose="02040503050406030204" pitchFamily="18" charset="0"/>
                <a:cs typeface="Calibri" panose="020F0502020204030204" pitchFamily="34" charset="0"/>
              </a:rPr>
              <a:t>Phiếu</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học</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tập</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số</a:t>
            </a:r>
            <a:r>
              <a:rPr lang="en-US" sz="3467" b="1">
                <a:latin typeface="Cambria" panose="02040503050406030204" pitchFamily="18" charset="0"/>
                <a:cs typeface="Calibri" panose="020F0502020204030204" pitchFamily="34" charset="0"/>
              </a:rPr>
              <a:t> 2</a:t>
            </a:r>
          </a:p>
        </p:txBody>
      </p:sp>
      <p:sp>
        <p:nvSpPr>
          <p:cNvPr id="108" name="TextBox 107" descr="n89 zalo Cuong Bui">
            <a:extLst>
              <a:ext uri="{FF2B5EF4-FFF2-40B4-BE49-F238E27FC236}">
                <a16:creationId xmlns:a16="http://schemas.microsoft.com/office/drawing/2014/main" id="{E082D741-3009-405B-97C3-898225870BB8}"/>
              </a:ext>
            </a:extLst>
          </p:cNvPr>
          <p:cNvSpPr txBox="1"/>
          <p:nvPr/>
        </p:nvSpPr>
        <p:spPr>
          <a:xfrm>
            <a:off x="5511868" y="2418484"/>
            <a:ext cx="3359119" cy="3273973"/>
          </a:xfrm>
          <a:prstGeom prst="rect">
            <a:avLst/>
          </a:prstGeom>
          <a:solidFill>
            <a:schemeClr val="bg1">
              <a:lumMod val="85000"/>
            </a:schemeClr>
          </a:solidFill>
          <a:scene3d>
            <a:camera prst="orthographicFront"/>
            <a:lightRig rig="threePt" dir="t"/>
          </a:scene3d>
          <a:sp3d>
            <a:bevelT w="165100" prst="coolSlant"/>
          </a:sp3d>
        </p:spPr>
        <p:txBody>
          <a:bodyPr wrap="square">
            <a:spAutoFit/>
          </a:bodyPr>
          <a:lstStyle/>
          <a:p>
            <a:pPr marL="0" marR="0" algn="just">
              <a:lnSpc>
                <a:spcPct val="115000"/>
              </a:lnSpc>
              <a:spcBef>
                <a:spcPts val="0"/>
              </a:spcBef>
              <a:spcAft>
                <a:spcPts val="0"/>
              </a:spcAft>
            </a:pPr>
            <a:r>
              <a:rPr lang="en-US" sz="2600" b="1" i="1" err="1">
                <a:solidFill>
                  <a:srgbClr val="0E00DC"/>
                </a:solidFill>
                <a:effectLst/>
                <a:latin typeface="Cambria" panose="02040503050406030204" pitchFamily="18" charset="0"/>
                <a:ea typeface="Cambria" panose="02040503050406030204" pitchFamily="18" charset="0"/>
              </a:rPr>
              <a:t>Câu</a:t>
            </a:r>
            <a:r>
              <a:rPr lang="en-US" sz="2600" b="1" i="1">
                <a:solidFill>
                  <a:srgbClr val="0E00DC"/>
                </a:solidFill>
                <a:effectLst/>
                <a:latin typeface="Cambria" panose="02040503050406030204" pitchFamily="18" charset="0"/>
                <a:ea typeface="Cambria" panose="02040503050406030204" pitchFamily="18" charset="0"/>
              </a:rPr>
              <a:t> 1:</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Nêu</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đặc</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điểm</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của</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lực</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điện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tác</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dụng</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lên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một</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điện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tích</a:t>
            </a:r>
            <a:r>
              <a:rPr lang="en-US" sz="2600" i="1">
                <a:solidFill>
                  <a:srgbClr val="0E00DC"/>
                </a:solidFill>
                <a:effectLst/>
                <a:latin typeface="Cambria" panose="02040503050406030204" pitchFamily="18" charset="0"/>
                <a:ea typeface="Cambria" panose="02040503050406030204" pitchFamily="18" charset="0"/>
              </a:rPr>
              <a:t> q đặt </a:t>
            </a:r>
            <a:r>
              <a:rPr lang="en-US" sz="2600" i="1" err="1">
                <a:solidFill>
                  <a:srgbClr val="0E00DC"/>
                </a:solidFill>
                <a:effectLst/>
                <a:latin typeface="Cambria" panose="02040503050406030204" pitchFamily="18" charset="0"/>
                <a:ea typeface="Cambria" panose="02040503050406030204" pitchFamily="18" charset="0"/>
              </a:rPr>
              <a:t>trong</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điện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trường</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đều</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và</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trong</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quá</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trình</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điện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tích</a:t>
            </a:r>
            <a:r>
              <a:rPr lang="en-US" sz="2600" i="1">
                <a:solidFill>
                  <a:srgbClr val="0E00DC"/>
                </a:solidFill>
                <a:effectLst/>
                <a:latin typeface="Cambria" panose="02040503050406030204" pitchFamily="18" charset="0"/>
                <a:ea typeface="Cambria" panose="02040503050406030204" pitchFamily="18" charset="0"/>
              </a:rPr>
              <a:t> di </a:t>
            </a:r>
            <a:r>
              <a:rPr lang="en-US" sz="2600" i="1" err="1">
                <a:solidFill>
                  <a:srgbClr val="0E00DC"/>
                </a:solidFill>
                <a:effectLst/>
                <a:latin typeface="Cambria" panose="02040503050406030204" pitchFamily="18" charset="0"/>
                <a:ea typeface="Cambria" panose="02040503050406030204" pitchFamily="18" charset="0"/>
              </a:rPr>
              <a:t>chuyển</a:t>
            </a:r>
            <a:r>
              <a:rPr lang="en-US" sz="2600" i="1">
                <a:solidFill>
                  <a:srgbClr val="0E00DC"/>
                </a:solidFill>
                <a:effectLst/>
                <a:latin typeface="Cambria" panose="02040503050406030204" pitchFamily="18" charset="0"/>
                <a:ea typeface="Cambria" panose="02040503050406030204" pitchFamily="18" charset="0"/>
              </a:rPr>
              <a:t> </a:t>
            </a:r>
            <a:r>
              <a:rPr lang="en-US" sz="2600" i="1" err="1">
                <a:solidFill>
                  <a:srgbClr val="0E00DC"/>
                </a:solidFill>
                <a:effectLst/>
                <a:latin typeface="Cambria" panose="02040503050406030204" pitchFamily="18" charset="0"/>
                <a:ea typeface="Cambria" panose="02040503050406030204" pitchFamily="18" charset="0"/>
              </a:rPr>
              <a:t>từ</a:t>
            </a:r>
            <a:r>
              <a:rPr lang="en-US" sz="2600" i="1">
                <a:solidFill>
                  <a:srgbClr val="0E00DC"/>
                </a:solidFill>
                <a:effectLst/>
                <a:latin typeface="Cambria" panose="02040503050406030204" pitchFamily="18" charset="0"/>
                <a:ea typeface="Cambria" panose="02040503050406030204" pitchFamily="18" charset="0"/>
              </a:rPr>
              <a:t> M </a:t>
            </a:r>
            <a:r>
              <a:rPr lang="en-US" sz="2600" i="1" err="1">
                <a:solidFill>
                  <a:srgbClr val="0E00DC"/>
                </a:solidFill>
                <a:effectLst/>
                <a:latin typeface="Cambria" panose="02040503050406030204" pitchFamily="18" charset="0"/>
                <a:ea typeface="Cambria" panose="02040503050406030204" pitchFamily="18" charset="0"/>
              </a:rPr>
              <a:t>đến</a:t>
            </a:r>
            <a:r>
              <a:rPr lang="en-US" sz="2600" i="1">
                <a:solidFill>
                  <a:srgbClr val="0E00DC"/>
                </a:solidFill>
                <a:effectLst/>
                <a:latin typeface="Cambria" panose="02040503050406030204" pitchFamily="18" charset="0"/>
                <a:ea typeface="Cambria" panose="02040503050406030204" pitchFamily="18" charset="0"/>
              </a:rPr>
              <a:t> N?</a:t>
            </a:r>
            <a:endParaRPr lang="en-US" sz="2600">
              <a:solidFill>
                <a:srgbClr val="0E00DC"/>
              </a:solidFill>
              <a:effectLst/>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09" name="TextBox 108" descr="n89 zalo Cuong Bui">
                <a:extLst>
                  <a:ext uri="{FF2B5EF4-FFF2-40B4-BE49-F238E27FC236}">
                    <a16:creationId xmlns:a16="http://schemas.microsoft.com/office/drawing/2014/main" id="{7BAA483C-86DD-4334-9A1A-60B94508C8EF}"/>
                  </a:ext>
                </a:extLst>
              </p:cNvPr>
              <p:cNvSpPr txBox="1"/>
              <p:nvPr/>
            </p:nvSpPr>
            <p:spPr>
              <a:xfrm>
                <a:off x="2998690" y="4210690"/>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109" name="TextBox 108" descr="n89 zalo Cuong Bui">
                <a:extLst>
                  <a:ext uri="{FF2B5EF4-FFF2-40B4-BE49-F238E27FC236}">
                    <a16:creationId xmlns:a16="http://schemas.microsoft.com/office/drawing/2014/main" id="{7BAA483C-86DD-4334-9A1A-60B94508C8EF}"/>
                  </a:ext>
                </a:extLst>
              </p:cNvPr>
              <p:cNvSpPr txBox="1">
                <a:spLocks noRot="1" noChangeAspect="1" noMove="1" noResize="1" noEditPoints="1" noAdjustHandles="1" noChangeArrowheads="1" noChangeShapeType="1" noTextEdit="1"/>
              </p:cNvSpPr>
              <p:nvPr/>
            </p:nvSpPr>
            <p:spPr>
              <a:xfrm>
                <a:off x="2998690" y="4210690"/>
                <a:ext cx="357809" cy="381217"/>
              </a:xfrm>
              <a:prstGeom prst="rect">
                <a:avLst/>
              </a:prstGeom>
              <a:blipFill>
                <a:blip r:embed="rId7"/>
                <a:stretch>
                  <a:fillRect b="-4839"/>
                </a:stretch>
              </a:blipFill>
            </p:spPr>
            <p:txBody>
              <a:bodyPr/>
              <a:lstStyle/>
              <a:p>
                <a:r>
                  <a:rPr lang="en-US">
                    <a:noFill/>
                  </a:rPr>
                  <a:t> </a:t>
                </a:r>
              </a:p>
            </p:txBody>
          </p:sp>
        </mc:Fallback>
      </mc:AlternateContent>
    </p:spTree>
    <p:extLst>
      <p:ext uri="{BB962C8B-B14F-4D97-AF65-F5344CB8AC3E}">
        <p14:creationId xmlns:p14="http://schemas.microsoft.com/office/powerpoint/2010/main" val="12835507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88"/>
                                        </p:tgtEl>
                                        <p:attrNameLst>
                                          <p:attrName>style.visibility</p:attrName>
                                        </p:attrNameLst>
                                      </p:cBhvr>
                                      <p:to>
                                        <p:strVal val="visible"/>
                                      </p:to>
                                    </p:set>
                                    <p:animEffect transition="in" filter="fade">
                                      <p:cBhvr>
                                        <p:cTn id="31" dur="500"/>
                                        <p:tgtEl>
                                          <p:spTgt spid="18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89"/>
                                        </p:tgtEl>
                                        <p:attrNameLst>
                                          <p:attrName>style.visibility</p:attrName>
                                        </p:attrNameLst>
                                      </p:cBhvr>
                                      <p:to>
                                        <p:strVal val="visible"/>
                                      </p:to>
                                    </p:set>
                                    <p:animEffect transition="in" filter="fade">
                                      <p:cBhvr>
                                        <p:cTn id="34" dur="500"/>
                                        <p:tgtEl>
                                          <p:spTgt spid="18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90"/>
                                        </p:tgtEl>
                                        <p:attrNameLst>
                                          <p:attrName>style.visibility</p:attrName>
                                        </p:attrNameLst>
                                      </p:cBhvr>
                                      <p:to>
                                        <p:strVal val="visible"/>
                                      </p:to>
                                    </p:set>
                                    <p:animEffect transition="in" filter="fade">
                                      <p:cBhvr>
                                        <p:cTn id="37" dur="500"/>
                                        <p:tgtEl>
                                          <p:spTgt spid="18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91"/>
                                        </p:tgtEl>
                                        <p:attrNameLst>
                                          <p:attrName>style.visibility</p:attrName>
                                        </p:attrNameLst>
                                      </p:cBhvr>
                                      <p:to>
                                        <p:strVal val="visible"/>
                                      </p:to>
                                    </p:set>
                                    <p:animEffect transition="in" filter="fade">
                                      <p:cBhvr>
                                        <p:cTn id="40" dur="500"/>
                                        <p:tgtEl>
                                          <p:spTgt spid="189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07"/>
                                        </p:tgtEl>
                                        <p:attrNameLst>
                                          <p:attrName>style.visibility</p:attrName>
                                        </p:attrNameLst>
                                      </p:cBhvr>
                                      <p:to>
                                        <p:strVal val="visible"/>
                                      </p:to>
                                    </p:set>
                                    <p:animEffect transition="in" filter="fade">
                                      <p:cBhvr>
                                        <p:cTn id="43" dur="500"/>
                                        <p:tgtEl>
                                          <p:spTgt spid="190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additive="base">
                                        <p:cTn id="48" dur="500" fill="hold"/>
                                        <p:tgtEl>
                                          <p:spTgt spid="108"/>
                                        </p:tgtEl>
                                        <p:attrNameLst>
                                          <p:attrName>ppt_x</p:attrName>
                                        </p:attrNameLst>
                                      </p:cBhvr>
                                      <p:tavLst>
                                        <p:tav tm="0">
                                          <p:val>
                                            <p:strVal val="#ppt_x"/>
                                          </p:val>
                                        </p:tav>
                                        <p:tav tm="100000">
                                          <p:val>
                                            <p:strVal val="#ppt_x"/>
                                          </p:val>
                                        </p:tav>
                                      </p:tavLst>
                                    </p:anim>
                                    <p:anim calcmode="lin" valueType="num">
                                      <p:cBhvr additive="base">
                                        <p:cTn id="49" dur="500" fill="hold"/>
                                        <p:tgtEl>
                                          <p:spTgt spid="10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92"/>
                                        </p:tgtEl>
                                        <p:attrNameLst>
                                          <p:attrName>style.visibility</p:attrName>
                                        </p:attrNameLst>
                                      </p:cBhvr>
                                      <p:to>
                                        <p:strVal val="visible"/>
                                      </p:to>
                                    </p:set>
                                    <p:anim calcmode="lin" valueType="num">
                                      <p:cBhvr additive="base">
                                        <p:cTn id="52" dur="500" fill="hold"/>
                                        <p:tgtEl>
                                          <p:spTgt spid="1892"/>
                                        </p:tgtEl>
                                        <p:attrNameLst>
                                          <p:attrName>ppt_x</p:attrName>
                                        </p:attrNameLst>
                                      </p:cBhvr>
                                      <p:tavLst>
                                        <p:tav tm="0">
                                          <p:val>
                                            <p:strVal val="#ppt_x"/>
                                          </p:val>
                                        </p:tav>
                                        <p:tav tm="100000">
                                          <p:val>
                                            <p:strVal val="#ppt_x"/>
                                          </p:val>
                                        </p:tav>
                                      </p:tavLst>
                                    </p:anim>
                                    <p:anim calcmode="lin" valueType="num">
                                      <p:cBhvr additive="base">
                                        <p:cTn id="53" dur="500" fill="hold"/>
                                        <p:tgtEl>
                                          <p:spTgt spid="1892"/>
                                        </p:tgtEl>
                                        <p:attrNameLst>
                                          <p:attrName>ppt_y</p:attrName>
                                        </p:attrNameLst>
                                      </p:cBhvr>
                                      <p:tavLst>
                                        <p:tav tm="0">
                                          <p:val>
                                            <p:strVal val="1+#ppt_h/2"/>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09"/>
                                        </p:tgtEl>
                                        <p:attrNameLst>
                                          <p:attrName>style.visibility</p:attrName>
                                        </p:attrNameLst>
                                      </p:cBhvr>
                                      <p:to>
                                        <p:strVal val="visible"/>
                                      </p:to>
                                    </p:set>
                                    <p:animEffect transition="in" filter="fade">
                                      <p:cBhvr>
                                        <p:cTn id="56" dur="500"/>
                                        <p:tgtEl>
                                          <p:spTgt spid="1909"/>
                                        </p:tgtEl>
                                      </p:cBhvr>
                                    </p:animEffect>
                                    <p:anim calcmode="lin" valueType="num">
                                      <p:cBhvr>
                                        <p:cTn id="57" dur="500" fill="hold"/>
                                        <p:tgtEl>
                                          <p:spTgt spid="1909"/>
                                        </p:tgtEl>
                                        <p:attrNameLst>
                                          <p:attrName>ppt_x</p:attrName>
                                        </p:attrNameLst>
                                      </p:cBhvr>
                                      <p:tavLst>
                                        <p:tav tm="0">
                                          <p:val>
                                            <p:strVal val="#ppt_x"/>
                                          </p:val>
                                        </p:tav>
                                        <p:tav tm="100000">
                                          <p:val>
                                            <p:strVal val="#ppt_x"/>
                                          </p:val>
                                        </p:tav>
                                      </p:tavLst>
                                    </p:anim>
                                    <p:anim calcmode="lin" valueType="num">
                                      <p:cBhvr>
                                        <p:cTn id="58" dur="500" fill="hold"/>
                                        <p:tgtEl>
                                          <p:spTgt spid="190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01"/>
                                        </p:tgtEl>
                                        <p:attrNameLst>
                                          <p:attrName>style.visibility</p:attrName>
                                        </p:attrNameLst>
                                      </p:cBhvr>
                                      <p:to>
                                        <p:strVal val="visible"/>
                                      </p:to>
                                    </p:set>
                                    <p:anim calcmode="lin" valueType="num">
                                      <p:cBhvr additive="base">
                                        <p:cTn id="63" dur="500" fill="hold"/>
                                        <p:tgtEl>
                                          <p:spTgt spid="1901"/>
                                        </p:tgtEl>
                                        <p:attrNameLst>
                                          <p:attrName>ppt_x</p:attrName>
                                        </p:attrNameLst>
                                      </p:cBhvr>
                                      <p:tavLst>
                                        <p:tav tm="0">
                                          <p:val>
                                            <p:strVal val="#ppt_x"/>
                                          </p:val>
                                        </p:tav>
                                        <p:tav tm="100000">
                                          <p:val>
                                            <p:strVal val="#ppt_x"/>
                                          </p:val>
                                        </p:tav>
                                      </p:tavLst>
                                    </p:anim>
                                    <p:anim calcmode="lin" valueType="num">
                                      <p:cBhvr additive="base">
                                        <p:cTn id="64" dur="500" fill="hold"/>
                                        <p:tgtEl>
                                          <p:spTgt spid="190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ppt_x"/>
                                          </p:val>
                                        </p:tav>
                                        <p:tav tm="100000">
                                          <p:val>
                                            <p:strVal val="#ppt_x"/>
                                          </p:val>
                                        </p:tav>
                                      </p:tavLst>
                                    </p:anim>
                                    <p:anim calcmode="lin" valueType="num">
                                      <p:cBhvr additive="base">
                                        <p:cTn id="6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905"/>
                                        </p:tgtEl>
                                        <p:attrNameLst>
                                          <p:attrName>style.visibility</p:attrName>
                                        </p:attrNameLst>
                                      </p:cBhvr>
                                      <p:to>
                                        <p:strVal val="visible"/>
                                      </p:to>
                                    </p:set>
                                    <p:animEffect transition="in" filter="wipe(up)">
                                      <p:cBhvr>
                                        <p:cTn id="73" dur="500"/>
                                        <p:tgtEl>
                                          <p:spTgt spid="1905"/>
                                        </p:tgtEl>
                                      </p:cBhvr>
                                    </p:animEffect>
                                  </p:childTnLst>
                                </p:cTn>
                              </p:par>
                              <p:par>
                                <p:cTn id="74" presetID="2" presetClass="entr" presetSubtype="4" fill="hold" grpId="0" nodeType="withEffect">
                                  <p:stCondLst>
                                    <p:cond delay="0"/>
                                  </p:stCondLst>
                                  <p:childTnLst>
                                    <p:set>
                                      <p:cBhvr>
                                        <p:cTn id="75" dur="1" fill="hold">
                                          <p:stCondLst>
                                            <p:cond delay="0"/>
                                          </p:stCondLst>
                                        </p:cTn>
                                        <p:tgtEl>
                                          <p:spTgt spid="1906"/>
                                        </p:tgtEl>
                                        <p:attrNameLst>
                                          <p:attrName>style.visibility</p:attrName>
                                        </p:attrNameLst>
                                      </p:cBhvr>
                                      <p:to>
                                        <p:strVal val="visible"/>
                                      </p:to>
                                    </p:set>
                                    <p:anim calcmode="lin" valueType="num">
                                      <p:cBhvr additive="base">
                                        <p:cTn id="76" dur="500" fill="hold"/>
                                        <p:tgtEl>
                                          <p:spTgt spid="1906"/>
                                        </p:tgtEl>
                                        <p:attrNameLst>
                                          <p:attrName>ppt_x</p:attrName>
                                        </p:attrNameLst>
                                      </p:cBhvr>
                                      <p:tavLst>
                                        <p:tav tm="0">
                                          <p:val>
                                            <p:strVal val="#ppt_x"/>
                                          </p:val>
                                        </p:tav>
                                        <p:tav tm="100000">
                                          <p:val>
                                            <p:strVal val="#ppt_x"/>
                                          </p:val>
                                        </p:tav>
                                      </p:tavLst>
                                    </p:anim>
                                    <p:anim calcmode="lin" valueType="num">
                                      <p:cBhvr additive="base">
                                        <p:cTn id="77" dur="500" fill="hold"/>
                                        <p:tgtEl>
                                          <p:spTgt spid="1906"/>
                                        </p:tgtEl>
                                        <p:attrNameLst>
                                          <p:attrName>ppt_y</p:attrName>
                                        </p:attrNameLst>
                                      </p:cBhvr>
                                      <p:tavLst>
                                        <p:tav tm="0">
                                          <p:val>
                                            <p:strVal val="1+#ppt_h/2"/>
                                          </p:val>
                                        </p:tav>
                                        <p:tav tm="100000">
                                          <p:val>
                                            <p:strVal val="#ppt_y"/>
                                          </p:val>
                                        </p:tav>
                                      </p:tavLst>
                                    </p:anim>
                                  </p:childTnLst>
                                </p:cTn>
                              </p:par>
                              <p:par>
                                <p:cTn id="78" presetID="22" presetClass="entr" presetSubtype="4" fill="hold" nodeType="withEffect">
                                  <p:stCondLst>
                                    <p:cond delay="0"/>
                                  </p:stCondLst>
                                  <p:childTnLst>
                                    <p:set>
                                      <p:cBhvr>
                                        <p:cTn id="79" dur="1" fill="hold">
                                          <p:stCondLst>
                                            <p:cond delay="0"/>
                                          </p:stCondLst>
                                        </p:cTn>
                                        <p:tgtEl>
                                          <p:spTgt spid="1912"/>
                                        </p:tgtEl>
                                        <p:attrNameLst>
                                          <p:attrName>style.visibility</p:attrName>
                                        </p:attrNameLst>
                                      </p:cBhvr>
                                      <p:to>
                                        <p:strVal val="visible"/>
                                      </p:to>
                                    </p:set>
                                    <p:animEffect transition="in" filter="wipe(down)">
                                      <p:cBhvr>
                                        <p:cTn id="80" dur="500"/>
                                        <p:tgtEl>
                                          <p:spTgt spid="1912"/>
                                        </p:tgtEl>
                                      </p:cBhvr>
                                    </p:animEffect>
                                  </p:childTnLst>
                                </p:cTn>
                              </p:par>
                              <p:par>
                                <p:cTn id="81" presetID="2" presetClass="entr" presetSubtype="4" fill="hold" grpId="0" nodeType="withEffect">
                                  <p:stCondLst>
                                    <p:cond delay="0"/>
                                  </p:stCondLst>
                                  <p:childTnLst>
                                    <p:set>
                                      <p:cBhvr>
                                        <p:cTn id="82" dur="1" fill="hold">
                                          <p:stCondLst>
                                            <p:cond delay="0"/>
                                          </p:stCondLst>
                                        </p:cTn>
                                        <p:tgtEl>
                                          <p:spTgt spid="1913"/>
                                        </p:tgtEl>
                                        <p:attrNameLst>
                                          <p:attrName>style.visibility</p:attrName>
                                        </p:attrNameLst>
                                      </p:cBhvr>
                                      <p:to>
                                        <p:strVal val="visible"/>
                                      </p:to>
                                    </p:set>
                                    <p:anim calcmode="lin" valueType="num">
                                      <p:cBhvr additive="base">
                                        <p:cTn id="83" dur="500" fill="hold"/>
                                        <p:tgtEl>
                                          <p:spTgt spid="1913"/>
                                        </p:tgtEl>
                                        <p:attrNameLst>
                                          <p:attrName>ppt_x</p:attrName>
                                        </p:attrNameLst>
                                      </p:cBhvr>
                                      <p:tavLst>
                                        <p:tav tm="0">
                                          <p:val>
                                            <p:strVal val="#ppt_x"/>
                                          </p:val>
                                        </p:tav>
                                        <p:tav tm="100000">
                                          <p:val>
                                            <p:strVal val="#ppt_x"/>
                                          </p:val>
                                        </p:tav>
                                      </p:tavLst>
                                    </p:anim>
                                    <p:anim calcmode="lin" valueType="num">
                                      <p:cBhvr additive="base">
                                        <p:cTn id="84" dur="500" fill="hold"/>
                                        <p:tgtEl>
                                          <p:spTgt spid="19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1888" grpId="0" animBg="1"/>
      <p:bldP spid="1889" grpId="0" animBg="1"/>
      <p:bldP spid="1890" grpId="0" animBg="1"/>
      <p:bldP spid="1891" grpId="0" animBg="1"/>
      <p:bldP spid="1901" grpId="0"/>
      <p:bldP spid="1906" grpId="0"/>
      <p:bldP spid="1907" grpId="0"/>
      <p:bldP spid="1913" grpId="0"/>
      <p:bldP spid="108" grpId="0" animBg="1"/>
      <p:bldP spid="10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3" y="1935740"/>
            <a:ext cx="333320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000" b="1">
                <a:solidFill>
                  <a:srgbClr val="7030A0"/>
                </a:solidFill>
                <a:latin typeface="Cambria" panose="02040503050406030204" pitchFamily="18" charset="0"/>
                <a:ea typeface="Cambria" panose="02040503050406030204" pitchFamily="18" charset="0"/>
              </a:rPr>
              <a:t>C</a:t>
            </a:r>
            <a:r>
              <a:rPr lang="en-US" sz="2000" b="1">
                <a:solidFill>
                  <a:srgbClr val="7030A0"/>
                </a:solidFill>
                <a:latin typeface="Cambria" panose="02040503050406030204" pitchFamily="18" charset="0"/>
                <a:ea typeface="Cambria" panose="02040503050406030204" pitchFamily="18" charset="0"/>
              </a:rPr>
              <a:t>ÔNG CỦA LỰC ĐIỆN</a:t>
            </a:r>
            <a:endParaRPr lang="vi-VN" sz="2000" b="1">
              <a:solidFill>
                <a:srgbClr val="7030A0"/>
              </a:solidFill>
              <a:latin typeface="Cambria" panose="02040503050406030204" pitchFamily="18" charset="0"/>
              <a:ea typeface="Cambria" panose="02040503050406030204" pitchFamily="18" charset="0"/>
            </a:endParaRPr>
          </a:p>
        </p:txBody>
      </p:sp>
      <p:sp>
        <p:nvSpPr>
          <p:cNvPr id="24" name="Text Box 12" descr="n89 zalo Cuong Bui">
            <a:extLst>
              <a:ext uri="{FF2B5EF4-FFF2-40B4-BE49-F238E27FC236}">
                <a16:creationId xmlns:a16="http://schemas.microsoft.com/office/drawing/2014/main" id="{1828C38F-C732-34DB-9085-08417A63918C}"/>
              </a:ext>
            </a:extLst>
          </p:cNvPr>
          <p:cNvSpPr txBox="1">
            <a:spLocks noChangeArrowheads="1"/>
          </p:cNvSpPr>
          <p:nvPr/>
        </p:nvSpPr>
        <p:spPr bwMode="auto">
          <a:xfrm>
            <a:off x="1053216" y="2656993"/>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5" name="Text Box 13" descr="n89 zalo Cuong Bui">
            <a:extLst>
              <a:ext uri="{FF2B5EF4-FFF2-40B4-BE49-F238E27FC236}">
                <a16:creationId xmlns:a16="http://schemas.microsoft.com/office/drawing/2014/main" id="{CDC36A47-CBE8-2ECE-FA4E-B9DD25E909ED}"/>
              </a:ext>
            </a:extLst>
          </p:cNvPr>
          <p:cNvSpPr txBox="1">
            <a:spLocks noChangeArrowheads="1"/>
          </p:cNvSpPr>
          <p:nvPr/>
        </p:nvSpPr>
        <p:spPr bwMode="auto">
          <a:xfrm>
            <a:off x="1053216" y="4790593"/>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6" name="Line 14" descr="n89 zalo Cuong Bui">
            <a:extLst>
              <a:ext uri="{FF2B5EF4-FFF2-40B4-BE49-F238E27FC236}">
                <a16:creationId xmlns:a16="http://schemas.microsoft.com/office/drawing/2014/main" id="{35814DAF-4024-C2A2-F017-D7A12A06CF99}"/>
              </a:ext>
            </a:extLst>
          </p:cNvPr>
          <p:cNvSpPr>
            <a:spLocks noChangeShapeType="1"/>
          </p:cNvSpPr>
          <p:nvPr/>
        </p:nvSpPr>
        <p:spPr bwMode="auto">
          <a:xfrm>
            <a:off x="1237763"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7" name="Line 20" descr="n89 zalo Cuong Bui">
            <a:extLst>
              <a:ext uri="{FF2B5EF4-FFF2-40B4-BE49-F238E27FC236}">
                <a16:creationId xmlns:a16="http://schemas.microsoft.com/office/drawing/2014/main" id="{9579594C-7CFC-6DB6-1D2D-73B4A5ECA953}"/>
              </a:ext>
            </a:extLst>
          </p:cNvPr>
          <p:cNvSpPr>
            <a:spLocks noChangeShapeType="1"/>
          </p:cNvSpPr>
          <p:nvPr/>
        </p:nvSpPr>
        <p:spPr bwMode="auto">
          <a:xfrm>
            <a:off x="1852919"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8" name="Line 22" descr="n89 zalo Cuong Bui">
            <a:extLst>
              <a:ext uri="{FF2B5EF4-FFF2-40B4-BE49-F238E27FC236}">
                <a16:creationId xmlns:a16="http://schemas.microsoft.com/office/drawing/2014/main" id="{93D45E0C-5EF4-8C4C-2B60-132FE58EDC6D}"/>
              </a:ext>
            </a:extLst>
          </p:cNvPr>
          <p:cNvSpPr>
            <a:spLocks noChangeShapeType="1"/>
          </p:cNvSpPr>
          <p:nvPr/>
        </p:nvSpPr>
        <p:spPr bwMode="auto">
          <a:xfrm>
            <a:off x="2468075"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9" name="Line 24" descr="n89 zalo Cuong Bui">
            <a:extLst>
              <a:ext uri="{FF2B5EF4-FFF2-40B4-BE49-F238E27FC236}">
                <a16:creationId xmlns:a16="http://schemas.microsoft.com/office/drawing/2014/main" id="{AF855B64-5F5D-375F-54D0-12F0A03E3513}"/>
              </a:ext>
            </a:extLst>
          </p:cNvPr>
          <p:cNvSpPr>
            <a:spLocks noChangeShapeType="1"/>
          </p:cNvSpPr>
          <p:nvPr/>
        </p:nvSpPr>
        <p:spPr bwMode="auto">
          <a:xfrm>
            <a:off x="3083231"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0" name="Line 26" descr="n89 zalo Cuong Bui">
            <a:extLst>
              <a:ext uri="{FF2B5EF4-FFF2-40B4-BE49-F238E27FC236}">
                <a16:creationId xmlns:a16="http://schemas.microsoft.com/office/drawing/2014/main" id="{C449DCFA-15CC-AE4D-3924-A2948E4F869B}"/>
              </a:ext>
            </a:extLst>
          </p:cNvPr>
          <p:cNvSpPr>
            <a:spLocks noChangeShapeType="1"/>
          </p:cNvSpPr>
          <p:nvPr/>
        </p:nvSpPr>
        <p:spPr bwMode="auto">
          <a:xfrm>
            <a:off x="3698388"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1" name="Line 19" descr="n89 zalo Cuong Bui">
            <a:extLst>
              <a:ext uri="{FF2B5EF4-FFF2-40B4-BE49-F238E27FC236}">
                <a16:creationId xmlns:a16="http://schemas.microsoft.com/office/drawing/2014/main" id="{6915FB33-3447-554D-1CB8-BE26B190461D}"/>
              </a:ext>
            </a:extLst>
          </p:cNvPr>
          <p:cNvSpPr>
            <a:spLocks noChangeShapeType="1"/>
          </p:cNvSpPr>
          <p:nvPr/>
        </p:nvSpPr>
        <p:spPr bwMode="auto">
          <a:xfrm>
            <a:off x="1237763"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8" name="Line 21" descr="n89 zalo Cuong Bui">
            <a:extLst>
              <a:ext uri="{FF2B5EF4-FFF2-40B4-BE49-F238E27FC236}">
                <a16:creationId xmlns:a16="http://schemas.microsoft.com/office/drawing/2014/main" id="{C78F8632-8332-5BAA-7332-A8E54B969879}"/>
              </a:ext>
            </a:extLst>
          </p:cNvPr>
          <p:cNvSpPr>
            <a:spLocks noChangeShapeType="1"/>
          </p:cNvSpPr>
          <p:nvPr/>
        </p:nvSpPr>
        <p:spPr bwMode="auto">
          <a:xfrm>
            <a:off x="1852919"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9" name="Line 23" descr="n89 zalo Cuong Bui">
            <a:extLst>
              <a:ext uri="{FF2B5EF4-FFF2-40B4-BE49-F238E27FC236}">
                <a16:creationId xmlns:a16="http://schemas.microsoft.com/office/drawing/2014/main" id="{29AAA59E-F9D9-F1D1-E329-283AB26ABEEB}"/>
              </a:ext>
            </a:extLst>
          </p:cNvPr>
          <p:cNvSpPr>
            <a:spLocks noChangeShapeType="1"/>
          </p:cNvSpPr>
          <p:nvPr/>
        </p:nvSpPr>
        <p:spPr bwMode="auto">
          <a:xfrm>
            <a:off x="2468075"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0" name="Line 25" descr="n89 zalo Cuong Bui">
            <a:extLst>
              <a:ext uri="{FF2B5EF4-FFF2-40B4-BE49-F238E27FC236}">
                <a16:creationId xmlns:a16="http://schemas.microsoft.com/office/drawing/2014/main" id="{745970D6-D150-E7AF-38EB-A10C07230BDB}"/>
              </a:ext>
            </a:extLst>
          </p:cNvPr>
          <p:cNvSpPr>
            <a:spLocks noChangeShapeType="1"/>
          </p:cNvSpPr>
          <p:nvPr/>
        </p:nvSpPr>
        <p:spPr bwMode="auto">
          <a:xfrm>
            <a:off x="3083231"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1" name="Line 27" descr="n89 zalo Cuong Bui">
            <a:extLst>
              <a:ext uri="{FF2B5EF4-FFF2-40B4-BE49-F238E27FC236}">
                <a16:creationId xmlns:a16="http://schemas.microsoft.com/office/drawing/2014/main" id="{F65A261E-7B2A-18F9-3913-9D983A649347}"/>
              </a:ext>
            </a:extLst>
          </p:cNvPr>
          <p:cNvSpPr>
            <a:spLocks noChangeShapeType="1"/>
          </p:cNvSpPr>
          <p:nvPr/>
        </p:nvSpPr>
        <p:spPr bwMode="auto">
          <a:xfrm>
            <a:off x="3698388"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grpSp>
        <p:nvGrpSpPr>
          <p:cNvPr id="1892" name="Group 56" descr="n89 zalo Cuong Bui">
            <a:extLst>
              <a:ext uri="{FF2B5EF4-FFF2-40B4-BE49-F238E27FC236}">
                <a16:creationId xmlns:a16="http://schemas.microsoft.com/office/drawing/2014/main" id="{1246B524-8A3F-7412-8F36-AB5DB9984762}"/>
              </a:ext>
            </a:extLst>
          </p:cNvPr>
          <p:cNvGrpSpPr>
            <a:grpSpLocks/>
          </p:cNvGrpSpPr>
          <p:nvPr/>
        </p:nvGrpSpPr>
        <p:grpSpPr bwMode="auto">
          <a:xfrm>
            <a:off x="1984296" y="3402323"/>
            <a:ext cx="312738" cy="369888"/>
            <a:chOff x="4191" y="1416"/>
            <a:chExt cx="197" cy="233"/>
          </a:xfrm>
        </p:grpSpPr>
        <p:sp>
          <p:nvSpPr>
            <p:cNvPr id="1893" name="Oval 15">
              <a:extLst>
                <a:ext uri="{FF2B5EF4-FFF2-40B4-BE49-F238E27FC236}">
                  <a16:creationId xmlns:a16="http://schemas.microsoft.com/office/drawing/2014/main" id="{4A6AEA13-E30D-33EB-88A2-878B6E85D1FB}"/>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894" name="Text Box 16">
              <a:extLst>
                <a:ext uri="{FF2B5EF4-FFF2-40B4-BE49-F238E27FC236}">
                  <a16:creationId xmlns:a16="http://schemas.microsoft.com/office/drawing/2014/main" id="{CBEEC423-BDFF-C71C-8530-FCCD94060DFD}"/>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mc:Choice xmlns:a14="http://schemas.microsoft.com/office/drawing/2010/main" Requires="a14">
          <p:sp>
            <p:nvSpPr>
              <p:cNvPr id="1901" name="TextBox 1900" descr="n89 zalo Cuong Bui">
                <a:extLst>
                  <a:ext uri="{FF2B5EF4-FFF2-40B4-BE49-F238E27FC236}">
                    <a16:creationId xmlns:a16="http://schemas.microsoft.com/office/drawing/2014/main" id="{38DFFC78-764E-EC69-9EC9-E0EC35CF16F7}"/>
                  </a:ext>
                </a:extLst>
              </p:cNvPr>
              <p:cNvSpPr txBox="1"/>
              <p:nvPr/>
            </p:nvSpPr>
            <p:spPr>
              <a:xfrm>
                <a:off x="1759740" y="3348738"/>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1901" name="TextBox 1900" descr="n89 zalo Cuong Bui">
                <a:extLst>
                  <a:ext uri="{FF2B5EF4-FFF2-40B4-BE49-F238E27FC236}">
                    <a16:creationId xmlns:a16="http://schemas.microsoft.com/office/drawing/2014/main" id="{38DFFC78-764E-EC69-9EC9-E0EC35CF16F7}"/>
                  </a:ext>
                </a:extLst>
              </p:cNvPr>
              <p:cNvSpPr txBox="1">
                <a:spLocks noRot="1" noChangeAspect="1" noMove="1" noResize="1" noEditPoints="1" noAdjustHandles="1" noChangeArrowheads="1" noChangeShapeType="1" noTextEdit="1"/>
              </p:cNvSpPr>
              <p:nvPr/>
            </p:nvSpPr>
            <p:spPr>
              <a:xfrm>
                <a:off x="1759740" y="3348738"/>
                <a:ext cx="357809" cy="381217"/>
              </a:xfrm>
              <a:prstGeom prst="rect">
                <a:avLst/>
              </a:prstGeom>
              <a:blipFill>
                <a:blip r:embed="rId3"/>
                <a:stretch>
                  <a:fillRect b="-4762"/>
                </a:stretch>
              </a:blipFill>
            </p:spPr>
            <p:txBody>
              <a:bodyPr/>
              <a:lstStyle/>
              <a:p>
                <a:r>
                  <a:rPr lang="en-US">
                    <a:noFill/>
                  </a:rPr>
                  <a:t> </a:t>
                </a:r>
              </a:p>
            </p:txBody>
          </p:sp>
        </mc:Fallback>
      </mc:AlternateContent>
      <p:cxnSp>
        <p:nvCxnSpPr>
          <p:cNvPr id="1905" name="Straight Arrow Connector 1904" descr="n89 zalo Cuong Bui">
            <a:extLst>
              <a:ext uri="{FF2B5EF4-FFF2-40B4-BE49-F238E27FC236}">
                <a16:creationId xmlns:a16="http://schemas.microsoft.com/office/drawing/2014/main" id="{CCF56A1B-8448-8F12-5F20-2853D70EA256}"/>
              </a:ext>
            </a:extLst>
          </p:cNvPr>
          <p:cNvCxnSpPr/>
          <p:nvPr/>
        </p:nvCxnSpPr>
        <p:spPr>
          <a:xfrm>
            <a:off x="2165260" y="3686318"/>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06" name="TextBox 1905" descr="n89 zalo Cuong Bui">
                <a:extLst>
                  <a:ext uri="{FF2B5EF4-FFF2-40B4-BE49-F238E27FC236}">
                    <a16:creationId xmlns:a16="http://schemas.microsoft.com/office/drawing/2014/main" id="{2F4A11A0-8EA2-1EB0-810A-BE18113EED3F}"/>
                  </a:ext>
                </a:extLst>
              </p:cNvPr>
              <p:cNvSpPr txBox="1"/>
              <p:nvPr/>
            </p:nvSpPr>
            <p:spPr>
              <a:xfrm>
                <a:off x="1449949" y="41623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p:sp>
            <p:nvSpPr>
              <p:cNvPr id="1906" name="TextBox 1905" descr="n89 zalo Cuong Bui">
                <a:extLst>
                  <a:ext uri="{FF2B5EF4-FFF2-40B4-BE49-F238E27FC236}">
                    <a16:creationId xmlns:a16="http://schemas.microsoft.com/office/drawing/2014/main" id="{2F4A11A0-8EA2-1EB0-810A-BE18113EED3F}"/>
                  </a:ext>
                </a:extLst>
              </p:cNvPr>
              <p:cNvSpPr txBox="1">
                <a:spLocks noRot="1" noChangeAspect="1" noMove="1" noResize="1" noEditPoints="1" noAdjustHandles="1" noChangeArrowheads="1" noChangeShapeType="1" noTextEdit="1"/>
              </p:cNvSpPr>
              <p:nvPr/>
            </p:nvSpPr>
            <p:spPr>
              <a:xfrm>
                <a:off x="1449949" y="4162332"/>
                <a:ext cx="1064333"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07" name="TextBox 1906" descr="n89 zalo Cuong Bui">
                <a:extLst>
                  <a:ext uri="{FF2B5EF4-FFF2-40B4-BE49-F238E27FC236}">
                    <a16:creationId xmlns:a16="http://schemas.microsoft.com/office/drawing/2014/main" id="{C3A3F54B-7E48-1DC9-4344-78495D37AA96}"/>
                  </a:ext>
                </a:extLst>
              </p:cNvPr>
              <p:cNvSpPr txBox="1"/>
              <p:nvPr/>
            </p:nvSpPr>
            <p:spPr>
              <a:xfrm>
                <a:off x="549126" y="3902200"/>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1907" name="TextBox 1906" descr="n89 zalo Cuong Bui">
                <a:extLst>
                  <a:ext uri="{FF2B5EF4-FFF2-40B4-BE49-F238E27FC236}">
                    <a16:creationId xmlns:a16="http://schemas.microsoft.com/office/drawing/2014/main" id="{C3A3F54B-7E48-1DC9-4344-78495D37AA96}"/>
                  </a:ext>
                </a:extLst>
              </p:cNvPr>
              <p:cNvSpPr txBox="1">
                <a:spLocks noRot="1" noChangeAspect="1" noMove="1" noResize="1" noEditPoints="1" noAdjustHandles="1" noChangeArrowheads="1" noChangeShapeType="1" noTextEdit="1"/>
              </p:cNvSpPr>
              <p:nvPr/>
            </p:nvSpPr>
            <p:spPr>
              <a:xfrm>
                <a:off x="549126" y="3902200"/>
                <a:ext cx="1064333" cy="575479"/>
              </a:xfrm>
              <a:prstGeom prst="rect">
                <a:avLst/>
              </a:prstGeom>
              <a:blipFill>
                <a:blip r:embed="rId5"/>
                <a:stretch>
                  <a:fillRect/>
                </a:stretch>
              </a:blipFill>
            </p:spPr>
            <p:txBody>
              <a:bodyPr/>
              <a:lstStyle/>
              <a:p>
                <a:r>
                  <a:rPr lang="en-US">
                    <a:noFill/>
                  </a:rPr>
                  <a:t> </a:t>
                </a:r>
              </a:p>
            </p:txBody>
          </p:sp>
        </mc:Fallback>
      </mc:AlternateContent>
      <p:grpSp>
        <p:nvGrpSpPr>
          <p:cNvPr id="1909" name="Group 56" descr="n89 zalo Cuong Bui">
            <a:extLst>
              <a:ext uri="{FF2B5EF4-FFF2-40B4-BE49-F238E27FC236}">
                <a16:creationId xmlns:a16="http://schemas.microsoft.com/office/drawing/2014/main" id="{8311E709-7844-ECF2-F4C3-87EFFC72CFBA}"/>
              </a:ext>
            </a:extLst>
          </p:cNvPr>
          <p:cNvGrpSpPr>
            <a:grpSpLocks/>
          </p:cNvGrpSpPr>
          <p:nvPr/>
        </p:nvGrpSpPr>
        <p:grpSpPr bwMode="auto">
          <a:xfrm>
            <a:off x="3226506" y="4152959"/>
            <a:ext cx="276225" cy="646113"/>
            <a:chOff x="4203" y="1346"/>
            <a:chExt cx="174" cy="407"/>
          </a:xfrm>
        </p:grpSpPr>
        <p:sp>
          <p:nvSpPr>
            <p:cNvPr id="1910" name="Oval 15">
              <a:extLst>
                <a:ext uri="{FF2B5EF4-FFF2-40B4-BE49-F238E27FC236}">
                  <a16:creationId xmlns:a16="http://schemas.microsoft.com/office/drawing/2014/main" id="{8F9533D0-DC19-15E9-880F-EDB456631DF4}"/>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911" name="Text Box 16">
              <a:extLst>
                <a:ext uri="{FF2B5EF4-FFF2-40B4-BE49-F238E27FC236}">
                  <a16:creationId xmlns:a16="http://schemas.microsoft.com/office/drawing/2014/main" id="{B5D8802D-3CD7-2771-EFA8-2C7ECF0EA192}"/>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1912" name="Straight Arrow Connector 1911" descr="n89 zalo Cuong Bui">
            <a:extLst>
              <a:ext uri="{FF2B5EF4-FFF2-40B4-BE49-F238E27FC236}">
                <a16:creationId xmlns:a16="http://schemas.microsoft.com/office/drawing/2014/main" id="{FC2DEA02-E3F3-A648-70B9-ED47C507882B}"/>
              </a:ext>
            </a:extLst>
          </p:cNvPr>
          <p:cNvCxnSpPr>
            <a:cxnSpLocks/>
          </p:cNvCxnSpPr>
          <p:nvPr/>
        </p:nvCxnSpPr>
        <p:spPr>
          <a:xfrm flipV="1">
            <a:off x="3401025" y="3421276"/>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13" name="TextBox 1912" descr="n89 zalo Cuong Bui">
                <a:extLst>
                  <a:ext uri="{FF2B5EF4-FFF2-40B4-BE49-F238E27FC236}">
                    <a16:creationId xmlns:a16="http://schemas.microsoft.com/office/drawing/2014/main" id="{B1D040CA-6F14-8BF8-4A94-1F2C659BD8B9}"/>
                  </a:ext>
                </a:extLst>
              </p:cNvPr>
              <p:cNvSpPr txBox="1"/>
              <p:nvPr/>
            </p:nvSpPr>
            <p:spPr>
              <a:xfrm>
                <a:off x="2722805" y="31922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p:sp>
            <p:nvSpPr>
              <p:cNvPr id="1913" name="TextBox 1912" descr="n89 zalo Cuong Bui">
                <a:extLst>
                  <a:ext uri="{FF2B5EF4-FFF2-40B4-BE49-F238E27FC236}">
                    <a16:creationId xmlns:a16="http://schemas.microsoft.com/office/drawing/2014/main" id="{B1D040CA-6F14-8BF8-4A94-1F2C659BD8B9}"/>
                  </a:ext>
                </a:extLst>
              </p:cNvPr>
              <p:cNvSpPr txBox="1">
                <a:spLocks noRot="1" noChangeAspect="1" noMove="1" noResize="1" noEditPoints="1" noAdjustHandles="1" noChangeArrowheads="1" noChangeShapeType="1" noTextEdit="1"/>
              </p:cNvSpPr>
              <p:nvPr/>
            </p:nvSpPr>
            <p:spPr>
              <a:xfrm>
                <a:off x="2722805" y="3192232"/>
                <a:ext cx="1064333" cy="575479"/>
              </a:xfrm>
              <a:prstGeom prst="rect">
                <a:avLst/>
              </a:prstGeom>
              <a:blipFill>
                <a:blip r:embed="rId6"/>
                <a:stretch>
                  <a:fillRect/>
                </a:stretch>
              </a:blipFill>
            </p:spPr>
            <p:txBody>
              <a:bodyPr/>
              <a:lstStyle/>
              <a:p>
                <a:r>
                  <a:rPr lang="en-US">
                    <a:noFill/>
                  </a:rPr>
                  <a:t> </a:t>
                </a:r>
              </a:p>
            </p:txBody>
          </p:sp>
        </mc:Fallback>
      </mc:AlternateContent>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2036" name="Text Box 63" descr="n89 zalo Cuong Bui">
            <a:extLst>
              <a:ext uri="{FF2B5EF4-FFF2-40B4-BE49-F238E27FC236}">
                <a16:creationId xmlns:a16="http://schemas.microsoft.com/office/drawing/2014/main" id="{B34CD881-E74D-FAC4-30B1-82D1F308ECD2}"/>
              </a:ext>
            </a:extLst>
          </p:cNvPr>
          <p:cNvSpPr txBox="1">
            <a:spLocks noChangeArrowheads="1"/>
          </p:cNvSpPr>
          <p:nvPr/>
        </p:nvSpPr>
        <p:spPr bwMode="auto">
          <a:xfrm>
            <a:off x="4674934" y="1973118"/>
            <a:ext cx="48609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eaLnBrk="1" fontAlgn="base" hangingPunct="1">
              <a:spcBef>
                <a:spcPct val="50000"/>
              </a:spcBef>
              <a:spcAft>
                <a:spcPct val="0"/>
              </a:spcAft>
            </a:pPr>
            <a:r>
              <a:rPr lang="en-US" altLang="en-US" sz="2200">
                <a:solidFill>
                  <a:srgbClr val="0E00DC"/>
                </a:solidFill>
              </a:rPr>
              <a:t>Trong điện trường đều, lực điện tác dụng lên điện tích q có đặc điểm:</a:t>
            </a:r>
          </a:p>
        </p:txBody>
      </p:sp>
      <mc:AlternateContent xmlns:mc="http://schemas.openxmlformats.org/markup-compatibility/2006">
        <mc:Choice xmlns:a14="http://schemas.microsoft.com/office/drawing/2010/main" Requires="a14">
          <p:sp>
            <p:nvSpPr>
              <p:cNvPr id="2043" name="Text Box 63" descr="n89 zalo Cuong Bui">
                <a:extLst>
                  <a:ext uri="{FF2B5EF4-FFF2-40B4-BE49-F238E27FC236}">
                    <a16:creationId xmlns:a16="http://schemas.microsoft.com/office/drawing/2014/main" id="{52083199-CF45-EEF7-3395-9241B807238A}"/>
                  </a:ext>
                </a:extLst>
              </p:cNvPr>
              <p:cNvSpPr txBox="1">
                <a:spLocks noChangeArrowheads="1"/>
              </p:cNvSpPr>
              <p:nvPr/>
            </p:nvSpPr>
            <p:spPr bwMode="auto">
              <a:xfrm>
                <a:off x="4758398" y="2808405"/>
                <a:ext cx="4860994" cy="301338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288000" indent="-342900" algn="just" eaLnBrk="1" fontAlgn="base" hangingPunct="1">
                  <a:spcBef>
                    <a:spcPts val="600"/>
                  </a:spcBef>
                  <a:spcAft>
                    <a:spcPct val="0"/>
                  </a:spcAft>
                  <a:buFontTx/>
                  <a:buChar char="-"/>
                </a:pPr>
                <a:r>
                  <a:rPr lang="en-US" altLang="en-US" sz="2200" err="1">
                    <a:solidFill>
                      <a:srgbClr val="7030A0"/>
                    </a:solidFill>
                  </a:rPr>
                  <a:t>Lực</a:t>
                </a:r>
                <a:r>
                  <a:rPr lang="en-US" altLang="en-US" sz="2200">
                    <a:solidFill>
                      <a:srgbClr val="7030A0"/>
                    </a:solidFill>
                  </a:rPr>
                  <a:t> </a:t>
                </a:r>
                <a14:m>
                  <m:oMath xmlns:m="http://schemas.openxmlformats.org/officeDocument/2006/math">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oMath>
                </a14:m>
                <a:r>
                  <a:rPr lang="en-US" altLang="en-US" sz="2200">
                    <a:solidFill>
                      <a:srgbClr val="7030A0"/>
                    </a:solidFill>
                  </a:rPr>
                  <a:t> </a:t>
                </a:r>
                <a:r>
                  <a:rPr lang="en-US" altLang="en-US" sz="2200" err="1">
                    <a:solidFill>
                      <a:srgbClr val="7030A0"/>
                    </a:solidFill>
                  </a:rPr>
                  <a:t>không</a:t>
                </a:r>
                <a:r>
                  <a:rPr lang="en-US" altLang="en-US" sz="2200">
                    <a:solidFill>
                      <a:srgbClr val="7030A0"/>
                    </a:solidFill>
                  </a:rPr>
                  <a:t> </a:t>
                </a:r>
                <a:r>
                  <a:rPr lang="en-US" altLang="en-US" sz="2200" err="1">
                    <a:solidFill>
                      <a:srgbClr val="7030A0"/>
                    </a:solidFill>
                  </a:rPr>
                  <a:t>đổi</a:t>
                </a:r>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Điểm</a:t>
                </a:r>
                <a:r>
                  <a:rPr lang="en-US" altLang="en-US" sz="2200">
                    <a:solidFill>
                      <a:srgbClr val="7030A0"/>
                    </a:solidFill>
                  </a:rPr>
                  <a:t> </a:t>
                </a:r>
                <a:r>
                  <a:rPr lang="en-US" altLang="en-US" sz="2200" err="1">
                    <a:solidFill>
                      <a:srgbClr val="7030A0"/>
                    </a:solidFill>
                  </a:rPr>
                  <a:t>đặt</a:t>
                </a:r>
                <a:r>
                  <a:rPr lang="en-US" altLang="en-US" sz="2200">
                    <a:solidFill>
                      <a:srgbClr val="7030A0"/>
                    </a:solidFill>
                  </a:rPr>
                  <a:t>: </a:t>
                </a:r>
                <a:r>
                  <a:rPr lang="en-US" altLang="en-US" sz="2200" err="1">
                    <a:solidFill>
                      <a:srgbClr val="7030A0"/>
                    </a:solidFill>
                  </a:rPr>
                  <a:t>Tại</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 </a:t>
                </a:r>
                <a:r>
                  <a:rPr lang="en-US" altLang="en-US" sz="2200" err="1">
                    <a:solidFill>
                      <a:srgbClr val="7030A0"/>
                    </a:solidFill>
                  </a:rPr>
                  <a:t>tích</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Phương</a:t>
                </a:r>
                <a:r>
                  <a:rPr lang="en-US" altLang="en-US" sz="2200">
                    <a:solidFill>
                      <a:srgbClr val="7030A0"/>
                    </a:solidFill>
                  </a:rPr>
                  <a:t>: song </a:t>
                </a:r>
                <a:r>
                  <a:rPr lang="en-US" altLang="en-US" sz="2200" err="1">
                    <a:solidFill>
                      <a:srgbClr val="7030A0"/>
                    </a:solidFill>
                  </a:rPr>
                  <a:t>song</a:t>
                </a:r>
                <a:r>
                  <a:rPr lang="en-US" altLang="en-US" sz="2200">
                    <a:solidFill>
                      <a:srgbClr val="7030A0"/>
                    </a:solidFill>
                  </a:rPr>
                  <a:t> </a:t>
                </a:r>
                <a:r>
                  <a:rPr lang="en-US" altLang="en-US" sz="2200" err="1">
                    <a:solidFill>
                      <a:srgbClr val="7030A0"/>
                    </a:solidFill>
                  </a:rPr>
                  <a:t>với</a:t>
                </a:r>
                <a:r>
                  <a:rPr lang="en-US" altLang="en-US" sz="2200">
                    <a:solidFill>
                      <a:srgbClr val="7030A0"/>
                    </a:solidFill>
                  </a:rPr>
                  <a:t> </a:t>
                </a:r>
                <a:r>
                  <a:rPr lang="en-US" altLang="en-US" sz="2200" err="1">
                    <a:solidFill>
                      <a:srgbClr val="7030A0"/>
                    </a:solidFill>
                  </a:rPr>
                  <a:t>đường</a:t>
                </a:r>
                <a:r>
                  <a:rPr lang="en-US" altLang="en-US" sz="2200">
                    <a:solidFill>
                      <a:srgbClr val="7030A0"/>
                    </a:solidFill>
                  </a:rPr>
                  <a:t> </a:t>
                </a:r>
                <a:r>
                  <a:rPr lang="en-US" altLang="en-US" sz="2200" err="1">
                    <a:solidFill>
                      <a:srgbClr val="7030A0"/>
                    </a:solidFill>
                  </a:rPr>
                  <a:t>sức</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Chiều</a:t>
                </a:r>
                <a:r>
                  <a:rPr lang="en-US" altLang="en-US" sz="2200">
                    <a:solidFill>
                      <a:srgbClr val="7030A0"/>
                    </a:solidFill>
                  </a:rPr>
                  <a:t>: </a:t>
                </a:r>
                <a14:m>
                  <m:oMath xmlns:m="http://schemas.openxmlformats.org/officeDocument/2006/math">
                    <m:d>
                      <m:dPr>
                        <m:begChr m:val="{"/>
                        <m:endChr m:val=""/>
                        <m:ctrlPr>
                          <a:rPr lang="en-US" altLang="en-US" sz="2200" i="1" smtClean="0">
                            <a:solidFill>
                              <a:srgbClr val="7030A0"/>
                            </a:solidFill>
                            <a:latin typeface="Cambria Math" panose="02040503050406030204" pitchFamily="18" charset="0"/>
                          </a:rPr>
                        </m:ctrlPr>
                      </m:dPr>
                      <m:e>
                        <m:eqArr>
                          <m:eqArrPr>
                            <m:ctrlPr>
                              <a:rPr lang="en-US" altLang="en-US" sz="2200" i="1" smtClean="0">
                                <a:solidFill>
                                  <a:srgbClr val="7030A0"/>
                                </a:solidFill>
                                <a:latin typeface="Cambria Math" panose="02040503050406030204" pitchFamily="18" charset="0"/>
                              </a:rPr>
                            </m:ctrlPr>
                          </m:eqArrPr>
                          <m:e>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smtClean="0">
                                    <a:solidFill>
                                      <a:srgbClr val="7030A0"/>
                                    </a:solidFill>
                                    <a:latin typeface="Cambria Math" panose="02040503050406030204" pitchFamily="18" charset="0"/>
                                    <a:ea typeface="Cambria Math" panose="02040503050406030204" pitchFamily="18" charset="0"/>
                                  </a:rPr>
                                </m:ctrlPr>
                              </m:accPr>
                              <m:e>
                                <m:r>
                                  <a:rPr lang="en-US" altLang="en-US" sz="2200" b="0" i="1" smtClean="0">
                                    <a:solidFill>
                                      <a:srgbClr val="7030A0"/>
                                    </a:solidFill>
                                    <a:latin typeface="Cambria Math" panose="02040503050406030204" pitchFamily="18" charset="0"/>
                                    <a:ea typeface="Cambria Math" panose="02040503050406030204" pitchFamily="18" charset="0"/>
                                  </a:rPr>
                                  <m:t>𝐸</m:t>
                                </m:r>
                              </m:e>
                            </m:acc>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𝑘h𝑖</m:t>
                            </m:r>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&gt;0</m:t>
                            </m:r>
                          </m:e>
                          <m:e>
                            <m:acc>
                              <m:accPr>
                                <m:chr m:val="⃗"/>
                                <m:ctrlPr>
                                  <a:rPr lang="en-US" altLang="en-US" sz="2200" i="1">
                                    <a:solidFill>
                                      <a:srgbClr val="7030A0"/>
                                    </a:solidFill>
                                    <a:latin typeface="Cambria Math" panose="02040503050406030204" pitchFamily="18" charset="0"/>
                                  </a:rPr>
                                </m:ctrlPr>
                              </m:accPr>
                              <m:e>
                                <m:r>
                                  <a:rPr lang="en-US" altLang="en-US" sz="2200" i="1">
                                    <a:solidFill>
                                      <a:srgbClr val="7030A0"/>
                                    </a:solidFill>
                                    <a:latin typeface="Cambria Math" panose="02040503050406030204" pitchFamily="18" charset="0"/>
                                  </a:rPr>
                                  <m:t>𝐹</m:t>
                                </m:r>
                              </m:e>
                            </m:acc>
                            <m:r>
                              <a:rPr lang="en-US" altLang="en-US" sz="2200" i="1">
                                <a:solidFill>
                                  <a:srgbClr val="7030A0"/>
                                </a:solidFill>
                                <a:latin typeface="Cambria Math" panose="02040503050406030204" pitchFamily="18" charset="0"/>
                                <a:ea typeface="Cambria Math" panose="02040503050406030204" pitchFamily="18" charset="0"/>
                              </a:rPr>
                              <m:t>↑</m:t>
                            </m:r>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a:solidFill>
                                      <a:srgbClr val="7030A0"/>
                                    </a:solidFill>
                                    <a:latin typeface="Cambria Math" panose="02040503050406030204" pitchFamily="18" charset="0"/>
                                    <a:ea typeface="Cambria Math" panose="02040503050406030204" pitchFamily="18" charset="0"/>
                                  </a:rPr>
                                </m:ctrlPr>
                              </m:accPr>
                              <m:e>
                                <m:r>
                                  <a:rPr lang="en-US" altLang="en-US" sz="2200" i="1">
                                    <a:solidFill>
                                      <a:srgbClr val="7030A0"/>
                                    </a:solidFill>
                                    <a:latin typeface="Cambria Math" panose="02040503050406030204" pitchFamily="18" charset="0"/>
                                    <a:ea typeface="Cambria Math" panose="02040503050406030204" pitchFamily="18" charset="0"/>
                                  </a:rPr>
                                  <m:t>𝐸</m:t>
                                </m:r>
                              </m:e>
                            </m:acc>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𝑘h𝑖</m:t>
                            </m:r>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&lt;</m:t>
                            </m:r>
                            <m:r>
                              <a:rPr lang="en-US" altLang="en-US" sz="2200" i="1">
                                <a:solidFill>
                                  <a:srgbClr val="7030A0"/>
                                </a:solidFill>
                                <a:latin typeface="Cambria Math" panose="02040503050406030204" pitchFamily="18" charset="0"/>
                              </a:rPr>
                              <m:t>0</m:t>
                            </m:r>
                          </m:e>
                        </m:eqArr>
                      </m:e>
                    </m:d>
                  </m:oMath>
                </a14:m>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Độ</a:t>
                </a:r>
                <a:r>
                  <a:rPr lang="en-US" altLang="en-US" sz="2200">
                    <a:solidFill>
                      <a:srgbClr val="7030A0"/>
                    </a:solidFill>
                  </a:rPr>
                  <a:t> </a:t>
                </a:r>
                <a:r>
                  <a:rPr lang="en-US" altLang="en-US" sz="2200" err="1">
                    <a:solidFill>
                      <a:srgbClr val="7030A0"/>
                    </a:solidFill>
                  </a:rPr>
                  <a:t>lớn</a:t>
                </a:r>
                <a:r>
                  <a:rPr lang="en-US" altLang="en-US" sz="2200">
                    <a:solidFill>
                      <a:srgbClr val="7030A0"/>
                    </a:solidFill>
                  </a:rPr>
                  <a:t>: </a:t>
                </a:r>
                <a14:m>
                  <m:oMath xmlns:m="http://schemas.openxmlformats.org/officeDocument/2006/math">
                    <m:r>
                      <a:rPr lang="en-US" altLang="en-US" sz="2200" b="0" i="1" smtClean="0">
                        <a:solidFill>
                          <a:srgbClr val="7030A0"/>
                        </a:solidFill>
                        <a:latin typeface="Cambria Math" panose="02040503050406030204" pitchFamily="18" charset="0"/>
                      </a:rPr>
                      <m:t>𝐹</m:t>
                    </m:r>
                    <m:r>
                      <a:rPr lang="en-US" altLang="en-US" sz="2200" b="0" i="1" smtClean="0">
                        <a:solidFill>
                          <a:srgbClr val="7030A0"/>
                        </a:solidFill>
                        <a:latin typeface="Cambria Math" panose="02040503050406030204" pitchFamily="18" charset="0"/>
                      </a:rPr>
                      <m:t>=</m:t>
                    </m:r>
                    <m:d>
                      <m:dPr>
                        <m:begChr m:val="|"/>
                        <m:endChr m:val="|"/>
                        <m:ctrlPr>
                          <a:rPr lang="en-US" altLang="en-US" sz="2200" b="0" i="1" smtClean="0">
                            <a:solidFill>
                              <a:srgbClr val="7030A0"/>
                            </a:solidFill>
                            <a:latin typeface="Cambria Math" panose="02040503050406030204" pitchFamily="18" charset="0"/>
                          </a:rPr>
                        </m:ctrlPr>
                      </m:dPr>
                      <m:e>
                        <m:r>
                          <a:rPr lang="en-US" altLang="en-US" sz="2200" b="0" i="1" smtClean="0">
                            <a:solidFill>
                              <a:srgbClr val="7030A0"/>
                            </a:solidFill>
                            <a:latin typeface="Cambria Math" panose="02040503050406030204" pitchFamily="18" charset="0"/>
                          </a:rPr>
                          <m:t>𝑞</m:t>
                        </m:r>
                      </m:e>
                    </m:d>
                    <m:r>
                      <a:rPr lang="en-US" altLang="en-US" sz="2200" b="0" i="1" smtClean="0">
                        <a:solidFill>
                          <a:srgbClr val="7030A0"/>
                        </a:solidFill>
                        <a:latin typeface="Cambria Math" panose="02040503050406030204" pitchFamily="18" charset="0"/>
                      </a:rPr>
                      <m:t>𝐸</m:t>
                    </m:r>
                  </m:oMath>
                </a14:m>
                <a:endParaRPr lang="en-US" altLang="en-US" sz="2200">
                  <a:solidFill>
                    <a:srgbClr val="7030A0"/>
                  </a:solidFill>
                </a:endParaRPr>
              </a:p>
            </p:txBody>
          </p:sp>
        </mc:Choice>
        <mc:Fallback>
          <p:sp>
            <p:nvSpPr>
              <p:cNvPr id="2043" name="Text Box 63" descr="n89 zalo Cuong Bui">
                <a:extLst>
                  <a:ext uri="{FF2B5EF4-FFF2-40B4-BE49-F238E27FC236}">
                    <a16:creationId xmlns:a16="http://schemas.microsoft.com/office/drawing/2014/main" id="{52083199-CF45-EEF7-3395-9241B807238A}"/>
                  </a:ext>
                </a:extLst>
              </p:cNvPr>
              <p:cNvSpPr txBox="1">
                <a:spLocks noRot="1" noChangeAspect="1" noMove="1" noResize="1" noEditPoints="1" noAdjustHandles="1" noChangeArrowheads="1" noChangeShapeType="1" noTextEdit="1"/>
              </p:cNvSpPr>
              <p:nvPr/>
            </p:nvSpPr>
            <p:spPr bwMode="auto">
              <a:xfrm>
                <a:off x="4758398" y="2808405"/>
                <a:ext cx="4860994" cy="3013389"/>
              </a:xfrm>
              <a:prstGeom prst="rect">
                <a:avLst/>
              </a:prstGeom>
              <a:blipFill>
                <a:blip r:embed="rId7"/>
                <a:stretch>
                  <a:fillRect l="-1757" t="-202" r="-1631" b="-3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152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07"/>
                                        </p:tgtEl>
                                        <p:attrNameLst>
                                          <p:attrName>style.visibility</p:attrName>
                                        </p:attrNameLst>
                                      </p:cBhvr>
                                      <p:to>
                                        <p:strVal val="visible"/>
                                      </p:to>
                                    </p:set>
                                    <p:animEffect transition="in" filter="fade">
                                      <p:cBhvr>
                                        <p:cTn id="15" dur="500"/>
                                        <p:tgtEl>
                                          <p:spTgt spid="190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36"/>
                                        </p:tgtEl>
                                        <p:attrNameLst>
                                          <p:attrName>style.visibility</p:attrName>
                                        </p:attrNameLst>
                                      </p:cBhvr>
                                      <p:to>
                                        <p:strVal val="visible"/>
                                      </p:to>
                                    </p:set>
                                    <p:animEffect transition="in" filter="slide(fromBottom)">
                                      <p:cBhvr>
                                        <p:cTn id="20" dur="500"/>
                                        <p:tgtEl>
                                          <p:spTgt spid="203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043"/>
                                        </p:tgtEl>
                                        <p:attrNameLst>
                                          <p:attrName>style.visibility</p:attrName>
                                        </p:attrNameLst>
                                      </p:cBhvr>
                                      <p:to>
                                        <p:strVal val="visible"/>
                                      </p:to>
                                    </p:set>
                                    <p:animEffect transition="in" filter="slide(fromBottom)">
                                      <p:cBhvr>
                                        <p:cTn id="25" dur="500"/>
                                        <p:tgtEl>
                                          <p:spTgt spid="2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07" grpId="0"/>
      <p:bldP spid="2036" grpId="0"/>
      <p:bldP spid="20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pic>
        <p:nvPicPr>
          <p:cNvPr id="117" name="Picture 7" descr="n89 zalo Cuong Bui">
            <a:extLst>
              <a:ext uri="{FF2B5EF4-FFF2-40B4-BE49-F238E27FC236}">
                <a16:creationId xmlns:a16="http://schemas.microsoft.com/office/drawing/2014/main" id="{31D360BD-09C3-4F24-953D-07017BE7D3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79259" y="1775295"/>
            <a:ext cx="6073807" cy="4553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sz="3467" b="1" err="1">
                <a:latin typeface="Cambria" panose="02040503050406030204" pitchFamily="18" charset="0"/>
                <a:cs typeface="Calibri" panose="020F0502020204030204" pitchFamily="34" charset="0"/>
              </a:rPr>
              <a:t>Phiếu</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học</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tập</a:t>
            </a:r>
            <a:r>
              <a:rPr lang="en-US" sz="3467" b="1">
                <a:latin typeface="Cambria" panose="02040503050406030204" pitchFamily="18" charset="0"/>
                <a:cs typeface="Calibri" panose="020F0502020204030204" pitchFamily="34" charset="0"/>
              </a:rPr>
              <a:t> </a:t>
            </a:r>
            <a:r>
              <a:rPr lang="en-US" sz="3467" b="1" err="1">
                <a:latin typeface="Cambria" panose="02040503050406030204" pitchFamily="18" charset="0"/>
                <a:cs typeface="Calibri" panose="020F0502020204030204" pitchFamily="34" charset="0"/>
              </a:rPr>
              <a:t>số</a:t>
            </a:r>
            <a:r>
              <a:rPr lang="en-US" sz="3467" b="1">
                <a:latin typeface="Cambria" panose="02040503050406030204" pitchFamily="18" charset="0"/>
                <a:cs typeface="Calibri" panose="020F0502020204030204" pitchFamily="34" charset="0"/>
              </a:rPr>
              <a:t> 2</a:t>
            </a:r>
          </a:p>
        </p:txBody>
      </p:sp>
      <p:sp>
        <p:nvSpPr>
          <p:cNvPr id="108" name="TextBox 107" descr="n89 zalo Cuong Bui">
            <a:extLst>
              <a:ext uri="{FF2B5EF4-FFF2-40B4-BE49-F238E27FC236}">
                <a16:creationId xmlns:a16="http://schemas.microsoft.com/office/drawing/2014/main" id="{E082D741-3009-405B-97C3-898225870BB8}"/>
              </a:ext>
            </a:extLst>
          </p:cNvPr>
          <p:cNvSpPr txBox="1"/>
          <p:nvPr/>
        </p:nvSpPr>
        <p:spPr>
          <a:xfrm>
            <a:off x="1027511" y="2148156"/>
            <a:ext cx="2773679" cy="3175869"/>
          </a:xfrm>
          <a:prstGeom prst="rect">
            <a:avLst/>
          </a:prstGeom>
          <a:solidFill>
            <a:schemeClr val="bg1">
              <a:lumMod val="85000"/>
            </a:schemeClr>
          </a:solidFill>
          <a:scene3d>
            <a:camera prst="orthographicFront"/>
            <a:lightRig rig="threePt" dir="t"/>
          </a:scene3d>
          <a:sp3d>
            <a:bevelT w="165100" prst="coolSlant"/>
          </a:sp3d>
        </p:spPr>
        <p:txBody>
          <a:bodyPr wrap="square">
            <a:spAutoFit/>
          </a:bodyPr>
          <a:lstStyle/>
          <a:p>
            <a:pPr algn="just">
              <a:lnSpc>
                <a:spcPct val="115000"/>
              </a:lnSpc>
            </a:pPr>
            <a:r>
              <a:rPr lang="en-US" sz="2200" b="1" i="1" err="1">
                <a:solidFill>
                  <a:srgbClr val="0E00DC"/>
                </a:solidFill>
                <a:effectLst/>
                <a:latin typeface="Cambria" panose="02040503050406030204" pitchFamily="18" charset="0"/>
                <a:ea typeface="Cambria" panose="02040503050406030204" pitchFamily="18" charset="0"/>
              </a:rPr>
              <a:t>Câu</a:t>
            </a:r>
            <a:r>
              <a:rPr lang="en-US" sz="2200" b="1" i="1">
                <a:solidFill>
                  <a:srgbClr val="0E00DC"/>
                </a:solidFill>
                <a:effectLst/>
                <a:latin typeface="Cambria" panose="02040503050406030204" pitchFamily="18" charset="0"/>
                <a:ea typeface="Cambria" panose="02040503050406030204" pitchFamily="18" charset="0"/>
              </a:rPr>
              <a:t> 2:</a:t>
            </a:r>
            <a:r>
              <a:rPr lang="en-US" sz="2200" i="1">
                <a:solidFill>
                  <a:srgbClr val="0E00DC"/>
                </a:solidFill>
                <a:effectLst/>
                <a:latin typeface="Cambria" panose="02040503050406030204" pitchFamily="18" charset="0"/>
                <a:ea typeface="Cambria" panose="02040503050406030204" pitchFamily="18" charset="0"/>
              </a:rPr>
              <a:t> </a:t>
            </a:r>
            <a:r>
              <a:rPr lang="en-US" sz="2200" i="1" err="1">
                <a:solidFill>
                  <a:srgbClr val="0E00DC"/>
                </a:solidFill>
                <a:latin typeface="Cambria" panose="02040503050406030204" pitchFamily="18" charset="0"/>
              </a:rPr>
              <a:t>Nhắc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lại</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thức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tính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của</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một</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trong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quá</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trình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dịch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chuyển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của</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vật</a:t>
            </a:r>
            <a:r>
              <a:rPr lang="en-US" sz="2200" i="1">
                <a:solidFill>
                  <a:srgbClr val="0E00DC"/>
                </a:solidFill>
                <a:latin typeface="Cambria" panose="02040503050406030204" pitchFamily="18" charset="0"/>
              </a:rPr>
              <a:t>, Khi </a:t>
            </a:r>
            <a:r>
              <a:rPr lang="en-US" sz="2200" i="1" err="1">
                <a:solidFill>
                  <a:srgbClr val="0E00DC"/>
                </a:solidFill>
                <a:latin typeface="Cambria" panose="02040503050406030204" pitchFamily="18" charset="0"/>
              </a:rPr>
              <a:t>nào</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điện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thực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hiện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dương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âm</a:t>
            </a:r>
            <a:r>
              <a:rPr lang="en-US" sz="2200" i="1">
                <a:solidFill>
                  <a:srgbClr val="0E00DC"/>
                </a:solidFill>
                <a:latin typeface="Cambria" panose="02040503050406030204" pitchFamily="18" charset="0"/>
              </a:rPr>
              <a:t>?</a:t>
            </a:r>
            <a:endParaRPr lang="en-US" sz="2200">
              <a:solidFill>
                <a:srgbClr val="0E00DC"/>
              </a:solidFill>
              <a:latin typeface="Cambria" panose="02040503050406030204" pitchFamily="18" charset="0"/>
            </a:endParaRPr>
          </a:p>
          <a:p>
            <a:pPr marL="0" marR="0" algn="just">
              <a:lnSpc>
                <a:spcPct val="115000"/>
              </a:lnSpc>
              <a:spcBef>
                <a:spcPts val="0"/>
              </a:spcBef>
              <a:spcAft>
                <a:spcPts val="0"/>
              </a:spcAft>
            </a:pPr>
            <a:endParaRPr lang="en-US" sz="2200">
              <a:solidFill>
                <a:srgbClr val="0E00DC"/>
              </a:solidFill>
              <a:effectLst/>
              <a:latin typeface="Cambria" panose="02040503050406030204" pitchFamily="18" charset="0"/>
              <a:ea typeface="Cambria" panose="02040503050406030204" pitchFamily="18" charset="0"/>
            </a:endParaRPr>
          </a:p>
        </p:txBody>
      </p:sp>
      <p:cxnSp>
        <p:nvCxnSpPr>
          <p:cNvPr id="112" name="Straight Arrow Connector 111" descr="n89 zalo Cuong Bui">
            <a:extLst>
              <a:ext uri="{FF2B5EF4-FFF2-40B4-BE49-F238E27FC236}">
                <a16:creationId xmlns:a16="http://schemas.microsoft.com/office/drawing/2014/main" id="{BB0E4B9F-C779-4268-A68D-2F8B4AEC023C}"/>
              </a:ext>
            </a:extLst>
          </p:cNvPr>
          <p:cNvCxnSpPr/>
          <p:nvPr/>
        </p:nvCxnSpPr>
        <p:spPr>
          <a:xfrm flipH="1">
            <a:off x="7921717" y="5076427"/>
            <a:ext cx="1177636" cy="0"/>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3" name="TextBox 112" descr="n89 zalo Cuong Bui">
                <a:extLst>
                  <a:ext uri="{FF2B5EF4-FFF2-40B4-BE49-F238E27FC236}">
                    <a16:creationId xmlns:a16="http://schemas.microsoft.com/office/drawing/2014/main" id="{B5721A6B-3955-402E-B157-4EEBF182697C}"/>
                  </a:ext>
                </a:extLst>
              </p:cNvPr>
              <p:cNvSpPr txBox="1"/>
              <p:nvPr/>
            </p:nvSpPr>
            <p:spPr>
              <a:xfrm>
                <a:off x="7904836" y="4678836"/>
                <a:ext cx="3863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E00DC"/>
                          </a:solidFill>
                          <a:latin typeface="Cambria Math" panose="02040503050406030204" pitchFamily="18" charset="0"/>
                        </a:rPr>
                        <m:t>𝑺</m:t>
                      </m:r>
                    </m:oMath>
                  </m:oMathPara>
                </a14:m>
                <a:endParaRPr lang="en-US" b="1">
                  <a:solidFill>
                    <a:srgbClr val="0E00DC"/>
                  </a:solidFill>
                  <a:latin typeface="Cambria" panose="02040503050406030204" pitchFamily="18" charset="0"/>
                </a:endParaRPr>
              </a:p>
            </p:txBody>
          </p:sp>
        </mc:Choice>
        <mc:Fallback>
          <p:sp>
            <p:nvSpPr>
              <p:cNvPr id="113" name="TextBox 112" descr="n89 zalo Cuong Bui">
                <a:extLst>
                  <a:ext uri="{FF2B5EF4-FFF2-40B4-BE49-F238E27FC236}">
                    <a16:creationId xmlns:a16="http://schemas.microsoft.com/office/drawing/2014/main" id="{B5721A6B-3955-402E-B157-4EEBF182697C}"/>
                  </a:ext>
                </a:extLst>
              </p:cNvPr>
              <p:cNvSpPr txBox="1">
                <a:spLocks noRot="1" noChangeAspect="1" noMove="1" noResize="1" noEditPoints="1" noAdjustHandles="1" noChangeArrowheads="1" noChangeShapeType="1" noTextEdit="1"/>
              </p:cNvSpPr>
              <p:nvPr/>
            </p:nvSpPr>
            <p:spPr>
              <a:xfrm>
                <a:off x="7904836" y="4678836"/>
                <a:ext cx="386317" cy="369332"/>
              </a:xfrm>
              <a:prstGeom prst="rect">
                <a:avLst/>
              </a:prstGeom>
              <a:blipFill>
                <a:blip r:embed="rId4"/>
                <a:stretch>
                  <a:fillRect/>
                </a:stretch>
              </a:blipFill>
            </p:spPr>
            <p:txBody>
              <a:bodyPr/>
              <a:lstStyle/>
              <a:p>
                <a:r>
                  <a:rPr lang="en-US">
                    <a:noFill/>
                  </a:rPr>
                  <a:t> </a:t>
                </a:r>
              </a:p>
            </p:txBody>
          </p:sp>
        </mc:Fallback>
      </mc:AlternateContent>
      <p:grpSp>
        <p:nvGrpSpPr>
          <p:cNvPr id="114" name="Group 113" descr="n89 zalo Cuong Bui">
            <a:extLst>
              <a:ext uri="{FF2B5EF4-FFF2-40B4-BE49-F238E27FC236}">
                <a16:creationId xmlns:a16="http://schemas.microsoft.com/office/drawing/2014/main" id="{3DF7D173-1FDA-46E6-A5C1-936A18101D82}"/>
              </a:ext>
            </a:extLst>
          </p:cNvPr>
          <p:cNvGrpSpPr/>
          <p:nvPr/>
        </p:nvGrpSpPr>
        <p:grpSpPr>
          <a:xfrm>
            <a:off x="8388256" y="4618806"/>
            <a:ext cx="969813" cy="832973"/>
            <a:chOff x="6431767" y="4520486"/>
            <a:chExt cx="583775" cy="557617"/>
          </a:xfrm>
        </p:grpSpPr>
        <p:sp>
          <p:nvSpPr>
            <p:cNvPr id="115" name="Arc 114">
              <a:extLst>
                <a:ext uri="{FF2B5EF4-FFF2-40B4-BE49-F238E27FC236}">
                  <a16:creationId xmlns:a16="http://schemas.microsoft.com/office/drawing/2014/main" id="{EE934907-EBF9-48D9-A5FA-07DE4E01685F}"/>
                </a:ext>
              </a:extLst>
            </p:cNvPr>
            <p:cNvSpPr/>
            <p:nvPr/>
          </p:nvSpPr>
          <p:spPr>
            <a:xfrm rot="17436581">
              <a:off x="6444846" y="4507407"/>
              <a:ext cx="557617" cy="583775"/>
            </a:xfrm>
            <a:prstGeom prst="arc">
              <a:avLst>
                <a:gd name="adj1" fmla="val 14585662"/>
                <a:gd name="adj2" fmla="val 17172175"/>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ndParaRPr>
            </a:p>
          </p:txBody>
        </p:sp>
        <p:sp>
          <p:nvSpPr>
            <p:cNvPr id="116" name="TextBox 115">
              <a:extLst>
                <a:ext uri="{FF2B5EF4-FFF2-40B4-BE49-F238E27FC236}">
                  <a16:creationId xmlns:a16="http://schemas.microsoft.com/office/drawing/2014/main" id="{15419D49-BB9C-4710-A50A-891D27D7AE02}"/>
                </a:ext>
              </a:extLst>
            </p:cNvPr>
            <p:cNvSpPr txBox="1"/>
            <p:nvPr/>
          </p:nvSpPr>
          <p:spPr>
            <a:xfrm>
              <a:off x="6456903" y="4623249"/>
              <a:ext cx="315191" cy="247242"/>
            </a:xfrm>
            <a:prstGeom prst="rect">
              <a:avLst/>
            </a:prstGeom>
            <a:noFill/>
          </p:spPr>
          <p:txBody>
            <a:bodyPr wrap="square">
              <a:spAutoFit/>
            </a:bodyPr>
            <a:lstStyle/>
            <a:p>
              <a:r>
                <a:rPr lang="en-US" altLang="en-US" b="1">
                  <a:solidFill>
                    <a:srgbClr val="0000FF"/>
                  </a:solidFill>
                  <a:latin typeface="Cambria" panose="02040503050406030204" pitchFamily="18" charset="0"/>
                  <a:sym typeface="Symbol" panose="05050102010706020507" pitchFamily="18" charset="2"/>
                </a:rPr>
                <a:t></a:t>
              </a:r>
              <a:endParaRPr lang="en-US">
                <a:solidFill>
                  <a:srgbClr val="0000FF"/>
                </a:solidFill>
                <a:latin typeface="Cambria" panose="02040503050406030204" pitchFamily="18" charset="0"/>
              </a:endParaRPr>
            </a:p>
          </p:txBody>
        </p:sp>
      </p:grpSp>
      <p:cxnSp>
        <p:nvCxnSpPr>
          <p:cNvPr id="3" name="Straight Arrow Connector 2" descr="n89 zalo Cuong Bui">
            <a:extLst>
              <a:ext uri="{FF2B5EF4-FFF2-40B4-BE49-F238E27FC236}">
                <a16:creationId xmlns:a16="http://schemas.microsoft.com/office/drawing/2014/main" id="{9B3B47F5-C9BB-4DF8-99B6-4B5C0671E56D}"/>
              </a:ext>
            </a:extLst>
          </p:cNvPr>
          <p:cNvCxnSpPr>
            <a:cxnSpLocks/>
          </p:cNvCxnSpPr>
          <p:nvPr/>
        </p:nvCxnSpPr>
        <p:spPr>
          <a:xfrm>
            <a:off x="9099353" y="5086111"/>
            <a:ext cx="1326241" cy="0"/>
          </a:xfrm>
          <a:prstGeom prst="straightConnector1">
            <a:avLst/>
          </a:prstGeom>
          <a:ln w="38100">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TextBox 5" descr="n89 zalo Cuong Bui">
                <a:extLst>
                  <a:ext uri="{FF2B5EF4-FFF2-40B4-BE49-F238E27FC236}">
                    <a16:creationId xmlns:a16="http://schemas.microsoft.com/office/drawing/2014/main" id="{D7B7D87D-FF3A-4DE1-A9C4-032B76A2B68C}"/>
                  </a:ext>
                </a:extLst>
              </p:cNvPr>
              <p:cNvSpPr txBox="1"/>
              <p:nvPr/>
            </p:nvSpPr>
            <p:spPr>
              <a:xfrm>
                <a:off x="9500574" y="4618458"/>
                <a:ext cx="146304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𝑚𝑠</m:t>
                              </m:r>
                            </m:sub>
                          </m:sSub>
                        </m:e>
                      </m:acc>
                    </m:oMath>
                  </m:oMathPara>
                </a14:m>
                <a:endParaRPr lang="en-US">
                  <a:solidFill>
                    <a:srgbClr val="FF0000"/>
                  </a:solidFill>
                  <a:latin typeface="Cambria" panose="02040503050406030204" pitchFamily="18" charset="0"/>
                </a:endParaRPr>
              </a:p>
            </p:txBody>
          </p:sp>
        </mc:Choice>
        <mc:Fallback>
          <p:sp>
            <p:nvSpPr>
              <p:cNvPr id="6" name="TextBox 5" descr="n89 zalo Cuong Bui">
                <a:extLst>
                  <a:ext uri="{FF2B5EF4-FFF2-40B4-BE49-F238E27FC236}">
                    <a16:creationId xmlns:a16="http://schemas.microsoft.com/office/drawing/2014/main" id="{D7B7D87D-FF3A-4DE1-A9C4-032B76A2B68C}"/>
                  </a:ext>
                </a:extLst>
              </p:cNvPr>
              <p:cNvSpPr txBox="1">
                <a:spLocks noRot="1" noChangeAspect="1" noMove="1" noResize="1" noEditPoints="1" noAdjustHandles="1" noChangeArrowheads="1" noChangeShapeType="1" noTextEdit="1"/>
              </p:cNvSpPr>
              <p:nvPr/>
            </p:nvSpPr>
            <p:spPr>
              <a:xfrm>
                <a:off x="9500574" y="4618458"/>
                <a:ext cx="1463040" cy="40293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1798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circle(out)">
                                      <p:cBhvr>
                                        <p:cTn id="13" dur="20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additive="base">
                                        <p:cTn id="18" dur="500" fill="hold"/>
                                        <p:tgtEl>
                                          <p:spTgt spid="112"/>
                                        </p:tgtEl>
                                        <p:attrNameLst>
                                          <p:attrName>ppt_x</p:attrName>
                                        </p:attrNameLst>
                                      </p:cBhvr>
                                      <p:tavLst>
                                        <p:tav tm="0">
                                          <p:val>
                                            <p:strVal val="1+#ppt_w/2"/>
                                          </p:val>
                                        </p:tav>
                                        <p:tav tm="100000">
                                          <p:val>
                                            <p:strVal val="#ppt_x"/>
                                          </p:val>
                                        </p:tav>
                                      </p:tavLst>
                                    </p:anim>
                                    <p:anim calcmode="lin" valueType="num">
                                      <p:cBhvr additive="base">
                                        <p:cTn id="19" dur="500" fill="hold"/>
                                        <p:tgtEl>
                                          <p:spTgt spid="112"/>
                                        </p:tgtEl>
                                        <p:attrNameLst>
                                          <p:attrName>ppt_y</p:attrName>
                                        </p:attrNameLst>
                                      </p:cBhvr>
                                      <p:tavLst>
                                        <p:tav tm="0">
                                          <p:val>
                                            <p:strVal val="#ppt_y"/>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fill="hold"/>
                                        <p:tgtEl>
                                          <p:spTgt spid="113"/>
                                        </p:tgtEl>
                                        <p:attrNameLst>
                                          <p:attrName>ppt_x</p:attrName>
                                        </p:attrNameLst>
                                      </p:cBhvr>
                                      <p:tavLst>
                                        <p:tav tm="0">
                                          <p:val>
                                            <p:strVal val="#ppt_x"/>
                                          </p:val>
                                        </p:tav>
                                        <p:tav tm="100000">
                                          <p:val>
                                            <p:strVal val="#ppt_x"/>
                                          </p:val>
                                        </p:tav>
                                      </p:tavLst>
                                    </p:anim>
                                    <p:anim calcmode="lin" valueType="num">
                                      <p:cBhvr additive="base">
                                        <p:cTn id="23"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1000"/>
                                        <p:tgtEl>
                                          <p:spTgt spid="114"/>
                                        </p:tgtEl>
                                      </p:cBhvr>
                                    </p:animEffect>
                                    <p:anim calcmode="lin" valueType="num">
                                      <p:cBhvr>
                                        <p:cTn id="29" dur="1000" fill="hold"/>
                                        <p:tgtEl>
                                          <p:spTgt spid="114"/>
                                        </p:tgtEl>
                                        <p:attrNameLst>
                                          <p:attrName>ppt_x</p:attrName>
                                        </p:attrNameLst>
                                      </p:cBhvr>
                                      <p:tavLst>
                                        <p:tav tm="0">
                                          <p:val>
                                            <p:strVal val="#ppt_x"/>
                                          </p:val>
                                        </p:tav>
                                        <p:tav tm="100000">
                                          <p:val>
                                            <p:strVal val="#ppt_x"/>
                                          </p:val>
                                        </p:tav>
                                      </p:tavLst>
                                    </p:anim>
                                    <p:anim calcmode="lin" valueType="num">
                                      <p:cBhvr>
                                        <p:cTn id="30"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1+#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marL="0" marR="0" lvl="0" indent="0" algn="ctr" defTabSz="914400" rtl="0" eaLnBrk="1" fontAlgn="auto" latinLnBrk="0" hangingPunct="1">
              <a:lnSpc>
                <a:spcPct val="90000"/>
              </a:lnSpc>
              <a:spcBef>
                <a:spcPts val="0"/>
              </a:spcBef>
              <a:spcAft>
                <a:spcPts val="0"/>
              </a:spcAft>
              <a:buClr>
                <a:srgbClr val="FF7C3E"/>
              </a:buClr>
              <a:buSzPts val="2400"/>
              <a:buFontTx/>
              <a:buNone/>
              <a:tabLst/>
              <a:defRPr/>
            </a:pPr>
            <a:r>
              <a:rPr kumimoji="0" lang="en-US" sz="3467" b="1" i="0" u="none" strike="noStrike" kern="1200" cap="none" spc="0" normalizeH="0" baseline="0" noProof="0" err="1">
                <a:ln>
                  <a:noFill/>
                </a:ln>
                <a:solidFill>
                  <a:srgbClr val="FF7C3E"/>
                </a:solidFill>
                <a:effectLst/>
                <a:uLnTx/>
                <a:uFillTx/>
                <a:latin typeface="Cambria" panose="02040503050406030204" pitchFamily="18" charset="0"/>
                <a:ea typeface="+mj-ea"/>
                <a:cs typeface="Calibri" panose="020F0502020204030204" pitchFamily="34" charset="0"/>
              </a:rPr>
              <a:t>Phiếu</a:t>
            </a:r>
            <a:r>
              <a:rPr kumimoji="0" lang="en-US" sz="3467" b="1" i="0" u="none" strike="noStrike" kern="1200" cap="none" spc="0" normalizeH="0" baseline="0" noProof="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err="1">
                <a:ln>
                  <a:noFill/>
                </a:ln>
                <a:solidFill>
                  <a:srgbClr val="FF7C3E"/>
                </a:solidFill>
                <a:effectLst/>
                <a:uLnTx/>
                <a:uFillTx/>
                <a:latin typeface="Cambria" panose="02040503050406030204" pitchFamily="18" charset="0"/>
                <a:ea typeface="+mj-ea"/>
                <a:cs typeface="Calibri" panose="020F0502020204030204" pitchFamily="34" charset="0"/>
              </a:rPr>
              <a:t>học</a:t>
            </a:r>
            <a:r>
              <a:rPr kumimoji="0" lang="en-US" sz="3467" b="1" i="0" u="none" strike="noStrike" kern="1200" cap="none" spc="0" normalizeH="0" baseline="0" noProof="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err="1">
                <a:ln>
                  <a:noFill/>
                </a:ln>
                <a:solidFill>
                  <a:srgbClr val="FF7C3E"/>
                </a:solidFill>
                <a:effectLst/>
                <a:uLnTx/>
                <a:uFillTx/>
                <a:latin typeface="Cambria" panose="02040503050406030204" pitchFamily="18" charset="0"/>
                <a:ea typeface="+mj-ea"/>
                <a:cs typeface="Calibri" panose="020F0502020204030204" pitchFamily="34" charset="0"/>
              </a:rPr>
              <a:t>tập</a:t>
            </a:r>
            <a:r>
              <a:rPr kumimoji="0" lang="en-US" sz="3467" b="1" i="0" u="none" strike="noStrike" kern="1200" cap="none" spc="0" normalizeH="0" baseline="0" noProof="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err="1">
                <a:ln>
                  <a:noFill/>
                </a:ln>
                <a:solidFill>
                  <a:srgbClr val="FF7C3E"/>
                </a:solidFill>
                <a:effectLst/>
                <a:uLnTx/>
                <a:uFillTx/>
                <a:latin typeface="Cambria" panose="02040503050406030204" pitchFamily="18" charset="0"/>
                <a:ea typeface="+mj-ea"/>
                <a:cs typeface="Calibri" panose="020F0502020204030204" pitchFamily="34" charset="0"/>
              </a:rPr>
              <a:t>số</a:t>
            </a:r>
            <a:r>
              <a:rPr kumimoji="0" lang="en-US" sz="3467" b="1" i="0" u="none" strike="noStrike" kern="1200" cap="none" spc="0" normalizeH="0" baseline="0" noProof="0">
                <a:ln>
                  <a:noFill/>
                </a:ln>
                <a:solidFill>
                  <a:srgbClr val="FF7C3E"/>
                </a:solidFill>
                <a:effectLst/>
                <a:uLnTx/>
                <a:uFillTx/>
                <a:latin typeface="Cambria" panose="02040503050406030204" pitchFamily="18" charset="0"/>
                <a:ea typeface="+mj-ea"/>
                <a:cs typeface="Calibri" panose="020F0502020204030204" pitchFamily="34" charset="0"/>
              </a:rPr>
              <a:t> 2</a:t>
            </a:r>
          </a:p>
        </p:txBody>
      </p:sp>
      <mc:AlternateContent xmlns:mc="http://schemas.openxmlformats.org/markup-compatibility/2006">
        <mc:Choice xmlns:a14="http://schemas.microsoft.com/office/drawing/2010/main" Requires="a14">
          <p:sp>
            <p:nvSpPr>
              <p:cNvPr id="119" name="TextBox 118" descr="n89 zalo Cuong Bui">
                <a:extLst>
                  <a:ext uri="{FF2B5EF4-FFF2-40B4-BE49-F238E27FC236}">
                    <a16:creationId xmlns:a16="http://schemas.microsoft.com/office/drawing/2014/main" id="{ED1C3813-0080-4F40-821F-018D19BAEC4E}"/>
                  </a:ext>
                </a:extLst>
              </p:cNvPr>
              <p:cNvSpPr txBox="1"/>
              <p:nvPr/>
            </p:nvSpPr>
            <p:spPr>
              <a:xfrm>
                <a:off x="571474" y="2072874"/>
                <a:ext cx="53378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Công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của</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một</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lực</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trong</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quá</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trình</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dịch</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chuyển</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của</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vật</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600" b="0" i="0" u="none" strike="noStrike" kern="1200" cap="none" spc="0" normalizeH="0" baseline="0" noProof="0" err="1">
                    <a:ln>
                      <a:noFill/>
                    </a:ln>
                    <a:solidFill>
                      <a:srgbClr val="FF0000"/>
                    </a:solidFill>
                    <a:effectLst/>
                    <a:uLnTx/>
                    <a:uFillTx/>
                    <a:latin typeface="Cambria" panose="02040503050406030204" pitchFamily="18" charset="0"/>
                    <a:ea typeface="+mn-ea"/>
                    <a:cs typeface="+mn-cs"/>
                  </a:rPr>
                  <a:t>là</a:t>
                </a:r>
                <a:r>
                  <a:rPr kumimoji="0" lang="en-US" sz="26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endParaRPr kumimoji="0" lang="en-US" sz="26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𝑨</m:t>
                      </m:r>
                      <m: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𝑭𝒅</m:t>
                      </m:r>
                      <m: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func>
                        <m:funcPr>
                          <m:ctrlP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funcPr>
                        <m:fName>
                          <m:r>
                            <a:rPr kumimoji="0" lang="en-US" sz="2600" b="1" i="0" u="none" strike="noStrike" kern="1200" cap="none" spc="0" normalizeH="0" baseline="0" noProof="0" smtClean="0">
                              <a:ln>
                                <a:noFill/>
                              </a:ln>
                              <a:solidFill>
                                <a:srgbClr val="FF0000"/>
                              </a:solidFill>
                              <a:effectLst/>
                              <a:uLnTx/>
                              <a:uFillTx/>
                              <a:latin typeface="Cambria Math" panose="02040503050406030204" pitchFamily="18" charset="0"/>
                              <a:cs typeface="+mn-cs"/>
                            </a:rPr>
                            <m:t>𝐜𝐨𝐬</m:t>
                          </m:r>
                        </m:fName>
                        <m:e>
                          <m:d>
                            <m:dPr>
                              <m:ctrlP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r>
                                <a:rPr kumimoji="0" lang="en-US" sz="2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𝜶</m:t>
                              </m:r>
                            </m:e>
                          </m:d>
                        </m:e>
                      </m:func>
                    </m:oMath>
                  </m:oMathPara>
                </a14:m>
                <a:endParaRPr kumimoji="0" lang="vi-VN" sz="2600" b="1" i="0" u="none" strike="noStrike" kern="1200" cap="none" spc="0" normalizeH="0" baseline="0" noProof="0">
                  <a:ln>
                    <a:noFill/>
                  </a:ln>
                  <a:solidFill>
                    <a:srgbClr val="FF0000"/>
                  </a:solidFill>
                  <a:effectLst/>
                  <a:uLnTx/>
                  <a:uFillTx/>
                  <a:latin typeface="Arial" panose="020B0604020202020204" pitchFamily="34" charset="0"/>
                  <a:cs typeface="+mn-cs"/>
                </a:endParaRPr>
              </a:p>
            </p:txBody>
          </p:sp>
        </mc:Choice>
        <mc:Fallback>
          <p:sp>
            <p:nvSpPr>
              <p:cNvPr id="119" name="TextBox 118" descr="n89 zalo Cuong Bui">
                <a:extLst>
                  <a:ext uri="{FF2B5EF4-FFF2-40B4-BE49-F238E27FC236}">
                    <a16:creationId xmlns:a16="http://schemas.microsoft.com/office/drawing/2014/main" id="{ED1C3813-0080-4F40-821F-018D19BAEC4E}"/>
                  </a:ext>
                </a:extLst>
              </p:cNvPr>
              <p:cNvSpPr txBox="1">
                <a:spLocks noRot="1" noChangeAspect="1" noMove="1" noResize="1" noEditPoints="1" noAdjustHandles="1" noChangeArrowheads="1" noChangeShapeType="1" noTextEdit="1"/>
              </p:cNvSpPr>
              <p:nvPr/>
            </p:nvSpPr>
            <p:spPr>
              <a:xfrm>
                <a:off x="571474" y="2072874"/>
                <a:ext cx="5337895" cy="1292662"/>
              </a:xfrm>
              <a:prstGeom prst="rect">
                <a:avLst/>
              </a:prstGeom>
              <a:blipFill>
                <a:blip r:embed="rId3"/>
                <a:stretch>
                  <a:fillRect l="-2057" t="-42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0" name="TextBox 119" descr="n89 zalo Cuong Bui">
                <a:extLst>
                  <a:ext uri="{FF2B5EF4-FFF2-40B4-BE49-F238E27FC236}">
                    <a16:creationId xmlns:a16="http://schemas.microsoft.com/office/drawing/2014/main" id="{63F38A5F-BC5F-483B-9497-7C8813C76C5B}"/>
                  </a:ext>
                </a:extLst>
              </p:cNvPr>
              <p:cNvSpPr txBox="1"/>
              <p:nvPr/>
            </p:nvSpPr>
            <p:spPr>
              <a:xfrm>
                <a:off x="666739" y="3351525"/>
                <a:ext cx="4341586"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Lực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thực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hiện</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dương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khi</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góc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r>
                      <a:rPr kumimoji="0" lang="en-US" sz="2600" b="0" i="0" u="none" strike="noStrike" kern="1200" cap="none" spc="0" normalizeH="0" baseline="0" noProof="0" smtClean="0">
                        <a:ln>
                          <a:noFill/>
                        </a:ln>
                        <a:solidFill>
                          <a:srgbClr val="7030A0"/>
                        </a:solidFill>
                        <a:effectLst/>
                        <a:uLnTx/>
                        <a:uFillTx/>
                        <a:latin typeface="Cambria Math" panose="02040503050406030204" pitchFamily="18" charset="0"/>
                        <a:cs typeface="+mn-cs"/>
                      </a:rPr>
                      <m:t>0 </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cs typeface="+mn-cs"/>
                      </a:rPr>
                      <m:t> </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𝛼</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&lt;</m:t>
                    </m:r>
                    <m:sSup>
                      <m:sSupPr>
                        <m:ctrlP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ctrlPr>
                      </m:sSupPr>
                      <m:e>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90</m:t>
                        </m:r>
                      </m:e>
                      <m:sup>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phát</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động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a:t>
                </a:r>
                <a:endParaRPr kumimoji="0" lang="vi-VN" sz="2600" b="0" i="0" u="none" strike="noStrike" kern="1200" cap="none" spc="0" normalizeH="0" baseline="0" noProof="0">
                  <a:ln>
                    <a:noFill/>
                  </a:ln>
                  <a:solidFill>
                    <a:srgbClr val="7030A0"/>
                  </a:solidFill>
                  <a:effectLst/>
                  <a:uLnTx/>
                  <a:uFillTx/>
                  <a:latin typeface="Arial" panose="020B0604020202020204" pitchFamily="34" charset="0"/>
                  <a:cs typeface="+mn-cs"/>
                </a:endParaRPr>
              </a:p>
            </p:txBody>
          </p:sp>
        </mc:Choice>
        <mc:Fallback>
          <p:sp>
            <p:nvSpPr>
              <p:cNvPr id="120" name="TextBox 119" descr="n89 zalo Cuong Bui">
                <a:extLst>
                  <a:ext uri="{FF2B5EF4-FFF2-40B4-BE49-F238E27FC236}">
                    <a16:creationId xmlns:a16="http://schemas.microsoft.com/office/drawing/2014/main" id="{63F38A5F-BC5F-483B-9497-7C8813C76C5B}"/>
                  </a:ext>
                </a:extLst>
              </p:cNvPr>
              <p:cNvSpPr txBox="1">
                <a:spLocks noRot="1" noChangeAspect="1" noMove="1" noResize="1" noEditPoints="1" noAdjustHandles="1" noChangeArrowheads="1" noChangeShapeType="1" noTextEdit="1"/>
              </p:cNvSpPr>
              <p:nvPr/>
            </p:nvSpPr>
            <p:spPr>
              <a:xfrm>
                <a:off x="666739" y="3351525"/>
                <a:ext cx="4341586" cy="1292662"/>
              </a:xfrm>
              <a:prstGeom prst="rect">
                <a:avLst/>
              </a:prstGeom>
              <a:blipFill>
                <a:blip r:embed="rId4"/>
                <a:stretch>
                  <a:fillRect l="-2525" t="-4245" r="-2384" b="-108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1" name="TextBox 120" descr="n89 zalo Cuong Bui">
                <a:extLst>
                  <a:ext uri="{FF2B5EF4-FFF2-40B4-BE49-F238E27FC236}">
                    <a16:creationId xmlns:a16="http://schemas.microsoft.com/office/drawing/2014/main" id="{510A6909-8B2B-446B-973E-D0BA56ABC2B4}"/>
                  </a:ext>
                </a:extLst>
              </p:cNvPr>
              <p:cNvSpPr txBox="1"/>
              <p:nvPr/>
            </p:nvSpPr>
            <p:spPr>
              <a:xfrm>
                <a:off x="666738" y="4740389"/>
                <a:ext cx="4341585" cy="1292662"/>
              </a:xfrm>
              <a:prstGeom prst="rect">
                <a:avLst/>
              </a:prstGeom>
              <a:noFill/>
            </p:spPr>
            <p:txBody>
              <a:bodyPr wrap="square" rtlCol="0">
                <a:spAutoFit/>
              </a:bodyPr>
              <a:lstStyle>
                <a:defPPr>
                  <a:defRPr lang="en-US"/>
                </a:defPPr>
                <a:lvl1pPr>
                  <a:defRPr sz="2200">
                    <a:solidFill>
                      <a:srgbClr val="7030A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Lực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thực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hiện</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âm</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khi</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góc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sSup>
                      <m:sSupPr>
                        <m:ctrlPr>
                          <a:rPr kumimoji="0" lang="en-US" sz="2600"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90</m:t>
                        </m:r>
                      </m:e>
                      <m:sup>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&lt; </m:t>
                    </m:r>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𝛼</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m:t>
                    </m:r>
                    <m:sSup>
                      <m:sSupPr>
                        <m:ctrlPr>
                          <a:rPr kumimoji="0" lang="en-US" sz="2600"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180</m:t>
                        </m:r>
                      </m:e>
                      <m:sup>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phát</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động</a:t>
                </a:r>
                <a:r>
                  <a:rPr kumimoji="0" lang="en-US" sz="22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a:t>
                </a:r>
                <a:endParaRPr kumimoji="0" lang="vi-VN" sz="22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mc:Choice>
        <mc:Fallback>
          <p:sp>
            <p:nvSpPr>
              <p:cNvPr id="121" name="TextBox 120" descr="n89 zalo Cuong Bui">
                <a:extLst>
                  <a:ext uri="{FF2B5EF4-FFF2-40B4-BE49-F238E27FC236}">
                    <a16:creationId xmlns:a16="http://schemas.microsoft.com/office/drawing/2014/main" id="{510A6909-8B2B-446B-973E-D0BA56ABC2B4}"/>
                  </a:ext>
                </a:extLst>
              </p:cNvPr>
              <p:cNvSpPr txBox="1">
                <a:spLocks noRot="1" noChangeAspect="1" noMove="1" noResize="1" noEditPoints="1" noAdjustHandles="1" noChangeArrowheads="1" noChangeShapeType="1" noTextEdit="1"/>
              </p:cNvSpPr>
              <p:nvPr/>
            </p:nvSpPr>
            <p:spPr>
              <a:xfrm>
                <a:off x="666738" y="4740389"/>
                <a:ext cx="4341585" cy="1292662"/>
              </a:xfrm>
              <a:prstGeom prst="rect">
                <a:avLst/>
              </a:prstGeom>
              <a:blipFill>
                <a:blip r:embed="rId5"/>
                <a:stretch>
                  <a:fillRect l="-2525" t="-4717" r="-2384" b="-10849"/>
                </a:stretch>
              </a:blipFill>
            </p:spPr>
            <p:txBody>
              <a:bodyPr/>
              <a:lstStyle/>
              <a:p>
                <a:r>
                  <a:rPr lang="en-US">
                    <a:noFill/>
                  </a:rPr>
                  <a:t> </a:t>
                </a:r>
              </a:p>
            </p:txBody>
          </p:sp>
        </mc:Fallback>
      </mc:AlternateContent>
      <p:pic>
        <p:nvPicPr>
          <p:cNvPr id="2" name="Picture 7" descr="n89 zalo Cuong Bui">
            <a:extLst>
              <a:ext uri="{FF2B5EF4-FFF2-40B4-BE49-F238E27FC236}">
                <a16:creationId xmlns:a16="http://schemas.microsoft.com/office/drawing/2014/main" id="{98DD5370-5A72-EB97-6081-DF718E97B9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60088" y="1774745"/>
            <a:ext cx="6073807" cy="4553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Straight Arrow Connector 3" descr="n89 zalo Cuong Bui">
            <a:extLst>
              <a:ext uri="{FF2B5EF4-FFF2-40B4-BE49-F238E27FC236}">
                <a16:creationId xmlns:a16="http://schemas.microsoft.com/office/drawing/2014/main" id="{44330506-BEC5-7A4B-BD80-9D4B4BE4815E}"/>
              </a:ext>
            </a:extLst>
          </p:cNvPr>
          <p:cNvCxnSpPr/>
          <p:nvPr/>
        </p:nvCxnSpPr>
        <p:spPr>
          <a:xfrm flipH="1">
            <a:off x="7802546" y="5075877"/>
            <a:ext cx="1177636" cy="0"/>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descr="n89 zalo Cuong Bui">
                <a:extLst>
                  <a:ext uri="{FF2B5EF4-FFF2-40B4-BE49-F238E27FC236}">
                    <a16:creationId xmlns:a16="http://schemas.microsoft.com/office/drawing/2014/main" id="{7F465FB6-A0E0-51E8-1DCB-8E8BA4985281}"/>
                  </a:ext>
                </a:extLst>
              </p:cNvPr>
              <p:cNvSpPr txBox="1"/>
              <p:nvPr/>
            </p:nvSpPr>
            <p:spPr>
              <a:xfrm>
                <a:off x="7890407" y="4704801"/>
                <a:ext cx="3863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E00DC"/>
                          </a:solidFill>
                          <a:latin typeface="Cambria Math" panose="02040503050406030204" pitchFamily="18" charset="0"/>
                        </a:rPr>
                        <m:t>𝑺</m:t>
                      </m:r>
                    </m:oMath>
                  </m:oMathPara>
                </a14:m>
                <a:endParaRPr lang="en-US" b="1">
                  <a:solidFill>
                    <a:srgbClr val="0E00DC"/>
                  </a:solidFill>
                  <a:latin typeface="Cambria" panose="02040503050406030204" pitchFamily="18" charset="0"/>
                </a:endParaRPr>
              </a:p>
            </p:txBody>
          </p:sp>
        </mc:Choice>
        <mc:Fallback>
          <p:sp>
            <p:nvSpPr>
              <p:cNvPr id="5" name="TextBox 4" descr="n89 zalo Cuong Bui">
                <a:extLst>
                  <a:ext uri="{FF2B5EF4-FFF2-40B4-BE49-F238E27FC236}">
                    <a16:creationId xmlns:a16="http://schemas.microsoft.com/office/drawing/2014/main" id="{7F465FB6-A0E0-51E8-1DCB-8E8BA4985281}"/>
                  </a:ext>
                </a:extLst>
              </p:cNvPr>
              <p:cNvSpPr txBox="1">
                <a:spLocks noRot="1" noChangeAspect="1" noMove="1" noResize="1" noEditPoints="1" noAdjustHandles="1" noChangeArrowheads="1" noChangeShapeType="1" noTextEdit="1"/>
              </p:cNvSpPr>
              <p:nvPr/>
            </p:nvSpPr>
            <p:spPr>
              <a:xfrm>
                <a:off x="7890407" y="4704801"/>
                <a:ext cx="386317" cy="369332"/>
              </a:xfrm>
              <a:prstGeom prst="rect">
                <a:avLst/>
              </a:prstGeom>
              <a:blipFill>
                <a:blip r:embed="rId7"/>
                <a:stretch>
                  <a:fillRect/>
                </a:stretch>
              </a:blipFill>
            </p:spPr>
            <p:txBody>
              <a:bodyPr/>
              <a:lstStyle/>
              <a:p>
                <a:r>
                  <a:rPr lang="en-US">
                    <a:noFill/>
                  </a:rPr>
                  <a:t> </a:t>
                </a:r>
              </a:p>
            </p:txBody>
          </p:sp>
        </mc:Fallback>
      </mc:AlternateContent>
      <p:grpSp>
        <p:nvGrpSpPr>
          <p:cNvPr id="7" name="Group 6" descr="n89 zalo Cuong Bui">
            <a:extLst>
              <a:ext uri="{FF2B5EF4-FFF2-40B4-BE49-F238E27FC236}">
                <a16:creationId xmlns:a16="http://schemas.microsoft.com/office/drawing/2014/main" id="{1721CC3C-8FD9-EA35-7A6F-CA2564C619B6}"/>
              </a:ext>
            </a:extLst>
          </p:cNvPr>
          <p:cNvGrpSpPr/>
          <p:nvPr/>
        </p:nvGrpSpPr>
        <p:grpSpPr>
          <a:xfrm>
            <a:off x="8269085" y="4618256"/>
            <a:ext cx="969813" cy="832973"/>
            <a:chOff x="6431767" y="4520486"/>
            <a:chExt cx="583775" cy="557617"/>
          </a:xfrm>
        </p:grpSpPr>
        <p:sp>
          <p:nvSpPr>
            <p:cNvPr id="8" name="Arc 7">
              <a:extLst>
                <a:ext uri="{FF2B5EF4-FFF2-40B4-BE49-F238E27FC236}">
                  <a16:creationId xmlns:a16="http://schemas.microsoft.com/office/drawing/2014/main" id="{393CF2CD-9C0B-30B9-5E17-7761F34342FC}"/>
                </a:ext>
              </a:extLst>
            </p:cNvPr>
            <p:cNvSpPr/>
            <p:nvPr/>
          </p:nvSpPr>
          <p:spPr>
            <a:xfrm rot="17436581">
              <a:off x="6444846" y="4507407"/>
              <a:ext cx="557617" cy="583775"/>
            </a:xfrm>
            <a:prstGeom prst="arc">
              <a:avLst>
                <a:gd name="adj1" fmla="val 14585662"/>
                <a:gd name="adj2" fmla="val 17172175"/>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ndParaRPr>
            </a:p>
          </p:txBody>
        </p:sp>
        <p:sp>
          <p:nvSpPr>
            <p:cNvPr id="9" name="TextBox 8">
              <a:extLst>
                <a:ext uri="{FF2B5EF4-FFF2-40B4-BE49-F238E27FC236}">
                  <a16:creationId xmlns:a16="http://schemas.microsoft.com/office/drawing/2014/main" id="{F6A5CC0A-6619-49C0-6979-BDD3165E7956}"/>
                </a:ext>
              </a:extLst>
            </p:cNvPr>
            <p:cNvSpPr txBox="1"/>
            <p:nvPr/>
          </p:nvSpPr>
          <p:spPr>
            <a:xfrm>
              <a:off x="6456903" y="4623249"/>
              <a:ext cx="315191" cy="247242"/>
            </a:xfrm>
            <a:prstGeom prst="rect">
              <a:avLst/>
            </a:prstGeom>
            <a:noFill/>
          </p:spPr>
          <p:txBody>
            <a:bodyPr wrap="square">
              <a:spAutoFit/>
            </a:bodyPr>
            <a:lstStyle/>
            <a:p>
              <a:r>
                <a:rPr lang="en-US" altLang="en-US" b="1">
                  <a:solidFill>
                    <a:srgbClr val="0000FF"/>
                  </a:solidFill>
                  <a:latin typeface="Cambria" panose="02040503050406030204" pitchFamily="18" charset="0"/>
                  <a:sym typeface="Symbol" panose="05050102010706020507" pitchFamily="18" charset="2"/>
                </a:rPr>
                <a:t></a:t>
              </a:r>
              <a:endParaRPr lang="en-US">
                <a:solidFill>
                  <a:srgbClr val="0000FF"/>
                </a:solidFill>
                <a:latin typeface="Cambria" panose="02040503050406030204" pitchFamily="18" charset="0"/>
              </a:endParaRPr>
            </a:p>
          </p:txBody>
        </p:sp>
      </p:grpSp>
      <p:cxnSp>
        <p:nvCxnSpPr>
          <p:cNvPr id="10" name="Straight Arrow Connector 9" descr="n89 zalo Cuong Bui">
            <a:extLst>
              <a:ext uri="{FF2B5EF4-FFF2-40B4-BE49-F238E27FC236}">
                <a16:creationId xmlns:a16="http://schemas.microsoft.com/office/drawing/2014/main" id="{FF4231D0-E0CB-0B68-EABC-4D5831425012}"/>
              </a:ext>
            </a:extLst>
          </p:cNvPr>
          <p:cNvCxnSpPr>
            <a:cxnSpLocks/>
          </p:cNvCxnSpPr>
          <p:nvPr/>
        </p:nvCxnSpPr>
        <p:spPr>
          <a:xfrm>
            <a:off x="8980182" y="5085561"/>
            <a:ext cx="1326241" cy="0"/>
          </a:xfrm>
          <a:prstGeom prst="straightConnector1">
            <a:avLst/>
          </a:prstGeom>
          <a:ln w="38100">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descr="n89 zalo Cuong Bui">
                <a:extLst>
                  <a:ext uri="{FF2B5EF4-FFF2-40B4-BE49-F238E27FC236}">
                    <a16:creationId xmlns:a16="http://schemas.microsoft.com/office/drawing/2014/main" id="{FBD04C28-9799-5B75-256E-085814DCD842}"/>
                  </a:ext>
                </a:extLst>
              </p:cNvPr>
              <p:cNvSpPr txBox="1"/>
              <p:nvPr/>
            </p:nvSpPr>
            <p:spPr>
              <a:xfrm>
                <a:off x="9381403" y="4617908"/>
                <a:ext cx="146304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𝑚𝑠</m:t>
                              </m:r>
                            </m:sub>
                          </m:sSub>
                        </m:e>
                      </m:acc>
                    </m:oMath>
                  </m:oMathPara>
                </a14:m>
                <a:endParaRPr lang="en-US">
                  <a:solidFill>
                    <a:srgbClr val="FF0000"/>
                  </a:solidFill>
                  <a:latin typeface="Cambria" panose="02040503050406030204" pitchFamily="18" charset="0"/>
                </a:endParaRPr>
              </a:p>
            </p:txBody>
          </p:sp>
        </mc:Choice>
        <mc:Fallback>
          <p:sp>
            <p:nvSpPr>
              <p:cNvPr id="11" name="TextBox 10" descr="n89 zalo Cuong Bui">
                <a:extLst>
                  <a:ext uri="{FF2B5EF4-FFF2-40B4-BE49-F238E27FC236}">
                    <a16:creationId xmlns:a16="http://schemas.microsoft.com/office/drawing/2014/main" id="{FBD04C28-9799-5B75-256E-085814DCD842}"/>
                  </a:ext>
                </a:extLst>
              </p:cNvPr>
              <p:cNvSpPr txBox="1">
                <a:spLocks noRot="1" noChangeAspect="1" noMove="1" noResize="1" noEditPoints="1" noAdjustHandles="1" noChangeArrowheads="1" noChangeShapeType="1" noTextEdit="1"/>
              </p:cNvSpPr>
              <p:nvPr/>
            </p:nvSpPr>
            <p:spPr>
              <a:xfrm>
                <a:off x="9381403" y="4617908"/>
                <a:ext cx="1463040" cy="402931"/>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51481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ircle(in)">
                                      <p:cBhvr>
                                        <p:cTn id="7" dur="2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barn(inVertical)">
                                      <p:cBhvr>
                                        <p:cTn id="12" dur="5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barn(inVertical)">
                                      <p:cBhvr>
                                        <p:cTn id="1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17446" y="4443262"/>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chẳn</a:t>
            </a:r>
            <a:endParaRPr/>
          </a:p>
        </p:txBody>
      </p:sp>
      <p:sp>
        <p:nvSpPr>
          <p:cNvPr id="882" name="Google Shape;882;p31" descr="n89 zalo Cuong Bui"/>
          <p:cNvSpPr txBox="1">
            <a:spLocks noGrp="1"/>
          </p:cNvSpPr>
          <p:nvPr>
            <p:ph type="subTitle" idx="2"/>
          </p:nvPr>
        </p:nvSpPr>
        <p:spPr>
          <a:xfrm flipH="1">
            <a:off x="787526" y="4643130"/>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883" name="Google Shape;883;p31" descr="n89 zalo Cuong Bui"/>
          <p:cNvSpPr txBox="1">
            <a:spLocks noGrp="1"/>
          </p:cNvSpPr>
          <p:nvPr>
            <p:ph type="ctrTitle"/>
          </p:nvPr>
        </p:nvSpPr>
        <p:spPr>
          <a:xfrm>
            <a:off x="2666976" y="571480"/>
            <a:ext cx="6824800" cy="788000"/>
          </a:xfrm>
          <a:prstGeom prst="rect">
            <a:avLst/>
          </a:prstGeom>
        </p:spPr>
        <p:txBody>
          <a:bodyPr spcFirstLastPara="1" vert="horz" wrap="square" lIns="121900" tIns="121900" rIns="121900" bIns="121900" rtlCol="0" anchor="ctr" anchorCtr="0">
            <a:noAutofit/>
          </a:bodyPr>
          <a:lstStyle/>
          <a:p>
            <a:pPr algn="ctr"/>
            <a:r>
              <a:rPr lang="vi-VN" b="1">
                <a:latin typeface="Cambria" panose="02040503050406030204" pitchFamily="18" charset="0"/>
              </a:rPr>
              <a:t>Vòng 1 </a:t>
            </a:r>
            <a:r>
              <a:rPr lang="vi-VN" b="1">
                <a:solidFill>
                  <a:schemeClr val="tx2">
                    <a:lumMod val="50000"/>
                  </a:schemeClr>
                </a:solidFill>
                <a:latin typeface="Cambria" panose="02040503050406030204" pitchFamily="18" charset="0"/>
              </a:rPr>
              <a:t>NHÓM CHUYÊN GIA</a:t>
            </a:r>
            <a:endParaRPr b="1">
              <a:solidFill>
                <a:schemeClr val="tx2">
                  <a:lumMod val="50000"/>
                </a:schemeClr>
              </a:solidFill>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575887"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575887"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760434"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760434"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948736"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948736" y="304413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620244"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620244" y="2291407"/>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864821" y="2342836"/>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2112925"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3220766" y="3440795"/>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583800" y="2489706"/>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435945"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435945"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620492"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620492"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808794"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808794" y="3044132"/>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480302"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480302" y="2291407"/>
                <a:ext cx="429988" cy="374240"/>
              </a:xfrm>
              <a:prstGeom prst="rect">
                <a:avLst/>
              </a:prstGeom>
              <a:blipFill>
                <a:blip r:embed="rId7"/>
                <a:stretch>
                  <a:fillRect b="-6557"/>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725025" y="2183131"/>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7972983"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7973356" y="356305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432191" y="2342836"/>
            <a:ext cx="4306" cy="130715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8968856" y="3159466"/>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440803" y="2349818"/>
            <a:ext cx="1239671" cy="10245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572133" y="2237031"/>
            <a:ext cx="0" cy="1711324"/>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465182" y="2803273"/>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465182" y="2803273"/>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572133" y="3775989"/>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572133" y="2478527"/>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367130" y="247852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2225201" y="35627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a:cxnSpLocks/>
          </p:cNvCxnSpPr>
          <p:nvPr/>
        </p:nvCxnSpPr>
        <p:spPr>
          <a:xfrm flipV="1">
            <a:off x="8440803" y="3374367"/>
            <a:ext cx="1239671" cy="2581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816661" y="313731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00294" y="2358968"/>
            <a:ext cx="831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620492" y="3637541"/>
            <a:ext cx="811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620492" y="2347683"/>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344561" y="287318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357105" y="2738452"/>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1" name="Google Shape;879;p31" descr="n89 zalo Cuong Bui">
            <a:extLst>
              <a:ext uri="{FF2B5EF4-FFF2-40B4-BE49-F238E27FC236}">
                <a16:creationId xmlns:a16="http://schemas.microsoft.com/office/drawing/2014/main" id="{5C81D45B-9C47-4824-BDF2-9258908B94F8}"/>
              </a:ext>
            </a:extLst>
          </p:cNvPr>
          <p:cNvSpPr txBox="1">
            <a:spLocks/>
          </p:cNvSpPr>
          <p:nvPr/>
        </p:nvSpPr>
        <p:spPr>
          <a:xfrm flipH="1">
            <a:off x="1295563" y="5232979"/>
            <a:ext cx="3785824"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a:solidFill>
                  <a:srgbClr val="FF0000"/>
                </a:solidFill>
                <a:latin typeface="Cambria" panose="02040503050406030204" pitchFamily="18" charset="0"/>
                <a:ea typeface="Cambria" panose="02040503050406030204" pitchFamily="18" charset="0"/>
              </a:rPr>
              <a:t>Tính công của lực điện trường thực hiện trên toàn đoạn MN</a:t>
            </a:r>
            <a:endParaRPr lang="vi-VN" sz="2200">
              <a:solidFill>
                <a:srgbClr val="FF0000"/>
              </a:solidFill>
            </a:endParaRPr>
          </a:p>
        </p:txBody>
      </p:sp>
      <p:sp>
        <p:nvSpPr>
          <p:cNvPr id="62" name="Google Shape;880;p31" descr="n89 zalo Cuong Bui">
            <a:extLst>
              <a:ext uri="{FF2B5EF4-FFF2-40B4-BE49-F238E27FC236}">
                <a16:creationId xmlns:a16="http://schemas.microsoft.com/office/drawing/2014/main" id="{4E54B71D-5030-4C34-AD9D-646742B3579E}"/>
              </a:ext>
            </a:extLst>
          </p:cNvPr>
          <p:cNvSpPr txBox="1">
            <a:spLocks/>
          </p:cNvSpPr>
          <p:nvPr/>
        </p:nvSpPr>
        <p:spPr>
          <a:xfrm flipH="1">
            <a:off x="6838608" y="5051117"/>
            <a:ext cx="4871628"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a:solidFill>
                  <a:srgbClr val="FF0000"/>
                </a:solidFill>
                <a:latin typeface="Cambria" panose="02040503050406030204" pitchFamily="18" charset="0"/>
                <a:ea typeface="Cambria" panose="02040503050406030204" pitchFamily="18" charset="0"/>
              </a:rPr>
              <a:t>Khi điện tích di chuyển trên đường gấp khúc MPN. Tính công lực điện trường thực hiện trên toàn đoạn MPN?</a:t>
            </a:r>
            <a:endParaRPr lang="vi-VN" sz="2200">
              <a:solidFill>
                <a:srgbClr val="FF0000"/>
              </a:solidFill>
            </a:endParaRPr>
          </a:p>
        </p:txBody>
      </p:sp>
      <p:grpSp>
        <p:nvGrpSpPr>
          <p:cNvPr id="69" name="Group 68" descr="n89 zalo Cuong Bui">
            <a:extLst>
              <a:ext uri="{FF2B5EF4-FFF2-40B4-BE49-F238E27FC236}">
                <a16:creationId xmlns:a16="http://schemas.microsoft.com/office/drawing/2014/main" id="{13C53808-F31B-47A4-8826-5DB703E1FED0}"/>
              </a:ext>
            </a:extLst>
          </p:cNvPr>
          <p:cNvGrpSpPr/>
          <p:nvPr/>
        </p:nvGrpSpPr>
        <p:grpSpPr>
          <a:xfrm>
            <a:off x="810936" y="5232979"/>
            <a:ext cx="629089" cy="639020"/>
            <a:chOff x="493574" y="321685"/>
            <a:chExt cx="755550" cy="790692"/>
          </a:xfrm>
        </p:grpSpPr>
        <p:sp>
          <p:nvSpPr>
            <p:cNvPr id="70" name="Oval 69">
              <a:extLst>
                <a:ext uri="{FF2B5EF4-FFF2-40B4-BE49-F238E27FC236}">
                  <a16:creationId xmlns:a16="http://schemas.microsoft.com/office/drawing/2014/main" id="{48E4AF88-F51E-4EED-9F14-6A09AA78A50A}"/>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1" name="Picture 70" descr="Icon&#10;&#10;Description automatically generated">
              <a:extLst>
                <a:ext uri="{FF2B5EF4-FFF2-40B4-BE49-F238E27FC236}">
                  <a16:creationId xmlns:a16="http://schemas.microsoft.com/office/drawing/2014/main" id="{BF8B2A8C-7B79-4508-8016-08E16D7985D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72" name="Group 71" descr="n89 zalo Cuong Bui">
            <a:extLst>
              <a:ext uri="{FF2B5EF4-FFF2-40B4-BE49-F238E27FC236}">
                <a16:creationId xmlns:a16="http://schemas.microsoft.com/office/drawing/2014/main" id="{45E5E065-EBD5-4C14-8C2C-D8B79EF81657}"/>
              </a:ext>
            </a:extLst>
          </p:cNvPr>
          <p:cNvGrpSpPr/>
          <p:nvPr/>
        </p:nvGrpSpPr>
        <p:grpSpPr>
          <a:xfrm>
            <a:off x="6410080" y="5124644"/>
            <a:ext cx="629089" cy="639020"/>
            <a:chOff x="493574" y="321685"/>
            <a:chExt cx="755550" cy="790692"/>
          </a:xfrm>
        </p:grpSpPr>
        <p:sp>
          <p:nvSpPr>
            <p:cNvPr id="73" name="Oval 72">
              <a:extLst>
                <a:ext uri="{FF2B5EF4-FFF2-40B4-BE49-F238E27FC236}">
                  <a16:creationId xmlns:a16="http://schemas.microsoft.com/office/drawing/2014/main" id="{6F48EE15-EEE3-4DEA-9EED-7A30C7CA0FD9}"/>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4" name="Picture 73" descr="Icon&#10;&#10;Description automatically generated">
              <a:extLst>
                <a:ext uri="{FF2B5EF4-FFF2-40B4-BE49-F238E27FC236}">
                  <a16:creationId xmlns:a16="http://schemas.microsoft.com/office/drawing/2014/main" id="{D00CF76A-6C8C-4256-B828-2A18A5F038A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2253839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20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21"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58333E-6 4.81481E-6 L 0.05183 0.17546 " pathEditMode="relative" rAng="0" ptsTypes="AA">
                                      <p:cBhvr>
                                        <p:cTn id="34" dur="2000" fill="hold"/>
                                        <p:tgtEl>
                                          <p:spTgt spid="25"/>
                                        </p:tgtEl>
                                        <p:attrNameLst>
                                          <p:attrName>ppt_x</p:attrName>
                                          <p:attrName>ppt_y</p:attrName>
                                        </p:attrNameLst>
                                      </p:cBhvr>
                                      <p:rCtr x="2591" y="8773"/>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4"/>
                                        </p:tgtEl>
                                        <p:attrNameLst>
                                          <p:attrName>style.visibility</p:attrName>
                                        </p:attrNameLst>
                                      </p:cBhvr>
                                      <p:to>
                                        <p:strVal val="visible"/>
                                      </p:to>
                                    </p:set>
                                    <p:animEffect transition="in" filter="fade">
                                      <p:cBhvr>
                                        <p:cTn id="39" dur="500"/>
                                        <p:tgtEl>
                                          <p:spTgt spid="92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64"/>
                                        </p:tgtEl>
                                        <p:attrNameLst>
                                          <p:attrName>style.visibility</p:attrName>
                                        </p:attrNameLst>
                                      </p:cBhvr>
                                      <p:to>
                                        <p:strVal val="visible"/>
                                      </p:to>
                                    </p:set>
                                    <p:animEffect transition="in" filter="circle(in)">
                                      <p:cBhvr>
                                        <p:cTn id="42" dur="2000"/>
                                        <p:tgtEl>
                                          <p:spTgt spid="864"/>
                                        </p:tgtEl>
                                      </p:cBhvr>
                                    </p:animEffect>
                                  </p:childTnLst>
                                </p:cTn>
                              </p:par>
                              <p:par>
                                <p:cTn id="43" presetID="10" presetClass="entr" presetSubtype="0" fill="hold" nodeType="withEffect">
                                  <p:stCondLst>
                                    <p:cond delay="0"/>
                                  </p:stCondLst>
                                  <p:childTnLst>
                                    <p:set>
                                      <p:cBhvr>
                                        <p:cTn id="44" dur="1" fill="hold">
                                          <p:stCondLst>
                                            <p:cond delay="0"/>
                                          </p:stCondLst>
                                        </p:cTn>
                                        <p:tgtEl>
                                          <p:spTgt spid="865"/>
                                        </p:tgtEl>
                                        <p:attrNameLst>
                                          <p:attrName>style.visibility</p:attrName>
                                        </p:attrNameLst>
                                      </p:cBhvr>
                                      <p:to>
                                        <p:strVal val="visible"/>
                                      </p:to>
                                    </p:set>
                                    <p:animEffect transition="in" filter="fade">
                                      <p:cBhvr>
                                        <p:cTn id="45" dur="2250"/>
                                        <p:tgtEl>
                                          <p:spTgt spid="865"/>
                                        </p:tgtEl>
                                      </p:cBhvr>
                                    </p:animEffect>
                                  </p:childTnLst>
                                </p:cTn>
                              </p:par>
                              <p:par>
                                <p:cTn id="46" presetID="10" presetClass="entr" presetSubtype="0" fill="hold" nodeType="withEffect">
                                  <p:stCondLst>
                                    <p:cond delay="2000"/>
                                  </p:stCondLst>
                                  <p:childTnLst>
                                    <p:set>
                                      <p:cBhvr>
                                        <p:cTn id="47" dur="1" fill="hold">
                                          <p:stCondLst>
                                            <p:cond delay="0"/>
                                          </p:stCondLst>
                                        </p:cTn>
                                        <p:tgtEl>
                                          <p:spTgt spid="929"/>
                                        </p:tgtEl>
                                        <p:attrNameLst>
                                          <p:attrName>style.visibility</p:attrName>
                                        </p:attrNameLst>
                                      </p:cBhvr>
                                      <p:to>
                                        <p:strVal val="visible"/>
                                      </p:to>
                                    </p:set>
                                    <p:animEffect transition="in" filter="fade">
                                      <p:cBhvr>
                                        <p:cTn id="48" dur="500"/>
                                        <p:tgtEl>
                                          <p:spTgt spid="929"/>
                                        </p:tgtEl>
                                      </p:cBhvr>
                                    </p:animEffect>
                                  </p:childTnLst>
                                </p:cTn>
                              </p:par>
                              <p:par>
                                <p:cTn id="49" presetID="10" presetClass="entr" presetSubtype="0" fill="hold" nodeType="withEffect">
                                  <p:stCondLst>
                                    <p:cond delay="2000"/>
                                  </p:stCondLst>
                                  <p:childTnLst>
                                    <p:set>
                                      <p:cBhvr>
                                        <p:cTn id="50" dur="1" fill="hold">
                                          <p:stCondLst>
                                            <p:cond delay="0"/>
                                          </p:stCondLst>
                                        </p:cTn>
                                        <p:tgtEl>
                                          <p:spTgt spid="928"/>
                                        </p:tgtEl>
                                        <p:attrNameLst>
                                          <p:attrName>style.visibility</p:attrName>
                                        </p:attrNameLst>
                                      </p:cBhvr>
                                      <p:to>
                                        <p:strVal val="visible"/>
                                      </p:to>
                                    </p:set>
                                    <p:animEffect transition="in" filter="fade">
                                      <p:cBhvr>
                                        <p:cTn id="51" dur="500"/>
                                        <p:tgtEl>
                                          <p:spTgt spid="928"/>
                                        </p:tgtEl>
                                      </p:cBhvr>
                                    </p:animEffect>
                                  </p:childTnLst>
                                </p:cTn>
                              </p:par>
                              <p:par>
                                <p:cTn id="52" presetID="10" presetClass="entr" presetSubtype="0" fill="hold" nodeType="withEffect">
                                  <p:stCondLst>
                                    <p:cond delay="2000"/>
                                  </p:stCondLst>
                                  <p:childTnLst>
                                    <p:set>
                                      <p:cBhvr>
                                        <p:cTn id="53" dur="1" fill="hold">
                                          <p:stCondLst>
                                            <p:cond delay="0"/>
                                          </p:stCondLst>
                                        </p:cTn>
                                        <p:tgtEl>
                                          <p:spTgt spid="932"/>
                                        </p:tgtEl>
                                        <p:attrNameLst>
                                          <p:attrName>style.visibility</p:attrName>
                                        </p:attrNameLst>
                                      </p:cBhvr>
                                      <p:to>
                                        <p:strVal val="visible"/>
                                      </p:to>
                                    </p:set>
                                    <p:animEffect transition="in" filter="fade">
                                      <p:cBhvr>
                                        <p:cTn id="54" dur="500"/>
                                        <p:tgtEl>
                                          <p:spTgt spid="932"/>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925"/>
                                        </p:tgtEl>
                                        <p:attrNameLst>
                                          <p:attrName>style.visibility</p:attrName>
                                        </p:attrNameLst>
                                      </p:cBhvr>
                                      <p:to>
                                        <p:strVal val="visible"/>
                                      </p:to>
                                    </p:set>
                                    <p:animEffect transition="in" filter="fade">
                                      <p:cBhvr>
                                        <p:cTn id="57" dur="500"/>
                                        <p:tgtEl>
                                          <p:spTgt spid="925"/>
                                        </p:tgtEl>
                                      </p:cBhvr>
                                    </p:animEffect>
                                  </p:childTnLst>
                                </p:cTn>
                              </p:par>
                              <p:par>
                                <p:cTn id="58" presetID="6" presetClass="entr" presetSubtype="16" fill="hold" grpId="0" nodeType="withEffect">
                                  <p:stCondLst>
                                    <p:cond delay="200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par>
                                <p:cTn id="61" presetID="6" presetClass="entr" presetSubtype="16" fill="hold" grpId="0" nodeType="withEffect">
                                  <p:stCondLst>
                                    <p:cond delay="2000"/>
                                  </p:stCondLst>
                                  <p:childTnLst>
                                    <p:set>
                                      <p:cBhvr>
                                        <p:cTn id="62" dur="1" fill="hold">
                                          <p:stCondLst>
                                            <p:cond delay="0"/>
                                          </p:stCondLst>
                                        </p:cTn>
                                        <p:tgtEl>
                                          <p:spTgt spid="64"/>
                                        </p:tgtEl>
                                        <p:attrNameLst>
                                          <p:attrName>style.visibility</p:attrName>
                                        </p:attrNameLst>
                                      </p:cBhvr>
                                      <p:to>
                                        <p:strVal val="visible"/>
                                      </p:to>
                                    </p:set>
                                    <p:animEffect transition="in" filter="circle(in)">
                                      <p:cBhvr>
                                        <p:cTn id="63" dur="2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866"/>
                                        </p:tgtEl>
                                        <p:attrNameLst>
                                          <p:attrName>style.visibility</p:attrName>
                                        </p:attrNameLst>
                                      </p:cBhvr>
                                      <p:to>
                                        <p:strVal val="visible"/>
                                      </p:to>
                                    </p:set>
                                    <p:animEffect transition="in" filter="wipe(down)">
                                      <p:cBhvr>
                                        <p:cTn id="68" dur="500"/>
                                        <p:tgtEl>
                                          <p:spTgt spid="86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888"/>
                                        </p:tgtEl>
                                        <p:attrNameLst>
                                          <p:attrName>style.visibility</p:attrName>
                                        </p:attrNameLst>
                                      </p:cBhvr>
                                      <p:to>
                                        <p:strVal val="visible"/>
                                      </p:to>
                                    </p:set>
                                    <p:animEffect transition="in" filter="wipe(down)">
                                      <p:cBhvr>
                                        <p:cTn id="71" dur="500"/>
                                        <p:tgtEl>
                                          <p:spTgt spid="88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7"/>
                                        </p:tgtEl>
                                        <p:attrNameLst>
                                          <p:attrName>style.visibility</p:attrName>
                                        </p:attrNameLst>
                                      </p:cBhvr>
                                      <p:to>
                                        <p:strVal val="visible"/>
                                      </p:to>
                                    </p:set>
                                    <p:animEffect transition="in" filter="wipe(down)">
                                      <p:cBhvr>
                                        <p:cTn id="74" dur="500"/>
                                        <p:tgtEl>
                                          <p:spTgt spid="86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8"/>
                                        </p:tgtEl>
                                        <p:attrNameLst>
                                          <p:attrName>style.visibility</p:attrName>
                                        </p:attrNameLst>
                                      </p:cBhvr>
                                      <p:to>
                                        <p:strVal val="visible"/>
                                      </p:to>
                                    </p:set>
                                    <p:animEffect transition="in" filter="wipe(down)">
                                      <p:cBhvr>
                                        <p:cTn id="77" dur="500"/>
                                        <p:tgtEl>
                                          <p:spTgt spid="86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869"/>
                                        </p:tgtEl>
                                        <p:attrNameLst>
                                          <p:attrName>style.visibility</p:attrName>
                                        </p:attrNameLst>
                                      </p:cBhvr>
                                      <p:to>
                                        <p:strVal val="visible"/>
                                      </p:to>
                                    </p:set>
                                    <p:animEffect transition="in" filter="wipe(down)">
                                      <p:cBhvr>
                                        <p:cTn id="80" dur="500"/>
                                        <p:tgtEl>
                                          <p:spTgt spid="869"/>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896"/>
                                        </p:tgtEl>
                                        <p:attrNameLst>
                                          <p:attrName>style.visibility</p:attrName>
                                        </p:attrNameLst>
                                      </p:cBhvr>
                                      <p:to>
                                        <p:strVal val="visible"/>
                                      </p:to>
                                    </p:set>
                                    <p:animEffect transition="in" filter="wheel(1)">
                                      <p:cBhvr>
                                        <p:cTn id="85" dur="2000"/>
                                        <p:tgtEl>
                                          <p:spTgt spid="8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89"/>
                                        </p:tgtEl>
                                        <p:attrNameLst>
                                          <p:attrName>style.visibility</p:attrName>
                                        </p:attrNameLst>
                                      </p:cBhvr>
                                      <p:to>
                                        <p:strVal val="visible"/>
                                      </p:to>
                                    </p:set>
                                    <p:animEffect transition="in" filter="fade">
                                      <p:cBhvr>
                                        <p:cTn id="88" dur="500"/>
                                        <p:tgtEl>
                                          <p:spTgt spid="889"/>
                                        </p:tgtEl>
                                      </p:cBhvr>
                                    </p:animEffect>
                                  </p:childTnLst>
                                </p:cTn>
                              </p:par>
                              <p:par>
                                <p:cTn id="89" presetID="10" presetClass="entr" presetSubtype="0" fill="hold" nodeType="withEffect">
                                  <p:stCondLst>
                                    <p:cond delay="1500"/>
                                  </p:stCondLst>
                                  <p:childTnLst>
                                    <p:set>
                                      <p:cBhvr>
                                        <p:cTn id="90" dur="1" fill="hold">
                                          <p:stCondLst>
                                            <p:cond delay="0"/>
                                          </p:stCondLst>
                                        </p:cTn>
                                        <p:tgtEl>
                                          <p:spTgt spid="913"/>
                                        </p:tgtEl>
                                        <p:attrNameLst>
                                          <p:attrName>style.visibility</p:attrName>
                                        </p:attrNameLst>
                                      </p:cBhvr>
                                      <p:to>
                                        <p:strVal val="visible"/>
                                      </p:to>
                                    </p:set>
                                    <p:animEffect transition="in" filter="fade">
                                      <p:cBhvr>
                                        <p:cTn id="91" dur="500"/>
                                        <p:tgtEl>
                                          <p:spTgt spid="913"/>
                                        </p:tgtEl>
                                      </p:cBhvr>
                                    </p:animEffect>
                                  </p:childTnLst>
                                </p:cTn>
                              </p:par>
                              <p:par>
                                <p:cTn id="92" presetID="21" presetClass="entr" presetSubtype="1" fill="hold" nodeType="withEffect">
                                  <p:stCondLst>
                                    <p:cond delay="0"/>
                                  </p:stCondLst>
                                  <p:childTnLst>
                                    <p:set>
                                      <p:cBhvr>
                                        <p:cTn id="93" dur="1" fill="hold">
                                          <p:stCondLst>
                                            <p:cond delay="0"/>
                                          </p:stCondLst>
                                        </p:cTn>
                                        <p:tgtEl>
                                          <p:spTgt spid="890"/>
                                        </p:tgtEl>
                                        <p:attrNameLst>
                                          <p:attrName>style.visibility</p:attrName>
                                        </p:attrNameLst>
                                      </p:cBhvr>
                                      <p:to>
                                        <p:strVal val="visible"/>
                                      </p:to>
                                    </p:set>
                                    <p:animEffect transition="in" filter="wheel(1)">
                                      <p:cBhvr>
                                        <p:cTn id="94" dur="2000"/>
                                        <p:tgtEl>
                                          <p:spTgt spid="89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2000"/>
                                  </p:stCondLst>
                                  <p:childTnLst>
                                    <p:animEffect transition="out" filter="fade">
                                      <p:cBhvr>
                                        <p:cTn id="98" dur="500"/>
                                        <p:tgtEl>
                                          <p:spTgt spid="889"/>
                                        </p:tgtEl>
                                      </p:cBhvr>
                                    </p:animEffect>
                                    <p:set>
                                      <p:cBhvr>
                                        <p:cTn id="99" dur="1" fill="hold">
                                          <p:stCondLst>
                                            <p:cond delay="499"/>
                                          </p:stCondLst>
                                        </p:cTn>
                                        <p:tgtEl>
                                          <p:spTgt spid="88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3.54167E-6 4.44444E-6 L 0.10209 0.14236 " pathEditMode="relative" rAng="0" ptsTypes="AA">
                                      <p:cBhvr>
                                        <p:cTn id="103" dur="2000" fill="hold"/>
                                        <p:tgtEl>
                                          <p:spTgt spid="890"/>
                                        </p:tgtEl>
                                        <p:attrNameLst>
                                          <p:attrName>ppt_x</p:attrName>
                                          <p:attrName>ppt_y</p:attrName>
                                        </p:attrNameLst>
                                      </p:cBhvr>
                                      <p:rCtr x="5143" y="7014"/>
                                    </p:animMotion>
                                  </p:childTnLst>
                                </p:cTn>
                              </p:par>
                              <p:par>
                                <p:cTn id="104" presetID="6" presetClass="entr" presetSubtype="16" fill="hold" grpId="0" nodeType="withEffect">
                                  <p:stCondLst>
                                    <p:cond delay="0"/>
                                  </p:stCondLst>
                                  <p:childTnLst>
                                    <p:set>
                                      <p:cBhvr>
                                        <p:cTn id="105" dur="1" fill="hold">
                                          <p:stCondLst>
                                            <p:cond delay="0"/>
                                          </p:stCondLst>
                                        </p:cTn>
                                        <p:tgtEl>
                                          <p:spTgt spid="897"/>
                                        </p:tgtEl>
                                        <p:attrNameLst>
                                          <p:attrName>style.visibility</p:attrName>
                                        </p:attrNameLst>
                                      </p:cBhvr>
                                      <p:to>
                                        <p:strVal val="visible"/>
                                      </p:to>
                                    </p:set>
                                    <p:animEffect transition="in" filter="circle(in)">
                                      <p:cBhvr>
                                        <p:cTn id="106" dur="2000"/>
                                        <p:tgtEl>
                                          <p:spTgt spid="897"/>
                                        </p:tgtEl>
                                      </p:cBhvr>
                                    </p:animEffect>
                                  </p:childTnLst>
                                </p:cTn>
                              </p:par>
                              <p:par>
                                <p:cTn id="107" presetID="10" presetClass="entr" presetSubtype="0" fill="hold" nodeType="withEffect">
                                  <p:stCondLst>
                                    <p:cond delay="2000"/>
                                  </p:stCondLst>
                                  <p:childTnLst>
                                    <p:set>
                                      <p:cBhvr>
                                        <p:cTn id="108" dur="1" fill="hold">
                                          <p:stCondLst>
                                            <p:cond delay="0"/>
                                          </p:stCondLst>
                                        </p:cTn>
                                        <p:tgtEl>
                                          <p:spTgt spid="898"/>
                                        </p:tgtEl>
                                        <p:attrNameLst>
                                          <p:attrName>style.visibility</p:attrName>
                                        </p:attrNameLst>
                                      </p:cBhvr>
                                      <p:to>
                                        <p:strVal val="visible"/>
                                      </p:to>
                                    </p:set>
                                    <p:animEffect transition="in" filter="fade">
                                      <p:cBhvr>
                                        <p:cTn id="109" dur="500"/>
                                        <p:tgtEl>
                                          <p:spTgt spid="898"/>
                                        </p:tgtEl>
                                      </p:cBhvr>
                                    </p:animEffect>
                                  </p:childTnLst>
                                </p:cTn>
                              </p:par>
                              <p:par>
                                <p:cTn id="110" presetID="10" presetClass="entr" presetSubtype="0" fill="hold" nodeType="withEffect">
                                  <p:stCondLst>
                                    <p:cond delay="2250"/>
                                  </p:stCondLst>
                                  <p:childTnLst>
                                    <p:set>
                                      <p:cBhvr>
                                        <p:cTn id="111" dur="1" fill="hold">
                                          <p:stCondLst>
                                            <p:cond delay="0"/>
                                          </p:stCondLst>
                                        </p:cTn>
                                        <p:tgtEl>
                                          <p:spTgt spid="905"/>
                                        </p:tgtEl>
                                        <p:attrNameLst>
                                          <p:attrName>style.visibility</p:attrName>
                                        </p:attrNameLst>
                                      </p:cBhvr>
                                      <p:to>
                                        <p:strVal val="visible"/>
                                      </p:to>
                                    </p:set>
                                    <p:animEffect transition="in" filter="fade">
                                      <p:cBhvr>
                                        <p:cTn id="112" dur="500"/>
                                        <p:tgtEl>
                                          <p:spTgt spid="905"/>
                                        </p:tgtEl>
                                      </p:cBhvr>
                                    </p:animEffect>
                                  </p:childTnLst>
                                </p:cTn>
                              </p:par>
                              <p:par>
                                <p:cTn id="113" presetID="42" presetClass="path" presetSubtype="0" accel="50000" decel="50000" fill="hold" nodeType="withEffect">
                                  <p:stCondLst>
                                    <p:cond delay="1750"/>
                                  </p:stCondLst>
                                  <p:childTnLst>
                                    <p:animMotion origin="layout" path="M 3.125E-6 3.33333E-6 L -0.10209 0.05787 " pathEditMode="relative" rAng="0" ptsTypes="AA">
                                      <p:cBhvr>
                                        <p:cTn id="114" dur="2000" fill="hold"/>
                                        <p:tgtEl>
                                          <p:spTgt spid="905"/>
                                        </p:tgtEl>
                                        <p:attrNameLst>
                                          <p:attrName>ppt_x</p:attrName>
                                          <p:attrName>ppt_y</p:attrName>
                                        </p:attrNameLst>
                                      </p:cBhvr>
                                      <p:rCtr x="-5104" y="2894"/>
                                    </p:animMotion>
                                  </p:childTnLst>
                                </p:cTn>
                              </p:par>
                              <p:par>
                                <p:cTn id="115" presetID="10" presetClass="exit" presetSubtype="0" fill="hold" nodeType="withEffect">
                                  <p:stCondLst>
                                    <p:cond delay="2000"/>
                                  </p:stCondLst>
                                  <p:childTnLst>
                                    <p:animEffect transition="out" filter="fade">
                                      <p:cBhvr>
                                        <p:cTn id="116" dur="500"/>
                                        <p:tgtEl>
                                          <p:spTgt spid="890"/>
                                        </p:tgtEl>
                                      </p:cBhvr>
                                    </p:animEffect>
                                    <p:set>
                                      <p:cBhvr>
                                        <p:cTn id="117" dur="1" fill="hold">
                                          <p:stCondLst>
                                            <p:cond delay="499"/>
                                          </p:stCondLst>
                                        </p:cTn>
                                        <p:tgtEl>
                                          <p:spTgt spid="890"/>
                                        </p:tgtEl>
                                        <p:attrNameLst>
                                          <p:attrName>style.visibility</p:attrName>
                                        </p:attrNameLst>
                                      </p:cBhvr>
                                      <p:to>
                                        <p:strVal val="hidden"/>
                                      </p:to>
                                    </p:set>
                                  </p:childTnLst>
                                </p:cTn>
                              </p:par>
                              <p:par>
                                <p:cTn id="118" presetID="22" presetClass="entr" presetSubtype="1" fill="hold" nodeType="withEffect">
                                  <p:stCondLst>
                                    <p:cond delay="2000"/>
                                  </p:stCondLst>
                                  <p:childTnLst>
                                    <p:set>
                                      <p:cBhvr>
                                        <p:cTn id="119" dur="1" fill="hold">
                                          <p:stCondLst>
                                            <p:cond delay="0"/>
                                          </p:stCondLst>
                                        </p:cTn>
                                        <p:tgtEl>
                                          <p:spTgt spid="9"/>
                                        </p:tgtEl>
                                        <p:attrNameLst>
                                          <p:attrName>style.visibility</p:attrName>
                                        </p:attrNameLst>
                                      </p:cBhvr>
                                      <p:to>
                                        <p:strVal val="visible"/>
                                      </p:to>
                                    </p:set>
                                    <p:animEffect transition="in" filter="wipe(up)">
                                      <p:cBhvr>
                                        <p:cTn id="120" dur="500"/>
                                        <p:tgtEl>
                                          <p:spTgt spid="9"/>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circle(in)">
                                      <p:cBhvr>
                                        <p:cTn id="123" dur="2000"/>
                                        <p:tgtEl>
                                          <p:spTgt spid="10"/>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circle(in)">
                                      <p:cBhvr>
                                        <p:cTn id="126" dur="2000"/>
                                        <p:tgtEl>
                                          <p:spTgt spid="65"/>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ntr" presetSubtype="16" fill="hold" nodeType="click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circle(in)">
                                      <p:cBhvr>
                                        <p:cTn id="131" dur="2000"/>
                                        <p:tgtEl>
                                          <p:spTgt spid="8"/>
                                        </p:tgtEl>
                                      </p:cBhvr>
                                    </p:animEffect>
                                  </p:childTnLst>
                                </p:cTn>
                              </p:par>
                              <p:par>
                                <p:cTn id="132" presetID="10" presetClass="entr" presetSubtype="0" fill="hold" nodeType="with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fade">
                                      <p:cBhvr>
                                        <p:cTn id="134" dur="500"/>
                                        <p:tgtEl>
                                          <p:spTgt spid="63"/>
                                        </p:tgtEl>
                                      </p:cBhvr>
                                    </p:animEffect>
                                  </p:childTnLst>
                                </p:cTn>
                              </p:par>
                              <p:par>
                                <p:cTn id="135" presetID="22" presetClass="entr" presetSubtype="4" fill="hold" nodeType="withEffect">
                                  <p:stCondLst>
                                    <p:cond delay="0"/>
                                  </p:stCondLst>
                                  <p:childTnLst>
                                    <p:set>
                                      <p:cBhvr>
                                        <p:cTn id="136" dur="1" fill="hold">
                                          <p:stCondLst>
                                            <p:cond delay="0"/>
                                          </p:stCondLst>
                                        </p:cTn>
                                        <p:tgtEl>
                                          <p:spTgt spid="13"/>
                                        </p:tgtEl>
                                        <p:attrNameLst>
                                          <p:attrName>style.visibility</p:attrName>
                                        </p:attrNameLst>
                                      </p:cBhvr>
                                      <p:to>
                                        <p:strVal val="visible"/>
                                      </p:to>
                                    </p:set>
                                    <p:animEffect transition="in" filter="wipe(down)">
                                      <p:cBhvr>
                                        <p:cTn id="1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31" grpId="0"/>
      <p:bldP spid="864" grpId="0"/>
      <p:bldP spid="866" grpId="0" animBg="1"/>
      <p:bldP spid="867" grpId="0" animBg="1"/>
      <p:bldP spid="868" grpId="0" animBg="1"/>
      <p:bldP spid="869" grpId="0" animBg="1"/>
      <p:bldP spid="888" grpId="0"/>
      <p:bldP spid="889" grpId="0"/>
      <p:bldP spid="889" grpId="1"/>
      <p:bldP spid="896" grpId="0"/>
      <p:bldP spid="897" grpId="0"/>
      <p:bldP spid="925" grpId="0"/>
      <p:bldP spid="4" grpId="0"/>
      <p:bldP spid="10" grpId="0"/>
      <p:bldP spid="64"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grpSp>
        <p:nvGrpSpPr>
          <p:cNvPr id="195" name="Group 194" descr="n89 zalo Cuong Bui"/>
          <p:cNvGrpSpPr/>
          <p:nvPr/>
        </p:nvGrpSpPr>
        <p:grpSpPr>
          <a:xfrm>
            <a:off x="436887" y="731877"/>
            <a:ext cx="11318225" cy="5934021"/>
            <a:chOff x="3714744" y="1253151"/>
            <a:chExt cx="5286412" cy="4213477"/>
          </a:xfrm>
        </p:grpSpPr>
        <p:grpSp>
          <p:nvGrpSpPr>
            <p:cNvPr id="196" name="Group 182"/>
            <p:cNvGrpSpPr/>
            <p:nvPr/>
          </p:nvGrpSpPr>
          <p:grpSpPr>
            <a:xfrm>
              <a:off x="3714744" y="1253151"/>
              <a:ext cx="5286412" cy="4213477"/>
              <a:chOff x="3786182" y="1239980"/>
              <a:chExt cx="5214974" cy="3907892"/>
            </a:xfrm>
          </p:grpSpPr>
          <p:sp>
            <p:nvSpPr>
              <p:cNvPr id="201" name="Rectangle 200"/>
              <p:cNvSpPr/>
              <p:nvPr/>
            </p:nvSpPr>
            <p:spPr>
              <a:xfrm>
                <a:off x="3786182" y="1714493"/>
                <a:ext cx="5214974" cy="34333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02" name="Rectangle 201"/>
              <p:cNvSpPr/>
              <p:nvPr/>
            </p:nvSpPr>
            <p:spPr>
              <a:xfrm>
                <a:off x="3786182" y="1239980"/>
                <a:ext cx="5214974" cy="411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203" name="Straight Connector 202"/>
              <p:cNvCxnSpPr>
                <a:cxnSpLocks/>
                <a:stCxn id="202" idx="2"/>
                <a:endCxn id="201" idx="2"/>
              </p:cNvCxnSpPr>
              <p:nvPr/>
            </p:nvCxnSpPr>
            <p:spPr>
              <a:xfrm>
                <a:off x="6393669" y="1651234"/>
                <a:ext cx="0" cy="3496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a:cxnSpLocks/>
                <a:stCxn id="202" idx="0"/>
                <a:endCxn id="202" idx="2"/>
              </p:cNvCxnSpPr>
              <p:nvPr/>
            </p:nvCxnSpPr>
            <p:spPr>
              <a:xfrm>
                <a:off x="6393669" y="1239980"/>
                <a:ext cx="0" cy="411254"/>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197" name="TextBox 196"/>
            <p:cNvSpPr txBox="1"/>
            <p:nvPr/>
          </p:nvSpPr>
          <p:spPr>
            <a:xfrm>
              <a:off x="3936300" y="1330457"/>
              <a:ext cx="2000264" cy="327807"/>
            </a:xfrm>
            <a:prstGeom prst="rect">
              <a:avLst/>
            </a:prstGeom>
            <a:noFill/>
          </p:spPr>
          <p:txBody>
            <a:bodyPr wrap="square" rtlCol="0">
              <a:spAutoFit/>
            </a:bodyPr>
            <a:lstStyle/>
            <a:p>
              <a:pPr algn="ctr"/>
              <a:r>
                <a:rPr lang="vi-VN" sz="2400" b="1">
                  <a:solidFill>
                    <a:schemeClr val="tx2">
                      <a:lumMod val="25000"/>
                    </a:schemeClr>
                  </a:solidFill>
                  <a:latin typeface="Cambria" panose="02040503050406030204" pitchFamily="18" charset="0"/>
                </a:rPr>
                <a:t>NHÓM </a:t>
              </a:r>
              <a:r>
                <a:rPr lang="en-US" sz="2400" b="1">
                  <a:solidFill>
                    <a:schemeClr val="tx2">
                      <a:lumMod val="25000"/>
                    </a:schemeClr>
                  </a:solidFill>
                  <a:latin typeface="Cambria" panose="02040503050406030204" pitchFamily="18" charset="0"/>
                </a:rPr>
                <a:t>LẺ</a:t>
              </a:r>
              <a:endParaRPr lang="vi-VN" sz="2400" b="1">
                <a:solidFill>
                  <a:schemeClr val="tx2">
                    <a:lumMod val="25000"/>
                  </a:schemeClr>
                </a:solidFill>
                <a:latin typeface="Cambria" panose="02040503050406030204" pitchFamily="18" charset="0"/>
              </a:endParaRPr>
            </a:p>
          </p:txBody>
        </p:sp>
        <p:sp>
          <p:nvSpPr>
            <p:cNvPr id="198" name="TextBox 197"/>
            <p:cNvSpPr txBox="1"/>
            <p:nvPr/>
          </p:nvSpPr>
          <p:spPr>
            <a:xfrm>
              <a:off x="6643702" y="1330457"/>
              <a:ext cx="2071702" cy="327807"/>
            </a:xfrm>
            <a:prstGeom prst="rect">
              <a:avLst/>
            </a:prstGeom>
            <a:noFill/>
          </p:spPr>
          <p:txBody>
            <a:bodyPr wrap="square" rtlCol="0">
              <a:spAutoFit/>
            </a:bodyPr>
            <a:lstStyle/>
            <a:p>
              <a:pPr algn="ctr"/>
              <a:r>
                <a:rPr lang="vi-VN" sz="2400" b="1">
                  <a:solidFill>
                    <a:schemeClr val="tx2">
                      <a:lumMod val="25000"/>
                    </a:schemeClr>
                  </a:solidFill>
                  <a:latin typeface="Cambria" panose="02040503050406030204" pitchFamily="18" charset="0"/>
                </a:rPr>
                <a:t>NHÓM </a:t>
              </a:r>
              <a:r>
                <a:rPr lang="en-US" sz="2400" b="1">
                  <a:solidFill>
                    <a:schemeClr val="tx2">
                      <a:lumMod val="25000"/>
                    </a:schemeClr>
                  </a:solidFill>
                  <a:latin typeface="Cambria" panose="02040503050406030204" pitchFamily="18" charset="0"/>
                </a:rPr>
                <a:t>CHẴN</a:t>
              </a:r>
              <a:endParaRPr lang="vi-VN" sz="2400" b="1">
                <a:solidFill>
                  <a:schemeClr val="tx2">
                    <a:lumMod val="25000"/>
                  </a:schemeClr>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199" name="Rectangle 198"/>
                <p:cNvSpPr/>
                <p:nvPr/>
              </p:nvSpPr>
              <p:spPr>
                <a:xfrm>
                  <a:off x="3786182" y="1785932"/>
                  <a:ext cx="2500314" cy="2596480"/>
                </a:xfrm>
                <a:prstGeom prst="rect">
                  <a:avLst/>
                </a:prstGeom>
              </p:spPr>
              <p:txBody>
                <a:bodyPr wrap="square">
                  <a:spAutoFit/>
                </a:bodyPr>
                <a:lstStyle/>
                <a:p>
                  <a:pPr indent="-457189"/>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trường</a:t>
                  </a:r>
                  <a:r>
                    <a:rPr lang="en-US" sz="2000" b="1">
                      <a:latin typeface="Barlow Semi Condensed Light" charset="-93"/>
                    </a:rPr>
                    <a:t> </a:t>
                  </a:r>
                  <a:r>
                    <a:rPr lang="en-US" sz="2000" b="1" err="1">
                      <a:latin typeface="Barlow Semi Condensed Light" charset="-93"/>
                    </a:rPr>
                    <a:t>làm</a:t>
                  </a:r>
                  <a:r>
                    <a:rPr lang="en-US" sz="2000" b="1">
                      <a:latin typeface="Barlow Semi Condensed Light" charset="-93"/>
                    </a:rPr>
                    <a:t> </a:t>
                  </a:r>
                  <a:r>
                    <a:rPr lang="en-US" sz="2000" b="1" err="1">
                      <a:latin typeface="Barlow Semi Condensed Light" charset="-93"/>
                    </a:rPr>
                    <a:t>dịch</a:t>
                  </a:r>
                  <a:r>
                    <a:rPr lang="en-US" sz="2000" b="1">
                      <a:latin typeface="Barlow Semi Condensed Light" charset="-93"/>
                    </a:rPr>
                    <a:t> </a:t>
                  </a:r>
                  <a:r>
                    <a:rPr lang="en-US" sz="2000" b="1" err="1">
                      <a:latin typeface="Barlow Semi Condensed Light" charset="-93"/>
                    </a:rPr>
                    <a:t>chuyển</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tích</a:t>
                  </a:r>
                  <a:r>
                    <a:rPr lang="en-US" sz="2000" b="1">
                      <a:latin typeface="Barlow Semi Condensed Light" charset="-93"/>
                    </a:rPr>
                    <a:t> q </a:t>
                  </a:r>
                  <a:r>
                    <a:rPr lang="en-US" sz="2000" b="1" err="1">
                      <a:latin typeface="Barlow Semi Condensed Light" charset="-93"/>
                    </a:rPr>
                    <a:t>đi</a:t>
                  </a:r>
                  <a:r>
                    <a:rPr lang="en-US" sz="2000" b="1">
                      <a:latin typeface="Barlow Semi Condensed Light" charset="-93"/>
                    </a:rPr>
                    <a:t> </a:t>
                  </a:r>
                  <a:r>
                    <a:rPr lang="en-US" sz="2000" b="1" err="1">
                      <a:latin typeface="Barlow Semi Condensed Light" charset="-93"/>
                    </a:rPr>
                    <a:t>từ</a:t>
                  </a:r>
                  <a:r>
                    <a:rPr lang="en-US" sz="2000" b="1">
                      <a:latin typeface="Barlow Semi Condensed Light" charset="-93"/>
                    </a:rPr>
                    <a:t> M </a:t>
                  </a:r>
                  <a:r>
                    <a:rPr lang="en-US" sz="2000" b="1" err="1">
                      <a:latin typeface="Barlow Semi Condensed Light" charset="-93"/>
                    </a:rPr>
                    <a:t>đến</a:t>
                  </a:r>
                  <a:r>
                    <a:rPr lang="en-US" sz="2000" b="1">
                      <a:latin typeface="Barlow Semi Condensed Light" charset="-93"/>
                    </a:rPr>
                    <a:t> N </a:t>
                  </a:r>
                  <a:r>
                    <a:rPr lang="en-US" sz="2000" b="1" err="1">
                      <a:latin typeface="Barlow Semi Condensed Light" charset="-93"/>
                    </a:rPr>
                    <a:t>là</a:t>
                  </a:r>
                  <a:endParaRPr lang="vi-VN" sz="2000" b="1">
                    <a:latin typeface="Barlow Semi Condensed Light" charset="-93"/>
                  </a:endParaRPr>
                </a:p>
                <a:p>
                  <a:pPr algn="ctr"/>
                  <a:r>
                    <a:rPr lang="en-US" sz="2000" b="1">
                      <a:latin typeface="Barlow Semi Condensed Light" charset="-93"/>
                    </a:rPr>
                    <a:t>Ta </a:t>
                  </a:r>
                  <a:r>
                    <a:rPr lang="en-US" sz="2000" b="1" err="1">
                      <a:latin typeface="Barlow Semi Condensed Light" charset="-93"/>
                    </a:rPr>
                    <a:t>có</a:t>
                  </a:r>
                  <a:r>
                    <a:rPr lang="en-US" sz="2000" b="1">
                      <a:latin typeface="Barlow Semi Condensed Light" charset="-93"/>
                    </a:rPr>
                    <a:t>: </a:t>
                  </a:r>
                  <a14:m>
                    <m:oMath xmlns:m="http://schemas.openxmlformats.org/officeDocument/2006/math">
                      <m:r>
                        <a:rPr lang="en-US" sz="2000" b="1" i="1" smtClean="0">
                          <a:latin typeface="Cambria Math" panose="02040503050406030204" pitchFamily="18" charset="0"/>
                        </a:rPr>
                        <m:t>𝑨</m:t>
                      </m:r>
                      <m:r>
                        <a:rPr lang="en-US" sz="2000" b="1" i="1" smtClean="0">
                          <a:latin typeface="Cambria Math" panose="02040503050406030204" pitchFamily="18" charset="0"/>
                        </a:rPr>
                        <m:t>=</m:t>
                      </m:r>
                      <m:r>
                        <a:rPr lang="en-US" sz="2000" b="1" i="1" smtClean="0">
                          <a:latin typeface="Cambria Math" panose="02040503050406030204" pitchFamily="18" charset="0"/>
                        </a:rPr>
                        <m:t>𝑭</m:t>
                      </m:r>
                      <m:r>
                        <a:rPr lang="en-US" sz="2000" b="1" i="1" smtClean="0">
                          <a:latin typeface="Cambria Math" panose="02040503050406030204" pitchFamily="18" charset="0"/>
                        </a:rPr>
                        <m:t>.</m:t>
                      </m:r>
                      <m:r>
                        <a:rPr lang="en-US" sz="2000" b="1" i="1" smtClean="0">
                          <a:latin typeface="Cambria Math" panose="02040503050406030204" pitchFamily="18" charset="0"/>
                        </a:rPr>
                        <m:t>𝑴𝑵</m:t>
                      </m:r>
                      <m:r>
                        <a:rPr lang="en-US" sz="2000" b="1" i="1" smtClean="0">
                          <a:latin typeface="Cambria Math" panose="02040503050406030204" pitchFamily="18" charset="0"/>
                        </a:rPr>
                        <m:t>.</m:t>
                      </m:r>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e>
                      </m:func>
                    </m:oMath>
                  </a14:m>
                  <a:endParaRPr lang="en-US" sz="2000" b="1">
                    <a:latin typeface="Barlow Semi Condensed Light" charset="-93"/>
                  </a:endParaRPr>
                </a:p>
                <a:p>
                  <a:pPr algn="ctr"/>
                  <a:r>
                    <a:rPr lang="en-US" sz="2000" b="1" err="1">
                      <a:latin typeface="Barlow Semi Condensed Light" charset="-93"/>
                    </a:rPr>
                    <a:t>Với</a:t>
                  </a:r>
                  <a:r>
                    <a:rPr lang="en-US" sz="2000" b="1">
                      <a:latin typeface="Barlow Semi Condensed Light" charset="-93"/>
                    </a:rPr>
                    <a:t> </a:t>
                  </a:r>
                  <a14:m>
                    <m:oMath xmlns:m="http://schemas.openxmlformats.org/officeDocument/2006/math">
                      <m:r>
                        <a:rPr lang="en-US" sz="2000" b="1" i="1" smtClean="0">
                          <a:latin typeface="Cambria Math" panose="02040503050406030204" pitchFamily="18" charset="0"/>
                        </a:rPr>
                        <m:t>𝑭</m:t>
                      </m:r>
                      <m:r>
                        <a:rPr lang="en-US" sz="2000" b="1" i="1" smtClean="0">
                          <a:latin typeface="Cambria Math" panose="02040503050406030204" pitchFamily="18" charset="0"/>
                        </a:rPr>
                        <m:t>=</m:t>
                      </m:r>
                      <m:r>
                        <a:rPr lang="en-US" sz="2000" b="1" i="1" smtClean="0">
                          <a:latin typeface="Cambria Math" panose="02040503050406030204" pitchFamily="18" charset="0"/>
                        </a:rPr>
                        <m:t>𝒒</m:t>
                      </m:r>
                      <m:r>
                        <a:rPr lang="en-US" sz="2000" b="1" i="1" smtClean="0">
                          <a:latin typeface="Cambria Math" panose="02040503050406030204" pitchFamily="18" charset="0"/>
                        </a:rPr>
                        <m:t>.</m:t>
                      </m:r>
                      <m:r>
                        <a:rPr lang="en-US" sz="2000" b="1" i="1" smtClean="0">
                          <a:latin typeface="Cambria Math" panose="02040503050406030204" pitchFamily="18" charset="0"/>
                        </a:rPr>
                        <m:t>𝑬</m:t>
                      </m:r>
                    </m:oMath>
                  </a14:m>
                  <a:endParaRPr lang="en-US" sz="2000" b="1">
                    <a:latin typeface="Barlow Semi Condensed Light" charset="-93"/>
                  </a:endParaRPr>
                </a:p>
                <a:p>
                  <a:pPr algn="ctr"/>
                  <a:r>
                    <a:rPr lang="en-US" sz="2000" b="1" err="1">
                      <a:latin typeface="Barlow Semi Condensed Light" charset="-93"/>
                    </a:rPr>
                    <a:t>Xét</a:t>
                  </a:r>
                  <a:r>
                    <a:rPr lang="en-US" sz="2000" b="1">
                      <a:latin typeface="Barlow Semi Condensed Light" charset="-93"/>
                    </a:rPr>
                    <a:t> tam </a:t>
                  </a:r>
                  <a:r>
                    <a:rPr lang="en-US" sz="2000" b="1" err="1">
                      <a:latin typeface="Barlow Semi Condensed Light" charset="-93"/>
                    </a:rPr>
                    <a:t>giác</a:t>
                  </a:r>
                  <a:r>
                    <a:rPr lang="en-US" sz="2000" b="1">
                      <a:latin typeface="Barlow Semi Condensed Light" charset="-93"/>
                    </a:rPr>
                    <a:t> </a:t>
                  </a:r>
                  <a:r>
                    <a:rPr lang="en-US" sz="2000" b="1" err="1">
                      <a:latin typeface="Barlow Semi Condensed Light" charset="-93"/>
                    </a:rPr>
                    <a:t>vuông</a:t>
                  </a:r>
                  <a:r>
                    <a:rPr lang="en-US" sz="2000" b="1">
                      <a:latin typeface="Barlow Semi Condensed Light" charset="-93"/>
                    </a:rPr>
                    <a:t>: MNN’</a:t>
                  </a:r>
                </a:p>
                <a:p>
                  <a:pPr algn="ctr"/>
                  <a14:m>
                    <m:oMathPara xmlns:m="http://schemas.openxmlformats.org/officeDocument/2006/math">
                      <m:oMathParaPr>
                        <m:jc m:val="centerGroup"/>
                      </m:oMathParaPr>
                      <m:oMath xmlns:m="http://schemas.openxmlformats.org/officeDocument/2006/math">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𝑀𝑁</m:t>
                                </m:r>
                                <m:r>
                                  <a:rPr lang="en-US" sz="2000" b="0" i="1" smtClean="0">
                                    <a:latin typeface="Cambria Math" panose="02040503050406030204" pitchFamily="18" charset="0"/>
                                  </a:rPr>
                                  <m:t>′</m:t>
                                </m:r>
                              </m:num>
                              <m:den>
                                <m:r>
                                  <a:rPr lang="en-US" sz="2000" b="0" i="1" smtClean="0">
                                    <a:latin typeface="Cambria Math" panose="02040503050406030204" pitchFamily="18" charset="0"/>
                                  </a:rPr>
                                  <m:t>𝑀𝑁</m:t>
                                </m:r>
                              </m:den>
                            </m:f>
                          </m:e>
                        </m:func>
                      </m:oMath>
                    </m:oMathPara>
                  </a14:m>
                  <a:endParaRPr lang="en-US" sz="2000" b="1">
                    <a:latin typeface="Barlow Semi Condensed Light" charset="-93"/>
                  </a:endParaRPr>
                </a:p>
                <a:p>
                  <a:pPr algn="ctr"/>
                  <a:r>
                    <a:rPr lang="en-US" sz="2000" b="1" err="1">
                      <a:latin typeface="Barlow Semi Condensed Light" charset="-93"/>
                    </a:rPr>
                    <a:t>Suy</a:t>
                  </a:r>
                  <a:r>
                    <a:rPr lang="en-US" sz="2000" b="1">
                      <a:latin typeface="Barlow Semi Condensed Light" charset="-93"/>
                    </a:rPr>
                    <a:t> ra: </a:t>
                  </a:r>
                  <a14:m>
                    <m:oMath xmlns:m="http://schemas.openxmlformats.org/officeDocument/2006/math">
                      <m:r>
                        <a:rPr lang="en-US" sz="2000" b="1" i="1" smtClean="0">
                          <a:latin typeface="Cambria Math" panose="02040503050406030204" pitchFamily="18" charset="0"/>
                        </a:rPr>
                        <m:t>𝑴𝑵</m:t>
                      </m:r>
                      <m:r>
                        <a:rPr lang="en-US" sz="2000" b="1" i="1" smtClean="0">
                          <a:latin typeface="Cambria Math" panose="02040503050406030204" pitchFamily="18" charset="0"/>
                        </a:rPr>
                        <m:t>.</m:t>
                      </m:r>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r>
                            <a:rPr lang="en-US" sz="2000" b="1" i="1" smtClean="0">
                              <a:latin typeface="Cambria Math" panose="02040503050406030204" pitchFamily="18" charset="0"/>
                            </a:rPr>
                            <m:t>=</m:t>
                          </m:r>
                          <m:r>
                            <a:rPr lang="en-US" sz="2000" b="1" i="1" smtClean="0">
                              <a:latin typeface="Cambria Math" panose="02040503050406030204" pitchFamily="18" charset="0"/>
                            </a:rPr>
                            <m:t>𝑴𝑵</m:t>
                          </m:r>
                          <m:r>
                            <a:rPr lang="en-US" sz="2000" b="1" i="1" smtClean="0">
                              <a:latin typeface="Cambria Math" panose="02040503050406030204" pitchFamily="18" charset="0"/>
                            </a:rPr>
                            <m:t>′</m:t>
                          </m:r>
                        </m:e>
                      </m:func>
                    </m:oMath>
                  </a14:m>
                  <a:endParaRPr lang="en-US" sz="2000" b="1">
                    <a:latin typeface="Barlow Semi Condensed Light" charset="-93"/>
                  </a:endParaRPr>
                </a:p>
                <a:p>
                  <a:pPr algn="ctr"/>
                  <a:r>
                    <a:rPr lang="en-US" sz="2000" b="1" err="1">
                      <a:latin typeface="Barlow Semi Condensed Light" charset="-93"/>
                    </a:rPr>
                    <a:t>Đặt</a:t>
                  </a:r>
                  <a:r>
                    <a:rPr lang="en-US" sz="2000" b="1">
                      <a:latin typeface="Barlow Semi Condensed Light" charset="-93"/>
                    </a:rPr>
                    <a:t> MN’ = d</a:t>
                  </a:r>
                </a:p>
                <a:p>
                  <a:pPr algn="ctr"/>
                  <a:r>
                    <a:rPr lang="en-US" sz="2000" b="1" err="1">
                      <a:latin typeface="Barlow Semi Condensed Light" charset="-93"/>
                    </a:rPr>
                    <a:t>Vậy</a:t>
                  </a:r>
                  <a:r>
                    <a:rPr lang="en-US" sz="2000" b="1">
                      <a:latin typeface="Barlow Semi Condensed Light" charset="-93"/>
                    </a:rPr>
                    <a:t> </a:t>
                  </a:r>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a:t>
                  </a:r>
                </a:p>
                <a:p>
                  <a:pPr algn="ct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𝑨</m:t>
                        </m:r>
                        <m:r>
                          <a:rPr lang="en-US" sz="2000" b="1" i="1" smtClean="0">
                            <a:latin typeface="Cambria Math" panose="02040503050406030204" pitchFamily="18" charset="0"/>
                          </a:rPr>
                          <m:t>=</m:t>
                        </m:r>
                        <m:r>
                          <a:rPr lang="en-US" sz="2000" b="1" i="1" smtClean="0">
                            <a:latin typeface="Cambria Math" panose="02040503050406030204" pitchFamily="18" charset="0"/>
                          </a:rPr>
                          <m:t>𝒒𝑬</m:t>
                        </m:r>
                        <m:r>
                          <a:rPr lang="en-US" sz="2000" b="1" i="1" smtClean="0">
                            <a:latin typeface="Cambria Math" panose="02040503050406030204" pitchFamily="18" charset="0"/>
                          </a:rPr>
                          <m:t>.</m:t>
                        </m:r>
                        <m:r>
                          <a:rPr lang="en-US" sz="2000" b="1" i="1" smtClean="0">
                            <a:latin typeface="Cambria Math" panose="02040503050406030204" pitchFamily="18" charset="0"/>
                          </a:rPr>
                          <m:t>𝒅</m:t>
                        </m:r>
                      </m:oMath>
                    </m:oMathPara>
                  </a14:m>
                  <a:endParaRPr lang="vi-VN" sz="2000" b="1">
                    <a:latin typeface="Barlow Semi Condensed Light" charset="-93"/>
                  </a:endParaRPr>
                </a:p>
              </p:txBody>
            </p:sp>
          </mc:Choice>
          <mc:Fallback xmlns="">
            <p:sp>
              <p:nvSpPr>
                <p:cNvPr id="199" name="Rectangle 198"/>
                <p:cNvSpPr>
                  <a:spLocks noRot="1" noChangeAspect="1" noMove="1" noResize="1" noEditPoints="1" noAdjustHandles="1" noChangeArrowheads="1" noChangeShapeType="1" noTextEdit="1"/>
                </p:cNvSpPr>
                <p:nvPr/>
              </p:nvSpPr>
              <p:spPr>
                <a:xfrm>
                  <a:off x="3786182" y="1785932"/>
                  <a:ext cx="2500314" cy="2596480"/>
                </a:xfrm>
                <a:prstGeom prst="rect">
                  <a:avLst/>
                </a:prstGeom>
                <a:blipFill>
                  <a:blip r:embed="rId3"/>
                  <a:stretch>
                    <a:fillRect l="-1253" t="-880" b="-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Rectangle 199"/>
                <p:cNvSpPr/>
                <p:nvPr/>
              </p:nvSpPr>
              <p:spPr>
                <a:xfrm>
                  <a:off x="6429388" y="1785932"/>
                  <a:ext cx="2571768" cy="3524928"/>
                </a:xfrm>
                <a:prstGeom prst="rect">
                  <a:avLst/>
                </a:prstGeom>
              </p:spPr>
              <p:txBody>
                <a:bodyPr wrap="square">
                  <a:spAutoFit/>
                </a:bodyPr>
                <a:lstStyle/>
                <a:p>
                  <a:pPr indent="-457189"/>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trường</a:t>
                  </a:r>
                  <a:r>
                    <a:rPr lang="en-US" sz="2000" b="1">
                      <a:latin typeface="Barlow Semi Condensed Light" charset="-93"/>
                    </a:rPr>
                    <a:t> </a:t>
                  </a:r>
                  <a:r>
                    <a:rPr lang="en-US" sz="2000" b="1" err="1">
                      <a:latin typeface="Barlow Semi Condensed Light" charset="-93"/>
                    </a:rPr>
                    <a:t>làm</a:t>
                  </a:r>
                  <a:r>
                    <a:rPr lang="en-US" sz="2000" b="1">
                      <a:latin typeface="Barlow Semi Condensed Light" charset="-93"/>
                    </a:rPr>
                    <a:t> dịch</a:t>
                  </a:r>
                </a:p>
                <a:p>
                  <a:pPr indent="-457189"/>
                  <a:r>
                    <a:rPr lang="en-US" sz="2000" b="1">
                      <a:latin typeface="Barlow Semi Condensed Light" charset="-93"/>
                    </a:rPr>
                    <a:t>chuyển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tích</a:t>
                  </a:r>
                  <a:r>
                    <a:rPr lang="en-US" sz="2000" b="1">
                      <a:latin typeface="Barlow Semi Condensed Light" charset="-93"/>
                    </a:rPr>
                    <a:t> q </a:t>
                  </a:r>
                  <a:r>
                    <a:rPr lang="en-US" sz="2000" b="1" err="1">
                      <a:latin typeface="Barlow Semi Condensed Light" charset="-93"/>
                    </a:rPr>
                    <a:t>đi</a:t>
                  </a:r>
                  <a:r>
                    <a:rPr lang="en-US" sz="2000" b="1">
                      <a:latin typeface="Barlow Semi Condensed Light" charset="-93"/>
                    </a:rPr>
                    <a:t> </a:t>
                  </a:r>
                  <a:r>
                    <a:rPr lang="en-US" sz="2000" b="1" err="1">
                      <a:latin typeface="Barlow Semi Condensed Light" charset="-93"/>
                    </a:rPr>
                    <a:t>từ</a:t>
                  </a:r>
                  <a:r>
                    <a:rPr lang="en-US" sz="2000" b="1">
                      <a:latin typeface="Barlow Semi Condensed Light" charset="-93"/>
                    </a:rPr>
                    <a:t> M </a:t>
                  </a:r>
                  <a:r>
                    <a:rPr lang="en-US" sz="2000" b="1" err="1">
                      <a:latin typeface="Barlow Semi Condensed Light" charset="-93"/>
                    </a:rPr>
                    <a:t>đến</a:t>
                  </a:r>
                  <a:r>
                    <a:rPr lang="en-US" sz="2000" b="1">
                      <a:latin typeface="Barlow Semi Condensed Light" charset="-93"/>
                    </a:rPr>
                    <a:t> N </a:t>
                  </a:r>
                  <a:r>
                    <a:rPr lang="en-US" sz="2000" b="1" err="1">
                      <a:latin typeface="Barlow Semi Condensed Light" charset="-93"/>
                    </a:rPr>
                    <a:t>là</a:t>
                  </a:r>
                  <a:r>
                    <a:rPr lang="en-US" sz="2000" b="1">
                      <a:latin typeface="Barlow Semi Condensed Light" charset="-93"/>
                    </a:rPr>
                    <a:t>:</a:t>
                  </a:r>
                </a:p>
                <a:p>
                  <a:pPr indent="-457189"/>
                  <a:r>
                    <a:rPr lang="en-US" sz="2000">
                      <a:latin typeface="Barlow Semi Condensed Light" charset="-93"/>
                    </a:rPr>
                    <a:t>Với </a:t>
                  </a:r>
                  <a14:m>
                    <m:oMath xmlns:m="http://schemas.openxmlformats.org/officeDocument/2006/math">
                      <m:r>
                        <a:rPr lang="en-US" sz="2000" b="0" i="1">
                          <a:latin typeface="Cambria Math" panose="02040503050406030204" pitchFamily="18" charset="0"/>
                        </a:rPr>
                        <m:t>𝐹</m:t>
                      </m:r>
                      <m:r>
                        <a:rPr lang="en-US" sz="2000" b="0" i="1">
                          <a:latin typeface="Cambria Math" panose="02040503050406030204" pitchFamily="18" charset="0"/>
                        </a:rPr>
                        <m:t>=</m:t>
                      </m:r>
                      <m:r>
                        <a:rPr lang="en-US" sz="2000" b="0" i="1">
                          <a:latin typeface="Cambria Math" panose="02040503050406030204" pitchFamily="18" charset="0"/>
                        </a:rPr>
                        <m:t>𝑞</m:t>
                      </m:r>
                      <m:r>
                        <a:rPr lang="en-US" sz="2000" b="0" i="1">
                          <a:latin typeface="Cambria Math" panose="02040503050406030204" pitchFamily="18" charset="0"/>
                        </a:rPr>
                        <m:t>.</m:t>
                      </m:r>
                      <m:r>
                        <a:rPr lang="en-US" sz="2000" b="0" i="1">
                          <a:latin typeface="Cambria Math" panose="02040503050406030204" pitchFamily="18" charset="0"/>
                        </a:rPr>
                        <m:t>𝐸</m:t>
                      </m:r>
                    </m:oMath>
                  </a14:m>
                  <a:endParaRPr lang="en-US" sz="2000">
                    <a:latin typeface="Barlow Semi Condensed Light" charset="-93"/>
                  </a:endParaRPr>
                </a:p>
                <a:p>
                  <a:pPr indent="-457189"/>
                  <a:r>
                    <a:rPr lang="en-US" sz="2000" err="1">
                      <a:latin typeface="Barlow Semi Condensed Light" charset="-93"/>
                    </a:rPr>
                    <a:t>Trên</a:t>
                  </a:r>
                  <a:r>
                    <a:rPr lang="en-US" sz="2000">
                      <a:latin typeface="Barlow Semi Condensed Light" charset="-93"/>
                    </a:rPr>
                    <a:t> đoạn MP: </a:t>
                  </a:r>
                </a:p>
                <a:p>
                  <a:pPr indent="-457189"/>
                  <a:r>
                    <a:rPr lang="en-US" sz="2000">
                      <a:latin typeface="Barlow Semi Condensed Light" charset="-93"/>
                    </a:rPr>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1</m:t>
                                  </m:r>
                                </m:sub>
                              </m:sSub>
                            </m:e>
                          </m:d>
                        </m:e>
                      </m:func>
                    </m:oMath>
                  </a14:m>
                  <a:endParaRPr lang="en-US" sz="2000">
                    <a:latin typeface="Barlow Semi Condensed Light" charset="-93"/>
                  </a:endParaRPr>
                </a:p>
                <a:p>
                  <a:r>
                    <a:rPr lang="en-US" sz="2000" err="1">
                      <a:latin typeface="Barlow Semi Condensed Light" charset="-93"/>
                    </a:rPr>
                    <a:t>Xét</a:t>
                  </a:r>
                  <a:r>
                    <a:rPr lang="en-US" sz="2000">
                      <a:latin typeface="Barlow Semi Condensed Light" charset="-93"/>
                    </a:rPr>
                    <a:t> tam </a:t>
                  </a:r>
                  <a:r>
                    <a:rPr lang="en-US" sz="2000" err="1">
                      <a:latin typeface="Barlow Semi Condensed Light" charset="-93"/>
                    </a:rPr>
                    <a:t>giác</a:t>
                  </a:r>
                  <a:r>
                    <a:rPr lang="en-US" sz="2000">
                      <a:latin typeface="Barlow Semi Condensed Light" charset="-93"/>
                    </a:rPr>
                    <a:t> vuông MPP’:</a:t>
                  </a:r>
                </a:p>
                <a:p>
                  <a14:m>
                    <m:oMath xmlns:m="http://schemas.openxmlformats.org/officeDocument/2006/math">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1</m:t>
                                  </m:r>
                                </m:sub>
                              </m:sSub>
                            </m:e>
                          </m:d>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𝑀𝑃</m:t>
                              </m:r>
                              <m:r>
                                <a:rPr lang="en-US" sz="2000" b="0" i="1" smtClean="0">
                                  <a:latin typeface="Cambria Math" panose="02040503050406030204" pitchFamily="18" charset="0"/>
                                </a:rPr>
                                <m:t>′</m:t>
                              </m:r>
                            </m:num>
                            <m:den>
                              <m:r>
                                <a:rPr lang="en-US" sz="2000" b="0" i="1" smtClean="0">
                                  <a:latin typeface="Cambria Math" panose="02040503050406030204" pitchFamily="18" charset="0"/>
                                </a:rPr>
                                <m:t>𝑀𝑃</m:t>
                              </m:r>
                            </m:den>
                          </m:f>
                        </m:e>
                      </m:func>
                    </m:oMath>
                  </a14:m>
                  <a:r>
                    <a:rPr lang="en-US" sz="2000">
                      <a:latin typeface="Barlow Semi Condensed Light" charset="-93"/>
                    </a:rPr>
                    <a:t>    Suy ra: </a:t>
                  </a:r>
                  <a14:m>
                    <m:oMath xmlns:m="http://schemas.openxmlformats.org/officeDocument/2006/math">
                      <m:r>
                        <a:rPr lang="en-US" sz="2000" b="0" i="1" smtClean="0">
                          <a:latin typeface="Cambria Math" panose="02040503050406030204" pitchFamily="18" charset="0"/>
                        </a:rPr>
                        <m:t>𝑀𝑃</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e>
                      </m:func>
                    </m:oMath>
                  </a14:m>
                  <a:endParaRPr lang="en-US" sz="2000">
                    <a:latin typeface="Barlow Semi Condensed Light" charset="-93"/>
                  </a:endParaRPr>
                </a:p>
                <a:p>
                  <a:r>
                    <a:rPr lang="en-US" sz="2000" err="1">
                      <a:latin typeface="Barlow Semi Condensed Light" charset="-93"/>
                    </a:rPr>
                    <a:t>Vậy</a:t>
                  </a:r>
                  <a:r>
                    <a:rPr lang="en-US" sz="2000">
                      <a:latin typeface="Barlow Semi Condensed Light" charset="-93"/>
                    </a:rPr>
                    <a:t> </a:t>
                  </a:r>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a:t>
                  </a:r>
                  <a14:m>
                    <m:oMath xmlns:m="http://schemas.openxmlformats.org/officeDocument/2006/math">
                      <m:r>
                        <a:rPr lang="en-US" sz="2000" b="0" i="0"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oMath>
                  </a14:m>
                  <a:endParaRPr lang="vi-VN" sz="2000">
                    <a:latin typeface="Barlow Semi Condensed Light" charset="-93"/>
                  </a:endParaRPr>
                </a:p>
                <a:p>
                  <a:pPr indent="-457189"/>
                  <a:r>
                    <a:rPr lang="vi-VN" sz="2000">
                      <a:latin typeface="Barlow Semi Condensed Light" charset="-93"/>
                    </a:rPr>
                    <a:t> </a:t>
                  </a:r>
                  <a:r>
                    <a:rPr lang="en-US" sz="2000" err="1">
                      <a:latin typeface="Barlow Semi Condensed Light" charset="-93"/>
                    </a:rPr>
                    <a:t>Trên</a:t>
                  </a:r>
                  <a:r>
                    <a:rPr lang="en-US" sz="2000">
                      <a:latin typeface="Barlow Semi Condensed Light" charset="-93"/>
                    </a:rPr>
                    <a:t> đoạn PN: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r>
                        <a:rPr lang="en-US" sz="2000" b="0" i="1" smtClean="0">
                          <a:latin typeface="Cambria Math" panose="02040503050406030204" pitchFamily="18" charset="0"/>
                        </a:rPr>
                        <m:t>=</m:t>
                      </m:r>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e>
                      </m:func>
                    </m:oMath>
                  </a14:m>
                  <a:endParaRPr lang="en-US" sz="2000">
                    <a:latin typeface="Barlow Semi Condensed Light" charset="-93"/>
                  </a:endParaRPr>
                </a:p>
                <a:p>
                  <a:r>
                    <a:rPr lang="en-US" sz="2000" err="1">
                      <a:latin typeface="Barlow Semi Condensed Light" charset="-93"/>
                    </a:rPr>
                    <a:t>Xét</a:t>
                  </a:r>
                  <a:r>
                    <a:rPr lang="en-US" sz="2000">
                      <a:latin typeface="Barlow Semi Condensed Light" charset="-93"/>
                    </a:rPr>
                    <a:t> tam </a:t>
                  </a:r>
                  <a:r>
                    <a:rPr lang="en-US" sz="2000" err="1">
                      <a:latin typeface="Barlow Semi Condensed Light" charset="-93"/>
                    </a:rPr>
                    <a:t>giác</a:t>
                  </a:r>
                  <a:r>
                    <a:rPr lang="en-US" sz="2000">
                      <a:latin typeface="Barlow Semi Condensed Light" charset="-93"/>
                    </a:rPr>
                    <a:t> </a:t>
                  </a:r>
                  <a:r>
                    <a:rPr lang="en-US" sz="2000" err="1">
                      <a:latin typeface="Barlow Semi Condensed Light" charset="-93"/>
                    </a:rPr>
                    <a:t>vuông</a:t>
                  </a:r>
                  <a:r>
                    <a:rPr lang="en-US" sz="2000">
                      <a:latin typeface="Barlow Semi Condensed Light" charset="-93"/>
                    </a:rPr>
                    <a:t>: PNN’:</a:t>
                  </a:r>
                  <a14:m>
                    <m:oMath xmlns:m="http://schemas.openxmlformats.org/officeDocument/2006/math">
                      <m:r>
                        <a:rPr lang="en-US" sz="2000" b="0" i="0" smtClean="0">
                          <a:latin typeface="Cambria Math" panose="02040503050406030204" pitchFamily="18" charset="0"/>
                        </a:rPr>
                        <m:t> </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𝑃𝑁</m:t>
                              </m:r>
                              <m:r>
                                <a:rPr lang="en-US" sz="2000" b="0" i="1" smtClean="0">
                                  <a:latin typeface="Cambria Math" panose="02040503050406030204" pitchFamily="18" charset="0"/>
                                </a:rPr>
                                <m:t>′</m:t>
                              </m:r>
                            </m:num>
                            <m:den>
                              <m:r>
                                <a:rPr lang="en-US" sz="2000" b="0" i="1" smtClean="0">
                                  <a:latin typeface="Cambria Math" panose="02040503050406030204" pitchFamily="18" charset="0"/>
                                </a:rPr>
                                <m:t>𝑃𝑁</m:t>
                              </m:r>
                            </m:den>
                          </m:f>
                        </m:e>
                      </m:func>
                    </m:oMath>
                  </a14:m>
                  <a:endParaRPr lang="en-US" sz="2000">
                    <a:latin typeface="Barlow Semi Condensed Light" charset="-93"/>
                  </a:endParaRPr>
                </a:p>
                <a:p>
                  <a:r>
                    <a:rPr lang="en-US" sz="2000" err="1">
                      <a:latin typeface="Barlow Semi Condensed Light" charset="-93"/>
                    </a:rPr>
                    <a:t>Suy</a:t>
                  </a:r>
                  <a:r>
                    <a:rPr lang="en-US" sz="2000">
                      <a:latin typeface="Barlow Semi Condensed Light" charset="-93"/>
                    </a:rPr>
                    <a:t> ra: </a:t>
                  </a:r>
                  <a14:m>
                    <m:oMath xmlns:m="http://schemas.openxmlformats.org/officeDocument/2006/math">
                      <m:r>
                        <a:rPr lang="en-US" sz="2000" b="0" i="1" smtClean="0">
                          <a:latin typeface="Cambria Math" panose="02040503050406030204" pitchFamily="18" charset="0"/>
                        </a:rPr>
                        <m:t>𝑃𝑁</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e>
                      </m:func>
                    </m:oMath>
                  </a14:m>
                  <a:endParaRPr lang="en-US" sz="2000">
                    <a:latin typeface="Barlow Semi Condensed Light" charset="-93"/>
                  </a:endParaRPr>
                </a:p>
                <a:p>
                  <a:r>
                    <a:rPr lang="en-US" sz="2000" err="1">
                      <a:latin typeface="Barlow Semi Condensed Light" charset="-93"/>
                    </a:rPr>
                    <a:t>Vậy</a:t>
                  </a:r>
                  <a:r>
                    <a:rPr lang="en-US" sz="2000">
                      <a:latin typeface="Barlow Semi Condensed Light" charset="-93"/>
                    </a:rPr>
                    <a:t> </a:t>
                  </a:r>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a:t>
                  </a:r>
                  <a14:m>
                    <m:oMath xmlns:m="http://schemas.openxmlformats.org/officeDocument/2006/math">
                      <m:r>
                        <a:rPr lang="en-US" sz="2000" b="0" i="0"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oMath>
                  </a14:m>
                  <a:endParaRPr lang="en-US" sz="2000">
                    <a:latin typeface="Barlow Semi Condensed Light" charset="-93"/>
                  </a:endParaRPr>
                </a:p>
                <a:p>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𝑀𝑁</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oMath>
                  </a14:m>
                  <a:endParaRPr lang="en-US" sz="2000">
                    <a:latin typeface="Barlow Semi Condensed Light" charset="-93"/>
                  </a:endParaRPr>
                </a:p>
                <a:p>
                  <a:r>
                    <a:rPr lang="en-US" sz="2000" err="1">
                      <a:latin typeface="Barlow Semi Condensed Light" charset="-93"/>
                    </a:rPr>
                    <a:t>Mà</a:t>
                  </a:r>
                  <a:r>
                    <a:rPr lang="en-US" sz="2000">
                      <a:latin typeface="Barlow Semi Condensed Light" charset="-93"/>
                    </a:rPr>
                    <a:t>: </a:t>
                  </a:r>
                  <a14:m>
                    <m:oMath xmlns:m="http://schemas.openxmlformats.org/officeDocument/2006/math">
                      <m:r>
                        <a:rPr lang="en-US" sz="2000" b="0" i="1" smtClean="0">
                          <a:latin typeface="Cambria Math" panose="02040503050406030204" pitchFamily="18" charset="0"/>
                        </a:rPr>
                        <m:t>𝑀</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𝑃</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𝑃</m:t>
                          </m:r>
                        </m:e>
                        <m:sup>
                          <m:r>
                            <a:rPr lang="en-US" sz="2000" b="0" i="1" smtClean="0">
                              <a:latin typeface="Cambria Math" panose="02040503050406030204" pitchFamily="18" charset="0"/>
                            </a:rPr>
                            <m:t>′</m:t>
                          </m:r>
                        </m:sup>
                      </m:sSup>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𝑀</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𝑑</m:t>
                      </m:r>
                    </m:oMath>
                  </a14:m>
                  <a:endParaRPr lang="en-US" sz="2000">
                    <a:latin typeface="Barlow Semi Condensed Light" charset="-93"/>
                  </a:endParaRPr>
                </a:p>
                <a:p>
                  <a:r>
                    <a:rPr lang="en-US" sz="2000" err="1">
                      <a:latin typeface="Barlow Semi Condensed Light" charset="-93"/>
                    </a:rPr>
                    <a:t>Suy</a:t>
                  </a:r>
                  <a:r>
                    <a:rPr lang="en-US" sz="2000">
                      <a:latin typeface="Barlow Semi Condensed Light" charset="-93"/>
                    </a:rPr>
                    <a:t> ra: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𝑑</m:t>
                      </m:r>
                    </m:oMath>
                  </a14:m>
                  <a:endParaRPr lang="vi-VN" sz="2000">
                    <a:latin typeface="Barlow Semi Condensed Light" charset="-93"/>
                  </a:endParaRPr>
                </a:p>
              </p:txBody>
            </p:sp>
          </mc:Choice>
          <mc:Fallback xmlns="">
            <p:sp>
              <p:nvSpPr>
                <p:cNvPr id="200" name="Rectangle 199"/>
                <p:cNvSpPr>
                  <a:spLocks noRot="1" noChangeAspect="1" noMove="1" noResize="1" noEditPoints="1" noAdjustHandles="1" noChangeArrowheads="1" noChangeShapeType="1" noTextEdit="1"/>
                </p:cNvSpPr>
                <p:nvPr/>
              </p:nvSpPr>
              <p:spPr>
                <a:xfrm>
                  <a:off x="6429388" y="1785932"/>
                  <a:ext cx="2571768" cy="3524928"/>
                </a:xfrm>
                <a:prstGeom prst="rect">
                  <a:avLst/>
                </a:prstGeom>
                <a:blipFill>
                  <a:blip r:embed="rId4"/>
                  <a:stretch>
                    <a:fillRect l="-1107" t="-613" b="-982"/>
                  </a:stretch>
                </a:blipFill>
              </p:spPr>
              <p:txBody>
                <a:bodyPr/>
                <a:lstStyle/>
                <a:p>
                  <a:r>
                    <a:rPr lang="en-US">
                      <a:noFill/>
                    </a:rPr>
                    <a:t> </a:t>
                  </a:r>
                </a:p>
              </p:txBody>
            </p:sp>
          </mc:Fallback>
        </mc:AlternateContent>
      </p:grpSp>
      <p:sp>
        <p:nvSpPr>
          <p:cNvPr id="206" name="Google Shape;1437;p37" descr="n89 zalo Cuong Bui"/>
          <p:cNvSpPr txBox="1">
            <a:spLocks noGrp="1"/>
          </p:cNvSpPr>
          <p:nvPr>
            <p:ph type="ctrTitle"/>
          </p:nvPr>
        </p:nvSpPr>
        <p:spPr>
          <a:xfrm>
            <a:off x="3559974" y="-16598"/>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grpSp>
        <p:nvGrpSpPr>
          <p:cNvPr id="16" name="Group 15" descr="n89 zalo Cuong Bui">
            <a:extLst>
              <a:ext uri="{FF2B5EF4-FFF2-40B4-BE49-F238E27FC236}">
                <a16:creationId xmlns:a16="http://schemas.microsoft.com/office/drawing/2014/main" id="{68000C19-57FA-4AD5-A6E4-BB0AA046571F}"/>
              </a:ext>
            </a:extLst>
          </p:cNvPr>
          <p:cNvGrpSpPr/>
          <p:nvPr/>
        </p:nvGrpSpPr>
        <p:grpSpPr>
          <a:xfrm>
            <a:off x="520203" y="731877"/>
            <a:ext cx="629089" cy="639020"/>
            <a:chOff x="493574" y="321685"/>
            <a:chExt cx="755550" cy="790692"/>
          </a:xfrm>
        </p:grpSpPr>
        <p:sp>
          <p:nvSpPr>
            <p:cNvPr id="17" name="Oval 16">
              <a:extLst>
                <a:ext uri="{FF2B5EF4-FFF2-40B4-BE49-F238E27FC236}">
                  <a16:creationId xmlns:a16="http://schemas.microsoft.com/office/drawing/2014/main" id="{1C1B716A-D09D-4212-BA75-5D4BE34FD187}"/>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8" name="Picture 17" descr="Icon&#10;&#10;Description automatically generated">
              <a:extLst>
                <a:ext uri="{FF2B5EF4-FFF2-40B4-BE49-F238E27FC236}">
                  <a16:creationId xmlns:a16="http://schemas.microsoft.com/office/drawing/2014/main" id="{6BEE1F08-68FE-42AE-AB53-DE4A5613FC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 name="Picture 1" descr="n89 zalo Cuong Bui">
            <a:extLst>
              <a:ext uri="{FF2B5EF4-FFF2-40B4-BE49-F238E27FC236}">
                <a16:creationId xmlns:a16="http://schemas.microsoft.com/office/drawing/2014/main" id="{B20B3C20-261C-0FA4-ABBC-27F0FCF1A5B3}"/>
              </a:ext>
            </a:extLst>
          </p:cNvPr>
          <p:cNvPicPr>
            <a:picLocks noChangeAspect="1"/>
          </p:cNvPicPr>
          <p:nvPr/>
        </p:nvPicPr>
        <p:blipFill>
          <a:blip r:embed="rId7"/>
          <a:stretch>
            <a:fillRect/>
          </a:stretch>
        </p:blipFill>
        <p:spPr>
          <a:xfrm>
            <a:off x="1710050" y="4902994"/>
            <a:ext cx="3233424" cy="1827065"/>
          </a:xfrm>
          <a:prstGeom prst="rect">
            <a:avLst/>
          </a:prstGeom>
        </p:spPr>
      </p:pic>
      <p:pic>
        <p:nvPicPr>
          <p:cNvPr id="3" name="Picture 2" descr="n89 zalo Cuong Bui">
            <a:extLst>
              <a:ext uri="{FF2B5EF4-FFF2-40B4-BE49-F238E27FC236}">
                <a16:creationId xmlns:a16="http://schemas.microsoft.com/office/drawing/2014/main" id="{8DD90AAA-747D-7129-F887-1F6D1EE24CBA}"/>
              </a:ext>
            </a:extLst>
          </p:cNvPr>
          <p:cNvPicPr>
            <a:picLocks noChangeAspect="1"/>
          </p:cNvPicPr>
          <p:nvPr/>
        </p:nvPicPr>
        <p:blipFill>
          <a:blip r:embed="rId8"/>
          <a:stretch>
            <a:fillRect/>
          </a:stretch>
        </p:blipFill>
        <p:spPr>
          <a:xfrm>
            <a:off x="9391904" y="1587500"/>
            <a:ext cx="2342258" cy="1841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89 zalo Cuong B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89 zalo Cuong Bu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9 zalo Cuong Bui"/>
          <p:cNvSpPr txBox="1"/>
          <p:nvPr/>
        </p:nvSpPr>
        <p:spPr>
          <a:xfrm>
            <a:off x="5067645" y="5257801"/>
            <a:ext cx="2654894" cy="1241237"/>
          </a:xfrm>
          <a:prstGeom prst="rect">
            <a:avLst/>
          </a:prstGeom>
          <a:noFill/>
        </p:spPr>
        <p:txBody>
          <a:bodyPr wrap="none" rtlCol="0">
            <a:spAutoFit/>
          </a:bodyPr>
          <a:lstStyle/>
          <a:p>
            <a:pPr algn="ctr"/>
            <a:r>
              <a:rPr lang="en-US" sz="3733">
                <a:solidFill>
                  <a:srgbClr val="009900"/>
                </a:solidFill>
                <a:latin typeface="Stencil" panose="040409050D0802020404" pitchFamily="82" charset="0"/>
              </a:rPr>
              <a:t>XÂY DỰNG</a:t>
            </a:r>
          </a:p>
          <a:p>
            <a:pPr algn="ctr"/>
            <a:r>
              <a:rPr lang="en-US" sz="3733">
                <a:solidFill>
                  <a:srgbClr val="009900"/>
                </a:solidFill>
                <a:latin typeface="Stencil" panose="040409050D0802020404" pitchFamily="82" charset="0"/>
              </a:rPr>
              <a:t>NÔNG TRẠI</a:t>
            </a:r>
          </a:p>
        </p:txBody>
      </p:sp>
      <p:pic>
        <p:nvPicPr>
          <p:cNvPr id="3076" name="Picture 4" descr="n89 zalo Cuong Bui">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OldMacdonaldHadAFarmTwins-Twins_4dmx9_hq" descr="n89 zalo Cuong Bui">
            <a:hlinkClick r:id="" action="ppaction://media"/>
            <a:extLst>
              <a:ext uri="{FF2B5EF4-FFF2-40B4-BE49-F238E27FC236}">
                <a16:creationId xmlns:a16="http://schemas.microsoft.com/office/drawing/2014/main" id="{DDB21599-770C-4B58-BD14-01BAA25E36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82500" y="3009900"/>
            <a:ext cx="609600" cy="6096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26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50123" y="5539351"/>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chẵn</a:t>
            </a:r>
            <a:endParaRPr/>
          </a:p>
        </p:txBody>
      </p:sp>
      <p:sp>
        <p:nvSpPr>
          <p:cNvPr id="882" name="Google Shape;882;p31" descr="n89 zalo Cuong Bui"/>
          <p:cNvSpPr txBox="1">
            <a:spLocks noGrp="1"/>
          </p:cNvSpPr>
          <p:nvPr>
            <p:ph type="subTitle" idx="2"/>
          </p:nvPr>
        </p:nvSpPr>
        <p:spPr>
          <a:xfrm flipH="1">
            <a:off x="848911" y="5601313"/>
            <a:ext cx="4242000" cy="763200"/>
          </a:xfrm>
          <a:prstGeom prst="rect">
            <a:avLst/>
          </a:prstGeom>
        </p:spPr>
        <p:txBody>
          <a:bodyPr spcFirstLastPara="1" vert="horz" wrap="square" lIns="121900" tIns="121900" rIns="121900" bIns="121900" rtlCol="0" anchor="b" anchorCtr="0">
            <a:noAutofit/>
          </a:bodyPr>
          <a:lstStyle/>
          <a:p>
            <a:pPr marL="0" indent="0"/>
            <a:r>
              <a:rPr lang="en-US" b="1" dirty="0" err="1"/>
              <a:t>Nhóm</a:t>
            </a:r>
            <a:r>
              <a:rPr lang="en-US" b="1" dirty="0"/>
              <a:t> </a:t>
            </a:r>
            <a:r>
              <a:rPr lang="en-US" b="1" dirty="0" err="1"/>
              <a:t>lẻ</a:t>
            </a:r>
            <a:endParaRPr dirty="0"/>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dirty="0">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9" name="Google Shape;883;p31" descr="n89 zalo Cuong Bui">
            <a:extLst>
              <a:ext uri="{FF2B5EF4-FFF2-40B4-BE49-F238E27FC236}">
                <a16:creationId xmlns:a16="http://schemas.microsoft.com/office/drawing/2014/main" id="{983F59B9-50F3-4303-B550-39BBB50D88FA}"/>
              </a:ext>
            </a:extLst>
          </p:cNvPr>
          <p:cNvSpPr txBox="1">
            <a:spLocks/>
          </p:cNvSpPr>
          <p:nvPr/>
        </p:nvSpPr>
        <p:spPr>
          <a:xfrm>
            <a:off x="2666976" y="571480"/>
            <a:ext cx="6824800"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b="1"/>
              <a:t>Vòng 2 </a:t>
            </a:r>
            <a:r>
              <a:rPr lang="en-US" b="1">
                <a:solidFill>
                  <a:schemeClr val="tx2">
                    <a:lumMod val="50000"/>
                  </a:schemeClr>
                </a:solidFill>
              </a:rPr>
              <a:t>NHÓM MẢNH GHÉP</a:t>
            </a:r>
          </a:p>
        </p:txBody>
      </p:sp>
      <p:sp>
        <p:nvSpPr>
          <p:cNvPr id="70" name="TextBox 69" descr="n89 zalo Cuong Bui">
            <a:extLst>
              <a:ext uri="{FF2B5EF4-FFF2-40B4-BE49-F238E27FC236}">
                <a16:creationId xmlns:a16="http://schemas.microsoft.com/office/drawing/2014/main" id="{1299BC0D-C999-4A26-9301-1F6AFFCC2543}"/>
              </a:ext>
            </a:extLst>
          </p:cNvPr>
          <p:cNvSpPr txBox="1"/>
          <p:nvPr/>
        </p:nvSpPr>
        <p:spPr>
          <a:xfrm>
            <a:off x="513545" y="1714171"/>
            <a:ext cx="11131662" cy="1043619"/>
          </a:xfrm>
          <a:prstGeom prst="rect">
            <a:avLst/>
          </a:prstGeom>
          <a:noFill/>
        </p:spPr>
        <p:txBody>
          <a:bodyPr wrap="square">
            <a:spAutoFit/>
          </a:bodyPr>
          <a:lstStyle/>
          <a:p>
            <a:pPr marL="0" marR="0" algn="just">
              <a:lnSpc>
                <a:spcPct val="115000"/>
              </a:lnSpc>
              <a:spcBef>
                <a:spcPts val="0"/>
              </a:spcBef>
              <a:spcAft>
                <a:spcPts val="0"/>
              </a:spcAft>
            </a:pPr>
            <a:r>
              <a:rPr lang="en-US" sz="2800" b="1" i="1" dirty="0" err="1">
                <a:solidFill>
                  <a:srgbClr val="002060"/>
                </a:solidFill>
                <a:effectLst/>
                <a:latin typeface="Cambria" panose="02040503050406030204" pitchFamily="18" charset="0"/>
                <a:ea typeface="Cambria" panose="02040503050406030204" pitchFamily="18" charset="0"/>
              </a:rPr>
              <a:t>Câu</a:t>
            </a:r>
            <a:r>
              <a:rPr lang="en-US" sz="2800" b="1" i="1" dirty="0">
                <a:solidFill>
                  <a:srgbClr val="002060"/>
                </a:solidFill>
                <a:effectLst/>
                <a:latin typeface="Cambria" panose="02040503050406030204" pitchFamily="18" charset="0"/>
                <a:ea typeface="Cambria" panose="02040503050406030204" pitchFamily="18" charset="0"/>
              </a:rPr>
              <a:t> 4: </a:t>
            </a:r>
            <a:r>
              <a:rPr lang="en-US" sz="2800" i="1" dirty="0">
                <a:solidFill>
                  <a:srgbClr val="002060"/>
                </a:solidFill>
                <a:effectLst/>
                <a:latin typeface="Cambria" panose="02040503050406030204" pitchFamily="18" charset="0"/>
                <a:ea typeface="Cambria" panose="02040503050406030204" pitchFamily="18" charset="0"/>
              </a:rPr>
              <a:t>So </a:t>
            </a:r>
            <a:r>
              <a:rPr lang="en-US" sz="2800" i="1" dirty="0" err="1">
                <a:solidFill>
                  <a:srgbClr val="002060"/>
                </a:solidFill>
                <a:effectLst/>
                <a:latin typeface="Cambria" panose="02040503050406030204" pitchFamily="18" charset="0"/>
                <a:ea typeface="Cambria" panose="02040503050406030204" pitchFamily="18" charset="0"/>
              </a:rPr>
              <a:t>sánh</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kết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quả</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của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vòng</a:t>
            </a:r>
            <a:r>
              <a:rPr lang="en-US" sz="2800" i="1" dirty="0">
                <a:solidFill>
                  <a:srgbClr val="002060"/>
                </a:solidFill>
                <a:effectLst/>
                <a:latin typeface="Cambria" panose="02040503050406030204" pitchFamily="18" charset="0"/>
                <a:ea typeface="Cambria" panose="02040503050406030204" pitchFamily="18" charset="0"/>
              </a:rPr>
              <a:t> 1 </a:t>
            </a:r>
            <a:r>
              <a:rPr lang="en-US" sz="2800" i="1" dirty="0" err="1">
                <a:solidFill>
                  <a:srgbClr val="002060"/>
                </a:solidFill>
                <a:effectLst/>
                <a:latin typeface="Cambria" panose="02040503050406030204" pitchFamily="18" charset="0"/>
                <a:ea typeface="Cambria" panose="02040503050406030204" pitchFamily="18" charset="0"/>
              </a:rPr>
              <a:t>từ</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đó</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rút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nhận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xét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cho</a:t>
            </a:r>
            <a:r>
              <a:rPr lang="en-US" sz="2800" i="1" dirty="0">
                <a:solidFill>
                  <a:srgbClr val="002060"/>
                </a:solidFill>
                <a:effectLst/>
                <a:latin typeface="Cambria" panose="02040503050406030204" pitchFamily="18" charset="0"/>
                <a:ea typeface="Cambria" panose="02040503050406030204" pitchFamily="18" charset="0"/>
              </a:rPr>
              <a:t> q di </a:t>
            </a:r>
            <a:r>
              <a:rPr lang="en-US" sz="2800" i="1" dirty="0" err="1">
                <a:solidFill>
                  <a:srgbClr val="002060"/>
                </a:solidFill>
                <a:effectLst/>
                <a:latin typeface="Cambria" panose="02040503050406030204" pitchFamily="18" charset="0"/>
                <a:ea typeface="Cambria" panose="02040503050406030204" pitchFamily="18" charset="0"/>
              </a:rPr>
              <a:t>chuyển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trong</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điện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trường</a:t>
            </a:r>
            <a:r>
              <a:rPr lang="en-US" sz="2800" i="1"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5382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50123" y="5539351"/>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chẵn</a:t>
            </a:r>
            <a:endParaRPr/>
          </a:p>
        </p:txBody>
      </p:sp>
      <p:sp>
        <p:nvSpPr>
          <p:cNvPr id="882" name="Google Shape;882;p31" descr="n89 zalo Cuong Bui"/>
          <p:cNvSpPr txBox="1">
            <a:spLocks noGrp="1"/>
          </p:cNvSpPr>
          <p:nvPr>
            <p:ph type="subTitle" idx="2"/>
          </p:nvPr>
        </p:nvSpPr>
        <p:spPr>
          <a:xfrm flipH="1">
            <a:off x="848911" y="5601313"/>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oMath>
                  </m:oMathPara>
                </a14:m>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P</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9" name="Google Shape;883;p31" descr="n89 zalo Cuong Bui">
            <a:extLst>
              <a:ext uri="{FF2B5EF4-FFF2-40B4-BE49-F238E27FC236}">
                <a16:creationId xmlns:a16="http://schemas.microsoft.com/office/drawing/2014/main" id="{983F59B9-50F3-4303-B550-39BBB50D88FA}"/>
              </a:ext>
            </a:extLst>
          </p:cNvPr>
          <p:cNvSpPr txBox="1">
            <a:spLocks/>
          </p:cNvSpPr>
          <p:nvPr/>
        </p:nvSpPr>
        <p:spPr>
          <a:xfrm>
            <a:off x="2666976" y="571480"/>
            <a:ext cx="6824800"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marL="0" marR="0" lvl="0" indent="0" algn="ctr" defTabSz="914400" rtl="0" eaLnBrk="1" fontAlgn="auto" latinLnBrk="0" hangingPunct="1">
              <a:lnSpc>
                <a:spcPct val="90000"/>
              </a:lnSpc>
              <a:spcBef>
                <a:spcPts val="0"/>
              </a:spcBef>
              <a:spcAft>
                <a:spcPts val="0"/>
              </a:spcAft>
              <a:buClr>
                <a:srgbClr val="FF7C3E"/>
              </a:buClr>
              <a:buSzPts val="2400"/>
              <a:buFontTx/>
              <a:buNone/>
              <a:tabLst/>
              <a:defRPr/>
            </a:pPr>
            <a:r>
              <a:rPr kumimoji="0" lang="en-US" sz="3200" b="1" i="0" u="none" strike="noStrike" kern="1200" cap="none" spc="0" normalizeH="0" baseline="0" noProof="0">
                <a:ln>
                  <a:noFill/>
                </a:ln>
                <a:solidFill>
                  <a:srgbClr val="FF7C3E"/>
                </a:solidFill>
                <a:effectLst/>
                <a:uLnTx/>
                <a:uFillTx/>
                <a:latin typeface="Calibri Light" panose="020F0302020204030204"/>
                <a:ea typeface="+mj-ea"/>
                <a:cs typeface="+mj-cs"/>
              </a:rPr>
              <a:t>Vòng 2 </a:t>
            </a:r>
            <a:r>
              <a:rPr kumimoji="0" lang="en-US" sz="3200" b="1" i="0" u="none" strike="noStrike" kern="1200" cap="none" spc="0" normalizeH="0" baseline="0" noProof="0">
                <a:ln>
                  <a:noFill/>
                </a:ln>
                <a:solidFill>
                  <a:srgbClr val="44546A">
                    <a:lumMod val="50000"/>
                  </a:srgbClr>
                </a:solidFill>
                <a:effectLst/>
                <a:uLnTx/>
                <a:uFillTx/>
                <a:latin typeface="Calibri Light" panose="020F0302020204030204"/>
                <a:ea typeface="+mj-ea"/>
                <a:cs typeface="+mj-cs"/>
              </a:rPr>
              <a:t>NHÓM MẢNH GHÉP</a:t>
            </a:r>
          </a:p>
        </p:txBody>
      </p:sp>
      <p:sp>
        <p:nvSpPr>
          <p:cNvPr id="71" name="TextBox 70" descr="n89 zalo Cuong Bui">
            <a:extLst>
              <a:ext uri="{FF2B5EF4-FFF2-40B4-BE49-F238E27FC236}">
                <a16:creationId xmlns:a16="http://schemas.microsoft.com/office/drawing/2014/main" id="{8600AA45-7A8B-41C7-B2EB-2675D786B9D0}"/>
              </a:ext>
            </a:extLst>
          </p:cNvPr>
          <p:cNvSpPr txBox="1"/>
          <p:nvPr/>
        </p:nvSpPr>
        <p:spPr>
          <a:xfrm>
            <a:off x="558800" y="1687169"/>
            <a:ext cx="10838290"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Câu 4:</a:t>
            </a:r>
            <a:r>
              <a:rPr kumimoji="0" lang="en-US" sz="28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Công của lực điện trường không phụ thuộc vào dạng quỹ đạo mà chỉ phụ thuộc vào vị trí của M và N.</a:t>
            </a:r>
            <a:endParaRPr kumimoji="0" lang="vi-VN" sz="28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502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99277" y="1791524"/>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35986" y="1836197"/>
            <a:ext cx="4296413"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b="1">
                <a:solidFill>
                  <a:srgbClr val="7030A0"/>
                </a:solidFill>
                <a:latin typeface="Cambria" panose="02040503050406030204" pitchFamily="18" charset="0"/>
                <a:ea typeface="Cambria" panose="02040503050406030204" pitchFamily="18" charset="0"/>
              </a:rPr>
              <a:t>C</a:t>
            </a:r>
            <a:r>
              <a:rPr lang="en-US" b="1">
                <a:solidFill>
                  <a:srgbClr val="7030A0"/>
                </a:solidFill>
                <a:latin typeface="Cambria" panose="02040503050406030204" pitchFamily="18" charset="0"/>
                <a:ea typeface="Cambria" panose="02040503050406030204" pitchFamily="18" charset="0"/>
              </a:rPr>
              <a:t>ÔNG CỦA LỰC ĐIỆN</a:t>
            </a:r>
            <a:endParaRPr lang="vi-VN" b="1">
              <a:solidFill>
                <a:srgbClr val="7030A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707379" y="201529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10" name="Text Box 12" descr="n89 zalo Cuong Bui">
            <a:extLst>
              <a:ext uri="{FF2B5EF4-FFF2-40B4-BE49-F238E27FC236}">
                <a16:creationId xmlns:a16="http://schemas.microsoft.com/office/drawing/2014/main" id="{A76865CA-013E-429B-83AE-DACCC0F6816E}"/>
              </a:ext>
            </a:extLst>
          </p:cNvPr>
          <p:cNvSpPr txBox="1">
            <a:spLocks noChangeArrowheads="1"/>
          </p:cNvSpPr>
          <p:nvPr/>
        </p:nvSpPr>
        <p:spPr bwMode="auto">
          <a:xfrm>
            <a:off x="6711766" y="2607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11" name="Text Box 13" descr="n89 zalo Cuong Bui">
            <a:extLst>
              <a:ext uri="{FF2B5EF4-FFF2-40B4-BE49-F238E27FC236}">
                <a16:creationId xmlns:a16="http://schemas.microsoft.com/office/drawing/2014/main" id="{85771DBD-7AA6-4EFB-B21B-E5DA434B8987}"/>
              </a:ext>
            </a:extLst>
          </p:cNvPr>
          <p:cNvSpPr txBox="1">
            <a:spLocks noChangeArrowheads="1"/>
          </p:cNvSpPr>
          <p:nvPr/>
        </p:nvSpPr>
        <p:spPr bwMode="auto">
          <a:xfrm>
            <a:off x="6711766" y="4740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12" name="Line 14" descr="n89 zalo Cuong Bui">
            <a:extLst>
              <a:ext uri="{FF2B5EF4-FFF2-40B4-BE49-F238E27FC236}">
                <a16:creationId xmlns:a16="http://schemas.microsoft.com/office/drawing/2014/main" id="{E047C114-7F1C-4076-8DD4-15349564957C}"/>
              </a:ext>
            </a:extLst>
          </p:cNvPr>
          <p:cNvSpPr>
            <a:spLocks noChangeShapeType="1"/>
          </p:cNvSpPr>
          <p:nvPr/>
        </p:nvSpPr>
        <p:spPr bwMode="auto">
          <a:xfrm>
            <a:off x="6896313" y="2911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13" name="Line 19" descr="n89 zalo Cuong Bui">
            <a:extLst>
              <a:ext uri="{FF2B5EF4-FFF2-40B4-BE49-F238E27FC236}">
                <a16:creationId xmlns:a16="http://schemas.microsoft.com/office/drawing/2014/main" id="{D20185FE-A423-4D8A-AB0E-AEF3829D9174}"/>
              </a:ext>
            </a:extLst>
          </p:cNvPr>
          <p:cNvSpPr>
            <a:spLocks noChangeShapeType="1"/>
          </p:cNvSpPr>
          <p:nvPr/>
        </p:nvSpPr>
        <p:spPr bwMode="auto">
          <a:xfrm>
            <a:off x="6896313" y="4160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4" name="TextBox 113" descr="n89 zalo Cuong Bui">
                <a:extLst>
                  <a:ext uri="{FF2B5EF4-FFF2-40B4-BE49-F238E27FC236}">
                    <a16:creationId xmlns:a16="http://schemas.microsoft.com/office/drawing/2014/main" id="{61D2D37F-B379-44A3-8109-0D2B6E84C0C5}"/>
                  </a:ext>
                </a:extLst>
              </p:cNvPr>
              <p:cNvSpPr txBox="1"/>
              <p:nvPr/>
            </p:nvSpPr>
            <p:spPr>
              <a:xfrm>
                <a:off x="6084615" y="38771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114" name="TextBox 113" descr="n89 zalo Cuong Bui">
                <a:extLst>
                  <a:ext uri="{FF2B5EF4-FFF2-40B4-BE49-F238E27FC236}">
                    <a16:creationId xmlns:a16="http://schemas.microsoft.com/office/drawing/2014/main" id="{61D2D37F-B379-44A3-8109-0D2B6E84C0C5}"/>
                  </a:ext>
                </a:extLst>
              </p:cNvPr>
              <p:cNvSpPr txBox="1">
                <a:spLocks noRot="1" noChangeAspect="1" noMove="1" noResize="1" noEditPoints="1" noAdjustHandles="1" noChangeArrowheads="1" noChangeShapeType="1" noTextEdit="1"/>
              </p:cNvSpPr>
              <p:nvPr/>
            </p:nvSpPr>
            <p:spPr>
              <a:xfrm>
                <a:off x="6084615" y="3877104"/>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5" name="TextBox 114" descr="n89 zalo Cuong Bui">
                <a:extLst>
                  <a:ext uri="{FF2B5EF4-FFF2-40B4-BE49-F238E27FC236}">
                    <a16:creationId xmlns:a16="http://schemas.microsoft.com/office/drawing/2014/main" id="{CF1D3A1D-3E92-42A7-B36C-11B0E6A5C45F}"/>
                  </a:ext>
                </a:extLst>
              </p:cNvPr>
              <p:cNvSpPr txBox="1"/>
              <p:nvPr/>
            </p:nvSpPr>
            <p:spPr>
              <a:xfrm>
                <a:off x="7756123" y="3124379"/>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115" name="TextBox 114" descr="n89 zalo Cuong Bui">
                <a:extLst>
                  <a:ext uri="{FF2B5EF4-FFF2-40B4-BE49-F238E27FC236}">
                    <a16:creationId xmlns:a16="http://schemas.microsoft.com/office/drawing/2014/main" id="{CF1D3A1D-3E92-42A7-B36C-11B0E6A5C45F}"/>
                  </a:ext>
                </a:extLst>
              </p:cNvPr>
              <p:cNvSpPr txBox="1">
                <a:spLocks noRot="1" noChangeAspect="1" noMove="1" noResize="1" noEditPoints="1" noAdjustHandles="1" noChangeArrowheads="1" noChangeShapeType="1" noTextEdit="1"/>
              </p:cNvSpPr>
              <p:nvPr/>
            </p:nvSpPr>
            <p:spPr>
              <a:xfrm>
                <a:off x="7756123" y="3124379"/>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16" name="Group 115" descr="n89 zalo Cuong Bui">
            <a:extLst>
              <a:ext uri="{FF2B5EF4-FFF2-40B4-BE49-F238E27FC236}">
                <a16:creationId xmlns:a16="http://schemas.microsoft.com/office/drawing/2014/main" id="{58117954-D26B-4344-AC16-BBBCBADBEC52}"/>
              </a:ext>
            </a:extLst>
          </p:cNvPr>
          <p:cNvGrpSpPr/>
          <p:nvPr/>
        </p:nvGrpSpPr>
        <p:grpSpPr>
          <a:xfrm>
            <a:off x="7000700" y="3175808"/>
            <a:ext cx="1064333" cy="853869"/>
            <a:chOff x="1342150" y="3225662"/>
            <a:chExt cx="1064333" cy="853869"/>
          </a:xfrm>
        </p:grpSpPr>
        <p:cxnSp>
          <p:nvCxnSpPr>
            <p:cNvPr id="117" name="Straight Arrow Connector 116">
              <a:extLst>
                <a:ext uri="{FF2B5EF4-FFF2-40B4-BE49-F238E27FC236}">
                  <a16:creationId xmlns:a16="http://schemas.microsoft.com/office/drawing/2014/main" id="{3BBB5596-4A72-434A-B0AC-7FB6B694C694}"/>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 56">
              <a:extLst>
                <a:ext uri="{FF2B5EF4-FFF2-40B4-BE49-F238E27FC236}">
                  <a16:creationId xmlns:a16="http://schemas.microsoft.com/office/drawing/2014/main" id="{C3E19556-6170-44D8-A65F-DA36825969EF}"/>
                </a:ext>
              </a:extLst>
            </p:cNvPr>
            <p:cNvGrpSpPr>
              <a:grpSpLocks/>
            </p:cNvGrpSpPr>
            <p:nvPr/>
          </p:nvGrpSpPr>
          <p:grpSpPr bwMode="auto">
            <a:xfrm>
              <a:off x="1873181" y="3225662"/>
              <a:ext cx="312738" cy="369888"/>
              <a:chOff x="4191" y="1416"/>
              <a:chExt cx="197" cy="233"/>
            </a:xfrm>
          </p:grpSpPr>
          <p:sp>
            <p:nvSpPr>
              <p:cNvPr id="120" name="Oval 15">
                <a:extLst>
                  <a:ext uri="{FF2B5EF4-FFF2-40B4-BE49-F238E27FC236}">
                    <a16:creationId xmlns:a16="http://schemas.microsoft.com/office/drawing/2014/main" id="{404F71BE-AE9E-46B7-B6E1-2742250F832C}"/>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21" name="Text Box 16">
                <a:extLst>
                  <a:ext uri="{FF2B5EF4-FFF2-40B4-BE49-F238E27FC236}">
                    <a16:creationId xmlns:a16="http://schemas.microsoft.com/office/drawing/2014/main" id="{89F55306-592E-4BBE-AA4B-02FEBBF54865}"/>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D5C33D5-2732-4043-8137-904464E34132}"/>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22" name="TextBox 121" descr="n89 zalo Cuong Bui">
            <a:extLst>
              <a:ext uri="{FF2B5EF4-FFF2-40B4-BE49-F238E27FC236}">
                <a16:creationId xmlns:a16="http://schemas.microsoft.com/office/drawing/2014/main" id="{2288E95A-4F30-4634-BF24-2E21CF5C4F7E}"/>
              </a:ext>
            </a:extLst>
          </p:cNvPr>
          <p:cNvSpPr txBox="1"/>
          <p:nvPr/>
        </p:nvSpPr>
        <p:spPr>
          <a:xfrm>
            <a:off x="7248804" y="3130043"/>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23" name="TextBox 122" descr="n89 zalo Cuong Bui">
            <a:extLst>
              <a:ext uri="{FF2B5EF4-FFF2-40B4-BE49-F238E27FC236}">
                <a16:creationId xmlns:a16="http://schemas.microsoft.com/office/drawing/2014/main" id="{CF39D69E-662E-45FD-A9EB-5D09C659A5D0}"/>
              </a:ext>
            </a:extLst>
          </p:cNvPr>
          <p:cNvSpPr txBox="1"/>
          <p:nvPr/>
        </p:nvSpPr>
        <p:spPr>
          <a:xfrm>
            <a:off x="8356645" y="42737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24" name="Straight Connector 123" descr="n89 zalo Cuong Bui">
            <a:extLst>
              <a:ext uri="{FF2B5EF4-FFF2-40B4-BE49-F238E27FC236}">
                <a16:creationId xmlns:a16="http://schemas.microsoft.com/office/drawing/2014/main" id="{F6F41257-6204-4E7E-AA76-E3CE53584881}"/>
              </a:ext>
            </a:extLst>
          </p:cNvPr>
          <p:cNvCxnSpPr>
            <a:cxnSpLocks/>
          </p:cNvCxnSpPr>
          <p:nvPr/>
        </p:nvCxnSpPr>
        <p:spPr>
          <a:xfrm>
            <a:off x="7719679" y="3322678"/>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descr="n89 zalo Cuong Bui">
            <a:extLst>
              <a:ext uri="{FF2B5EF4-FFF2-40B4-BE49-F238E27FC236}">
                <a16:creationId xmlns:a16="http://schemas.microsoft.com/office/drawing/2014/main" id="{27D635C4-EC40-4DAE-B1B6-D86D83D9C9A8}"/>
              </a:ext>
            </a:extLst>
          </p:cNvPr>
          <p:cNvCxnSpPr/>
          <p:nvPr/>
        </p:nvCxnSpPr>
        <p:spPr>
          <a:xfrm>
            <a:off x="7708012" y="3070003"/>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6" name="TextBox 125" descr="n89 zalo Cuong Bui">
                <a:extLst>
                  <a:ext uri="{FF2B5EF4-FFF2-40B4-BE49-F238E27FC236}">
                    <a16:creationId xmlns:a16="http://schemas.microsoft.com/office/drawing/2014/main" id="{55B7EC89-325D-422F-9699-58423074D198}"/>
                  </a:ext>
                </a:extLst>
              </p:cNvPr>
              <p:cNvSpPr txBox="1"/>
              <p:nvPr/>
            </p:nvSpPr>
            <p:spPr>
              <a:xfrm>
                <a:off x="7601061" y="3636245"/>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p:sp>
            <p:nvSpPr>
              <p:cNvPr id="126" name="TextBox 125" descr="n89 zalo Cuong Bui">
                <a:extLst>
                  <a:ext uri="{FF2B5EF4-FFF2-40B4-BE49-F238E27FC236}">
                    <a16:creationId xmlns:a16="http://schemas.microsoft.com/office/drawing/2014/main" id="{55B7EC89-325D-422F-9699-58423074D198}"/>
                  </a:ext>
                </a:extLst>
              </p:cNvPr>
              <p:cNvSpPr txBox="1">
                <a:spLocks noRot="1" noChangeAspect="1" noMove="1" noResize="1" noEditPoints="1" noAdjustHandles="1" noChangeArrowheads="1" noChangeShapeType="1" noTextEdit="1"/>
              </p:cNvSpPr>
              <p:nvPr/>
            </p:nvSpPr>
            <p:spPr>
              <a:xfrm>
                <a:off x="7601061" y="3636245"/>
                <a:ext cx="443344" cy="369332"/>
              </a:xfrm>
              <a:prstGeom prst="rect">
                <a:avLst/>
              </a:prstGeom>
              <a:blipFill>
                <a:blip r:embed="rId6"/>
                <a:stretch>
                  <a:fillRect/>
                </a:stretch>
              </a:blipFill>
            </p:spPr>
            <p:txBody>
              <a:bodyPr/>
              <a:lstStyle/>
              <a:p>
                <a:r>
                  <a:rPr lang="en-US">
                    <a:noFill/>
                  </a:rPr>
                  <a:t> </a:t>
                </a:r>
              </a:p>
            </p:txBody>
          </p:sp>
        </mc:Fallback>
      </mc:AlternateContent>
      <p:cxnSp>
        <p:nvCxnSpPr>
          <p:cNvPr id="127" name="Straight Connector 126" descr="n89 zalo Cuong Bui">
            <a:extLst>
              <a:ext uri="{FF2B5EF4-FFF2-40B4-BE49-F238E27FC236}">
                <a16:creationId xmlns:a16="http://schemas.microsoft.com/office/drawing/2014/main" id="{B13E63A5-5A44-4482-967C-D07BE5FE2DF2}"/>
              </a:ext>
            </a:extLst>
          </p:cNvPr>
          <p:cNvCxnSpPr>
            <a:cxnSpLocks/>
          </p:cNvCxnSpPr>
          <p:nvPr/>
        </p:nvCxnSpPr>
        <p:spPr>
          <a:xfrm flipV="1">
            <a:off x="7708012" y="4593627"/>
            <a:ext cx="1937111" cy="1533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8" name="Straight Connector 127" descr="n89 zalo Cuong Bui">
            <a:extLst>
              <a:ext uri="{FF2B5EF4-FFF2-40B4-BE49-F238E27FC236}">
                <a16:creationId xmlns:a16="http://schemas.microsoft.com/office/drawing/2014/main" id="{7C08B2E7-14BF-4766-B844-855CD865B545}"/>
              </a:ext>
            </a:extLst>
          </p:cNvPr>
          <p:cNvCxnSpPr>
            <a:cxnSpLocks/>
          </p:cNvCxnSpPr>
          <p:nvPr/>
        </p:nvCxnSpPr>
        <p:spPr>
          <a:xfrm>
            <a:off x="7708012" y="3311499"/>
            <a:ext cx="189498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descr="n89 zalo Cuong Bui">
            <a:extLst>
              <a:ext uri="{FF2B5EF4-FFF2-40B4-BE49-F238E27FC236}">
                <a16:creationId xmlns:a16="http://schemas.microsoft.com/office/drawing/2014/main" id="{AE32E1C2-C47F-45B0-AF02-C45076E27A3D}"/>
              </a:ext>
            </a:extLst>
          </p:cNvPr>
          <p:cNvCxnSpPr/>
          <p:nvPr/>
        </p:nvCxnSpPr>
        <p:spPr>
          <a:xfrm>
            <a:off x="9629748" y="330335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descr="n89 zalo Cuong Bui">
            <a:extLst>
              <a:ext uri="{FF2B5EF4-FFF2-40B4-BE49-F238E27FC236}">
                <a16:creationId xmlns:a16="http://schemas.microsoft.com/office/drawing/2014/main" id="{A357F446-AC9C-4271-9447-AD311EEB6240}"/>
              </a:ext>
            </a:extLst>
          </p:cNvPr>
          <p:cNvSpPr txBox="1"/>
          <p:nvPr/>
        </p:nvSpPr>
        <p:spPr>
          <a:xfrm>
            <a:off x="7361080" y="4395708"/>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sp>
        <p:nvSpPr>
          <p:cNvPr id="131" name="TextBox 130" descr="n89 zalo Cuong Bui">
            <a:extLst>
              <a:ext uri="{FF2B5EF4-FFF2-40B4-BE49-F238E27FC236}">
                <a16:creationId xmlns:a16="http://schemas.microsoft.com/office/drawing/2014/main" id="{5C53EBF0-C69D-4D0C-A03F-AE7096122939}"/>
              </a:ext>
            </a:extLst>
          </p:cNvPr>
          <p:cNvSpPr txBox="1"/>
          <p:nvPr/>
        </p:nvSpPr>
        <p:spPr>
          <a:xfrm>
            <a:off x="9645123" y="372572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32" name="Google Shape;371;p24" descr="n89 zalo Cuong Bui">
            <a:extLst>
              <a:ext uri="{FF2B5EF4-FFF2-40B4-BE49-F238E27FC236}">
                <a16:creationId xmlns:a16="http://schemas.microsoft.com/office/drawing/2014/main" id="{8A942BCC-F92F-4024-8952-41C49F5ED657}"/>
              </a:ext>
            </a:extLst>
          </p:cNvPr>
          <p:cNvSpPr txBox="1">
            <a:spLocks/>
          </p:cNvSpPr>
          <p:nvPr/>
        </p:nvSpPr>
        <p:spPr>
          <a:xfrm>
            <a:off x="712644" y="2172275"/>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a.</a:t>
            </a:r>
          </a:p>
        </p:txBody>
      </p:sp>
      <p:sp>
        <p:nvSpPr>
          <p:cNvPr id="133" name="Google Shape;368;p24" descr="n89 zalo Cuong Bui">
            <a:extLst>
              <a:ext uri="{FF2B5EF4-FFF2-40B4-BE49-F238E27FC236}">
                <a16:creationId xmlns:a16="http://schemas.microsoft.com/office/drawing/2014/main" id="{38F64267-3B93-46C9-8A86-832019C0C956}"/>
              </a:ext>
            </a:extLst>
          </p:cNvPr>
          <p:cNvSpPr txBox="1">
            <a:spLocks/>
          </p:cNvSpPr>
          <p:nvPr/>
        </p:nvSpPr>
        <p:spPr>
          <a:xfrm>
            <a:off x="1002277" y="2229202"/>
            <a:ext cx="5428679"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b="1">
                <a:solidFill>
                  <a:srgbClr val="7030A0"/>
                </a:solidFill>
                <a:latin typeface="Cambria" panose="02040503050406030204" pitchFamily="18" charset="0"/>
                <a:ea typeface="Cambria" panose="02040503050406030204" pitchFamily="18" charset="0"/>
              </a:rPr>
              <a:t> Trong điện trường đều</a:t>
            </a:r>
            <a:endParaRPr lang="vi-VN" b="1">
              <a:solidFill>
                <a:srgbClr val="7030A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38" name="TextBox 137" descr="n89 zalo Cuong Bui">
                <a:extLst>
                  <a:ext uri="{FF2B5EF4-FFF2-40B4-BE49-F238E27FC236}">
                    <a16:creationId xmlns:a16="http://schemas.microsoft.com/office/drawing/2014/main" id="{B0552ED3-5AD7-4654-B983-0D3968D7394A}"/>
                  </a:ext>
                </a:extLst>
              </p:cNvPr>
              <p:cNvSpPr txBox="1"/>
              <p:nvPr/>
            </p:nvSpPr>
            <p:spPr>
              <a:xfrm>
                <a:off x="538518" y="2680828"/>
                <a:ext cx="5534769" cy="3640356"/>
              </a:xfrm>
              <a:prstGeom prst="rect">
                <a:avLst/>
              </a:prstGeom>
              <a:noFill/>
            </p:spPr>
            <p:txBody>
              <a:bodyPr wrap="square">
                <a:spAutoFit/>
              </a:bodyPr>
              <a:lstStyle/>
              <a:p>
                <a:pPr marL="0" marR="0" indent="360045" algn="just">
                  <a:lnSpc>
                    <a:spcPct val="115000"/>
                  </a:lnSpc>
                  <a:spcBef>
                    <a:spcPts val="0"/>
                  </a:spcBef>
                  <a:spcAft>
                    <a:spcPts val="0"/>
                  </a:spcAft>
                </a:pPr>
                <a:r>
                  <a:rPr lang="en-US" sz="2400">
                    <a:solidFill>
                      <a:srgbClr val="010078"/>
                    </a:solidFill>
                    <a:effectLst/>
                    <a:latin typeface="Cambria" panose="02040503050406030204" pitchFamily="18" charset="0"/>
                    <a:ea typeface="Cambria" panose="02040503050406030204" pitchFamily="18" charset="0"/>
                  </a:rPr>
                  <a:t>Công của lực điện trong sự di chuyển điện tích trong điện trường đều từ M đến N là: </a:t>
                </a:r>
                <a14:m>
                  <m:oMath xmlns:m="http://schemas.openxmlformats.org/officeDocument/2006/math">
                    <m:borderBox>
                      <m:borderBoxPr>
                        <m:ctrlPr>
                          <a:rPr lang="en-US" sz="2400" i="1" smtClean="0">
                            <a:solidFill>
                              <a:srgbClr val="010078"/>
                            </a:solidFill>
                            <a:effectLst/>
                            <a:latin typeface="Cambria Math" panose="02040503050406030204" pitchFamily="18" charset="0"/>
                          </a:rPr>
                        </m:ctrlPr>
                      </m:borderBoxPr>
                      <m:e>
                        <m:sSub>
                          <m:sSubPr>
                            <m:ctrlPr>
                              <a:rPr lang="en-US" sz="2400" b="1" i="1" smtClean="0">
                                <a:solidFill>
                                  <a:srgbClr val="FF0000"/>
                                </a:solidFill>
                                <a:effectLst/>
                                <a:latin typeface="Cambria Math" panose="02040503050406030204" pitchFamily="18" charset="0"/>
                              </a:rPr>
                            </m:ctrlPr>
                          </m:sSubPr>
                          <m:e>
                            <m:r>
                              <a:rPr lang="en-US" sz="2400" b="1" i="1" smtClean="0">
                                <a:solidFill>
                                  <a:srgbClr val="FF0000"/>
                                </a:solidFill>
                                <a:effectLst/>
                                <a:latin typeface="Cambria Math" panose="02040503050406030204" pitchFamily="18" charset="0"/>
                              </a:rPr>
                              <m:t>𝑨</m:t>
                            </m:r>
                          </m:e>
                          <m:sub>
                            <m:r>
                              <a:rPr lang="en-US" sz="2400" b="1" i="1" smtClean="0">
                                <a:solidFill>
                                  <a:srgbClr val="FF0000"/>
                                </a:solidFill>
                                <a:effectLst/>
                                <a:latin typeface="Cambria Math" panose="02040503050406030204" pitchFamily="18" charset="0"/>
                              </a:rPr>
                              <m:t>𝑴𝑵</m:t>
                            </m:r>
                          </m:sub>
                        </m:sSub>
                        <m:r>
                          <a:rPr lang="en-US" sz="2400" b="1" i="1" smtClean="0">
                            <a:solidFill>
                              <a:srgbClr val="FF0000"/>
                            </a:solidFill>
                            <a:effectLst/>
                            <a:latin typeface="Cambria Math" panose="02040503050406030204" pitchFamily="18" charset="0"/>
                          </a:rPr>
                          <m:t>=</m:t>
                        </m:r>
                        <m:r>
                          <a:rPr lang="en-US" sz="2400" b="1" i="1" smtClean="0">
                            <a:solidFill>
                              <a:srgbClr val="FF0000"/>
                            </a:solidFill>
                            <a:effectLst/>
                            <a:latin typeface="Cambria Math" panose="02040503050406030204" pitchFamily="18" charset="0"/>
                          </a:rPr>
                          <m:t>𝒒𝑬𝒅</m:t>
                        </m:r>
                      </m:e>
                    </m:borderBox>
                  </m:oMath>
                </a14:m>
                <a:endParaRPr lang="en-US" sz="2400">
                  <a:solidFill>
                    <a:srgbClr val="010078"/>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i="1">
                    <a:solidFill>
                      <a:srgbClr val="FF0000"/>
                    </a:solidFill>
                    <a:effectLst/>
                    <a:latin typeface="Cambria" panose="02040503050406030204" pitchFamily="18" charset="0"/>
                    <a:ea typeface="Cambria" panose="02040503050406030204" pitchFamily="18" charset="0"/>
                  </a:rPr>
                  <a:t>không phụ thuộc dạng đường đi</a:t>
                </a:r>
                <a:r>
                  <a:rPr lang="en-US" sz="2400">
                    <a:solidFill>
                      <a:srgbClr val="010078"/>
                    </a:solidFill>
                    <a:effectLst/>
                    <a:latin typeface="Cambria" panose="02040503050406030204" pitchFamily="18" charset="0"/>
                    <a:ea typeface="Cambria" panose="02040503050406030204" pitchFamily="18" charset="0"/>
                  </a:rPr>
                  <a:t> mà </a:t>
                </a:r>
                <a:r>
                  <a:rPr lang="en-US" sz="2400" i="1">
                    <a:solidFill>
                      <a:srgbClr val="FF0000"/>
                    </a:solidFill>
                    <a:effectLst/>
                    <a:latin typeface="Cambria" panose="02040503050406030204" pitchFamily="18" charset="0"/>
                    <a:ea typeface="Cambria" panose="02040503050406030204" pitchFamily="18" charset="0"/>
                  </a:rPr>
                  <a:t>chỉ phụ thuộc vào vị trí</a:t>
                </a:r>
                <a:r>
                  <a:rPr lang="en-US" sz="2400">
                    <a:solidFill>
                      <a:srgbClr val="010078"/>
                    </a:solidFill>
                    <a:effectLst/>
                    <a:latin typeface="Cambria" panose="02040503050406030204" pitchFamily="18" charset="0"/>
                    <a:ea typeface="Cambria" panose="02040503050406030204" pitchFamily="18" charset="0"/>
                  </a:rPr>
                  <a:t> điểm đầu M và điểm cuối N của đường đi.</a:t>
                </a:r>
                <a:r>
                  <a:rPr lang="en-US" sz="2400" i="1">
                    <a:solidFill>
                      <a:srgbClr val="010078"/>
                    </a:solidFill>
                    <a:effectLst/>
                    <a:latin typeface="Cambria" panose="02040503050406030204" pitchFamily="18" charset="0"/>
                    <a:ea typeface="Cambria" panose="02040503050406030204" pitchFamily="18" charset="0"/>
                  </a:rPr>
                  <a:t> </a:t>
                </a:r>
                <a:endParaRPr lang="en-US" sz="2400">
                  <a:solidFill>
                    <a:srgbClr val="010078"/>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a:solidFill>
                      <a:srgbClr val="010078"/>
                    </a:solidFill>
                    <a:effectLst/>
                    <a:latin typeface="Cambria" panose="02040503050406030204" pitchFamily="18" charset="0"/>
                    <a:ea typeface="Cambria" panose="02040503050406030204" pitchFamily="18" charset="0"/>
                  </a:rPr>
                  <a:t>d = </a:t>
                </a:r>
                <a14:m>
                  <m:oMath xmlns:m="http://schemas.openxmlformats.org/officeDocument/2006/math">
                    <m:bar>
                      <m:barPr>
                        <m:pos m:val="top"/>
                        <m:ctrlPr>
                          <a:rPr lang="en-US" sz="2400" i="1">
                            <a:solidFill>
                              <a:srgbClr val="010078"/>
                            </a:solidFill>
                            <a:effectLst/>
                            <a:latin typeface="Cambria Math" panose="02040503050406030204" pitchFamily="18" charset="0"/>
                            <a:ea typeface="Times New Roman" panose="02020603050405020304" pitchFamily="18" charset="0"/>
                          </a:rPr>
                        </m:ctrlPr>
                      </m:barPr>
                      <m:e>
                        <m:r>
                          <a:rPr lang="en-US" sz="2400" i="1">
                            <a:solidFill>
                              <a:srgbClr val="010078"/>
                            </a:solidFill>
                            <a:effectLst/>
                            <a:latin typeface="Cambria Math" panose="02040503050406030204" pitchFamily="18" charset="0"/>
                            <a:ea typeface="Times New Roman" panose="02020603050405020304" pitchFamily="18" charset="0"/>
                          </a:rPr>
                          <m:t>𝑀𝐻</m:t>
                        </m:r>
                      </m:e>
                    </m:bar>
                  </m:oMath>
                </a14:m>
                <a:r>
                  <a:rPr lang="en-US" sz="2400">
                    <a:solidFill>
                      <a:srgbClr val="010078"/>
                    </a:solidFill>
                    <a:effectLst/>
                    <a:latin typeface="Cambria" panose="02040503050406030204" pitchFamily="18" charset="0"/>
                    <a:ea typeface="Cambria" panose="02040503050406030204" pitchFamily="18" charset="0"/>
                  </a:rPr>
                  <a:t> là độ dài đại số, là hình chiếu của MN lên phương điện trường</a:t>
                </a:r>
              </a:p>
            </p:txBody>
          </p:sp>
        </mc:Choice>
        <mc:Fallback>
          <p:sp>
            <p:nvSpPr>
              <p:cNvPr id="138" name="TextBox 137" descr="n89 zalo Cuong Bui">
                <a:extLst>
                  <a:ext uri="{FF2B5EF4-FFF2-40B4-BE49-F238E27FC236}">
                    <a16:creationId xmlns:a16="http://schemas.microsoft.com/office/drawing/2014/main" id="{B0552ED3-5AD7-4654-B983-0D3968D7394A}"/>
                  </a:ext>
                </a:extLst>
              </p:cNvPr>
              <p:cNvSpPr txBox="1">
                <a:spLocks noRot="1" noChangeAspect="1" noMove="1" noResize="1" noEditPoints="1" noAdjustHandles="1" noChangeArrowheads="1" noChangeShapeType="1" noTextEdit="1"/>
              </p:cNvSpPr>
              <p:nvPr/>
            </p:nvSpPr>
            <p:spPr>
              <a:xfrm>
                <a:off x="538518" y="2680828"/>
                <a:ext cx="5534769" cy="3640356"/>
              </a:xfrm>
              <a:prstGeom prst="rect">
                <a:avLst/>
              </a:prstGeom>
              <a:blipFill>
                <a:blip r:embed="rId7"/>
                <a:stretch>
                  <a:fillRect l="-1652" t="-838" r="-1762" b="-2848"/>
                </a:stretch>
              </a:blipFill>
            </p:spPr>
            <p:txBody>
              <a:bodyPr/>
              <a:lstStyle/>
              <a:p>
                <a:r>
                  <a:rPr lang="en-US">
                    <a:noFill/>
                  </a:rPr>
                  <a:t> </a:t>
                </a:r>
              </a:p>
            </p:txBody>
          </p:sp>
        </mc:Fallback>
      </mc:AlternateContent>
    </p:spTree>
    <p:extLst>
      <p:ext uri="{BB962C8B-B14F-4D97-AF65-F5344CB8AC3E}">
        <p14:creationId xmlns:p14="http://schemas.microsoft.com/office/powerpoint/2010/main" val="205495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2" y="1986540"/>
            <a:ext cx="4304684"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800" b="1">
                <a:solidFill>
                  <a:srgbClr val="7030A0"/>
                </a:solidFill>
                <a:latin typeface="Cambria" panose="02040503050406030204" pitchFamily="18" charset="0"/>
                <a:ea typeface="Cambria" panose="02040503050406030204" pitchFamily="18" charset="0"/>
              </a:rPr>
              <a:t>C</a:t>
            </a:r>
            <a:r>
              <a:rPr lang="en-US" sz="2800" b="1">
                <a:solidFill>
                  <a:srgbClr val="7030A0"/>
                </a:solidFill>
                <a:latin typeface="Cambria" panose="02040503050406030204" pitchFamily="18" charset="0"/>
                <a:ea typeface="Cambria" panose="02040503050406030204" pitchFamily="18" charset="0"/>
              </a:rPr>
              <a:t>ÔNG CỦA LỰC ĐIỆN</a:t>
            </a:r>
            <a:endParaRPr lang="vi-VN" sz="2800" b="1">
              <a:solidFill>
                <a:srgbClr val="7030A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28" name="Text Box 12" descr="n89 zalo Cuong Bui">
            <a:extLst>
              <a:ext uri="{FF2B5EF4-FFF2-40B4-BE49-F238E27FC236}">
                <a16:creationId xmlns:a16="http://schemas.microsoft.com/office/drawing/2014/main" id="{8A45973A-C6D6-4748-A882-A874F9F050AB}"/>
              </a:ext>
            </a:extLst>
          </p:cNvPr>
          <p:cNvSpPr txBox="1">
            <a:spLocks noChangeArrowheads="1"/>
          </p:cNvSpPr>
          <p:nvPr/>
        </p:nvSpPr>
        <p:spPr bwMode="auto">
          <a:xfrm>
            <a:off x="1158422" y="3249724"/>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29" name="Text Box 13" descr="n89 zalo Cuong Bui">
            <a:extLst>
              <a:ext uri="{FF2B5EF4-FFF2-40B4-BE49-F238E27FC236}">
                <a16:creationId xmlns:a16="http://schemas.microsoft.com/office/drawing/2014/main" id="{607AC31E-AFF4-46A0-B372-666CCC3E97EA}"/>
              </a:ext>
            </a:extLst>
          </p:cNvPr>
          <p:cNvSpPr txBox="1">
            <a:spLocks noChangeArrowheads="1"/>
          </p:cNvSpPr>
          <p:nvPr/>
        </p:nvSpPr>
        <p:spPr bwMode="auto">
          <a:xfrm>
            <a:off x="1158422" y="5383324"/>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30" name="Line 14" descr="n89 zalo Cuong Bui">
            <a:extLst>
              <a:ext uri="{FF2B5EF4-FFF2-40B4-BE49-F238E27FC236}">
                <a16:creationId xmlns:a16="http://schemas.microsoft.com/office/drawing/2014/main" id="{39E8DA84-4704-4CF6-A3C1-AC410025B032}"/>
              </a:ext>
            </a:extLst>
          </p:cNvPr>
          <p:cNvSpPr>
            <a:spLocks noChangeShapeType="1"/>
          </p:cNvSpPr>
          <p:nvPr/>
        </p:nvSpPr>
        <p:spPr bwMode="auto">
          <a:xfrm>
            <a:off x="1342969" y="3554524"/>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31" name="Line 19" descr="n89 zalo Cuong Bui">
            <a:extLst>
              <a:ext uri="{FF2B5EF4-FFF2-40B4-BE49-F238E27FC236}">
                <a16:creationId xmlns:a16="http://schemas.microsoft.com/office/drawing/2014/main" id="{276ECE34-7B89-49D9-879B-23DC2655576C}"/>
              </a:ext>
            </a:extLst>
          </p:cNvPr>
          <p:cNvSpPr>
            <a:spLocks noChangeShapeType="1"/>
          </p:cNvSpPr>
          <p:nvPr/>
        </p:nvSpPr>
        <p:spPr bwMode="auto">
          <a:xfrm>
            <a:off x="1342969" y="4803304"/>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2" name="TextBox 131" descr="n89 zalo Cuong Bui">
                <a:extLst>
                  <a:ext uri="{FF2B5EF4-FFF2-40B4-BE49-F238E27FC236}">
                    <a16:creationId xmlns:a16="http://schemas.microsoft.com/office/drawing/2014/main" id="{B1D7B35E-92D2-434A-92CF-E426D7E808BF}"/>
                  </a:ext>
                </a:extLst>
              </p:cNvPr>
              <p:cNvSpPr txBox="1"/>
              <p:nvPr/>
            </p:nvSpPr>
            <p:spPr>
              <a:xfrm>
                <a:off x="531271" y="4519689"/>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p:sp>
            <p:nvSpPr>
              <p:cNvPr id="132" name="TextBox 131" descr="n89 zalo Cuong Bui">
                <a:extLst>
                  <a:ext uri="{FF2B5EF4-FFF2-40B4-BE49-F238E27FC236}">
                    <a16:creationId xmlns:a16="http://schemas.microsoft.com/office/drawing/2014/main" id="{B1D7B35E-92D2-434A-92CF-E426D7E808BF}"/>
                  </a:ext>
                </a:extLst>
              </p:cNvPr>
              <p:cNvSpPr txBox="1">
                <a:spLocks noRot="1" noChangeAspect="1" noMove="1" noResize="1" noEditPoints="1" noAdjustHandles="1" noChangeArrowheads="1" noChangeShapeType="1" noTextEdit="1"/>
              </p:cNvSpPr>
              <p:nvPr/>
            </p:nvSpPr>
            <p:spPr>
              <a:xfrm>
                <a:off x="531271" y="4519689"/>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3" name="TextBox 132" descr="n89 zalo Cuong Bui">
                <a:extLst>
                  <a:ext uri="{FF2B5EF4-FFF2-40B4-BE49-F238E27FC236}">
                    <a16:creationId xmlns:a16="http://schemas.microsoft.com/office/drawing/2014/main" id="{5991BD2C-4DEF-4B5F-ADC1-CAEA0D1A5EC0}"/>
                  </a:ext>
                </a:extLst>
              </p:cNvPr>
              <p:cNvSpPr txBox="1"/>
              <p:nvPr/>
            </p:nvSpPr>
            <p:spPr>
              <a:xfrm>
                <a:off x="2202779" y="3766964"/>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133" name="TextBox 132" descr="n89 zalo Cuong Bui">
                <a:extLst>
                  <a:ext uri="{FF2B5EF4-FFF2-40B4-BE49-F238E27FC236}">
                    <a16:creationId xmlns:a16="http://schemas.microsoft.com/office/drawing/2014/main" id="{5991BD2C-4DEF-4B5F-ADC1-CAEA0D1A5EC0}"/>
                  </a:ext>
                </a:extLst>
              </p:cNvPr>
              <p:cNvSpPr txBox="1">
                <a:spLocks noRot="1" noChangeAspect="1" noMove="1" noResize="1" noEditPoints="1" noAdjustHandles="1" noChangeArrowheads="1" noChangeShapeType="1" noTextEdit="1"/>
              </p:cNvSpPr>
              <p:nvPr/>
            </p:nvSpPr>
            <p:spPr>
              <a:xfrm>
                <a:off x="2202779" y="3766964"/>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34" name="Group 133" descr="n89 zalo Cuong Bui">
            <a:extLst>
              <a:ext uri="{FF2B5EF4-FFF2-40B4-BE49-F238E27FC236}">
                <a16:creationId xmlns:a16="http://schemas.microsoft.com/office/drawing/2014/main" id="{4E79F98D-351A-4D39-B378-CA78F40419B8}"/>
              </a:ext>
            </a:extLst>
          </p:cNvPr>
          <p:cNvGrpSpPr/>
          <p:nvPr/>
        </p:nvGrpSpPr>
        <p:grpSpPr>
          <a:xfrm>
            <a:off x="1447502" y="3658688"/>
            <a:ext cx="1064333" cy="853869"/>
            <a:chOff x="1342150" y="3225662"/>
            <a:chExt cx="1064333" cy="853869"/>
          </a:xfrm>
        </p:grpSpPr>
        <p:cxnSp>
          <p:nvCxnSpPr>
            <p:cNvPr id="135" name="Straight Arrow Connector 134">
              <a:extLst>
                <a:ext uri="{FF2B5EF4-FFF2-40B4-BE49-F238E27FC236}">
                  <a16:creationId xmlns:a16="http://schemas.microsoft.com/office/drawing/2014/main" id="{8F365BE2-9FEE-4D4E-8150-2CC7F0BF754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36" name="Group 56">
              <a:extLst>
                <a:ext uri="{FF2B5EF4-FFF2-40B4-BE49-F238E27FC236}">
                  <a16:creationId xmlns:a16="http://schemas.microsoft.com/office/drawing/2014/main" id="{D1C92E98-3E57-436B-932B-372017FAC6A8}"/>
                </a:ext>
              </a:extLst>
            </p:cNvPr>
            <p:cNvGrpSpPr>
              <a:grpSpLocks/>
            </p:cNvGrpSpPr>
            <p:nvPr/>
          </p:nvGrpSpPr>
          <p:grpSpPr bwMode="auto">
            <a:xfrm>
              <a:off x="1873181" y="3225662"/>
              <a:ext cx="312738" cy="369888"/>
              <a:chOff x="4191" y="1416"/>
              <a:chExt cx="197" cy="233"/>
            </a:xfrm>
          </p:grpSpPr>
          <p:sp>
            <p:nvSpPr>
              <p:cNvPr id="138" name="Oval 15">
                <a:extLst>
                  <a:ext uri="{FF2B5EF4-FFF2-40B4-BE49-F238E27FC236}">
                    <a16:creationId xmlns:a16="http://schemas.microsoft.com/office/drawing/2014/main" id="{E9466038-1ACA-41FD-8F17-B447B27A5FF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39" name="Text Box 16">
                <a:extLst>
                  <a:ext uri="{FF2B5EF4-FFF2-40B4-BE49-F238E27FC236}">
                    <a16:creationId xmlns:a16="http://schemas.microsoft.com/office/drawing/2014/main" id="{9142EF83-4C5C-470F-B0CF-5418E78829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8E75896-C295-4536-9027-4BD374255645}"/>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37" name="TextBox 136">
                  <a:extLst>
                    <a:ext uri="{FF2B5EF4-FFF2-40B4-BE49-F238E27FC236}">
                      <a16:creationId xmlns:a16="http://schemas.microsoft.com/office/drawing/2014/main" id="{48E75896-C295-4536-9027-4BD374255645}"/>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40" name="TextBox 139" descr="n89 zalo Cuong Bui">
            <a:extLst>
              <a:ext uri="{FF2B5EF4-FFF2-40B4-BE49-F238E27FC236}">
                <a16:creationId xmlns:a16="http://schemas.microsoft.com/office/drawing/2014/main" id="{9E51F3A1-6A11-41E3-83B5-B9356D049938}"/>
              </a:ext>
            </a:extLst>
          </p:cNvPr>
          <p:cNvSpPr txBox="1"/>
          <p:nvPr/>
        </p:nvSpPr>
        <p:spPr>
          <a:xfrm>
            <a:off x="1695460" y="3772628"/>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41" name="TextBox 140" descr="n89 zalo Cuong Bui">
            <a:extLst>
              <a:ext uri="{FF2B5EF4-FFF2-40B4-BE49-F238E27FC236}">
                <a16:creationId xmlns:a16="http://schemas.microsoft.com/office/drawing/2014/main" id="{9FBD8C9F-1E8F-491F-9002-73C9ABFBCBCB}"/>
              </a:ext>
            </a:extLst>
          </p:cNvPr>
          <p:cNvSpPr txBox="1"/>
          <p:nvPr/>
        </p:nvSpPr>
        <p:spPr>
          <a:xfrm>
            <a:off x="1695833" y="5038613"/>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42" name="Straight Connector 141" descr="n89 zalo Cuong Bui">
            <a:extLst>
              <a:ext uri="{FF2B5EF4-FFF2-40B4-BE49-F238E27FC236}">
                <a16:creationId xmlns:a16="http://schemas.microsoft.com/office/drawing/2014/main" id="{08EA2544-C301-4D07-B147-E2D4A2D7810B}"/>
              </a:ext>
            </a:extLst>
          </p:cNvPr>
          <p:cNvCxnSpPr>
            <a:cxnSpLocks/>
          </p:cNvCxnSpPr>
          <p:nvPr/>
        </p:nvCxnSpPr>
        <p:spPr>
          <a:xfrm>
            <a:off x="2154668" y="3818393"/>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143" name="Group 142" descr="n89 zalo Cuong Bui">
            <a:extLst>
              <a:ext uri="{FF2B5EF4-FFF2-40B4-BE49-F238E27FC236}">
                <a16:creationId xmlns:a16="http://schemas.microsoft.com/office/drawing/2014/main" id="{C71E3CF7-A5FC-48D7-AEC8-74823362A7CC}"/>
              </a:ext>
            </a:extLst>
          </p:cNvPr>
          <p:cNvGrpSpPr/>
          <p:nvPr/>
        </p:nvGrpSpPr>
        <p:grpSpPr>
          <a:xfrm>
            <a:off x="2691333" y="4635023"/>
            <a:ext cx="1064333" cy="853869"/>
            <a:chOff x="1342150" y="3225662"/>
            <a:chExt cx="1064333" cy="853869"/>
          </a:xfrm>
        </p:grpSpPr>
        <p:cxnSp>
          <p:nvCxnSpPr>
            <p:cNvPr id="144" name="Straight Arrow Connector 143">
              <a:extLst>
                <a:ext uri="{FF2B5EF4-FFF2-40B4-BE49-F238E27FC236}">
                  <a16:creationId xmlns:a16="http://schemas.microsoft.com/office/drawing/2014/main" id="{53C354F2-F84C-431E-A67E-1C89A9A0DCF8}"/>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Group 56">
              <a:extLst>
                <a:ext uri="{FF2B5EF4-FFF2-40B4-BE49-F238E27FC236}">
                  <a16:creationId xmlns:a16="http://schemas.microsoft.com/office/drawing/2014/main" id="{6DDEB38F-8775-4899-AA8C-4579B3001478}"/>
                </a:ext>
              </a:extLst>
            </p:cNvPr>
            <p:cNvGrpSpPr>
              <a:grpSpLocks/>
            </p:cNvGrpSpPr>
            <p:nvPr/>
          </p:nvGrpSpPr>
          <p:grpSpPr bwMode="auto">
            <a:xfrm>
              <a:off x="1873181" y="3225662"/>
              <a:ext cx="312738" cy="369888"/>
              <a:chOff x="4191" y="1416"/>
              <a:chExt cx="197" cy="233"/>
            </a:xfrm>
          </p:grpSpPr>
          <p:sp>
            <p:nvSpPr>
              <p:cNvPr id="147" name="Oval 15">
                <a:extLst>
                  <a:ext uri="{FF2B5EF4-FFF2-40B4-BE49-F238E27FC236}">
                    <a16:creationId xmlns:a16="http://schemas.microsoft.com/office/drawing/2014/main" id="{E5492238-71B1-4762-BF48-DC5DCE4467F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48" name="Text Box 16">
                <a:extLst>
                  <a:ext uri="{FF2B5EF4-FFF2-40B4-BE49-F238E27FC236}">
                    <a16:creationId xmlns:a16="http://schemas.microsoft.com/office/drawing/2014/main" id="{EE7F1292-BF9C-4CBF-823C-6CA3AABAC717}"/>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00CEFBF4-64D8-4B95-B95B-0B4D1F77CF67}"/>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46" name="TextBox 145">
                  <a:extLst>
                    <a:ext uri="{FF2B5EF4-FFF2-40B4-BE49-F238E27FC236}">
                      <a16:creationId xmlns:a16="http://schemas.microsoft.com/office/drawing/2014/main" id="{00CEFBF4-64D8-4B95-B95B-0B4D1F77CF67}"/>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6"/>
                  <a:stretch>
                    <a:fillRect/>
                  </a:stretch>
                </a:blipFill>
              </p:spPr>
              <p:txBody>
                <a:bodyPr/>
                <a:lstStyle/>
                <a:p>
                  <a:r>
                    <a:rPr lang="en-US">
                      <a:noFill/>
                    </a:rPr>
                    <a:t> </a:t>
                  </a:r>
                </a:p>
              </p:txBody>
            </p:sp>
          </mc:Fallback>
        </mc:AlternateContent>
      </p:grpSp>
      <p:cxnSp>
        <p:nvCxnSpPr>
          <p:cNvPr id="149" name="Straight Connector 148" descr="n89 zalo Cuong Bui">
            <a:extLst>
              <a:ext uri="{FF2B5EF4-FFF2-40B4-BE49-F238E27FC236}">
                <a16:creationId xmlns:a16="http://schemas.microsoft.com/office/drawing/2014/main" id="{ECB31003-2827-4685-A0C4-E8C32B6A2FA7}"/>
              </a:ext>
            </a:extLst>
          </p:cNvPr>
          <p:cNvCxnSpPr>
            <a:cxnSpLocks/>
          </p:cNvCxnSpPr>
          <p:nvPr/>
        </p:nvCxnSpPr>
        <p:spPr>
          <a:xfrm>
            <a:off x="2163280" y="3825375"/>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descr="n89 zalo Cuong Bui">
            <a:extLst>
              <a:ext uri="{FF2B5EF4-FFF2-40B4-BE49-F238E27FC236}">
                <a16:creationId xmlns:a16="http://schemas.microsoft.com/office/drawing/2014/main" id="{D2ED568E-A176-4E47-8EF8-35CF269341B4}"/>
              </a:ext>
            </a:extLst>
          </p:cNvPr>
          <p:cNvCxnSpPr/>
          <p:nvPr/>
        </p:nvCxnSpPr>
        <p:spPr>
          <a:xfrm flipV="1">
            <a:off x="2163280" y="4825523"/>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51" name="TextBox 150" descr="n89 zalo Cuong Bui">
            <a:extLst>
              <a:ext uri="{FF2B5EF4-FFF2-40B4-BE49-F238E27FC236}">
                <a16:creationId xmlns:a16="http://schemas.microsoft.com/office/drawing/2014/main" id="{BA2BB86A-D61A-42A0-A0F3-50F21BB579D6}"/>
              </a:ext>
            </a:extLst>
          </p:cNvPr>
          <p:cNvSpPr txBox="1"/>
          <p:nvPr/>
        </p:nvSpPr>
        <p:spPr>
          <a:xfrm>
            <a:off x="3539138" y="46128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152" name="Straight Connector 151" descr="n89 zalo Cuong Bui">
            <a:extLst>
              <a:ext uri="{FF2B5EF4-FFF2-40B4-BE49-F238E27FC236}">
                <a16:creationId xmlns:a16="http://schemas.microsoft.com/office/drawing/2014/main" id="{CD6B4F6C-02DA-4F4B-8B4C-C3EC33622EDE}"/>
              </a:ext>
            </a:extLst>
          </p:cNvPr>
          <p:cNvCxnSpPr>
            <a:cxnSpLocks/>
          </p:cNvCxnSpPr>
          <p:nvPr/>
        </p:nvCxnSpPr>
        <p:spPr>
          <a:xfrm flipH="1" flipV="1">
            <a:off x="1322771" y="3834525"/>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descr="n89 zalo Cuong Bui">
            <a:extLst>
              <a:ext uri="{FF2B5EF4-FFF2-40B4-BE49-F238E27FC236}">
                <a16:creationId xmlns:a16="http://schemas.microsoft.com/office/drawing/2014/main" id="{79E848B7-4621-4B25-AC38-917E4863960C}"/>
              </a:ext>
            </a:extLst>
          </p:cNvPr>
          <p:cNvCxnSpPr/>
          <p:nvPr/>
        </p:nvCxnSpPr>
        <p:spPr>
          <a:xfrm flipH="1" flipV="1">
            <a:off x="1342969" y="5095168"/>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descr="n89 zalo Cuong Bui">
            <a:extLst>
              <a:ext uri="{FF2B5EF4-FFF2-40B4-BE49-F238E27FC236}">
                <a16:creationId xmlns:a16="http://schemas.microsoft.com/office/drawing/2014/main" id="{0FED78F5-CF0E-4DB3-9F22-BE407FE59B1F}"/>
              </a:ext>
            </a:extLst>
          </p:cNvPr>
          <p:cNvCxnSpPr/>
          <p:nvPr/>
        </p:nvCxnSpPr>
        <p:spPr>
          <a:xfrm>
            <a:off x="1342969" y="3823240"/>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TextBox 154" descr="n89 zalo Cuong Bui">
            <a:extLst>
              <a:ext uri="{FF2B5EF4-FFF2-40B4-BE49-F238E27FC236}">
                <a16:creationId xmlns:a16="http://schemas.microsoft.com/office/drawing/2014/main" id="{BD375DED-8DAB-458D-8FDD-8F56A5D85262}"/>
              </a:ext>
            </a:extLst>
          </p:cNvPr>
          <p:cNvSpPr txBox="1"/>
          <p:nvPr/>
        </p:nvSpPr>
        <p:spPr>
          <a:xfrm>
            <a:off x="1079582" y="421400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57" name="Text Box 63" descr="n89 zalo Cuong Bui">
            <a:extLst>
              <a:ext uri="{FF2B5EF4-FFF2-40B4-BE49-F238E27FC236}">
                <a16:creationId xmlns:a16="http://schemas.microsoft.com/office/drawing/2014/main" id="{E297FD95-50D2-442B-B4D0-BFACEBA1F36E}"/>
              </a:ext>
            </a:extLst>
          </p:cNvPr>
          <p:cNvSpPr txBox="1">
            <a:spLocks noChangeArrowheads="1"/>
          </p:cNvSpPr>
          <p:nvPr/>
        </p:nvSpPr>
        <p:spPr bwMode="auto">
          <a:xfrm>
            <a:off x="5313454" y="2168287"/>
            <a:ext cx="4299384" cy="400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eaLnBrk="1" fontAlgn="base" hangingPunct="1">
              <a:lnSpc>
                <a:spcPct val="130000"/>
              </a:lnSpc>
              <a:spcAft>
                <a:spcPct val="0"/>
              </a:spcAft>
            </a:pPr>
            <a:r>
              <a:rPr lang="en-US" altLang="en-US" sz="2200" b="1" err="1">
                <a:solidFill>
                  <a:srgbClr val="FF0000"/>
                </a:solidFill>
              </a:rPr>
              <a:t>Mở</a:t>
            </a:r>
            <a:r>
              <a:rPr lang="en-US" altLang="en-US" sz="2200" b="1">
                <a:solidFill>
                  <a:srgbClr val="FF0000"/>
                </a:solidFill>
              </a:rPr>
              <a:t> </a:t>
            </a:r>
            <a:r>
              <a:rPr lang="en-US" altLang="en-US" sz="2200" b="1" err="1">
                <a:solidFill>
                  <a:srgbClr val="FF0000"/>
                </a:solidFill>
              </a:rPr>
              <a:t>rộng</a:t>
            </a:r>
            <a:r>
              <a:rPr lang="en-US" altLang="en-US" sz="2200" b="1">
                <a:solidFill>
                  <a:srgbClr val="FF0000"/>
                </a:solidFill>
              </a:rPr>
              <a:t>: </a:t>
            </a:r>
            <a:r>
              <a:rPr lang="en-US" altLang="en-US" sz="2200" err="1">
                <a:solidFill>
                  <a:srgbClr val="010078"/>
                </a:solidFill>
              </a:rPr>
              <a:t>Với</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trường</a:t>
            </a:r>
            <a:r>
              <a:rPr lang="en-US" altLang="en-US" sz="2200">
                <a:solidFill>
                  <a:srgbClr val="010078"/>
                </a:solidFill>
              </a:rPr>
              <a:t> </a:t>
            </a:r>
            <a:r>
              <a:rPr lang="en-US" altLang="en-US" sz="2200" err="1">
                <a:solidFill>
                  <a:srgbClr val="010078"/>
                </a:solidFill>
              </a:rPr>
              <a:t>bất</a:t>
            </a:r>
            <a:r>
              <a:rPr lang="en-US" altLang="en-US" sz="2200">
                <a:solidFill>
                  <a:srgbClr val="010078"/>
                </a:solidFill>
              </a:rPr>
              <a:t> </a:t>
            </a:r>
            <a:r>
              <a:rPr lang="en-US" altLang="en-US" sz="2200" err="1">
                <a:solidFill>
                  <a:srgbClr val="010078"/>
                </a:solidFill>
              </a:rPr>
              <a:t>kỳ</a:t>
            </a:r>
            <a:r>
              <a:rPr lang="en-US" altLang="en-US" sz="2200">
                <a:solidFill>
                  <a:srgbClr val="010078"/>
                </a:solidFill>
              </a:rPr>
              <a:t>, </a:t>
            </a:r>
            <a:r>
              <a:rPr lang="en-US" altLang="en-US" sz="2200" err="1">
                <a:solidFill>
                  <a:srgbClr val="010078"/>
                </a:solidFill>
              </a:rPr>
              <a:t>Người</a:t>
            </a:r>
            <a:r>
              <a:rPr lang="en-US" altLang="en-US" sz="2200">
                <a:solidFill>
                  <a:srgbClr val="010078"/>
                </a:solidFill>
              </a:rPr>
              <a:t> ta </a:t>
            </a:r>
            <a:r>
              <a:rPr lang="en-US" altLang="en-US" sz="2200" err="1">
                <a:solidFill>
                  <a:srgbClr val="010078"/>
                </a:solidFill>
              </a:rPr>
              <a:t>chứng</a:t>
            </a:r>
            <a:r>
              <a:rPr lang="en-US" altLang="en-US" sz="2200">
                <a:solidFill>
                  <a:srgbClr val="010078"/>
                </a:solidFill>
              </a:rPr>
              <a:t> </a:t>
            </a:r>
            <a:r>
              <a:rPr lang="en-US" altLang="en-US" sz="2200" err="1">
                <a:solidFill>
                  <a:srgbClr val="010078"/>
                </a:solidFill>
              </a:rPr>
              <a:t>minh</a:t>
            </a:r>
            <a:r>
              <a:rPr lang="en-US" altLang="en-US" sz="2200">
                <a:solidFill>
                  <a:srgbClr val="010078"/>
                </a:solidFill>
              </a:rPr>
              <a:t> </a:t>
            </a:r>
            <a:r>
              <a:rPr lang="en-US" altLang="en-US" sz="2200" err="1">
                <a:solidFill>
                  <a:srgbClr val="010078"/>
                </a:solidFill>
              </a:rPr>
              <a:t>được</a:t>
            </a:r>
            <a:r>
              <a:rPr lang="en-US" altLang="en-US" sz="2200">
                <a:solidFill>
                  <a:srgbClr val="010078"/>
                </a:solidFill>
              </a:rPr>
              <a:t> </a:t>
            </a:r>
            <a:r>
              <a:rPr lang="en-US" altLang="en-US" sz="2200" err="1">
                <a:solidFill>
                  <a:srgbClr val="010078"/>
                </a:solidFill>
              </a:rPr>
              <a:t>rằng</a:t>
            </a:r>
            <a:r>
              <a:rPr lang="en-US" altLang="en-US" sz="2200">
                <a:solidFill>
                  <a:srgbClr val="010078"/>
                </a:solidFill>
              </a:rPr>
              <a:t> </a:t>
            </a:r>
            <a:r>
              <a:rPr lang="en-US" altLang="en-US" sz="2200" err="1">
                <a:solidFill>
                  <a:srgbClr val="010078"/>
                </a:solidFill>
              </a:rPr>
              <a:t>công</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lực</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trường</a:t>
            </a:r>
            <a:r>
              <a:rPr lang="en-US" altLang="en-US" sz="2200">
                <a:solidFill>
                  <a:srgbClr val="010078"/>
                </a:solidFill>
              </a:rPr>
              <a:t> </a:t>
            </a:r>
            <a:r>
              <a:rPr lang="en-US" altLang="en-US" sz="2200" err="1">
                <a:solidFill>
                  <a:srgbClr val="010078"/>
                </a:solidFill>
              </a:rPr>
              <a:t>làm</a:t>
            </a:r>
            <a:r>
              <a:rPr lang="en-US" altLang="en-US" sz="2200">
                <a:solidFill>
                  <a:srgbClr val="010078"/>
                </a:solidFill>
              </a:rPr>
              <a:t> </a:t>
            </a:r>
            <a:r>
              <a:rPr lang="en-US" altLang="en-US" sz="2200" err="1">
                <a:solidFill>
                  <a:srgbClr val="010078"/>
                </a:solidFill>
              </a:rPr>
              <a:t>dịch</a:t>
            </a:r>
            <a:r>
              <a:rPr lang="en-US" altLang="en-US" sz="2200">
                <a:solidFill>
                  <a:srgbClr val="010078"/>
                </a:solidFill>
              </a:rPr>
              <a:t> </a:t>
            </a:r>
            <a:r>
              <a:rPr lang="en-US" altLang="en-US" sz="2200" err="1">
                <a:solidFill>
                  <a:srgbClr val="010078"/>
                </a:solidFill>
              </a:rPr>
              <a:t>chuyển</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tích</a:t>
            </a:r>
            <a:r>
              <a:rPr lang="en-US" altLang="en-US" sz="2200">
                <a:solidFill>
                  <a:srgbClr val="010078"/>
                </a:solidFill>
              </a:rPr>
              <a:t> q </a:t>
            </a:r>
            <a:r>
              <a:rPr lang="en-US" altLang="en-US" sz="2200" err="1">
                <a:solidFill>
                  <a:srgbClr val="010078"/>
                </a:solidFill>
              </a:rPr>
              <a:t>không</a:t>
            </a:r>
            <a:r>
              <a:rPr lang="en-US" altLang="en-US" sz="2200">
                <a:solidFill>
                  <a:srgbClr val="010078"/>
                </a:solidFill>
              </a:rPr>
              <a:t> </a:t>
            </a:r>
            <a:r>
              <a:rPr lang="en-US" altLang="en-US" sz="2200" err="1">
                <a:solidFill>
                  <a:srgbClr val="010078"/>
                </a:solidFill>
              </a:rPr>
              <a:t>phụ</a:t>
            </a:r>
            <a:r>
              <a:rPr lang="en-US" altLang="en-US" sz="2200">
                <a:solidFill>
                  <a:srgbClr val="010078"/>
                </a:solidFill>
              </a:rPr>
              <a:t> </a:t>
            </a:r>
            <a:r>
              <a:rPr lang="en-US" altLang="en-US" sz="2200" err="1">
                <a:solidFill>
                  <a:srgbClr val="010078"/>
                </a:solidFill>
              </a:rPr>
              <a:t>thuộc</a:t>
            </a:r>
            <a:r>
              <a:rPr lang="en-US" altLang="en-US" sz="2200">
                <a:solidFill>
                  <a:srgbClr val="010078"/>
                </a:solidFill>
              </a:rPr>
              <a:t> </a:t>
            </a:r>
            <a:r>
              <a:rPr lang="en-US" altLang="en-US" sz="2200" err="1">
                <a:solidFill>
                  <a:srgbClr val="010078"/>
                </a:solidFill>
              </a:rPr>
              <a:t>vào</a:t>
            </a:r>
            <a:r>
              <a:rPr lang="en-US" altLang="en-US" sz="2200">
                <a:solidFill>
                  <a:srgbClr val="010078"/>
                </a:solidFill>
              </a:rPr>
              <a:t> </a:t>
            </a:r>
            <a:r>
              <a:rPr lang="en-US" altLang="en-US" sz="2200" err="1">
                <a:solidFill>
                  <a:srgbClr val="010078"/>
                </a:solidFill>
              </a:rPr>
              <a:t>hình</a:t>
            </a:r>
            <a:r>
              <a:rPr lang="en-US" altLang="en-US" sz="2200">
                <a:solidFill>
                  <a:srgbClr val="010078"/>
                </a:solidFill>
              </a:rPr>
              <a:t> </a:t>
            </a:r>
            <a:r>
              <a:rPr lang="en-US" altLang="en-US" sz="2200" err="1">
                <a:solidFill>
                  <a:srgbClr val="010078"/>
                </a:solidFill>
              </a:rPr>
              <a:t>dạng</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đường</a:t>
            </a:r>
            <a:r>
              <a:rPr lang="en-US" altLang="en-US" sz="2200">
                <a:solidFill>
                  <a:srgbClr val="010078"/>
                </a:solidFill>
              </a:rPr>
              <a:t> </a:t>
            </a:r>
            <a:r>
              <a:rPr lang="en-US" altLang="en-US" sz="2200" err="1">
                <a:solidFill>
                  <a:srgbClr val="010078"/>
                </a:solidFill>
              </a:rPr>
              <a:t>đi</a:t>
            </a:r>
            <a:r>
              <a:rPr lang="en-US" altLang="en-US" sz="2200">
                <a:solidFill>
                  <a:srgbClr val="010078"/>
                </a:solidFill>
              </a:rPr>
              <a:t> </a:t>
            </a:r>
            <a:r>
              <a:rPr lang="en-US" altLang="en-US" sz="2200" err="1">
                <a:solidFill>
                  <a:srgbClr val="010078"/>
                </a:solidFill>
              </a:rPr>
              <a:t>mà</a:t>
            </a:r>
            <a:r>
              <a:rPr lang="en-US" altLang="en-US" sz="2200">
                <a:solidFill>
                  <a:srgbClr val="010078"/>
                </a:solidFill>
              </a:rPr>
              <a:t> </a:t>
            </a:r>
            <a:r>
              <a:rPr lang="en-US" altLang="en-US" sz="2200" err="1">
                <a:solidFill>
                  <a:srgbClr val="010078"/>
                </a:solidFill>
              </a:rPr>
              <a:t>chỉ</a:t>
            </a:r>
            <a:r>
              <a:rPr lang="en-US" altLang="en-US" sz="2200">
                <a:solidFill>
                  <a:srgbClr val="010078"/>
                </a:solidFill>
              </a:rPr>
              <a:t> </a:t>
            </a:r>
            <a:r>
              <a:rPr lang="en-US" altLang="en-US" sz="2200" err="1">
                <a:solidFill>
                  <a:srgbClr val="010078"/>
                </a:solidFill>
              </a:rPr>
              <a:t>phụ</a:t>
            </a:r>
            <a:r>
              <a:rPr lang="en-US" altLang="en-US" sz="2200">
                <a:solidFill>
                  <a:srgbClr val="010078"/>
                </a:solidFill>
              </a:rPr>
              <a:t> </a:t>
            </a:r>
            <a:r>
              <a:rPr lang="en-US" altLang="en-US" sz="2200" err="1">
                <a:solidFill>
                  <a:srgbClr val="010078"/>
                </a:solidFill>
              </a:rPr>
              <a:t>thuộc</a:t>
            </a:r>
            <a:r>
              <a:rPr lang="en-US" altLang="en-US" sz="2200">
                <a:solidFill>
                  <a:srgbClr val="010078"/>
                </a:solidFill>
              </a:rPr>
              <a:t> </a:t>
            </a:r>
            <a:r>
              <a:rPr lang="en-US" altLang="en-US" sz="2200" err="1">
                <a:solidFill>
                  <a:srgbClr val="010078"/>
                </a:solidFill>
              </a:rPr>
              <a:t>vào</a:t>
            </a:r>
            <a:r>
              <a:rPr lang="en-US" altLang="en-US" sz="2200">
                <a:solidFill>
                  <a:srgbClr val="010078"/>
                </a:solidFill>
              </a:rPr>
              <a:t> </a:t>
            </a:r>
            <a:r>
              <a:rPr lang="en-US" altLang="en-US" sz="2200" err="1">
                <a:solidFill>
                  <a:srgbClr val="010078"/>
                </a:solidFill>
              </a:rPr>
              <a:t>vị</a:t>
            </a:r>
            <a:r>
              <a:rPr lang="en-US" altLang="en-US" sz="2200">
                <a:solidFill>
                  <a:srgbClr val="010078"/>
                </a:solidFill>
              </a:rPr>
              <a:t> </a:t>
            </a:r>
            <a:r>
              <a:rPr lang="en-US" altLang="en-US" sz="2200" err="1">
                <a:solidFill>
                  <a:srgbClr val="010078"/>
                </a:solidFill>
              </a:rPr>
              <a:t>trí</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điểm</a:t>
            </a:r>
            <a:r>
              <a:rPr lang="en-US" altLang="en-US" sz="2200">
                <a:solidFill>
                  <a:srgbClr val="010078"/>
                </a:solidFill>
              </a:rPr>
              <a:t> </a:t>
            </a:r>
            <a:r>
              <a:rPr lang="en-US" altLang="en-US" sz="2200" err="1">
                <a:solidFill>
                  <a:srgbClr val="010078"/>
                </a:solidFill>
              </a:rPr>
              <a:t>đầu</a:t>
            </a:r>
            <a:r>
              <a:rPr lang="en-US" altLang="en-US" sz="2200">
                <a:solidFill>
                  <a:srgbClr val="010078"/>
                </a:solidFill>
              </a:rPr>
              <a:t> M </a:t>
            </a:r>
            <a:r>
              <a:rPr lang="en-US" altLang="en-US" sz="2200" err="1">
                <a:solidFill>
                  <a:srgbClr val="010078"/>
                </a:solidFill>
              </a:rPr>
              <a:t>và</a:t>
            </a:r>
            <a:r>
              <a:rPr lang="en-US" altLang="en-US" sz="2200">
                <a:solidFill>
                  <a:srgbClr val="010078"/>
                </a:solidFill>
              </a:rPr>
              <a:t> </a:t>
            </a:r>
            <a:r>
              <a:rPr lang="en-US" altLang="en-US" sz="2200" err="1">
                <a:solidFill>
                  <a:srgbClr val="010078"/>
                </a:solidFill>
              </a:rPr>
              <a:t>vị</a:t>
            </a:r>
            <a:r>
              <a:rPr lang="en-US" altLang="en-US" sz="2200">
                <a:solidFill>
                  <a:srgbClr val="010078"/>
                </a:solidFill>
              </a:rPr>
              <a:t> </a:t>
            </a:r>
            <a:r>
              <a:rPr lang="en-US" altLang="en-US" sz="2200" err="1">
                <a:solidFill>
                  <a:srgbClr val="010078"/>
                </a:solidFill>
              </a:rPr>
              <a:t>trí</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điểm</a:t>
            </a:r>
            <a:r>
              <a:rPr lang="en-US" altLang="en-US" sz="2200">
                <a:solidFill>
                  <a:srgbClr val="010078"/>
                </a:solidFill>
              </a:rPr>
              <a:t> </a:t>
            </a:r>
            <a:r>
              <a:rPr lang="en-US" altLang="en-US" sz="2200" err="1">
                <a:solidFill>
                  <a:srgbClr val="010078"/>
                </a:solidFill>
              </a:rPr>
              <a:t>cuối</a:t>
            </a:r>
            <a:r>
              <a:rPr lang="en-US" altLang="en-US" sz="2200">
                <a:solidFill>
                  <a:srgbClr val="010078"/>
                </a:solidFill>
              </a:rPr>
              <a:t> N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độ</a:t>
            </a:r>
            <a:r>
              <a:rPr lang="en-US" altLang="en-US" sz="2200">
                <a:solidFill>
                  <a:srgbClr val="010078"/>
                </a:solidFill>
              </a:rPr>
              <a:t> </a:t>
            </a:r>
            <a:r>
              <a:rPr lang="en-US" altLang="en-US" sz="2200" err="1">
                <a:solidFill>
                  <a:srgbClr val="010078"/>
                </a:solidFill>
              </a:rPr>
              <a:t>dịch</a:t>
            </a:r>
            <a:r>
              <a:rPr lang="en-US" altLang="en-US" sz="2200">
                <a:solidFill>
                  <a:srgbClr val="010078"/>
                </a:solidFill>
              </a:rPr>
              <a:t> </a:t>
            </a:r>
            <a:r>
              <a:rPr lang="en-US" altLang="en-US" sz="2200" err="1">
                <a:solidFill>
                  <a:srgbClr val="010078"/>
                </a:solidFill>
              </a:rPr>
              <a:t>chuyển</a:t>
            </a:r>
            <a:endParaRPr lang="en-US" altLang="en-US" sz="2200">
              <a:solidFill>
                <a:srgbClr val="010078"/>
              </a:solidFill>
            </a:endParaRPr>
          </a:p>
        </p:txBody>
      </p:sp>
      <p:sp>
        <p:nvSpPr>
          <p:cNvPr id="110" name="Google Shape;371;p24" descr="n89 zalo Cuong Bui">
            <a:extLst>
              <a:ext uri="{FF2B5EF4-FFF2-40B4-BE49-F238E27FC236}">
                <a16:creationId xmlns:a16="http://schemas.microsoft.com/office/drawing/2014/main" id="{FFBD9747-7380-4908-B849-59F4959DD331}"/>
              </a:ext>
            </a:extLst>
          </p:cNvPr>
          <p:cNvSpPr txBox="1">
            <a:spLocks/>
          </p:cNvSpPr>
          <p:nvPr/>
        </p:nvSpPr>
        <p:spPr>
          <a:xfrm>
            <a:off x="690569" y="239108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b.</a:t>
            </a:r>
          </a:p>
        </p:txBody>
      </p:sp>
      <p:sp>
        <p:nvSpPr>
          <p:cNvPr id="111" name="Google Shape;368;p24" descr="n89 zalo Cuong Bui">
            <a:extLst>
              <a:ext uri="{FF2B5EF4-FFF2-40B4-BE49-F238E27FC236}">
                <a16:creationId xmlns:a16="http://schemas.microsoft.com/office/drawing/2014/main" id="{7944A759-B1DC-42EC-B124-2A258A934A4A}"/>
              </a:ext>
            </a:extLst>
          </p:cNvPr>
          <p:cNvSpPr txBox="1">
            <a:spLocks/>
          </p:cNvSpPr>
          <p:nvPr/>
        </p:nvSpPr>
        <p:spPr>
          <a:xfrm>
            <a:off x="967964" y="2431002"/>
            <a:ext cx="5610635"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a:solidFill>
                  <a:srgbClr val="7030A0"/>
                </a:solidFill>
                <a:latin typeface="Cambria" panose="02040503050406030204" pitchFamily="18" charset="0"/>
                <a:ea typeface="Cambria" panose="02040503050406030204" pitchFamily="18" charset="0"/>
              </a:rPr>
              <a:t> Trong điện trường bất kì</a:t>
            </a:r>
            <a:endParaRPr lang="vi-VN" sz="2800" b="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1593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slide(fromBottom)">
                                      <p:cBhvr>
                                        <p:cTn id="7"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338441" y="316902"/>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Text Box 63" descr="n89 zalo Cuong Bui">
            <a:extLst>
              <a:ext uri="{FF2B5EF4-FFF2-40B4-BE49-F238E27FC236}">
                <a16:creationId xmlns:a16="http://schemas.microsoft.com/office/drawing/2014/main" id="{CAFBE2DA-2A21-4D04-B649-D0032D9AA190}"/>
              </a:ext>
            </a:extLst>
          </p:cNvPr>
          <p:cNvSpPr txBox="1">
            <a:spLocks noChangeArrowheads="1"/>
          </p:cNvSpPr>
          <p:nvPr/>
        </p:nvSpPr>
        <p:spPr bwMode="auto">
          <a:xfrm>
            <a:off x="652986" y="1856367"/>
            <a:ext cx="108860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a:r>
              <a:rPr lang="en-US" sz="2400">
                <a:solidFill>
                  <a:srgbClr val="0E00DC"/>
                </a:solidFill>
              </a:rPr>
              <a:t>Ta </a:t>
            </a:r>
            <a:r>
              <a:rPr lang="en-US" sz="2400" err="1">
                <a:solidFill>
                  <a:srgbClr val="0E00DC"/>
                </a:solidFill>
              </a:rPr>
              <a:t>đã</a:t>
            </a:r>
            <a:r>
              <a:rPr lang="en-US" sz="2400">
                <a:solidFill>
                  <a:srgbClr val="0E00DC"/>
                </a:solidFill>
              </a:rPr>
              <a:t> </a:t>
            </a:r>
            <a:r>
              <a:rPr lang="en-US" sz="2400" err="1">
                <a:solidFill>
                  <a:srgbClr val="0E00DC"/>
                </a:solidFill>
              </a:rPr>
              <a:t>biết</a:t>
            </a:r>
            <a:r>
              <a:rPr lang="en-US" sz="2400">
                <a:solidFill>
                  <a:srgbClr val="0E00DC"/>
                </a:solidFill>
              </a:rPr>
              <a:t> </a:t>
            </a:r>
            <a:r>
              <a:rPr lang="en-US" sz="2400" err="1">
                <a:solidFill>
                  <a:srgbClr val="0E00DC"/>
                </a:solidFill>
              </a:rPr>
              <a:t>điện</a:t>
            </a:r>
            <a:r>
              <a:rPr lang="en-US" sz="2400">
                <a:solidFill>
                  <a:srgbClr val="0E00DC"/>
                </a:solidFill>
              </a:rPr>
              <a:t> </a:t>
            </a:r>
            <a:r>
              <a:rPr lang="en-US" sz="2400" err="1">
                <a:solidFill>
                  <a:srgbClr val="0E00DC"/>
                </a:solidFill>
              </a:rPr>
              <a:t>trường</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khả</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thực</a:t>
            </a:r>
            <a:r>
              <a:rPr lang="en-US" sz="2400">
                <a:solidFill>
                  <a:srgbClr val="0E00DC"/>
                </a:solidFill>
              </a:rPr>
              <a:t> </a:t>
            </a:r>
            <a:r>
              <a:rPr lang="en-US" sz="2400" err="1">
                <a:solidFill>
                  <a:srgbClr val="0E00DC"/>
                </a:solidFill>
              </a:rPr>
              <a:t>hiện</a:t>
            </a:r>
            <a:r>
              <a:rPr lang="en-US" sz="2400">
                <a:solidFill>
                  <a:srgbClr val="0E00DC"/>
                </a:solidFill>
              </a:rPr>
              <a:t> </a:t>
            </a:r>
            <a:r>
              <a:rPr lang="en-US" sz="2400" err="1">
                <a:solidFill>
                  <a:srgbClr val="0E00DC"/>
                </a:solidFill>
              </a:rPr>
              <a:t>công</a:t>
            </a:r>
            <a:r>
              <a:rPr lang="en-US" sz="2400">
                <a:solidFill>
                  <a:srgbClr val="0E00DC"/>
                </a:solidFill>
              </a:rPr>
              <a:t>, </a:t>
            </a:r>
            <a:r>
              <a:rPr lang="en-US" sz="2400" err="1">
                <a:solidFill>
                  <a:srgbClr val="0E00DC"/>
                </a:solidFill>
              </a:rPr>
              <a:t>như</a:t>
            </a:r>
            <a:r>
              <a:rPr lang="en-US" sz="2400">
                <a:solidFill>
                  <a:srgbClr val="0E00DC"/>
                </a:solidFill>
              </a:rPr>
              <a:t> </a:t>
            </a:r>
            <a:r>
              <a:rPr lang="en-US" sz="2400" err="1">
                <a:solidFill>
                  <a:srgbClr val="0E00DC"/>
                </a:solidFill>
              </a:rPr>
              <a:t>vậy</a:t>
            </a:r>
            <a:r>
              <a:rPr lang="en-US" sz="2400">
                <a:solidFill>
                  <a:srgbClr val="0E00DC"/>
                </a:solidFill>
              </a:rPr>
              <a:t> </a:t>
            </a:r>
            <a:r>
              <a:rPr lang="en-US" sz="2400" err="1">
                <a:solidFill>
                  <a:srgbClr val="0E00DC"/>
                </a:solidFill>
              </a:rPr>
              <a:t>điện</a:t>
            </a:r>
            <a:r>
              <a:rPr lang="en-US" sz="2400">
                <a:solidFill>
                  <a:srgbClr val="0E00DC"/>
                </a:solidFill>
              </a:rPr>
              <a:t> </a:t>
            </a:r>
            <a:r>
              <a:rPr lang="en-US" sz="2400" err="1">
                <a:solidFill>
                  <a:srgbClr val="0E00DC"/>
                </a:solidFill>
              </a:rPr>
              <a:t>trường</a:t>
            </a:r>
            <a:r>
              <a:rPr lang="en-US" sz="2400">
                <a:solidFill>
                  <a:srgbClr val="0E00DC"/>
                </a:solidFill>
              </a:rPr>
              <a:t> </a:t>
            </a:r>
            <a:r>
              <a:rPr lang="en-US" sz="2400" err="1">
                <a:solidFill>
                  <a:srgbClr val="0E00DC"/>
                </a:solidFill>
              </a:rPr>
              <a:t>phải</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lượng</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lượng</a:t>
            </a:r>
            <a:r>
              <a:rPr lang="en-US" sz="2400">
                <a:solidFill>
                  <a:srgbClr val="0E00DC"/>
                </a:solidFill>
              </a:rPr>
              <a:t> </a:t>
            </a:r>
            <a:r>
              <a:rPr lang="en-US" sz="2400" err="1">
                <a:solidFill>
                  <a:srgbClr val="0E00DC"/>
                </a:solidFill>
              </a:rPr>
              <a:t>đó</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thuộc</a:t>
            </a:r>
            <a:r>
              <a:rPr lang="en-US" sz="2400">
                <a:solidFill>
                  <a:srgbClr val="0E00DC"/>
                </a:solidFill>
              </a:rPr>
              <a:t> </a:t>
            </a:r>
            <a:r>
              <a:rPr lang="en-US" sz="2400" err="1">
                <a:solidFill>
                  <a:srgbClr val="0E00DC"/>
                </a:solidFill>
              </a:rPr>
              <a:t>dạng</a:t>
            </a:r>
            <a:r>
              <a:rPr lang="en-US" sz="2400">
                <a:solidFill>
                  <a:srgbClr val="0E00DC"/>
                </a:solidFill>
              </a:rPr>
              <a:t> </a:t>
            </a:r>
            <a:r>
              <a:rPr lang="en-US" sz="2400" err="1">
                <a:solidFill>
                  <a:srgbClr val="0E00DC"/>
                </a:solidFill>
              </a:rPr>
              <a:t>nào</a:t>
            </a:r>
            <a:r>
              <a:rPr lang="en-US" sz="2400">
                <a:solidFill>
                  <a:srgbClr val="0E00DC"/>
                </a:solidFill>
              </a:rPr>
              <a:t> ta </a:t>
            </a:r>
            <a:r>
              <a:rPr lang="en-US" sz="2400" err="1">
                <a:solidFill>
                  <a:srgbClr val="0E00DC"/>
                </a:solidFill>
              </a:rPr>
              <a:t>đã</a:t>
            </a:r>
            <a:r>
              <a:rPr lang="en-US" sz="2400">
                <a:solidFill>
                  <a:srgbClr val="0E00DC"/>
                </a:solidFill>
              </a:rPr>
              <a:t> </a:t>
            </a:r>
            <a:r>
              <a:rPr lang="en-US" sz="2400" err="1">
                <a:solidFill>
                  <a:srgbClr val="0E00DC"/>
                </a:solidFill>
              </a:rPr>
              <a:t>biết</a:t>
            </a:r>
            <a:r>
              <a:rPr lang="en-US" sz="2400">
                <a:solidFill>
                  <a:srgbClr val="0E00DC"/>
                </a:solidFill>
              </a:rPr>
              <a:t> </a:t>
            </a:r>
            <a:r>
              <a:rPr lang="en-US" sz="2400" err="1">
                <a:solidFill>
                  <a:srgbClr val="0E00DC"/>
                </a:solidFill>
              </a:rPr>
              <a:t>không</a:t>
            </a:r>
            <a:r>
              <a:rPr lang="en-US" sz="2400">
                <a:solidFill>
                  <a:srgbClr val="0E00DC"/>
                </a:solidFill>
              </a:rPr>
              <a:t>? </a:t>
            </a:r>
            <a:r>
              <a:rPr lang="en-US" sz="2400" err="1">
                <a:solidFill>
                  <a:srgbClr val="0E00DC"/>
                </a:solidFill>
              </a:rPr>
              <a:t>Và</a:t>
            </a:r>
            <a:r>
              <a:rPr lang="en-US" sz="2400">
                <a:solidFill>
                  <a:srgbClr val="0E00DC"/>
                </a:solidFill>
              </a:rPr>
              <a:t> </a:t>
            </a:r>
            <a:r>
              <a:rPr lang="en-US" sz="2400" err="1">
                <a:solidFill>
                  <a:srgbClr val="0E00DC"/>
                </a:solidFill>
              </a:rPr>
              <a:t>biểu</a:t>
            </a:r>
            <a:r>
              <a:rPr lang="en-US" sz="2400">
                <a:solidFill>
                  <a:srgbClr val="0E00DC"/>
                </a:solidFill>
              </a:rPr>
              <a:t> </a:t>
            </a:r>
            <a:r>
              <a:rPr lang="en-US" sz="2400" err="1">
                <a:solidFill>
                  <a:srgbClr val="0E00DC"/>
                </a:solidFill>
              </a:rPr>
              <a:t>thức</a:t>
            </a:r>
            <a:r>
              <a:rPr lang="en-US" sz="2400">
                <a:solidFill>
                  <a:srgbClr val="0E00DC"/>
                </a:solidFill>
              </a:rPr>
              <a:t> </a:t>
            </a:r>
            <a:r>
              <a:rPr lang="en-US" sz="2400" err="1">
                <a:solidFill>
                  <a:srgbClr val="0E00DC"/>
                </a:solidFill>
              </a:rPr>
              <a:t>tính</a:t>
            </a:r>
            <a:r>
              <a:rPr lang="en-US" sz="2400">
                <a:solidFill>
                  <a:srgbClr val="0E00DC"/>
                </a:solidFill>
              </a:rPr>
              <a:t> </a:t>
            </a:r>
            <a:r>
              <a:rPr lang="en-US" sz="2400" err="1">
                <a:solidFill>
                  <a:srgbClr val="0E00DC"/>
                </a:solidFill>
              </a:rPr>
              <a:t>như</a:t>
            </a:r>
            <a:r>
              <a:rPr lang="en-US" sz="2400">
                <a:solidFill>
                  <a:srgbClr val="0E00DC"/>
                </a:solidFill>
              </a:rPr>
              <a:t> </a:t>
            </a:r>
            <a:r>
              <a:rPr lang="en-US" sz="2400" err="1">
                <a:solidFill>
                  <a:srgbClr val="0E00DC"/>
                </a:solidFill>
              </a:rPr>
              <a:t>thế</a:t>
            </a:r>
            <a:r>
              <a:rPr lang="en-US" sz="2400">
                <a:solidFill>
                  <a:srgbClr val="0E00DC"/>
                </a:solidFill>
              </a:rPr>
              <a:t> </a:t>
            </a:r>
            <a:r>
              <a:rPr lang="en-US" sz="2400" err="1">
                <a:solidFill>
                  <a:srgbClr val="0E00DC"/>
                </a:solidFill>
              </a:rPr>
              <a:t>nào</a:t>
            </a:r>
            <a:r>
              <a:rPr lang="en-US" sz="2400">
                <a:solidFill>
                  <a:srgbClr val="0E00DC"/>
                </a:solidFill>
              </a:rPr>
              <a:t>?</a:t>
            </a:r>
            <a:endParaRPr lang="vi-VN" sz="2400">
              <a:solidFill>
                <a:srgbClr val="0E00DC"/>
              </a:solidFill>
            </a:endParaRPr>
          </a:p>
        </p:txBody>
      </p: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pic>
        <p:nvPicPr>
          <p:cNvPr id="1028" name="Picture 4" descr="n89 zalo Cuong Bui">
            <a:extLst>
              <a:ext uri="{FF2B5EF4-FFF2-40B4-BE49-F238E27FC236}">
                <a16:creationId xmlns:a16="http://schemas.microsoft.com/office/drawing/2014/main" id="{2569C2ED-0AD9-0A87-DC9F-B3105F0F1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528" y="3078441"/>
            <a:ext cx="2960156" cy="314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2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lide(fromBottom)">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388781" y="316902"/>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mc:AlternateContent xmlns:mc="http://schemas.openxmlformats.org/markup-compatibility/2006">
        <mc:Choice xmlns:a14="http://schemas.microsoft.com/office/drawing/2010/main" Requires="a14">
          <p:sp>
            <p:nvSpPr>
              <p:cNvPr id="40" name="TextBox 39" descr="n89 zalo Cuong Bui">
                <a:extLst>
                  <a:ext uri="{FF2B5EF4-FFF2-40B4-BE49-F238E27FC236}">
                    <a16:creationId xmlns:a16="http://schemas.microsoft.com/office/drawing/2014/main" id="{5FAF1732-53F3-4C75-9382-293DEB3F420B}"/>
                  </a:ext>
                </a:extLst>
              </p:cNvPr>
              <p:cNvSpPr txBox="1"/>
              <p:nvPr/>
            </p:nvSpPr>
            <p:spPr>
              <a:xfrm>
                <a:off x="967847" y="2077100"/>
                <a:ext cx="5561773" cy="387869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Câu 1: </a:t>
                </a: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Một điện tích dương q được đặt tại điểm M trong điện trường đều của một tụ điện có độ lớn cường độ điện trường E.</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Chứng minh rằng công mà điện trường đều của tụ điện có thể sinh ra khi dịch chuyển điện tích dương q từ điểm M đến bản cực âm là </a:t>
                </a:r>
                <a14:m>
                  <m:oMath xmlns:m="http://schemas.openxmlformats.org/officeDocument/2006/math">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𝐴</m:t>
                    </m:r>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m:t>
                    </m:r>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𝑞𝐸𝑑</m:t>
                    </m:r>
                  </m:oMath>
                </a14:m>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Hãy nhận xét về công A khi ta thay q bằng một điện tích âm.</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p:txBody>
          </p:sp>
        </mc:Choice>
        <mc:Fallback>
          <p:sp>
            <p:nvSpPr>
              <p:cNvPr id="40" name="TextBox 39" descr="n89 zalo Cuong Bui">
                <a:extLst>
                  <a:ext uri="{FF2B5EF4-FFF2-40B4-BE49-F238E27FC236}">
                    <a16:creationId xmlns:a16="http://schemas.microsoft.com/office/drawing/2014/main" id="{5FAF1732-53F3-4C75-9382-293DEB3F420B}"/>
                  </a:ext>
                </a:extLst>
              </p:cNvPr>
              <p:cNvSpPr txBox="1">
                <a:spLocks noRot="1" noChangeAspect="1" noMove="1" noResize="1" noEditPoints="1" noAdjustHandles="1" noChangeArrowheads="1" noChangeShapeType="1" noTextEdit="1"/>
              </p:cNvSpPr>
              <p:nvPr/>
            </p:nvSpPr>
            <p:spPr>
              <a:xfrm>
                <a:off x="967847" y="2077100"/>
                <a:ext cx="5561773" cy="3878691"/>
              </a:xfrm>
              <a:prstGeom prst="rect">
                <a:avLst/>
              </a:prstGeom>
              <a:blipFill>
                <a:blip r:embed="rId5"/>
                <a:stretch>
                  <a:fillRect l="-1754" t="-786" r="-1645" b="-2673"/>
                </a:stretch>
              </a:blipFill>
            </p:spPr>
            <p:txBody>
              <a:bodyPr/>
              <a:lstStyle/>
              <a:p>
                <a:r>
                  <a:rPr lang="en-US">
                    <a:noFill/>
                  </a:rPr>
                  <a:t> </a:t>
                </a:r>
              </a:p>
            </p:txBody>
          </p:sp>
        </mc:Fallback>
      </mc:AlternateContent>
      <p:sp>
        <p:nvSpPr>
          <p:cNvPr id="42" name="Text Box 12" descr="n89 zalo Cuong Bui">
            <a:extLst>
              <a:ext uri="{FF2B5EF4-FFF2-40B4-BE49-F238E27FC236}">
                <a16:creationId xmlns:a16="http://schemas.microsoft.com/office/drawing/2014/main" id="{A9B15B58-090C-47A5-B0AE-B140943572B0}"/>
              </a:ext>
            </a:extLst>
          </p:cNvPr>
          <p:cNvSpPr txBox="1">
            <a:spLocks noChangeArrowheads="1"/>
          </p:cNvSpPr>
          <p:nvPr/>
        </p:nvSpPr>
        <p:spPr bwMode="auto">
          <a:xfrm>
            <a:off x="8100616" y="2784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43" name="Text Box 13" descr="n89 zalo Cuong Bui">
            <a:extLst>
              <a:ext uri="{FF2B5EF4-FFF2-40B4-BE49-F238E27FC236}">
                <a16:creationId xmlns:a16="http://schemas.microsoft.com/office/drawing/2014/main" id="{1533C964-D550-4BE4-AF2B-82290A541624}"/>
              </a:ext>
            </a:extLst>
          </p:cNvPr>
          <p:cNvSpPr txBox="1">
            <a:spLocks noChangeArrowheads="1"/>
          </p:cNvSpPr>
          <p:nvPr/>
        </p:nvSpPr>
        <p:spPr bwMode="auto">
          <a:xfrm>
            <a:off x="8100616" y="4917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44" name="Line 14" descr="n89 zalo Cuong Bui">
            <a:extLst>
              <a:ext uri="{FF2B5EF4-FFF2-40B4-BE49-F238E27FC236}">
                <a16:creationId xmlns:a16="http://schemas.microsoft.com/office/drawing/2014/main" id="{1EECD573-671A-4DFD-84EB-4EC824EC4D23}"/>
              </a:ext>
            </a:extLst>
          </p:cNvPr>
          <p:cNvSpPr>
            <a:spLocks noChangeShapeType="1"/>
          </p:cNvSpPr>
          <p:nvPr/>
        </p:nvSpPr>
        <p:spPr bwMode="auto">
          <a:xfrm>
            <a:off x="8285163" y="3088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5" name="Line 19" descr="n89 zalo Cuong Bui">
            <a:extLst>
              <a:ext uri="{FF2B5EF4-FFF2-40B4-BE49-F238E27FC236}">
                <a16:creationId xmlns:a16="http://schemas.microsoft.com/office/drawing/2014/main" id="{CFD76A73-5BAC-495F-850A-80B7B3979BAD}"/>
              </a:ext>
            </a:extLst>
          </p:cNvPr>
          <p:cNvSpPr>
            <a:spLocks noChangeShapeType="1"/>
          </p:cNvSpPr>
          <p:nvPr/>
        </p:nvSpPr>
        <p:spPr bwMode="auto">
          <a:xfrm>
            <a:off x="8285163" y="4337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6" name="TextBox 45" descr="n89 zalo Cuong Bui">
                <a:extLst>
                  <a:ext uri="{FF2B5EF4-FFF2-40B4-BE49-F238E27FC236}">
                    <a16:creationId xmlns:a16="http://schemas.microsoft.com/office/drawing/2014/main" id="{74DD19B6-5980-48F3-B33D-A2CED816D33B}"/>
                  </a:ext>
                </a:extLst>
              </p:cNvPr>
              <p:cNvSpPr txBox="1"/>
              <p:nvPr/>
            </p:nvSpPr>
            <p:spPr>
              <a:xfrm>
                <a:off x="9144973" y="3301379"/>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p:sp>
            <p:nvSpPr>
              <p:cNvPr id="46" name="TextBox 45" descr="n89 zalo Cuong Bui">
                <a:extLst>
                  <a:ext uri="{FF2B5EF4-FFF2-40B4-BE49-F238E27FC236}">
                    <a16:creationId xmlns:a16="http://schemas.microsoft.com/office/drawing/2014/main" id="{74DD19B6-5980-48F3-B33D-A2CED816D33B}"/>
                  </a:ext>
                </a:extLst>
              </p:cNvPr>
              <p:cNvSpPr txBox="1">
                <a:spLocks noRot="1" noChangeAspect="1" noMove="1" noResize="1" noEditPoints="1" noAdjustHandles="1" noChangeArrowheads="1" noChangeShapeType="1" noTextEdit="1"/>
              </p:cNvSpPr>
              <p:nvPr/>
            </p:nvSpPr>
            <p:spPr>
              <a:xfrm>
                <a:off x="9144973" y="3301379"/>
                <a:ext cx="429988" cy="374240"/>
              </a:xfrm>
              <a:prstGeom prst="rect">
                <a:avLst/>
              </a:prstGeom>
              <a:blipFill>
                <a:blip r:embed="rId6"/>
                <a:stretch>
                  <a:fillRect b="-6557"/>
                </a:stretch>
              </a:blipFill>
            </p:spPr>
            <p:txBody>
              <a:bodyPr/>
              <a:lstStyle/>
              <a:p>
                <a:r>
                  <a:rPr lang="en-US">
                    <a:noFill/>
                  </a:rPr>
                  <a:t> </a:t>
                </a:r>
              </a:p>
            </p:txBody>
          </p:sp>
        </mc:Fallback>
      </mc:AlternateContent>
      <p:grpSp>
        <p:nvGrpSpPr>
          <p:cNvPr id="47" name="Group 46" descr="n89 zalo Cuong Bui">
            <a:extLst>
              <a:ext uri="{FF2B5EF4-FFF2-40B4-BE49-F238E27FC236}">
                <a16:creationId xmlns:a16="http://schemas.microsoft.com/office/drawing/2014/main" id="{2EC40898-85F0-4B74-91FC-F25331F295B7}"/>
              </a:ext>
            </a:extLst>
          </p:cNvPr>
          <p:cNvGrpSpPr/>
          <p:nvPr/>
        </p:nvGrpSpPr>
        <p:grpSpPr>
          <a:xfrm>
            <a:off x="8389550" y="3352808"/>
            <a:ext cx="1064333" cy="853869"/>
            <a:chOff x="1342150" y="3225662"/>
            <a:chExt cx="1064333" cy="853869"/>
          </a:xfrm>
        </p:grpSpPr>
        <p:cxnSp>
          <p:nvCxnSpPr>
            <p:cNvPr id="48" name="Straight Arrow Connector 47">
              <a:extLst>
                <a:ext uri="{FF2B5EF4-FFF2-40B4-BE49-F238E27FC236}">
                  <a16:creationId xmlns:a16="http://schemas.microsoft.com/office/drawing/2014/main" id="{8B881876-8D33-45BF-8320-50C09DAEA362}"/>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56">
              <a:extLst>
                <a:ext uri="{FF2B5EF4-FFF2-40B4-BE49-F238E27FC236}">
                  <a16:creationId xmlns:a16="http://schemas.microsoft.com/office/drawing/2014/main" id="{1F3C4C86-69AC-430E-B8D3-FA9C673E3669}"/>
                </a:ext>
              </a:extLst>
            </p:cNvPr>
            <p:cNvGrpSpPr>
              <a:grpSpLocks/>
            </p:cNvGrpSpPr>
            <p:nvPr/>
          </p:nvGrpSpPr>
          <p:grpSpPr bwMode="auto">
            <a:xfrm>
              <a:off x="1873181" y="3225662"/>
              <a:ext cx="312738" cy="369888"/>
              <a:chOff x="4191" y="1416"/>
              <a:chExt cx="197" cy="233"/>
            </a:xfrm>
          </p:grpSpPr>
          <p:sp>
            <p:nvSpPr>
              <p:cNvPr id="51" name="Oval 15">
                <a:extLst>
                  <a:ext uri="{FF2B5EF4-FFF2-40B4-BE49-F238E27FC236}">
                    <a16:creationId xmlns:a16="http://schemas.microsoft.com/office/drawing/2014/main" id="{8D24F37E-165C-442E-819B-2C324885DC98}"/>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52" name="Text Box 16">
                <a:extLst>
                  <a:ext uri="{FF2B5EF4-FFF2-40B4-BE49-F238E27FC236}">
                    <a16:creationId xmlns:a16="http://schemas.microsoft.com/office/drawing/2014/main" id="{0AE3039D-6447-4F4C-ACFD-2EF168797DD4}"/>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3976B82-8EDE-4573-AB61-49AEB6A2279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7"/>
                  <a:stretch>
                    <a:fillRect/>
                  </a:stretch>
                </a:blipFill>
              </p:spPr>
              <p:txBody>
                <a:bodyPr/>
                <a:lstStyle/>
                <a:p>
                  <a:r>
                    <a:rPr lang="vi-VN">
                      <a:noFill/>
                    </a:rPr>
                    <a:t> </a:t>
                  </a:r>
                </a:p>
              </p:txBody>
            </p:sp>
          </mc:Fallback>
        </mc:AlternateContent>
      </p:grpSp>
      <p:sp>
        <p:nvSpPr>
          <p:cNvPr id="53" name="TextBox 52" descr="n89 zalo Cuong Bui">
            <a:extLst>
              <a:ext uri="{FF2B5EF4-FFF2-40B4-BE49-F238E27FC236}">
                <a16:creationId xmlns:a16="http://schemas.microsoft.com/office/drawing/2014/main" id="{C35C180D-01AB-4876-8F90-192185E89B25}"/>
              </a:ext>
            </a:extLst>
          </p:cNvPr>
          <p:cNvSpPr txBox="1"/>
          <p:nvPr/>
        </p:nvSpPr>
        <p:spPr>
          <a:xfrm>
            <a:off x="8692099" y="3196834"/>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54" name="Straight Connector 53" descr="n89 zalo Cuong Bui">
            <a:extLst>
              <a:ext uri="{FF2B5EF4-FFF2-40B4-BE49-F238E27FC236}">
                <a16:creationId xmlns:a16="http://schemas.microsoft.com/office/drawing/2014/main" id="{0D786265-0B74-438D-8BB4-2551E18D8BA2}"/>
              </a:ext>
            </a:extLst>
          </p:cNvPr>
          <p:cNvCxnSpPr>
            <a:cxnSpLocks/>
          </p:cNvCxnSpPr>
          <p:nvPr/>
        </p:nvCxnSpPr>
        <p:spPr>
          <a:xfrm>
            <a:off x="9096862" y="3352808"/>
            <a:ext cx="0" cy="1659981"/>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descr="n89 zalo Cuong Bui">
            <a:extLst>
              <a:ext uri="{FF2B5EF4-FFF2-40B4-BE49-F238E27FC236}">
                <a16:creationId xmlns:a16="http://schemas.microsoft.com/office/drawing/2014/main" id="{543CE94F-0B09-46C2-BC6B-F74D87CA43C9}"/>
              </a:ext>
            </a:extLst>
          </p:cNvPr>
          <p:cNvSpPr txBox="1"/>
          <p:nvPr/>
        </p:nvSpPr>
        <p:spPr>
          <a:xfrm>
            <a:off x="9654322" y="404922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56" name="Group 55" descr="n89 zalo Cuong Bui">
            <a:extLst>
              <a:ext uri="{FF2B5EF4-FFF2-40B4-BE49-F238E27FC236}">
                <a16:creationId xmlns:a16="http://schemas.microsoft.com/office/drawing/2014/main" id="{E7623093-ABFD-4055-83EA-6DD0D37DA24B}"/>
              </a:ext>
            </a:extLst>
          </p:cNvPr>
          <p:cNvGrpSpPr/>
          <p:nvPr/>
        </p:nvGrpSpPr>
        <p:grpSpPr>
          <a:xfrm>
            <a:off x="9376394" y="3473526"/>
            <a:ext cx="1064333" cy="1189033"/>
            <a:chOff x="9306011" y="2567328"/>
            <a:chExt cx="1064333" cy="1189033"/>
          </a:xfrm>
        </p:grpSpPr>
        <p:grpSp>
          <p:nvGrpSpPr>
            <p:cNvPr id="57" name="Group 56">
              <a:extLst>
                <a:ext uri="{FF2B5EF4-FFF2-40B4-BE49-F238E27FC236}">
                  <a16:creationId xmlns:a16="http://schemas.microsoft.com/office/drawing/2014/main" id="{9ED9F809-BBA4-400C-89FB-68CB09C6CF79}"/>
                </a:ext>
              </a:extLst>
            </p:cNvPr>
            <p:cNvGrpSpPr>
              <a:grpSpLocks/>
            </p:cNvGrpSpPr>
            <p:nvPr/>
          </p:nvGrpSpPr>
          <p:grpSpPr bwMode="auto">
            <a:xfrm>
              <a:off x="9819114" y="3110248"/>
              <a:ext cx="276225" cy="646113"/>
              <a:chOff x="4203" y="1346"/>
              <a:chExt cx="174" cy="407"/>
            </a:xfrm>
          </p:grpSpPr>
          <p:sp>
            <p:nvSpPr>
              <p:cNvPr id="60" name="Oval 15">
                <a:extLst>
                  <a:ext uri="{FF2B5EF4-FFF2-40B4-BE49-F238E27FC236}">
                    <a16:creationId xmlns:a16="http://schemas.microsoft.com/office/drawing/2014/main" id="{911927AF-9D0F-4539-A319-296A3B1DE48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1" name="Text Box 16">
                <a:extLst>
                  <a:ext uri="{FF2B5EF4-FFF2-40B4-BE49-F238E27FC236}">
                    <a16:creationId xmlns:a16="http://schemas.microsoft.com/office/drawing/2014/main" id="{BB59A95D-C96D-4C57-AF86-AD8CD11F6D2C}"/>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58" name="Straight Arrow Connector 57">
              <a:extLst>
                <a:ext uri="{FF2B5EF4-FFF2-40B4-BE49-F238E27FC236}">
                  <a16:creationId xmlns:a16="http://schemas.microsoft.com/office/drawing/2014/main" id="{F1202453-5396-4051-A1A8-39B1020BD586}"/>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FFC398A-FCF4-4641-A9C5-A17E93AEECC1}"/>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8"/>
                  <a:stretch>
                    <a:fillRect/>
                  </a:stretch>
                </a:blipFill>
              </p:spPr>
              <p:txBody>
                <a:bodyPr/>
                <a:lstStyle/>
                <a:p>
                  <a:r>
                    <a:rPr lang="vi-VN">
                      <a:noFill/>
                    </a:rPr>
                    <a:t> </a:t>
                  </a:r>
                </a:p>
              </p:txBody>
            </p:sp>
          </mc:Fallback>
        </mc:AlternateContent>
      </p:grpSp>
      <p:cxnSp>
        <p:nvCxnSpPr>
          <p:cNvPr id="62" name="Straight Connector 61" descr="n89 zalo Cuong Bui">
            <a:extLst>
              <a:ext uri="{FF2B5EF4-FFF2-40B4-BE49-F238E27FC236}">
                <a16:creationId xmlns:a16="http://schemas.microsoft.com/office/drawing/2014/main" id="{1D837530-7846-41F9-9AE2-99991F0935BC}"/>
              </a:ext>
            </a:extLst>
          </p:cNvPr>
          <p:cNvCxnSpPr>
            <a:cxnSpLocks/>
          </p:cNvCxnSpPr>
          <p:nvPr/>
        </p:nvCxnSpPr>
        <p:spPr>
          <a:xfrm>
            <a:off x="10063338" y="3218346"/>
            <a:ext cx="0" cy="1015545"/>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0" name="TextBox 29" descr="n89 zalo Cuong Bui">
            <a:extLst>
              <a:ext uri="{FF2B5EF4-FFF2-40B4-BE49-F238E27FC236}">
                <a16:creationId xmlns:a16="http://schemas.microsoft.com/office/drawing/2014/main" id="{9E35D38D-33FC-469D-B2D7-66D975B5CA21}"/>
              </a:ext>
            </a:extLst>
          </p:cNvPr>
          <p:cNvSpPr txBox="1"/>
          <p:nvPr/>
        </p:nvSpPr>
        <p:spPr>
          <a:xfrm>
            <a:off x="8739387" y="4165239"/>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993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heel(1)">
                                      <p:cBhvr>
                                        <p:cTn id="32" dur="20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21" presetClass="entr" presetSubtype="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heel(1)">
                                      <p:cBhvr>
                                        <p:cTn id="38" dur="20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8.33333E-7 2.59259E-6 L -0.00117 0.2294 " pathEditMode="relative" rAng="0" ptsTypes="AA">
                                      <p:cBhvr>
                                        <p:cTn id="42" dur="2000" fill="hold"/>
                                        <p:tgtEl>
                                          <p:spTgt spid="47"/>
                                        </p:tgtEl>
                                        <p:attrNameLst>
                                          <p:attrName>ppt_x</p:attrName>
                                          <p:attrName>ppt_y</p:attrName>
                                        </p:attrNameLst>
                                      </p:cBhvr>
                                      <p:rCtr x="-65" y="11458"/>
                                    </p:animMotion>
                                  </p:childTnLst>
                                </p:cTn>
                              </p:par>
                              <p:par>
                                <p:cTn id="43" presetID="10" presetClass="entr" presetSubtype="0" fill="hold" nodeType="withEffect">
                                  <p:stCondLst>
                                    <p:cond delay="175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21" presetClass="entr" presetSubtype="1" fill="hold" grpId="0" nodeType="withEffect">
                                  <p:stCondLst>
                                    <p:cond delay="1750"/>
                                  </p:stCondLst>
                                  <p:childTnLst>
                                    <p:set>
                                      <p:cBhvr>
                                        <p:cTn id="47" dur="1" fill="hold">
                                          <p:stCondLst>
                                            <p:cond delay="0"/>
                                          </p:stCondLst>
                                        </p:cTn>
                                        <p:tgtEl>
                                          <p:spTgt spid="30"/>
                                        </p:tgtEl>
                                        <p:attrNameLst>
                                          <p:attrName>style.visibility</p:attrName>
                                        </p:attrNameLst>
                                      </p:cBhvr>
                                      <p:to>
                                        <p:strVal val="visible"/>
                                      </p:to>
                                    </p:set>
                                    <p:animEffect transition="in" filter="wheel(1)">
                                      <p:cBhvr>
                                        <p:cTn id="48" dur="2000"/>
                                        <p:tgtEl>
                                          <p:spTgt spid="30"/>
                                        </p:tgtEl>
                                      </p:cBhvr>
                                    </p:animEffect>
                                  </p:childTnLst>
                                </p:cTn>
                              </p:par>
                              <p:par>
                                <p:cTn id="49" presetID="16" presetClass="exit" presetSubtype="21" fill="hold" grpId="1" nodeType="withEffect">
                                  <p:stCondLst>
                                    <p:cond delay="1750"/>
                                  </p:stCondLst>
                                  <p:childTnLst>
                                    <p:animEffect transition="out" filter="barn(inVertical)">
                                      <p:cBhvr>
                                        <p:cTn id="50" dur="500"/>
                                        <p:tgtEl>
                                          <p:spTgt spid="46"/>
                                        </p:tgtEl>
                                      </p:cBhvr>
                                    </p:animEffect>
                                    <p:set>
                                      <p:cBhvr>
                                        <p:cTn id="51" dur="1" fill="hold">
                                          <p:stCondLst>
                                            <p:cond delay="499"/>
                                          </p:stCondLst>
                                        </p:cTn>
                                        <p:tgtEl>
                                          <p:spTgt spid="46"/>
                                        </p:tgtEl>
                                        <p:attrNameLst>
                                          <p:attrName>style.visibility</p:attrName>
                                        </p:attrNameLst>
                                      </p:cBhvr>
                                      <p:to>
                                        <p:strVal val="hidden"/>
                                      </p:to>
                                    </p:set>
                                  </p:childTnLst>
                                </p:cTn>
                              </p:par>
                              <p:par>
                                <p:cTn id="52" presetID="22" presetClass="exit" presetSubtype="4" fill="hold" nodeType="withEffect">
                                  <p:stCondLst>
                                    <p:cond delay="1750"/>
                                  </p:stCondLst>
                                  <p:childTnLst>
                                    <p:animEffect transition="out" filter="wipe(down)">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circle(in)">
                                      <p:cBhvr>
                                        <p:cTn id="59" dur="20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08333E-7 4.44444E-6 L 0.00013 -0.18889 " pathEditMode="relative" rAng="0" ptsTypes="AA">
                                      <p:cBhvr>
                                        <p:cTn id="63" dur="2000" fill="hold"/>
                                        <p:tgtEl>
                                          <p:spTgt spid="56"/>
                                        </p:tgtEl>
                                        <p:attrNameLst>
                                          <p:attrName>ppt_x</p:attrName>
                                          <p:attrName>ppt_y</p:attrName>
                                        </p:attrNameLst>
                                      </p:cBhvr>
                                      <p:rCtr x="0" y="-9444"/>
                                    </p:animMotion>
                                  </p:childTnLst>
                                </p:cTn>
                              </p:par>
                              <p:par>
                                <p:cTn id="64" presetID="22" presetClass="entr" presetSubtype="4" fill="hold" nodeType="withEffect">
                                  <p:stCondLst>
                                    <p:cond delay="2000"/>
                                  </p:stCondLst>
                                  <p:childTnLst>
                                    <p:set>
                                      <p:cBhvr>
                                        <p:cTn id="65" dur="1" fill="hold">
                                          <p:stCondLst>
                                            <p:cond delay="0"/>
                                          </p:stCondLst>
                                        </p:cTn>
                                        <p:tgtEl>
                                          <p:spTgt spid="62"/>
                                        </p:tgtEl>
                                        <p:attrNameLst>
                                          <p:attrName>style.visibility</p:attrName>
                                        </p:attrNameLst>
                                      </p:cBhvr>
                                      <p:to>
                                        <p:strVal val="visible"/>
                                      </p:to>
                                    </p:set>
                                    <p:animEffect transition="in" filter="wipe(down)">
                                      <p:cBhvr>
                                        <p:cTn id="66" dur="500"/>
                                        <p:tgtEl>
                                          <p:spTgt spid="62"/>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heel(1)">
                                      <p:cBhvr>
                                        <p:cTn id="69"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animBg="1"/>
      <p:bldP spid="46" grpId="0"/>
      <p:bldP spid="46" grpId="1"/>
      <p:bldP spid="53" grpId="0"/>
      <p:bldP spid="55" grpId="0"/>
      <p:bldP spid="28"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219683" y="369011"/>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42" name="Text Box 12" descr="n89 zalo Cuong Bui">
            <a:extLst>
              <a:ext uri="{FF2B5EF4-FFF2-40B4-BE49-F238E27FC236}">
                <a16:creationId xmlns:a16="http://schemas.microsoft.com/office/drawing/2014/main" id="{A9B15B58-090C-47A5-B0AE-B140943572B0}"/>
              </a:ext>
            </a:extLst>
          </p:cNvPr>
          <p:cNvSpPr txBox="1">
            <a:spLocks noChangeArrowheads="1"/>
          </p:cNvSpPr>
          <p:nvPr/>
        </p:nvSpPr>
        <p:spPr bwMode="auto">
          <a:xfrm>
            <a:off x="8100616" y="2784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43" name="Text Box 13" descr="n89 zalo Cuong Bui">
            <a:extLst>
              <a:ext uri="{FF2B5EF4-FFF2-40B4-BE49-F238E27FC236}">
                <a16:creationId xmlns:a16="http://schemas.microsoft.com/office/drawing/2014/main" id="{1533C964-D550-4BE4-AF2B-82290A541624}"/>
              </a:ext>
            </a:extLst>
          </p:cNvPr>
          <p:cNvSpPr txBox="1">
            <a:spLocks noChangeArrowheads="1"/>
          </p:cNvSpPr>
          <p:nvPr/>
        </p:nvSpPr>
        <p:spPr bwMode="auto">
          <a:xfrm>
            <a:off x="8100616" y="4917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44" name="Line 14" descr="n89 zalo Cuong Bui">
            <a:extLst>
              <a:ext uri="{FF2B5EF4-FFF2-40B4-BE49-F238E27FC236}">
                <a16:creationId xmlns:a16="http://schemas.microsoft.com/office/drawing/2014/main" id="{1EECD573-671A-4DFD-84EB-4EC824EC4D23}"/>
              </a:ext>
            </a:extLst>
          </p:cNvPr>
          <p:cNvSpPr>
            <a:spLocks noChangeShapeType="1"/>
          </p:cNvSpPr>
          <p:nvPr/>
        </p:nvSpPr>
        <p:spPr bwMode="auto">
          <a:xfrm>
            <a:off x="8285163" y="3088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5" name="Line 19" descr="n89 zalo Cuong Bui">
            <a:extLst>
              <a:ext uri="{FF2B5EF4-FFF2-40B4-BE49-F238E27FC236}">
                <a16:creationId xmlns:a16="http://schemas.microsoft.com/office/drawing/2014/main" id="{CFD76A73-5BAC-495F-850A-80B7B3979BAD}"/>
              </a:ext>
            </a:extLst>
          </p:cNvPr>
          <p:cNvSpPr>
            <a:spLocks noChangeShapeType="1"/>
          </p:cNvSpPr>
          <p:nvPr/>
        </p:nvSpPr>
        <p:spPr bwMode="auto">
          <a:xfrm>
            <a:off x="8285163" y="4337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6" name="TextBox 45" descr="n89 zalo Cuong Bui">
                <a:extLst>
                  <a:ext uri="{FF2B5EF4-FFF2-40B4-BE49-F238E27FC236}">
                    <a16:creationId xmlns:a16="http://schemas.microsoft.com/office/drawing/2014/main" id="{74DD19B6-5980-48F3-B33D-A2CED816D33B}"/>
                  </a:ext>
                </a:extLst>
              </p:cNvPr>
              <p:cNvSpPr txBox="1"/>
              <p:nvPr/>
            </p:nvSpPr>
            <p:spPr>
              <a:xfrm>
                <a:off x="9144973" y="3301379"/>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p:sp>
            <p:nvSpPr>
              <p:cNvPr id="46" name="TextBox 45" descr="n89 zalo Cuong Bui">
                <a:extLst>
                  <a:ext uri="{FF2B5EF4-FFF2-40B4-BE49-F238E27FC236}">
                    <a16:creationId xmlns:a16="http://schemas.microsoft.com/office/drawing/2014/main" id="{74DD19B6-5980-48F3-B33D-A2CED816D33B}"/>
                  </a:ext>
                </a:extLst>
              </p:cNvPr>
              <p:cNvSpPr txBox="1">
                <a:spLocks noRot="1" noChangeAspect="1" noMove="1" noResize="1" noEditPoints="1" noAdjustHandles="1" noChangeArrowheads="1" noChangeShapeType="1" noTextEdit="1"/>
              </p:cNvSpPr>
              <p:nvPr/>
            </p:nvSpPr>
            <p:spPr>
              <a:xfrm>
                <a:off x="9144973" y="3301379"/>
                <a:ext cx="429988" cy="374240"/>
              </a:xfrm>
              <a:prstGeom prst="rect">
                <a:avLst/>
              </a:prstGeom>
              <a:blipFill>
                <a:blip r:embed="rId5"/>
                <a:stretch>
                  <a:fillRect b="-6557"/>
                </a:stretch>
              </a:blipFill>
            </p:spPr>
            <p:txBody>
              <a:bodyPr/>
              <a:lstStyle/>
              <a:p>
                <a:r>
                  <a:rPr lang="en-US">
                    <a:noFill/>
                  </a:rPr>
                  <a:t> </a:t>
                </a:r>
              </a:p>
            </p:txBody>
          </p:sp>
        </mc:Fallback>
      </mc:AlternateContent>
      <p:grpSp>
        <p:nvGrpSpPr>
          <p:cNvPr id="47" name="Group 46" descr="n89 zalo Cuong Bui">
            <a:extLst>
              <a:ext uri="{FF2B5EF4-FFF2-40B4-BE49-F238E27FC236}">
                <a16:creationId xmlns:a16="http://schemas.microsoft.com/office/drawing/2014/main" id="{2EC40898-85F0-4B74-91FC-F25331F295B7}"/>
              </a:ext>
            </a:extLst>
          </p:cNvPr>
          <p:cNvGrpSpPr/>
          <p:nvPr/>
        </p:nvGrpSpPr>
        <p:grpSpPr>
          <a:xfrm>
            <a:off x="8389550" y="3352808"/>
            <a:ext cx="1064333" cy="853869"/>
            <a:chOff x="1342150" y="3225662"/>
            <a:chExt cx="1064333" cy="853869"/>
          </a:xfrm>
        </p:grpSpPr>
        <p:cxnSp>
          <p:nvCxnSpPr>
            <p:cNvPr id="48" name="Straight Arrow Connector 47">
              <a:extLst>
                <a:ext uri="{FF2B5EF4-FFF2-40B4-BE49-F238E27FC236}">
                  <a16:creationId xmlns:a16="http://schemas.microsoft.com/office/drawing/2014/main" id="{8B881876-8D33-45BF-8320-50C09DAEA362}"/>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56">
              <a:extLst>
                <a:ext uri="{FF2B5EF4-FFF2-40B4-BE49-F238E27FC236}">
                  <a16:creationId xmlns:a16="http://schemas.microsoft.com/office/drawing/2014/main" id="{1F3C4C86-69AC-430E-B8D3-FA9C673E3669}"/>
                </a:ext>
              </a:extLst>
            </p:cNvPr>
            <p:cNvGrpSpPr>
              <a:grpSpLocks/>
            </p:cNvGrpSpPr>
            <p:nvPr/>
          </p:nvGrpSpPr>
          <p:grpSpPr bwMode="auto">
            <a:xfrm>
              <a:off x="1873181" y="3225662"/>
              <a:ext cx="312738" cy="369888"/>
              <a:chOff x="4191" y="1416"/>
              <a:chExt cx="197" cy="233"/>
            </a:xfrm>
          </p:grpSpPr>
          <p:sp>
            <p:nvSpPr>
              <p:cNvPr id="51" name="Oval 15">
                <a:extLst>
                  <a:ext uri="{FF2B5EF4-FFF2-40B4-BE49-F238E27FC236}">
                    <a16:creationId xmlns:a16="http://schemas.microsoft.com/office/drawing/2014/main" id="{8D24F37E-165C-442E-819B-2C324885DC98}"/>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52" name="Text Box 16">
                <a:extLst>
                  <a:ext uri="{FF2B5EF4-FFF2-40B4-BE49-F238E27FC236}">
                    <a16:creationId xmlns:a16="http://schemas.microsoft.com/office/drawing/2014/main" id="{0AE3039D-6447-4F4C-ACFD-2EF168797DD4}"/>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3976B82-8EDE-4573-AB61-49AEB6A2279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7"/>
                  <a:stretch>
                    <a:fillRect/>
                  </a:stretch>
                </a:blipFill>
              </p:spPr>
              <p:txBody>
                <a:bodyPr/>
                <a:lstStyle/>
                <a:p>
                  <a:r>
                    <a:rPr lang="vi-VN">
                      <a:noFill/>
                    </a:rPr>
                    <a:t> </a:t>
                  </a:r>
                </a:p>
              </p:txBody>
            </p:sp>
          </mc:Fallback>
        </mc:AlternateContent>
      </p:grpSp>
      <p:sp>
        <p:nvSpPr>
          <p:cNvPr id="53" name="TextBox 52" descr="n89 zalo Cuong Bui">
            <a:extLst>
              <a:ext uri="{FF2B5EF4-FFF2-40B4-BE49-F238E27FC236}">
                <a16:creationId xmlns:a16="http://schemas.microsoft.com/office/drawing/2014/main" id="{C35C180D-01AB-4876-8F90-192185E89B25}"/>
              </a:ext>
            </a:extLst>
          </p:cNvPr>
          <p:cNvSpPr txBox="1"/>
          <p:nvPr/>
        </p:nvSpPr>
        <p:spPr>
          <a:xfrm>
            <a:off x="8692099" y="3196834"/>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54" name="Straight Connector 53" descr="n89 zalo Cuong Bui">
            <a:extLst>
              <a:ext uri="{FF2B5EF4-FFF2-40B4-BE49-F238E27FC236}">
                <a16:creationId xmlns:a16="http://schemas.microsoft.com/office/drawing/2014/main" id="{0D786265-0B74-438D-8BB4-2551E18D8BA2}"/>
              </a:ext>
            </a:extLst>
          </p:cNvPr>
          <p:cNvCxnSpPr>
            <a:cxnSpLocks/>
          </p:cNvCxnSpPr>
          <p:nvPr/>
        </p:nvCxnSpPr>
        <p:spPr>
          <a:xfrm>
            <a:off x="9096862" y="3352808"/>
            <a:ext cx="0" cy="1659981"/>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descr="n89 zalo Cuong Bui">
            <a:extLst>
              <a:ext uri="{FF2B5EF4-FFF2-40B4-BE49-F238E27FC236}">
                <a16:creationId xmlns:a16="http://schemas.microsoft.com/office/drawing/2014/main" id="{543CE94F-0B09-46C2-BC6B-F74D87CA43C9}"/>
              </a:ext>
            </a:extLst>
          </p:cNvPr>
          <p:cNvSpPr txBox="1"/>
          <p:nvPr/>
        </p:nvSpPr>
        <p:spPr>
          <a:xfrm>
            <a:off x="9654322" y="404922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56" name="Group 55" descr="n89 zalo Cuong Bui">
            <a:extLst>
              <a:ext uri="{FF2B5EF4-FFF2-40B4-BE49-F238E27FC236}">
                <a16:creationId xmlns:a16="http://schemas.microsoft.com/office/drawing/2014/main" id="{E7623093-ABFD-4055-83EA-6DD0D37DA24B}"/>
              </a:ext>
            </a:extLst>
          </p:cNvPr>
          <p:cNvGrpSpPr/>
          <p:nvPr/>
        </p:nvGrpSpPr>
        <p:grpSpPr>
          <a:xfrm>
            <a:off x="9376394" y="3473526"/>
            <a:ext cx="1064333" cy="1189033"/>
            <a:chOff x="9306011" y="2567328"/>
            <a:chExt cx="1064333" cy="1189033"/>
          </a:xfrm>
        </p:grpSpPr>
        <p:grpSp>
          <p:nvGrpSpPr>
            <p:cNvPr id="57" name="Group 56">
              <a:extLst>
                <a:ext uri="{FF2B5EF4-FFF2-40B4-BE49-F238E27FC236}">
                  <a16:creationId xmlns:a16="http://schemas.microsoft.com/office/drawing/2014/main" id="{9ED9F809-BBA4-400C-89FB-68CB09C6CF79}"/>
                </a:ext>
              </a:extLst>
            </p:cNvPr>
            <p:cNvGrpSpPr>
              <a:grpSpLocks/>
            </p:cNvGrpSpPr>
            <p:nvPr/>
          </p:nvGrpSpPr>
          <p:grpSpPr bwMode="auto">
            <a:xfrm>
              <a:off x="9819114" y="3110248"/>
              <a:ext cx="276225" cy="646113"/>
              <a:chOff x="4203" y="1346"/>
              <a:chExt cx="174" cy="407"/>
            </a:xfrm>
          </p:grpSpPr>
          <p:sp>
            <p:nvSpPr>
              <p:cNvPr id="60" name="Oval 15">
                <a:extLst>
                  <a:ext uri="{FF2B5EF4-FFF2-40B4-BE49-F238E27FC236}">
                    <a16:creationId xmlns:a16="http://schemas.microsoft.com/office/drawing/2014/main" id="{911927AF-9D0F-4539-A319-296A3B1DE48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1" name="Text Box 16">
                <a:extLst>
                  <a:ext uri="{FF2B5EF4-FFF2-40B4-BE49-F238E27FC236}">
                    <a16:creationId xmlns:a16="http://schemas.microsoft.com/office/drawing/2014/main" id="{BB59A95D-C96D-4C57-AF86-AD8CD11F6D2C}"/>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58" name="Straight Arrow Connector 57">
              <a:extLst>
                <a:ext uri="{FF2B5EF4-FFF2-40B4-BE49-F238E27FC236}">
                  <a16:creationId xmlns:a16="http://schemas.microsoft.com/office/drawing/2014/main" id="{F1202453-5396-4051-A1A8-39B1020BD586}"/>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FFC398A-FCF4-4641-A9C5-A17E93AEECC1}"/>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8"/>
                  <a:stretch>
                    <a:fillRect/>
                  </a:stretch>
                </a:blipFill>
              </p:spPr>
              <p:txBody>
                <a:bodyPr/>
                <a:lstStyle/>
                <a:p>
                  <a:r>
                    <a:rPr lang="vi-VN">
                      <a:noFill/>
                    </a:rPr>
                    <a:t> </a:t>
                  </a:r>
                </a:p>
              </p:txBody>
            </p:sp>
          </mc:Fallback>
        </mc:AlternateContent>
      </p:grpSp>
      <p:cxnSp>
        <p:nvCxnSpPr>
          <p:cNvPr id="62" name="Straight Connector 61" descr="n89 zalo Cuong Bui">
            <a:extLst>
              <a:ext uri="{FF2B5EF4-FFF2-40B4-BE49-F238E27FC236}">
                <a16:creationId xmlns:a16="http://schemas.microsoft.com/office/drawing/2014/main" id="{1D837530-7846-41F9-9AE2-99991F0935BC}"/>
              </a:ext>
            </a:extLst>
          </p:cNvPr>
          <p:cNvCxnSpPr>
            <a:cxnSpLocks/>
          </p:cNvCxnSpPr>
          <p:nvPr/>
        </p:nvCxnSpPr>
        <p:spPr>
          <a:xfrm>
            <a:off x="10063338" y="3218346"/>
            <a:ext cx="0" cy="1015545"/>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0" name="TextBox 29" descr="n89 zalo Cuong Bui">
            <a:extLst>
              <a:ext uri="{FF2B5EF4-FFF2-40B4-BE49-F238E27FC236}">
                <a16:creationId xmlns:a16="http://schemas.microsoft.com/office/drawing/2014/main" id="{9E35D38D-33FC-469D-B2D7-66D975B5CA21}"/>
              </a:ext>
            </a:extLst>
          </p:cNvPr>
          <p:cNvSpPr txBox="1"/>
          <p:nvPr/>
        </p:nvSpPr>
        <p:spPr>
          <a:xfrm>
            <a:off x="8739387" y="4165239"/>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32" name="TextBox 31" descr="n89 zalo Cuong Bui">
            <a:extLst>
              <a:ext uri="{FF2B5EF4-FFF2-40B4-BE49-F238E27FC236}">
                <a16:creationId xmlns:a16="http://schemas.microsoft.com/office/drawing/2014/main" id="{292C6995-4CE6-49E0-870B-FC7852DC8784}"/>
              </a:ext>
            </a:extLst>
          </p:cNvPr>
          <p:cNvSpPr txBox="1"/>
          <p:nvPr/>
        </p:nvSpPr>
        <p:spPr>
          <a:xfrm>
            <a:off x="983934" y="2867281"/>
            <a:ext cx="6278293" cy="203466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 1: </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Ta có công: A = F.s.cos</a:t>
            </a: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sym typeface="Symbol" panose="05050102010706020507" pitchFamily="18" charset="2"/>
              </a:rPr>
              <a:t></a:t>
            </a: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 F.d = q.E.d </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Với điện tích âm q &lt; 0, lực ngược chiều với đường đi nên công âm: A = q.E.d</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1908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9" name="TextBox 38" descr="n89 zalo Cuong Bui">
            <a:extLst>
              <a:ext uri="{FF2B5EF4-FFF2-40B4-BE49-F238E27FC236}">
                <a16:creationId xmlns:a16="http://schemas.microsoft.com/office/drawing/2014/main" id="{D7FA5F59-ECED-47CD-865A-6D06135523C8}"/>
              </a:ext>
            </a:extLst>
          </p:cNvPr>
          <p:cNvSpPr txBox="1"/>
          <p:nvPr/>
        </p:nvSpPr>
        <p:spPr>
          <a:xfrm>
            <a:off x="765008" y="2340213"/>
            <a:ext cx="5325581" cy="3521220"/>
          </a:xfrm>
          <a:prstGeom prst="rect">
            <a:avLst/>
          </a:prstGeom>
          <a:noFill/>
        </p:spPr>
        <p:txBody>
          <a:bodyPr wrap="square">
            <a:spAutoFit/>
          </a:bodyPr>
          <a:lstStyle/>
          <a:p>
            <a:pPr marL="0" marR="0" algn="just">
              <a:lnSpc>
                <a:spcPct val="115000"/>
              </a:lnSpc>
              <a:spcBef>
                <a:spcPts val="0"/>
              </a:spcBef>
              <a:spcAft>
                <a:spcPts val="0"/>
              </a:spcAft>
            </a:pPr>
            <a:r>
              <a:rPr lang="en-US" sz="2800" i="1">
                <a:solidFill>
                  <a:srgbClr val="7030A0"/>
                </a:solidFill>
                <a:latin typeface="Cambria" panose="02040503050406030204" pitchFamily="18" charset="0"/>
                <a:ea typeface="Cambria" panose="02040503050406030204" pitchFamily="18" charset="0"/>
              </a:rPr>
              <a:t>Như chúng ta đã biết: </a:t>
            </a:r>
            <a:r>
              <a:rPr lang="en-US" sz="2800" i="1">
                <a:solidFill>
                  <a:srgbClr val="7030A0"/>
                </a:solidFill>
                <a:effectLst/>
                <a:latin typeface="Cambria" panose="02040503050406030204" pitchFamily="18" charset="0"/>
                <a:ea typeface="Cambria" panose="02040503050406030204" pitchFamily="18" charset="0"/>
              </a:rPr>
              <a:t>Khi một vật có khối lượng m đặt tại một vị trí trong trọng trường thì tồn tại thế năng trọng trường. Vậy khi một điện tích q đặt tại một điểm trong điện trường có tồn tại dạng năng lượng tương tự như vậy không?</a:t>
            </a:r>
            <a:endParaRPr lang="en-US" sz="2800">
              <a:solidFill>
                <a:srgbClr val="7030A0"/>
              </a:solidFill>
              <a:effectLst/>
              <a:latin typeface="Cambria" panose="02040503050406030204" pitchFamily="18" charset="0"/>
              <a:ea typeface="Cambria" panose="02040503050406030204" pitchFamily="18" charset="0"/>
            </a:endParaRPr>
          </a:p>
        </p:txBody>
      </p:sp>
      <p:pic>
        <p:nvPicPr>
          <p:cNvPr id="2" name="sẽ như thế nào khi vận hành búa điesel 12 tấn ép cọc mũi 9,6 mét (1) 00_11_00-00_12_00" descr="n89 zalo Cuong Bui">
            <a:hlinkClick r:id="" action="ppaction://media"/>
            <a:extLst>
              <a:ext uri="{FF2B5EF4-FFF2-40B4-BE49-F238E27FC236}">
                <a16:creationId xmlns:a16="http://schemas.microsoft.com/office/drawing/2014/main" id="{98DBCFFE-82DD-40A9-215C-D2230A87E9C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9556" y="1894305"/>
            <a:ext cx="5325582" cy="4413035"/>
          </a:xfrm>
          <a:prstGeom prst="rect">
            <a:avLst/>
          </a:prstGeom>
        </p:spPr>
      </p:pic>
    </p:spTree>
    <p:extLst>
      <p:ext uri="{BB962C8B-B14F-4D97-AF65-F5344CB8AC3E}">
        <p14:creationId xmlns:p14="http://schemas.microsoft.com/office/powerpoint/2010/main" val="829253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grpSp>
        <p:nvGrpSpPr>
          <p:cNvPr id="2019" name="Group 2018" descr="n89 zalo Cuong Bui">
            <a:extLst>
              <a:ext uri="{FF2B5EF4-FFF2-40B4-BE49-F238E27FC236}">
                <a16:creationId xmlns:a16="http://schemas.microsoft.com/office/drawing/2014/main" id="{B6461AE6-89C4-3A0F-1ACC-7965772D74A8}"/>
              </a:ext>
            </a:extLst>
          </p:cNvPr>
          <p:cNvGrpSpPr/>
          <p:nvPr/>
        </p:nvGrpSpPr>
        <p:grpSpPr>
          <a:xfrm>
            <a:off x="7956031" y="2808130"/>
            <a:ext cx="2891234" cy="2590800"/>
            <a:chOff x="8293656" y="2566891"/>
            <a:chExt cx="2891234" cy="2590800"/>
          </a:xfrm>
        </p:grpSpPr>
        <p:sp>
          <p:nvSpPr>
            <p:cNvPr id="9" name="Text Box 12">
              <a:extLst>
                <a:ext uri="{FF2B5EF4-FFF2-40B4-BE49-F238E27FC236}">
                  <a16:creationId xmlns:a16="http://schemas.microsoft.com/office/drawing/2014/main" id="{E1823CAD-71D2-935E-9615-A46193B842FC}"/>
                </a:ext>
              </a:extLst>
            </p:cNvPr>
            <p:cNvSpPr txBox="1">
              <a:spLocks noChangeArrowheads="1"/>
            </p:cNvSpPr>
            <p:nvPr/>
          </p:nvSpPr>
          <p:spPr bwMode="auto">
            <a:xfrm>
              <a:off x="8293656" y="256689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10" name="Text Box 13">
              <a:extLst>
                <a:ext uri="{FF2B5EF4-FFF2-40B4-BE49-F238E27FC236}">
                  <a16:creationId xmlns:a16="http://schemas.microsoft.com/office/drawing/2014/main" id="{ED741F11-088C-5506-F397-26E03A422F2E}"/>
                </a:ext>
              </a:extLst>
            </p:cNvPr>
            <p:cNvSpPr txBox="1">
              <a:spLocks noChangeArrowheads="1"/>
            </p:cNvSpPr>
            <p:nvPr/>
          </p:nvSpPr>
          <p:spPr bwMode="auto">
            <a:xfrm>
              <a:off x="8293656" y="470049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12" name="Line 14">
              <a:extLst>
                <a:ext uri="{FF2B5EF4-FFF2-40B4-BE49-F238E27FC236}">
                  <a16:creationId xmlns:a16="http://schemas.microsoft.com/office/drawing/2014/main" id="{1BF99A1E-7228-0757-B25C-97A505D4C3B6}"/>
                </a:ext>
              </a:extLst>
            </p:cNvPr>
            <p:cNvSpPr>
              <a:spLocks noChangeShapeType="1"/>
            </p:cNvSpPr>
            <p:nvPr/>
          </p:nvSpPr>
          <p:spPr bwMode="auto">
            <a:xfrm>
              <a:off x="8478203" y="287169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3" name="Line 19">
              <a:extLst>
                <a:ext uri="{FF2B5EF4-FFF2-40B4-BE49-F238E27FC236}">
                  <a16:creationId xmlns:a16="http://schemas.microsoft.com/office/drawing/2014/main" id="{A4EC9F64-1AA2-D405-73FA-39CBB0F930C8}"/>
                </a:ext>
              </a:extLst>
            </p:cNvPr>
            <p:cNvSpPr>
              <a:spLocks noChangeShapeType="1"/>
            </p:cNvSpPr>
            <p:nvPr/>
          </p:nvSpPr>
          <p:spPr bwMode="auto">
            <a:xfrm>
              <a:off x="8478203" y="412047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42E464-9915-CDDF-ADAE-7374B02FD9D2}"/>
                    </a:ext>
                  </a:extLst>
                </p:cNvPr>
                <p:cNvSpPr txBox="1"/>
                <p:nvPr/>
              </p:nvSpPr>
              <p:spPr>
                <a:xfrm>
                  <a:off x="9338013" y="308413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15" name="TextBox 14">
                  <a:extLst>
                    <a:ext uri="{FF2B5EF4-FFF2-40B4-BE49-F238E27FC236}">
                      <a16:creationId xmlns:a16="http://schemas.microsoft.com/office/drawing/2014/main" id="{5942E464-9915-CDDF-ADAE-7374B02FD9D2}"/>
                    </a:ext>
                  </a:extLst>
                </p:cNvPr>
                <p:cNvSpPr txBox="1">
                  <a:spLocks noRot="1" noChangeAspect="1" noMove="1" noResize="1" noEditPoints="1" noAdjustHandles="1" noChangeArrowheads="1" noChangeShapeType="1" noTextEdit="1"/>
                </p:cNvSpPr>
                <p:nvPr/>
              </p:nvSpPr>
              <p:spPr>
                <a:xfrm>
                  <a:off x="9338013" y="3084131"/>
                  <a:ext cx="429988" cy="374240"/>
                </a:xfrm>
                <a:prstGeom prst="rect">
                  <a:avLst/>
                </a:prstGeom>
                <a:blipFill>
                  <a:blip r:embed="rId8"/>
                  <a:stretch>
                    <a:fillRect b="-6557"/>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80000F11-6F46-59E0-3163-3C15CA3CBA1B}"/>
                </a:ext>
              </a:extLst>
            </p:cNvPr>
            <p:cNvGrpSpPr/>
            <p:nvPr/>
          </p:nvGrpSpPr>
          <p:grpSpPr>
            <a:xfrm>
              <a:off x="8582590" y="3135560"/>
              <a:ext cx="1064333" cy="853869"/>
              <a:chOff x="1342150" y="3225662"/>
              <a:chExt cx="1064333" cy="853869"/>
            </a:xfrm>
          </p:grpSpPr>
          <p:cxnSp>
            <p:nvCxnSpPr>
              <p:cNvPr id="17" name="Straight Arrow Connector 16">
                <a:extLst>
                  <a:ext uri="{FF2B5EF4-FFF2-40B4-BE49-F238E27FC236}">
                    <a16:creationId xmlns:a16="http://schemas.microsoft.com/office/drawing/2014/main" id="{F334F545-29E8-04ED-0C19-1405BB8CF9D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56">
                <a:extLst>
                  <a:ext uri="{FF2B5EF4-FFF2-40B4-BE49-F238E27FC236}">
                    <a16:creationId xmlns:a16="http://schemas.microsoft.com/office/drawing/2014/main" id="{605F43D1-CB51-A19A-BAC1-39E87DD99371}"/>
                  </a:ext>
                </a:extLst>
              </p:cNvPr>
              <p:cNvGrpSpPr>
                <a:grpSpLocks/>
              </p:cNvGrpSpPr>
              <p:nvPr/>
            </p:nvGrpSpPr>
            <p:grpSpPr bwMode="auto">
              <a:xfrm>
                <a:off x="1873181" y="3225662"/>
                <a:ext cx="312738" cy="369888"/>
                <a:chOff x="4191" y="1416"/>
                <a:chExt cx="197" cy="233"/>
              </a:xfrm>
            </p:grpSpPr>
            <p:sp>
              <p:nvSpPr>
                <p:cNvPr id="20" name="Oval 15">
                  <a:extLst>
                    <a:ext uri="{FF2B5EF4-FFF2-40B4-BE49-F238E27FC236}">
                      <a16:creationId xmlns:a16="http://schemas.microsoft.com/office/drawing/2014/main" id="{88961402-DE04-4E87-1C68-D57A9E93F2C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1" name="Text Box 16">
                  <a:extLst>
                    <a:ext uri="{FF2B5EF4-FFF2-40B4-BE49-F238E27FC236}">
                      <a16:creationId xmlns:a16="http://schemas.microsoft.com/office/drawing/2014/main" id="{22D95935-40BE-90AF-04CF-01D3C840FAF0}"/>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5D4127D-5067-9B97-48AA-CC2496F6AFB5}"/>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19" name="TextBox 18">
                    <a:extLst>
                      <a:ext uri="{FF2B5EF4-FFF2-40B4-BE49-F238E27FC236}">
                        <a16:creationId xmlns:a16="http://schemas.microsoft.com/office/drawing/2014/main" id="{15D4127D-5067-9B97-48AA-CC2496F6AFB5}"/>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8AABCD65-FB7B-FB56-D3C9-64821CFAC3F8}"/>
                </a:ext>
              </a:extLst>
            </p:cNvPr>
            <p:cNvSpPr txBox="1"/>
            <p:nvPr/>
          </p:nvSpPr>
          <p:spPr>
            <a:xfrm>
              <a:off x="8830694" y="308979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91D39054-DF0E-4258-2CE4-AF93B312847B}"/>
                </a:ext>
              </a:extLst>
            </p:cNvPr>
            <p:cNvCxnSpPr>
              <a:cxnSpLocks/>
            </p:cNvCxnSpPr>
            <p:nvPr/>
          </p:nvCxnSpPr>
          <p:spPr>
            <a:xfrm>
              <a:off x="9289902" y="3135560"/>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E37DA0-E780-BCF6-232A-F8E0FC1D34A2}"/>
                </a:ext>
              </a:extLst>
            </p:cNvPr>
            <p:cNvSpPr txBox="1"/>
            <p:nvPr/>
          </p:nvSpPr>
          <p:spPr>
            <a:xfrm>
              <a:off x="9786469" y="3916157"/>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25" name="Group 24">
              <a:extLst>
                <a:ext uri="{FF2B5EF4-FFF2-40B4-BE49-F238E27FC236}">
                  <a16:creationId xmlns:a16="http://schemas.microsoft.com/office/drawing/2014/main" id="{BB9E6363-8F5D-B483-A617-7EA57D1FC549}"/>
                </a:ext>
              </a:extLst>
            </p:cNvPr>
            <p:cNvGrpSpPr/>
            <p:nvPr/>
          </p:nvGrpSpPr>
          <p:grpSpPr>
            <a:xfrm>
              <a:off x="9569434" y="3256278"/>
              <a:ext cx="1064333" cy="1189033"/>
              <a:chOff x="9306011" y="2567328"/>
              <a:chExt cx="1064333" cy="1189033"/>
            </a:xfrm>
          </p:grpSpPr>
          <p:grpSp>
            <p:nvGrpSpPr>
              <p:cNvPr id="26" name="Group 56">
                <a:extLst>
                  <a:ext uri="{FF2B5EF4-FFF2-40B4-BE49-F238E27FC236}">
                    <a16:creationId xmlns:a16="http://schemas.microsoft.com/office/drawing/2014/main" id="{6F8E1D96-C930-BE60-14FD-A78568893AEE}"/>
                  </a:ext>
                </a:extLst>
              </p:cNvPr>
              <p:cNvGrpSpPr>
                <a:grpSpLocks/>
              </p:cNvGrpSpPr>
              <p:nvPr/>
            </p:nvGrpSpPr>
            <p:grpSpPr bwMode="auto">
              <a:xfrm>
                <a:off x="9819114" y="3110248"/>
                <a:ext cx="276225" cy="646113"/>
                <a:chOff x="4203" y="1346"/>
                <a:chExt cx="174" cy="407"/>
              </a:xfrm>
            </p:grpSpPr>
            <p:sp>
              <p:nvSpPr>
                <p:cNvPr id="2016" name="Oval 15">
                  <a:extLst>
                    <a:ext uri="{FF2B5EF4-FFF2-40B4-BE49-F238E27FC236}">
                      <a16:creationId xmlns:a16="http://schemas.microsoft.com/office/drawing/2014/main" id="{E67F164F-6F82-3C38-6932-C1B4F0360A63}"/>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17" name="Text Box 16">
                  <a:extLst>
                    <a:ext uri="{FF2B5EF4-FFF2-40B4-BE49-F238E27FC236}">
                      <a16:creationId xmlns:a16="http://schemas.microsoft.com/office/drawing/2014/main" id="{E6F15FD9-AD22-C375-8F2B-783CBC728778}"/>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27" name="Straight Arrow Connector 26">
                <a:extLst>
                  <a:ext uri="{FF2B5EF4-FFF2-40B4-BE49-F238E27FC236}">
                    <a16:creationId xmlns:a16="http://schemas.microsoft.com/office/drawing/2014/main" id="{6CB8FF69-8A1E-F4B5-023B-F6CBA5D9265F}"/>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0EABF79-A81A-CCA9-0A68-9B5726FE9275}"/>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8" name="TextBox 27">
                    <a:extLst>
                      <a:ext uri="{FF2B5EF4-FFF2-40B4-BE49-F238E27FC236}">
                        <a16:creationId xmlns:a16="http://schemas.microsoft.com/office/drawing/2014/main" id="{70EABF79-A81A-CCA9-0A68-9B5726FE9275}"/>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10"/>
                    <a:stretch>
                      <a:fillRect/>
                    </a:stretch>
                  </a:blipFill>
                </p:spPr>
                <p:txBody>
                  <a:bodyPr/>
                  <a:lstStyle/>
                  <a:p>
                    <a:r>
                      <a:rPr lang="en-US">
                        <a:noFill/>
                      </a:rPr>
                      <a:t> </a:t>
                    </a:r>
                  </a:p>
                </p:txBody>
              </p:sp>
            </mc:Fallback>
          </mc:AlternateContent>
        </p:grpSp>
        <p:cxnSp>
          <p:nvCxnSpPr>
            <p:cNvPr id="2018" name="Straight Connector 2017">
              <a:extLst>
                <a:ext uri="{FF2B5EF4-FFF2-40B4-BE49-F238E27FC236}">
                  <a16:creationId xmlns:a16="http://schemas.microsoft.com/office/drawing/2014/main" id="{F285A2D2-8E2B-3BE1-59DC-9EB2020D0576}"/>
                </a:ext>
              </a:extLst>
            </p:cNvPr>
            <p:cNvCxnSpPr/>
            <p:nvPr/>
          </p:nvCxnSpPr>
          <p:spPr>
            <a:xfrm flipH="1">
              <a:off x="10244472" y="4167091"/>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descr="n89 zalo Cuong Bui">
            <a:extLst>
              <a:ext uri="{FF2B5EF4-FFF2-40B4-BE49-F238E27FC236}">
                <a16:creationId xmlns:a16="http://schemas.microsoft.com/office/drawing/2014/main" id="{B84B46D1-3969-6E40-0AA9-5ADEEBB26DAB}"/>
              </a:ext>
            </a:extLst>
          </p:cNvPr>
          <p:cNvSpPr txBox="1"/>
          <p:nvPr/>
        </p:nvSpPr>
        <p:spPr>
          <a:xfrm>
            <a:off x="1061986" y="3265330"/>
            <a:ext cx="6098344" cy="153663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Khi một điện tích đặt trong điện trường thì nó dự trữ năng lượng dưới dạng thế năng.</a:t>
            </a:r>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55706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9"/>
                                        </p:tgtEl>
                                        <p:attrNameLst>
                                          <p:attrName>style.visibility</p:attrName>
                                        </p:attrNameLst>
                                      </p:cBhvr>
                                      <p:to>
                                        <p:strVal val="visible"/>
                                      </p:to>
                                    </p:set>
                                    <p:animEffect transition="in" filter="fade">
                                      <p:cBhvr>
                                        <p:cTn id="7" dur="500"/>
                                        <p:tgtEl>
                                          <p:spTgt spid="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29" name="Text Box 12" descr="n89 zalo Cuong Bui">
            <a:extLst>
              <a:ext uri="{FF2B5EF4-FFF2-40B4-BE49-F238E27FC236}">
                <a16:creationId xmlns:a16="http://schemas.microsoft.com/office/drawing/2014/main" id="{C0E8DF4F-CC86-0FCD-6301-E2D322CD4537}"/>
              </a:ext>
            </a:extLst>
          </p:cNvPr>
          <p:cNvSpPr txBox="1">
            <a:spLocks noChangeArrowheads="1"/>
          </p:cNvSpPr>
          <p:nvPr/>
        </p:nvSpPr>
        <p:spPr bwMode="auto">
          <a:xfrm>
            <a:off x="8293656" y="273570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30" name="Text Box 13" descr="n89 zalo Cuong Bui">
            <a:extLst>
              <a:ext uri="{FF2B5EF4-FFF2-40B4-BE49-F238E27FC236}">
                <a16:creationId xmlns:a16="http://schemas.microsoft.com/office/drawing/2014/main" id="{B7033E54-5B75-2D22-E15F-93F08452D8C1}"/>
              </a:ext>
            </a:extLst>
          </p:cNvPr>
          <p:cNvSpPr txBox="1">
            <a:spLocks noChangeArrowheads="1"/>
          </p:cNvSpPr>
          <p:nvPr/>
        </p:nvSpPr>
        <p:spPr bwMode="auto">
          <a:xfrm>
            <a:off x="8293656" y="486930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31" name="Line 14" descr="n89 zalo Cuong Bui">
            <a:extLst>
              <a:ext uri="{FF2B5EF4-FFF2-40B4-BE49-F238E27FC236}">
                <a16:creationId xmlns:a16="http://schemas.microsoft.com/office/drawing/2014/main" id="{9E573B37-2E96-1785-E785-14B19E87E6FC}"/>
              </a:ext>
            </a:extLst>
          </p:cNvPr>
          <p:cNvSpPr>
            <a:spLocks noChangeShapeType="1"/>
          </p:cNvSpPr>
          <p:nvPr/>
        </p:nvSpPr>
        <p:spPr bwMode="auto">
          <a:xfrm>
            <a:off x="8478203" y="304050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036" name="Line 19" descr="n89 zalo Cuong Bui">
            <a:extLst>
              <a:ext uri="{FF2B5EF4-FFF2-40B4-BE49-F238E27FC236}">
                <a16:creationId xmlns:a16="http://schemas.microsoft.com/office/drawing/2014/main" id="{451E47EB-D2DC-3B6B-93A9-82124448BC6C}"/>
              </a:ext>
            </a:extLst>
          </p:cNvPr>
          <p:cNvSpPr>
            <a:spLocks noChangeShapeType="1"/>
          </p:cNvSpPr>
          <p:nvPr/>
        </p:nvSpPr>
        <p:spPr bwMode="auto">
          <a:xfrm>
            <a:off x="8478203" y="428928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39" name="TextBox 2038" descr="n89 zalo Cuong Bui">
                <a:extLst>
                  <a:ext uri="{FF2B5EF4-FFF2-40B4-BE49-F238E27FC236}">
                    <a16:creationId xmlns:a16="http://schemas.microsoft.com/office/drawing/2014/main" id="{F3F86EFD-1E2C-5FA8-3A4D-C532075E3B3C}"/>
                  </a:ext>
                </a:extLst>
              </p:cNvPr>
              <p:cNvSpPr txBox="1"/>
              <p:nvPr/>
            </p:nvSpPr>
            <p:spPr>
              <a:xfrm>
                <a:off x="9338013" y="325294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p:sp>
            <p:nvSpPr>
              <p:cNvPr id="2039" name="TextBox 2038" descr="n89 zalo Cuong Bui">
                <a:extLst>
                  <a:ext uri="{FF2B5EF4-FFF2-40B4-BE49-F238E27FC236}">
                    <a16:creationId xmlns:a16="http://schemas.microsoft.com/office/drawing/2014/main" id="{F3F86EFD-1E2C-5FA8-3A4D-C532075E3B3C}"/>
                  </a:ext>
                </a:extLst>
              </p:cNvPr>
              <p:cNvSpPr txBox="1">
                <a:spLocks noRot="1" noChangeAspect="1" noMove="1" noResize="1" noEditPoints="1" noAdjustHandles="1" noChangeArrowheads="1" noChangeShapeType="1" noTextEdit="1"/>
              </p:cNvSpPr>
              <p:nvPr/>
            </p:nvSpPr>
            <p:spPr>
              <a:xfrm>
                <a:off x="9338013" y="3252947"/>
                <a:ext cx="429988" cy="374240"/>
              </a:xfrm>
              <a:prstGeom prst="rect">
                <a:avLst/>
              </a:prstGeom>
              <a:blipFill>
                <a:blip r:embed="rId3"/>
                <a:stretch>
                  <a:fillRect b="-6557"/>
                </a:stretch>
              </a:blipFill>
            </p:spPr>
            <p:txBody>
              <a:bodyPr/>
              <a:lstStyle/>
              <a:p>
                <a:r>
                  <a:rPr lang="en-US">
                    <a:noFill/>
                  </a:rPr>
                  <a:t> </a:t>
                </a:r>
              </a:p>
            </p:txBody>
          </p:sp>
        </mc:Fallback>
      </mc:AlternateContent>
      <p:grpSp>
        <p:nvGrpSpPr>
          <p:cNvPr id="2040" name="Group 2039" descr="n89 zalo Cuong Bui">
            <a:extLst>
              <a:ext uri="{FF2B5EF4-FFF2-40B4-BE49-F238E27FC236}">
                <a16:creationId xmlns:a16="http://schemas.microsoft.com/office/drawing/2014/main" id="{2D693BC7-8DA2-3837-2218-A44C9596A8CE}"/>
              </a:ext>
            </a:extLst>
          </p:cNvPr>
          <p:cNvGrpSpPr/>
          <p:nvPr/>
        </p:nvGrpSpPr>
        <p:grpSpPr>
          <a:xfrm>
            <a:off x="8582590" y="3304376"/>
            <a:ext cx="1064333" cy="853869"/>
            <a:chOff x="1342150" y="3225662"/>
            <a:chExt cx="1064333" cy="853869"/>
          </a:xfrm>
        </p:grpSpPr>
        <p:cxnSp>
          <p:nvCxnSpPr>
            <p:cNvPr id="2041" name="Straight Arrow Connector 2040">
              <a:extLst>
                <a:ext uri="{FF2B5EF4-FFF2-40B4-BE49-F238E27FC236}">
                  <a16:creationId xmlns:a16="http://schemas.microsoft.com/office/drawing/2014/main" id="{41E0D08B-6434-885B-32CE-669D233B0EB0}"/>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042" name="Group 56">
              <a:extLst>
                <a:ext uri="{FF2B5EF4-FFF2-40B4-BE49-F238E27FC236}">
                  <a16:creationId xmlns:a16="http://schemas.microsoft.com/office/drawing/2014/main" id="{748A1F56-5B44-A41C-D502-5BFCA2DBD79C}"/>
                </a:ext>
              </a:extLst>
            </p:cNvPr>
            <p:cNvGrpSpPr>
              <a:grpSpLocks/>
            </p:cNvGrpSpPr>
            <p:nvPr/>
          </p:nvGrpSpPr>
          <p:grpSpPr bwMode="auto">
            <a:xfrm>
              <a:off x="1873181" y="3225662"/>
              <a:ext cx="312738" cy="369888"/>
              <a:chOff x="4191" y="1416"/>
              <a:chExt cx="197" cy="233"/>
            </a:xfrm>
          </p:grpSpPr>
          <p:sp>
            <p:nvSpPr>
              <p:cNvPr id="2045" name="Oval 15">
                <a:extLst>
                  <a:ext uri="{FF2B5EF4-FFF2-40B4-BE49-F238E27FC236}">
                    <a16:creationId xmlns:a16="http://schemas.microsoft.com/office/drawing/2014/main" id="{4CEC6957-CDA7-C9CC-E092-9EB27394426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2046" name="Text Box 16">
                <a:extLst>
                  <a:ext uri="{FF2B5EF4-FFF2-40B4-BE49-F238E27FC236}">
                    <a16:creationId xmlns:a16="http://schemas.microsoft.com/office/drawing/2014/main" id="{6255C7FC-141E-3CA0-FF2F-A8F9D61BAB0E}"/>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044" name="TextBox 2043">
                  <a:extLst>
                    <a:ext uri="{FF2B5EF4-FFF2-40B4-BE49-F238E27FC236}">
                      <a16:creationId xmlns:a16="http://schemas.microsoft.com/office/drawing/2014/main" id="{E8F1817D-841A-3502-C5C7-F1894D52BC44}"/>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4"/>
                  <a:stretch>
                    <a:fillRect/>
                  </a:stretch>
                </a:blipFill>
              </p:spPr>
              <p:txBody>
                <a:bodyPr/>
                <a:lstStyle/>
                <a:p>
                  <a:r>
                    <a:rPr lang="en-US">
                      <a:noFill/>
                    </a:rPr>
                    <a:t> </a:t>
                  </a:r>
                </a:p>
              </p:txBody>
            </p:sp>
          </mc:Fallback>
        </mc:AlternateContent>
      </p:grpSp>
      <p:sp>
        <p:nvSpPr>
          <p:cNvPr id="2047" name="TextBox 2046" descr="n89 zalo Cuong Bui">
            <a:extLst>
              <a:ext uri="{FF2B5EF4-FFF2-40B4-BE49-F238E27FC236}">
                <a16:creationId xmlns:a16="http://schemas.microsoft.com/office/drawing/2014/main" id="{2D36AA25-4E72-25A5-07F5-C34EB4BC55CD}"/>
              </a:ext>
            </a:extLst>
          </p:cNvPr>
          <p:cNvSpPr txBox="1"/>
          <p:nvPr/>
        </p:nvSpPr>
        <p:spPr>
          <a:xfrm>
            <a:off x="8830694" y="325861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cxnSp>
        <p:nvCxnSpPr>
          <p:cNvPr id="1889" name="Straight Connector 1888" descr="n89 zalo Cuong Bui">
            <a:extLst>
              <a:ext uri="{FF2B5EF4-FFF2-40B4-BE49-F238E27FC236}">
                <a16:creationId xmlns:a16="http://schemas.microsoft.com/office/drawing/2014/main" id="{49661522-059C-8C39-E1BE-4250E4ABEE23}"/>
              </a:ext>
            </a:extLst>
          </p:cNvPr>
          <p:cNvCxnSpPr>
            <a:cxnSpLocks/>
          </p:cNvCxnSpPr>
          <p:nvPr/>
        </p:nvCxnSpPr>
        <p:spPr>
          <a:xfrm>
            <a:off x="9289902" y="3304376"/>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descr="n89 zalo Cuong Bui">
            <a:extLst>
              <a:ext uri="{FF2B5EF4-FFF2-40B4-BE49-F238E27FC236}">
                <a16:creationId xmlns:a16="http://schemas.microsoft.com/office/drawing/2014/main" id="{575C1F79-92D3-CC9E-C6E1-95B7A00827F1}"/>
              </a:ext>
            </a:extLst>
          </p:cNvPr>
          <p:cNvSpPr txBox="1"/>
          <p:nvPr/>
        </p:nvSpPr>
        <p:spPr>
          <a:xfrm>
            <a:off x="9786469" y="4084973"/>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grpSp>
        <p:nvGrpSpPr>
          <p:cNvPr id="14" name="Group 13" descr="n89 zalo Cuong Bui">
            <a:extLst>
              <a:ext uri="{FF2B5EF4-FFF2-40B4-BE49-F238E27FC236}">
                <a16:creationId xmlns:a16="http://schemas.microsoft.com/office/drawing/2014/main" id="{6D52BEB1-C774-4AB5-AC57-6A76B1AE5173}"/>
              </a:ext>
            </a:extLst>
          </p:cNvPr>
          <p:cNvGrpSpPr/>
          <p:nvPr/>
        </p:nvGrpSpPr>
        <p:grpSpPr>
          <a:xfrm>
            <a:off x="9569434" y="3425094"/>
            <a:ext cx="1064333" cy="1189033"/>
            <a:chOff x="9306011" y="2567328"/>
            <a:chExt cx="1064333" cy="1189033"/>
          </a:xfrm>
        </p:grpSpPr>
        <p:grpSp>
          <p:nvGrpSpPr>
            <p:cNvPr id="4" name="Group 56">
              <a:extLst>
                <a:ext uri="{FF2B5EF4-FFF2-40B4-BE49-F238E27FC236}">
                  <a16:creationId xmlns:a16="http://schemas.microsoft.com/office/drawing/2014/main" id="{2201E288-4BD5-2F68-4EA5-615B227B7826}"/>
                </a:ext>
              </a:extLst>
            </p:cNvPr>
            <p:cNvGrpSpPr>
              <a:grpSpLocks/>
            </p:cNvGrpSpPr>
            <p:nvPr/>
          </p:nvGrpSpPr>
          <p:grpSpPr bwMode="auto">
            <a:xfrm>
              <a:off x="9819114" y="3110248"/>
              <a:ext cx="276225" cy="646113"/>
              <a:chOff x="4203" y="1346"/>
              <a:chExt cx="174" cy="407"/>
            </a:xfrm>
          </p:grpSpPr>
          <p:sp>
            <p:nvSpPr>
              <p:cNvPr id="5" name="Oval 15">
                <a:extLst>
                  <a:ext uri="{FF2B5EF4-FFF2-40B4-BE49-F238E27FC236}">
                    <a16:creationId xmlns:a16="http://schemas.microsoft.com/office/drawing/2014/main" id="{31CB0E58-76C1-C904-E23F-E6C43245380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6" name="Text Box 16">
                <a:extLst>
                  <a:ext uri="{FF2B5EF4-FFF2-40B4-BE49-F238E27FC236}">
                    <a16:creationId xmlns:a16="http://schemas.microsoft.com/office/drawing/2014/main" id="{32060055-211A-D833-04E3-789015B67A73}"/>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7" name="Straight Arrow Connector 6">
              <a:extLst>
                <a:ext uri="{FF2B5EF4-FFF2-40B4-BE49-F238E27FC236}">
                  <a16:creationId xmlns:a16="http://schemas.microsoft.com/office/drawing/2014/main" id="{D0D9801B-1228-0387-0CBD-63EA48934208}"/>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FBA77-B28D-468B-7C59-518472925D7A}"/>
                    </a:ext>
                  </a:extLst>
                </p:cNvPr>
                <p:cNvSpPr txBox="1"/>
                <p:nvPr/>
              </p:nvSpPr>
              <p:spPr>
                <a:xfrm>
                  <a:off x="9306011" y="2567328"/>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descr="n89 zalo Cuong Bui">
            <a:extLst>
              <a:ext uri="{FF2B5EF4-FFF2-40B4-BE49-F238E27FC236}">
                <a16:creationId xmlns:a16="http://schemas.microsoft.com/office/drawing/2014/main" id="{976A73D6-C1DE-7DD8-7CEE-D1104AE36426}"/>
              </a:ext>
            </a:extLst>
          </p:cNvPr>
          <p:cNvCxnSpPr/>
          <p:nvPr/>
        </p:nvCxnSpPr>
        <p:spPr>
          <a:xfrm flipH="1">
            <a:off x="10244472" y="4335907"/>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41" name="TextBox 40" descr="n89 zalo Cuong Bui">
            <a:extLst>
              <a:ext uri="{FF2B5EF4-FFF2-40B4-BE49-F238E27FC236}">
                <a16:creationId xmlns:a16="http://schemas.microsoft.com/office/drawing/2014/main" id="{2C3D59DA-370F-4DE3-BFB6-B757DF7C07A0}"/>
              </a:ext>
            </a:extLst>
          </p:cNvPr>
          <p:cNvSpPr txBox="1"/>
          <p:nvPr/>
        </p:nvSpPr>
        <p:spPr>
          <a:xfrm>
            <a:off x="654432" y="2039125"/>
            <a:ext cx="6802763" cy="4173450"/>
          </a:xfrm>
          <a:prstGeom prst="rect">
            <a:avLst/>
          </a:prstGeom>
          <a:noFill/>
        </p:spPr>
        <p:txBody>
          <a:bodyPr wrap="square">
            <a:spAutoFit/>
          </a:bodyPr>
          <a:lstStyle/>
          <a:p>
            <a:pPr marL="0" marR="0" algn="just">
              <a:lnSpc>
                <a:spcPct val="115000"/>
              </a:lnSpc>
              <a:spcBef>
                <a:spcPts val="0"/>
              </a:spcBef>
              <a:spcAft>
                <a:spcPts val="0"/>
              </a:spcAft>
            </a:pPr>
            <a:r>
              <a:rPr lang="en-US" sz="2600" b="1" i="1">
                <a:solidFill>
                  <a:srgbClr val="7030A0"/>
                </a:solidFill>
                <a:effectLst/>
                <a:latin typeface="Cambria" panose="02040503050406030204" pitchFamily="18" charset="0"/>
                <a:ea typeface="Cambria" panose="02040503050406030204" pitchFamily="18" charset="0"/>
              </a:rPr>
              <a:t>Câu 3: </a:t>
            </a:r>
            <a:r>
              <a:rPr lang="en-US" sz="2600" i="1">
                <a:solidFill>
                  <a:srgbClr val="7030A0"/>
                </a:solidFill>
                <a:effectLst/>
                <a:latin typeface="Cambria" panose="02040503050406030204" pitchFamily="18" charset="0"/>
                <a:ea typeface="Cambria" panose="02040503050406030204" pitchFamily="18" charset="0"/>
              </a:rPr>
              <a:t>Lấy số đo thế năng của điện tích trong điện trường là công mà điện trường có thể sinh ra khi cho điện tích dịch chuyển từ điểm mà ta xét đến điểm mốc để tính thế năng (điểm mốc thường coi là điểm mà lực điện hết khả năng sinh công), hãy viết biểu thức tính thế năng của điện tích q &gt; 0 đặt tại M trong hai trường hợp.</a:t>
            </a:r>
            <a:endParaRPr lang="en-US" sz="2600">
              <a:solidFill>
                <a:srgbClr val="7030A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600" i="1">
                <a:solidFill>
                  <a:srgbClr val="7030A0"/>
                </a:solidFill>
                <a:effectLst/>
                <a:latin typeface="Cambria" panose="02040503050406030204" pitchFamily="18" charset="0"/>
                <a:ea typeface="Cambria" panose="02040503050406030204" pitchFamily="18" charset="0"/>
              </a:rPr>
              <a:t>	</a:t>
            </a:r>
            <a:r>
              <a:rPr lang="en-US" sz="2600">
                <a:solidFill>
                  <a:srgbClr val="7030A0"/>
                </a:solidFill>
                <a:effectLst/>
                <a:latin typeface="Cambria" panose="02040503050406030204" pitchFamily="18" charset="0"/>
                <a:ea typeface="Cambria" panose="02040503050406030204" pitchFamily="18" charset="0"/>
              </a:rPr>
              <a:t>+ q đặt trong điện trường đều.</a:t>
            </a:r>
          </a:p>
          <a:p>
            <a:r>
              <a:rPr lang="en-US" sz="2600">
                <a:solidFill>
                  <a:srgbClr val="7030A0"/>
                </a:solidFill>
                <a:effectLst/>
                <a:latin typeface="Cambria" panose="02040503050406030204" pitchFamily="18" charset="0"/>
                <a:ea typeface="Cambria" panose="02040503050406030204" pitchFamily="18" charset="0"/>
              </a:rPr>
              <a:t>	+ q đặt trong một điện trường bất kì</a:t>
            </a:r>
            <a:endParaRPr lang="en-US" sz="2600">
              <a:solidFill>
                <a:srgbClr val="7030A0"/>
              </a:solidFill>
              <a:latin typeface="Cambria" panose="02040503050406030204" pitchFamily="18" charset="0"/>
            </a:endParaRPr>
          </a:p>
        </p:txBody>
      </p:sp>
    </p:spTree>
    <p:extLst>
      <p:ext uri="{BB962C8B-B14F-4D97-AF65-F5344CB8AC3E}">
        <p14:creationId xmlns:p14="http://schemas.microsoft.com/office/powerpoint/2010/main" val="40930274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89 zalo Cuong Bui"/>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n89 zalo Cuong Bui"/>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89 zalo Cuong Bui"/>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89 zalo Cuong Bui"/>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n89 zalo Cuong Bui"/>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n89 zalo Cuong Bui"/>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n89 zalo Cuong Bui"/>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n89 zalo Cuong Bui"/>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n89 zalo Cuong Bui"/>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n89 zalo Cuong Bui">
            <a:hlinkClick r:id="rId34" action="ppaction://hlinksldjump"/>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n89 zalo Cuong Bui"/>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n89 zalo Cuong Bui"/>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n89 zalo Cuong Bui"/>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n89 zalo Cuong Bui"/>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n89 zalo Cuong Bui"/>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n89 zalo Cuong Bui"/>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n89 zalo Cuong Bui"/>
          <p:cNvPicPr>
            <a:picLocks noChangeAspect="1" noChangeArrowheads="1"/>
          </p:cNvPicPr>
          <p:nvPr/>
        </p:nvPicPr>
        <p:blipFill>
          <a:blip r:embed="rId48">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n89 zalo Cuong Bui"/>
          <p:cNvPicPr>
            <a:picLocks noChangeAspect="1" noChangeArrowheads="1"/>
          </p:cNvPicPr>
          <p:nvPr/>
        </p:nvPicPr>
        <p:blipFill>
          <a:blip r:embed="rId49" cstate="print">
            <a:extLst>
              <a:ext uri="{BEBA8EAE-BF5A-486C-A8C5-ECC9F3942E4B}">
                <a14:imgProps xmlns:a14="http://schemas.microsoft.com/office/drawing/2010/main">
                  <a14:imgLayer r:embed="rId5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89 zalo Cuong Bui">
            <a:hlinkClick r:id="rId51" action="ppaction://hlinksldjump"/>
          </p:cNvPr>
          <p:cNvPicPr>
            <a:picLocks noChangeAspect="1" noChangeArrowheads="1"/>
          </p:cNvPicPr>
          <p:nvPr/>
        </p:nvPicPr>
        <p:blipFill>
          <a:blip r:embed="rId52">
            <a:extLst>
              <a:ext uri="{BEBA8EAE-BF5A-486C-A8C5-ECC9F3942E4B}">
                <a14:imgProps xmlns:a14="http://schemas.microsoft.com/office/drawing/2010/main">
                  <a14:imgLayer r:embed="rId5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9 zalo Cuong Bui">
            <a:hlinkClick r:id="rId54" action="ppaction://hlinksldjump"/>
          </p:cNvPr>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89 zalo Cuong Bui">
            <a:hlinkClick r:id="rId57" action="ppaction://hlinksldjump"/>
          </p:cNvPr>
          <p:cNvPicPr>
            <a:picLocks noChangeAspect="1" noChangeArrowheads="1"/>
          </p:cNvPicPr>
          <p:nvPr/>
        </p:nvPicPr>
        <p:blipFill>
          <a:blip r:embed="rId58">
            <a:extLst>
              <a:ext uri="{BEBA8EAE-BF5A-486C-A8C5-ECC9F3942E4B}">
                <a14:imgProps xmlns:a14="http://schemas.microsoft.com/office/drawing/2010/main">
                  <a14:imgLayer r:embed="rId5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89 zalo Cuong Bui">
            <a:hlinkClick r:id="rId60" action="ppaction://hlinksldjump"/>
          </p:cNvPr>
          <p:cNvPicPr>
            <a:picLocks noChangeAspect="1" noChangeArrowheads="1"/>
          </p:cNvPicPr>
          <p:nvPr/>
        </p:nvPicPr>
        <p:blipFill>
          <a:blip r:embed="rId61">
            <a:extLst>
              <a:ext uri="{BEBA8EAE-BF5A-486C-A8C5-ECC9F3942E4B}">
                <a14:imgProps xmlns:a14="http://schemas.microsoft.com/office/drawing/2010/main">
                  <a14:imgLayer r:embed="rId6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89 zalo Cuong Bui">
            <a:hlinkClick r:id="rId63" action="ppaction://hlinksldjump"/>
          </p:cNvPr>
          <p:cNvPicPr>
            <a:picLocks noChangeAspect="1" noChangeArrowheads="1"/>
          </p:cNvPicPr>
          <p:nvPr/>
        </p:nvPicPr>
        <p:blipFill>
          <a:blip r:embed="rId64">
            <a:extLst>
              <a:ext uri="{BEBA8EAE-BF5A-486C-A8C5-ECC9F3942E4B}">
                <a14:imgProps xmlns:a14="http://schemas.microsoft.com/office/drawing/2010/main">
                  <a14:imgLayer r:embed="rId6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30" name="ga" descr="n89 zalo Cuong Bui">
            <a:hlinkClick r:id="" action="ppaction://media"/>
            <a:extLst>
              <a:ext uri="{FF2B5EF4-FFF2-40B4-BE49-F238E27FC236}">
                <a16:creationId xmlns:a16="http://schemas.microsoft.com/office/drawing/2014/main" id="{F66DA8B8-88F2-4DC8-8D69-3594BD6CA3C9}"/>
              </a:ext>
            </a:extLst>
          </p:cNvPr>
          <p:cNvPicPr>
            <a:picLocks noChangeAspect="1"/>
          </p:cNvPicPr>
          <p:nvPr>
            <a:audioFile r:link="rId2"/>
            <p:extLst>
              <p:ext uri="{DAA4B4D4-6D71-4841-9C94-3DE7FCFB9230}">
                <p14:media xmlns:p14="http://schemas.microsoft.com/office/powerpoint/2010/main" r:embed="rId1"/>
              </p:ext>
            </p:extLst>
          </p:nvPr>
        </p:nvPicPr>
        <p:blipFill>
          <a:blip r:embed="rId66"/>
          <a:stretch>
            <a:fillRect/>
          </a:stretch>
        </p:blipFill>
        <p:spPr>
          <a:xfrm>
            <a:off x="545590" y="-629471"/>
            <a:ext cx="485619" cy="485619"/>
          </a:xfrm>
          <a:prstGeom prst="rect">
            <a:avLst/>
          </a:prstGeom>
        </p:spPr>
      </p:pic>
      <p:pic>
        <p:nvPicPr>
          <p:cNvPr id="33" name="heo" descr="n89 zalo Cuong Bui">
            <a:hlinkClick r:id="" action="ppaction://media"/>
            <a:extLst>
              <a:ext uri="{FF2B5EF4-FFF2-40B4-BE49-F238E27FC236}">
                <a16:creationId xmlns:a16="http://schemas.microsoft.com/office/drawing/2014/main" id="{166C1C07-66FD-4CFE-9E40-87560E7000B5}"/>
              </a:ext>
            </a:extLst>
          </p:cNvPr>
          <p:cNvPicPr>
            <a:picLocks noChangeAspect="1"/>
          </p:cNvPicPr>
          <p:nvPr>
            <a:audioFile r:link="rId4"/>
            <p:extLst>
              <p:ext uri="{DAA4B4D4-6D71-4841-9C94-3DE7FCFB9230}">
                <p14:media xmlns:p14="http://schemas.microsoft.com/office/powerpoint/2010/main" r:embed="rId3"/>
              </p:ext>
            </p:extLst>
          </p:nvPr>
        </p:nvPicPr>
        <p:blipFill>
          <a:blip r:embed="rId66"/>
          <a:stretch>
            <a:fillRect/>
          </a:stretch>
        </p:blipFill>
        <p:spPr>
          <a:xfrm>
            <a:off x="1274999" y="-624844"/>
            <a:ext cx="443390" cy="443390"/>
          </a:xfrm>
          <a:prstGeom prst="rect">
            <a:avLst/>
          </a:prstGeom>
        </p:spPr>
      </p:pic>
      <p:pic>
        <p:nvPicPr>
          <p:cNvPr id="34" name="bo" descr="n89 zalo Cuong Bui">
            <a:hlinkClick r:id="" action="ppaction://media"/>
            <a:extLst>
              <a:ext uri="{FF2B5EF4-FFF2-40B4-BE49-F238E27FC236}">
                <a16:creationId xmlns:a16="http://schemas.microsoft.com/office/drawing/2014/main" id="{C77041E8-A257-4798-A8A5-5F0BB7957062}"/>
              </a:ext>
            </a:extLst>
          </p:cNvPr>
          <p:cNvPicPr>
            <a:picLocks noChangeAspect="1"/>
          </p:cNvPicPr>
          <p:nvPr>
            <a:audioFile r:link="rId6"/>
            <p:extLst>
              <p:ext uri="{DAA4B4D4-6D71-4841-9C94-3DE7FCFB9230}">
                <p14:media xmlns:p14="http://schemas.microsoft.com/office/powerpoint/2010/main" r:embed="rId5"/>
              </p:ext>
            </p:extLst>
          </p:nvPr>
        </p:nvPicPr>
        <p:blipFill>
          <a:blip r:embed="rId66"/>
          <a:stretch>
            <a:fillRect/>
          </a:stretch>
        </p:blipFill>
        <p:spPr>
          <a:xfrm>
            <a:off x="2068804" y="-660876"/>
            <a:ext cx="443390" cy="443390"/>
          </a:xfrm>
          <a:prstGeom prst="rect">
            <a:avLst/>
          </a:prstGeom>
        </p:spPr>
      </p:pic>
      <p:pic>
        <p:nvPicPr>
          <p:cNvPr id="35" name="ngua" descr="n89 zalo Cuong Bui">
            <a:hlinkClick r:id="" action="ppaction://media"/>
            <a:extLst>
              <a:ext uri="{FF2B5EF4-FFF2-40B4-BE49-F238E27FC236}">
                <a16:creationId xmlns:a16="http://schemas.microsoft.com/office/drawing/2014/main" id="{64617B9E-567B-4352-9D19-AC12E1F90461}"/>
              </a:ext>
            </a:extLst>
          </p:cNvPr>
          <p:cNvPicPr>
            <a:picLocks noChangeAspect="1"/>
          </p:cNvPicPr>
          <p:nvPr>
            <a:audioFile r:link="rId8"/>
            <p:extLst>
              <p:ext uri="{DAA4B4D4-6D71-4841-9C94-3DE7FCFB9230}">
                <p14:media xmlns:p14="http://schemas.microsoft.com/office/powerpoint/2010/main" r:embed="rId7"/>
              </p:ext>
            </p:extLst>
          </p:nvPr>
        </p:nvPicPr>
        <p:blipFill>
          <a:blip r:embed="rId66"/>
          <a:stretch>
            <a:fillRect/>
          </a:stretch>
        </p:blipFill>
        <p:spPr>
          <a:xfrm>
            <a:off x="2888009" y="-675477"/>
            <a:ext cx="472592" cy="472592"/>
          </a:xfrm>
          <a:prstGeom prst="rect">
            <a:avLst/>
          </a:prstGeom>
        </p:spPr>
      </p:pic>
      <p:pic>
        <p:nvPicPr>
          <p:cNvPr id="36" name="cho" descr="n89 zalo Cuong Bui">
            <a:hlinkClick r:id="" action="ppaction://media"/>
            <a:extLst>
              <a:ext uri="{FF2B5EF4-FFF2-40B4-BE49-F238E27FC236}">
                <a16:creationId xmlns:a16="http://schemas.microsoft.com/office/drawing/2014/main" id="{5A5055A0-06F3-4A6E-9A1B-D3F9E2E7A7FC}"/>
              </a:ext>
            </a:extLst>
          </p:cNvPr>
          <p:cNvPicPr>
            <a:picLocks noChangeAspect="1"/>
          </p:cNvPicPr>
          <p:nvPr>
            <a:audioFile r:link="rId10"/>
            <p:extLst>
              <p:ext uri="{DAA4B4D4-6D71-4841-9C94-3DE7FCFB9230}">
                <p14:media xmlns:p14="http://schemas.microsoft.com/office/powerpoint/2010/main" r:embed="rId9"/>
              </p:ext>
            </p:extLst>
          </p:nvPr>
        </p:nvPicPr>
        <p:blipFill>
          <a:blip r:embed="rId66"/>
          <a:stretch>
            <a:fillRect/>
          </a:stretch>
        </p:blipFill>
        <p:spPr>
          <a:xfrm>
            <a:off x="3553456" y="-619807"/>
            <a:ext cx="472592" cy="472592"/>
          </a:xfrm>
          <a:prstGeom prst="rect">
            <a:avLst/>
          </a:prstGeom>
        </p:spPr>
      </p:pic>
      <p:pic>
        <p:nvPicPr>
          <p:cNvPr id="37" name="may cay" descr="n89 zalo Cuong Bui">
            <a:hlinkClick r:id="" action="ppaction://media"/>
            <a:extLst>
              <a:ext uri="{FF2B5EF4-FFF2-40B4-BE49-F238E27FC236}">
                <a16:creationId xmlns:a16="http://schemas.microsoft.com/office/drawing/2014/main" id="{4B034B83-B7E6-412A-88FA-50A252B9784F}"/>
              </a:ext>
            </a:extLst>
          </p:cNvPr>
          <p:cNvPicPr>
            <a:picLocks noChangeAspect="1"/>
          </p:cNvPicPr>
          <p:nvPr>
            <a:audioFile r:link="rId12"/>
            <p:extLst>
              <p:ext uri="{DAA4B4D4-6D71-4841-9C94-3DE7FCFB9230}">
                <p14:media xmlns:p14="http://schemas.microsoft.com/office/powerpoint/2010/main" r:embed="rId11"/>
              </p:ext>
            </p:extLst>
          </p:nvPr>
        </p:nvPicPr>
        <p:blipFill>
          <a:blip r:embed="rId66"/>
          <a:stretch>
            <a:fillRect/>
          </a:stretch>
        </p:blipFill>
        <p:spPr>
          <a:xfrm>
            <a:off x="4339676" y="-629471"/>
            <a:ext cx="536966" cy="536966"/>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1" y="1236"/>
                                    </p:animMotion>
                                  </p:childTnLst>
                                </p:cTn>
                              </p:par>
                              <p:par>
                                <p:cTn id="15" presetID="1" presetClass="mediacall" presetSubtype="0" fill="hold" nodeType="withEffect">
                                  <p:stCondLst>
                                    <p:cond delay="0"/>
                                  </p:stCondLst>
                                  <p:childTnLst>
                                    <p:cmd type="call" cmd="playFrom(0.0)">
                                      <p:cBhvr>
                                        <p:cTn id="16" dur="566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1"/>
                                        </p:tgtEl>
                                        <p:attrNameLst>
                                          <p:attrName>r</p:attrName>
                                        </p:attrNameLst>
                                      </p:cBhvr>
                                    </p:animRot>
                                    <p:animRot by="-240000">
                                      <p:cBhvr>
                                        <p:cTn id="24" dur="200" fill="hold">
                                          <p:stCondLst>
                                            <p:cond delay="200"/>
                                          </p:stCondLst>
                                        </p:cTn>
                                        <p:tgtEl>
                                          <p:spTgt spid="61"/>
                                        </p:tgtEl>
                                        <p:attrNameLst>
                                          <p:attrName>r</p:attrName>
                                        </p:attrNameLst>
                                      </p:cBhvr>
                                    </p:animRot>
                                    <p:animRot by="240000">
                                      <p:cBhvr>
                                        <p:cTn id="25" dur="200" fill="hold">
                                          <p:stCondLst>
                                            <p:cond delay="400"/>
                                          </p:stCondLst>
                                        </p:cTn>
                                        <p:tgtEl>
                                          <p:spTgt spid="61"/>
                                        </p:tgtEl>
                                        <p:attrNameLst>
                                          <p:attrName>r</p:attrName>
                                        </p:attrNameLst>
                                      </p:cBhvr>
                                    </p:animRot>
                                    <p:animRot by="-240000">
                                      <p:cBhvr>
                                        <p:cTn id="26" dur="200" fill="hold">
                                          <p:stCondLst>
                                            <p:cond delay="600"/>
                                          </p:stCondLst>
                                        </p:cTn>
                                        <p:tgtEl>
                                          <p:spTgt spid="61"/>
                                        </p:tgtEl>
                                        <p:attrNameLst>
                                          <p:attrName>r</p:attrName>
                                        </p:attrNameLst>
                                      </p:cBhvr>
                                    </p:animRot>
                                    <p:animRot by="120000">
                                      <p:cBhvr>
                                        <p:cTn id="27" dur="200" fill="hold">
                                          <p:stCondLst>
                                            <p:cond delay="800"/>
                                          </p:stCondLst>
                                        </p:cTn>
                                        <p:tgtEl>
                                          <p:spTgt spid="61"/>
                                        </p:tgtEl>
                                        <p:attrNameLst>
                                          <p:attrName>r</p:attrName>
                                        </p:attrNameLst>
                                      </p:cBhvr>
                                    </p:animRot>
                                  </p:childTnLst>
                                </p:cTn>
                              </p:par>
                              <p:par>
                                <p:cTn id="28"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29" dur="15000" fill="hold"/>
                                        <p:tgtEl>
                                          <p:spTgt spid="61"/>
                                        </p:tgtEl>
                                        <p:attrNameLst>
                                          <p:attrName>ppt_x</p:attrName>
                                          <p:attrName>ppt_y</p:attrName>
                                        </p:attrNameLst>
                                      </p:cBhvr>
                                      <p:rCtr x="57674" y="-864"/>
                                    </p:animMotion>
                                  </p:childTnLst>
                                </p:cTn>
                              </p:par>
                              <p:par>
                                <p:cTn id="30" presetID="1" presetClass="exit" presetSubtype="0" fill="hold" nodeType="withEffect">
                                  <p:stCondLst>
                                    <p:cond delay="0"/>
                                  </p:stCondLst>
                                  <p:childTnLst>
                                    <p:set>
                                      <p:cBhvr>
                                        <p:cTn id="31" dur="1" fill="hold">
                                          <p:stCondLst>
                                            <p:cond delay="0"/>
                                          </p:stCondLst>
                                        </p:cTn>
                                        <p:tgtEl>
                                          <p:spTgt spid="6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4"/>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3600" fill="hold"/>
                                        <p:tgtEl>
                                          <p:spTgt spid="35"/>
                                        </p:tgtEl>
                                      </p:cBhvr>
                                    </p:cmd>
                                  </p:childTnLst>
                                </p:cTn>
                              </p:par>
                            </p:childTnLst>
                          </p:cTn>
                        </p:par>
                      </p:childTnLst>
                    </p:cTn>
                  </p:par>
                </p:childTnLst>
              </p:cTn>
              <p:nextCondLst>
                <p:cond evt="onClick" delay="0">
                  <p:tgtEl>
                    <p:spTgt spid="62"/>
                  </p:tgtEl>
                </p:cond>
              </p:nextCondLst>
            </p:seq>
            <p:seq concurrent="1" nextAc="seek">
              <p:cTn id="36" restart="whenNotActive" fill="hold" evtFilter="cancelBubble" nodeType="interactiveSeq">
                <p:stCondLst>
                  <p:cond evt="onClick" delay="0">
                    <p:tgtEl>
                      <p:spTgt spid="68"/>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400" fill="hold">
                                          <p:stCondLst>
                                            <p:cond delay="0"/>
                                          </p:stCondLst>
                                        </p:cTn>
                                        <p:tgtEl>
                                          <p:spTgt spid="67"/>
                                        </p:tgtEl>
                                        <p:attrNameLst>
                                          <p:attrName>r</p:attrName>
                                        </p:attrNameLst>
                                      </p:cBhvr>
                                    </p:animRot>
                                    <p:animRot by="-240000">
                                      <p:cBhvr>
                                        <p:cTn id="45" dur="800" fill="hold">
                                          <p:stCondLst>
                                            <p:cond delay="800"/>
                                          </p:stCondLst>
                                        </p:cTn>
                                        <p:tgtEl>
                                          <p:spTgt spid="67"/>
                                        </p:tgtEl>
                                        <p:attrNameLst>
                                          <p:attrName>r</p:attrName>
                                        </p:attrNameLst>
                                      </p:cBhvr>
                                    </p:animRot>
                                    <p:animRot by="240000">
                                      <p:cBhvr>
                                        <p:cTn id="46" dur="800" fill="hold">
                                          <p:stCondLst>
                                            <p:cond delay="1600"/>
                                          </p:stCondLst>
                                        </p:cTn>
                                        <p:tgtEl>
                                          <p:spTgt spid="67"/>
                                        </p:tgtEl>
                                        <p:attrNameLst>
                                          <p:attrName>r</p:attrName>
                                        </p:attrNameLst>
                                      </p:cBhvr>
                                    </p:animRot>
                                    <p:animRot by="-240000">
                                      <p:cBhvr>
                                        <p:cTn id="47" dur="800" fill="hold">
                                          <p:stCondLst>
                                            <p:cond delay="2400"/>
                                          </p:stCondLst>
                                        </p:cTn>
                                        <p:tgtEl>
                                          <p:spTgt spid="67"/>
                                        </p:tgtEl>
                                        <p:attrNameLst>
                                          <p:attrName>r</p:attrName>
                                        </p:attrNameLst>
                                      </p:cBhvr>
                                    </p:animRot>
                                    <p:animRot by="120000">
                                      <p:cBhvr>
                                        <p:cTn id="48" dur="800" fill="hold">
                                          <p:stCondLst>
                                            <p:cond delay="32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66"/>
                                        </p:tgtEl>
                                        <p:attrNameLst>
                                          <p:attrName>r</p:attrName>
                                        </p:attrNameLst>
                                      </p:cBhvr>
                                    </p:animRot>
                                    <p:animRot by="-240000">
                                      <p:cBhvr>
                                        <p:cTn id="51" dur="600" fill="hold">
                                          <p:stCondLst>
                                            <p:cond delay="600"/>
                                          </p:stCondLst>
                                        </p:cTn>
                                        <p:tgtEl>
                                          <p:spTgt spid="66"/>
                                        </p:tgtEl>
                                        <p:attrNameLst>
                                          <p:attrName>r</p:attrName>
                                        </p:attrNameLst>
                                      </p:cBhvr>
                                    </p:animRot>
                                    <p:animRot by="240000">
                                      <p:cBhvr>
                                        <p:cTn id="52" dur="600" fill="hold">
                                          <p:stCondLst>
                                            <p:cond delay="1200"/>
                                          </p:stCondLst>
                                        </p:cTn>
                                        <p:tgtEl>
                                          <p:spTgt spid="66"/>
                                        </p:tgtEl>
                                        <p:attrNameLst>
                                          <p:attrName>r</p:attrName>
                                        </p:attrNameLst>
                                      </p:cBhvr>
                                    </p:animRot>
                                    <p:animRot by="-240000">
                                      <p:cBhvr>
                                        <p:cTn id="53" dur="600" fill="hold">
                                          <p:stCondLst>
                                            <p:cond delay="1800"/>
                                          </p:stCondLst>
                                        </p:cTn>
                                        <p:tgtEl>
                                          <p:spTgt spid="66"/>
                                        </p:tgtEl>
                                        <p:attrNameLst>
                                          <p:attrName>r</p:attrName>
                                        </p:attrNameLst>
                                      </p:cBhvr>
                                    </p:animRot>
                                    <p:animRot by="120000">
                                      <p:cBhvr>
                                        <p:cTn id="54" dur="600" fill="hold">
                                          <p:stCondLst>
                                            <p:cond delay="2400"/>
                                          </p:stCondLst>
                                        </p:cTn>
                                        <p:tgtEl>
                                          <p:spTgt spid="66"/>
                                        </p:tgtEl>
                                        <p:attrNameLst>
                                          <p:attrName>r</p:attrName>
                                        </p:attrNameLst>
                                      </p:cBhvr>
                                    </p:animRo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2"/>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5340" fill="hold"/>
                                        <p:tgtEl>
                                          <p:spTgt spid="33"/>
                                        </p:tgtEl>
                                      </p:cBhvr>
                                    </p:cmd>
                                  </p:childTnLst>
                                </p:cTn>
                              </p:par>
                            </p:childTnLst>
                          </p:cTn>
                        </p:par>
                      </p:childTnLst>
                    </p:cTn>
                  </p:par>
                </p:childTnLst>
              </p:cTn>
              <p:nextCondLst>
                <p:cond evt="onClick" delay="0">
                  <p:tgtEl>
                    <p:spTgt spid="68"/>
                  </p:tgtEl>
                </p:cond>
              </p:nextCondLst>
            </p:seq>
            <p:seq concurrent="1" nextAc="seek">
              <p:cTn id="61" restart="whenNotActive" fill="hold" evtFilter="cancelBubble" nodeType="interactiveSeq">
                <p:stCondLst>
                  <p:cond evt="onClick" delay="0">
                    <p:tgtEl>
                      <p:spTgt spid="7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500" fill="hold">
                                          <p:stCondLst>
                                            <p:cond delay="0"/>
                                          </p:stCondLst>
                                        </p:cTn>
                                        <p:tgtEl>
                                          <p:spTgt spid="70"/>
                                        </p:tgtEl>
                                        <p:attrNameLst>
                                          <p:attrName>r</p:attrName>
                                        </p:attrNameLst>
                                      </p:cBhvr>
                                    </p:animRot>
                                    <p:animRot by="-240000">
                                      <p:cBhvr>
                                        <p:cTn id="68" dur="1000" fill="hold">
                                          <p:stCondLst>
                                            <p:cond delay="1000"/>
                                          </p:stCondLst>
                                        </p:cTn>
                                        <p:tgtEl>
                                          <p:spTgt spid="70"/>
                                        </p:tgtEl>
                                        <p:attrNameLst>
                                          <p:attrName>r</p:attrName>
                                        </p:attrNameLst>
                                      </p:cBhvr>
                                    </p:animRot>
                                    <p:animRot by="240000">
                                      <p:cBhvr>
                                        <p:cTn id="69" dur="1000" fill="hold">
                                          <p:stCondLst>
                                            <p:cond delay="2000"/>
                                          </p:stCondLst>
                                        </p:cTn>
                                        <p:tgtEl>
                                          <p:spTgt spid="70"/>
                                        </p:tgtEl>
                                        <p:attrNameLst>
                                          <p:attrName>r</p:attrName>
                                        </p:attrNameLst>
                                      </p:cBhvr>
                                    </p:animRot>
                                    <p:animRot by="-240000">
                                      <p:cBhvr>
                                        <p:cTn id="70" dur="1000" fill="hold">
                                          <p:stCondLst>
                                            <p:cond delay="3000"/>
                                          </p:stCondLst>
                                        </p:cTn>
                                        <p:tgtEl>
                                          <p:spTgt spid="70"/>
                                        </p:tgtEl>
                                        <p:attrNameLst>
                                          <p:attrName>r</p:attrName>
                                        </p:attrNameLst>
                                      </p:cBhvr>
                                    </p:animRot>
                                    <p:animRot by="120000">
                                      <p:cBhvr>
                                        <p:cTn id="71" dur="1000" fill="hold">
                                          <p:stCondLst>
                                            <p:cond delay="4000"/>
                                          </p:stCondLst>
                                        </p:cTn>
                                        <p:tgtEl>
                                          <p:spTgt spid="7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051"/>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5201" fill="hold"/>
                                        <p:tgtEl>
                                          <p:spTgt spid="30"/>
                                        </p:tgtEl>
                                      </p:cBhvr>
                                    </p:cmd>
                                  </p:childTnLst>
                                </p:cTn>
                              </p:par>
                            </p:childTnLst>
                          </p:cTn>
                        </p:par>
                      </p:childTnLst>
                    </p:cTn>
                  </p:par>
                </p:childTnLst>
              </p:cTn>
              <p:nextCondLst>
                <p:cond evt="onClick" delay="0">
                  <p:tgtEl>
                    <p:spTgt spid="71"/>
                  </p:tgtEl>
                </p:cond>
              </p:nextCondLst>
            </p:seq>
            <p:seq concurrent="1" nextAc="seek">
              <p:cTn id="78" restart="whenNotActive" fill="hold" evtFilter="cancelBubble" nodeType="interactiveSeq">
                <p:stCondLst>
                  <p:cond evt="onClick" delay="0">
                    <p:tgtEl>
                      <p:spTgt spid="73"/>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2"/>
                                        </p:tgtEl>
                                        <p:attrNameLst>
                                          <p:attrName>r</p:attrName>
                                        </p:attrNameLst>
                                      </p:cBhvr>
                                    </p:animRot>
                                    <p:animRot by="-240000">
                                      <p:cBhvr>
                                        <p:cTn id="85" dur="400" fill="hold">
                                          <p:stCondLst>
                                            <p:cond delay="400"/>
                                          </p:stCondLst>
                                        </p:cTn>
                                        <p:tgtEl>
                                          <p:spTgt spid="72"/>
                                        </p:tgtEl>
                                        <p:attrNameLst>
                                          <p:attrName>r</p:attrName>
                                        </p:attrNameLst>
                                      </p:cBhvr>
                                    </p:animRot>
                                    <p:animRot by="240000">
                                      <p:cBhvr>
                                        <p:cTn id="86" dur="400" fill="hold">
                                          <p:stCondLst>
                                            <p:cond delay="800"/>
                                          </p:stCondLst>
                                        </p:cTn>
                                        <p:tgtEl>
                                          <p:spTgt spid="72"/>
                                        </p:tgtEl>
                                        <p:attrNameLst>
                                          <p:attrName>r</p:attrName>
                                        </p:attrNameLst>
                                      </p:cBhvr>
                                    </p:animRot>
                                    <p:animRot by="-240000">
                                      <p:cBhvr>
                                        <p:cTn id="87" dur="400" fill="hold">
                                          <p:stCondLst>
                                            <p:cond delay="1200"/>
                                          </p:stCondLst>
                                        </p:cTn>
                                        <p:tgtEl>
                                          <p:spTgt spid="72"/>
                                        </p:tgtEl>
                                        <p:attrNameLst>
                                          <p:attrName>r</p:attrName>
                                        </p:attrNameLst>
                                      </p:cBhvr>
                                    </p:animRot>
                                    <p:animRot by="120000">
                                      <p:cBhvr>
                                        <p:cTn id="88" dur="400" fill="hold">
                                          <p:stCondLst>
                                            <p:cond delay="1600"/>
                                          </p:stCondLst>
                                        </p:cTn>
                                        <p:tgtEl>
                                          <p:spTgt spid="72"/>
                                        </p:tgtEl>
                                        <p:attrNameLst>
                                          <p:attrName>r</p:attrName>
                                        </p:attrNameLst>
                                      </p:cBhvr>
                                    </p:animRot>
                                  </p:childTnLst>
                                </p:cTn>
                              </p:par>
                              <p:par>
                                <p:cTn id="89" presetID="1" presetClass="exit" presetSubtype="0" fill="hold" nodeType="with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055"/>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4806" fill="hold"/>
                                        <p:tgtEl>
                                          <p:spTgt spid="36"/>
                                        </p:tgtEl>
                                      </p:cBhvr>
                                    </p:cmd>
                                  </p:childTnLst>
                                </p:cTn>
                              </p:par>
                            </p:childTnLst>
                          </p:cTn>
                        </p:par>
                      </p:childTnLst>
                    </p:cTn>
                  </p:par>
                </p:childTnLst>
              </p:cTn>
              <p:nextCondLst>
                <p:cond evt="onClick" delay="0">
                  <p:tgtEl>
                    <p:spTgt spid="73"/>
                  </p:tgtEl>
                </p:cond>
              </p:nextCondLst>
            </p:seq>
            <p:seq concurrent="1" nextAc="seek">
              <p:cTn id="95" restart="whenNotActive" fill="hold" evtFilter="cancelBubble" nodeType="interactiveSeq">
                <p:stCondLst>
                  <p:cond evt="onClick" delay="0">
                    <p:tgtEl>
                      <p:spTgt spid="75"/>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74"/>
                                        </p:tgtEl>
                                        <p:attrNameLst>
                                          <p:attrName>style.visibility</p:attrName>
                                        </p:attrNameLst>
                                      </p:cBhvr>
                                      <p:to>
                                        <p:strVal val="visible"/>
                                      </p:to>
                                    </p:se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74"/>
                                        </p:tgtEl>
                                        <p:attrNameLst>
                                          <p:attrName>r</p:attrName>
                                        </p:attrNameLst>
                                      </p:cBhvr>
                                    </p:animRot>
                                    <p:animRot by="-240000">
                                      <p:cBhvr>
                                        <p:cTn id="102" dur="400" fill="hold">
                                          <p:stCondLst>
                                            <p:cond delay="400"/>
                                          </p:stCondLst>
                                        </p:cTn>
                                        <p:tgtEl>
                                          <p:spTgt spid="74"/>
                                        </p:tgtEl>
                                        <p:attrNameLst>
                                          <p:attrName>r</p:attrName>
                                        </p:attrNameLst>
                                      </p:cBhvr>
                                    </p:animRot>
                                    <p:animRot by="240000">
                                      <p:cBhvr>
                                        <p:cTn id="103" dur="400" fill="hold">
                                          <p:stCondLst>
                                            <p:cond delay="800"/>
                                          </p:stCondLst>
                                        </p:cTn>
                                        <p:tgtEl>
                                          <p:spTgt spid="74"/>
                                        </p:tgtEl>
                                        <p:attrNameLst>
                                          <p:attrName>r</p:attrName>
                                        </p:attrNameLst>
                                      </p:cBhvr>
                                    </p:animRot>
                                    <p:animRot by="-240000">
                                      <p:cBhvr>
                                        <p:cTn id="104" dur="400" fill="hold">
                                          <p:stCondLst>
                                            <p:cond delay="1200"/>
                                          </p:stCondLst>
                                        </p:cTn>
                                        <p:tgtEl>
                                          <p:spTgt spid="74"/>
                                        </p:tgtEl>
                                        <p:attrNameLst>
                                          <p:attrName>r</p:attrName>
                                        </p:attrNameLst>
                                      </p:cBhvr>
                                    </p:animRot>
                                    <p:animRot by="120000">
                                      <p:cBhvr>
                                        <p:cTn id="105" dur="400" fill="hold">
                                          <p:stCondLst>
                                            <p:cond delay="1600"/>
                                          </p:stCondLst>
                                        </p:cTn>
                                        <p:tgtEl>
                                          <p:spTgt spid="74"/>
                                        </p:tgtEl>
                                        <p:attrNameLst>
                                          <p:attrName>r</p:attrName>
                                        </p:attrNameLst>
                                      </p:cBhvr>
                                    </p:animRot>
                                  </p:childTnLst>
                                </p:cTn>
                              </p:par>
                              <p:par>
                                <p:cTn id="106"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107" dur="35000" fill="hold"/>
                                        <p:tgtEl>
                                          <p:spTgt spid="74"/>
                                        </p:tgtEl>
                                        <p:attrNameLst>
                                          <p:attrName>ppt_x</p:attrName>
                                          <p:attrName>ppt_y</p:attrName>
                                        </p:attrNameLst>
                                      </p:cBhvr>
                                      <p:rCtr x="-60556" y="2407"/>
                                    </p:animMotion>
                                  </p:childTnLst>
                                </p:cTn>
                              </p:par>
                              <p:par>
                                <p:cTn id="108" presetID="1" presetClass="entr" presetSubtype="0" fill="hold" nodeType="withEffect">
                                  <p:stCondLst>
                                    <p:cond delay="0"/>
                                  </p:stCondLst>
                                  <p:childTnLst>
                                    <p:set>
                                      <p:cBhvr>
                                        <p:cTn id="109" dur="1" fill="hold">
                                          <p:stCondLst>
                                            <p:cond delay="0"/>
                                          </p:stCondLst>
                                        </p:cTn>
                                        <p:tgtEl>
                                          <p:spTgt spid="76"/>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76"/>
                                        </p:tgtEl>
                                        <p:attrNameLst>
                                          <p:attrName>r</p:attrName>
                                        </p:attrNameLst>
                                      </p:cBhvr>
                                    </p:animRot>
                                    <p:animRot by="-240000">
                                      <p:cBhvr>
                                        <p:cTn id="112" dur="400" fill="hold">
                                          <p:stCondLst>
                                            <p:cond delay="400"/>
                                          </p:stCondLst>
                                        </p:cTn>
                                        <p:tgtEl>
                                          <p:spTgt spid="76"/>
                                        </p:tgtEl>
                                        <p:attrNameLst>
                                          <p:attrName>r</p:attrName>
                                        </p:attrNameLst>
                                      </p:cBhvr>
                                    </p:animRot>
                                    <p:animRot by="240000">
                                      <p:cBhvr>
                                        <p:cTn id="113" dur="400" fill="hold">
                                          <p:stCondLst>
                                            <p:cond delay="800"/>
                                          </p:stCondLst>
                                        </p:cTn>
                                        <p:tgtEl>
                                          <p:spTgt spid="76"/>
                                        </p:tgtEl>
                                        <p:attrNameLst>
                                          <p:attrName>r</p:attrName>
                                        </p:attrNameLst>
                                      </p:cBhvr>
                                    </p:animRot>
                                    <p:animRot by="-240000">
                                      <p:cBhvr>
                                        <p:cTn id="114" dur="400" fill="hold">
                                          <p:stCondLst>
                                            <p:cond delay="1200"/>
                                          </p:stCondLst>
                                        </p:cTn>
                                        <p:tgtEl>
                                          <p:spTgt spid="76"/>
                                        </p:tgtEl>
                                        <p:attrNameLst>
                                          <p:attrName>r</p:attrName>
                                        </p:attrNameLst>
                                      </p:cBhvr>
                                    </p:animRot>
                                    <p:animRot by="120000">
                                      <p:cBhvr>
                                        <p:cTn id="115" dur="400" fill="hold">
                                          <p:stCondLst>
                                            <p:cond delay="1600"/>
                                          </p:stCondLst>
                                        </p:cTn>
                                        <p:tgtEl>
                                          <p:spTgt spid="76"/>
                                        </p:tgtEl>
                                        <p:attrNameLst>
                                          <p:attrName>r</p:attrName>
                                        </p:attrNameLst>
                                      </p:cBhvr>
                                    </p:animRot>
                                  </p:childTnLst>
                                </p:cTn>
                              </p:par>
                              <p:par>
                                <p:cTn id="116"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17" dur="32000" fill="hold"/>
                                        <p:tgtEl>
                                          <p:spTgt spid="76"/>
                                        </p:tgtEl>
                                        <p:attrNameLst>
                                          <p:attrName>ppt_x</p:attrName>
                                          <p:attrName>ppt_y</p:attrName>
                                        </p:attrNameLst>
                                      </p:cBhvr>
                                      <p:rCtr x="59531" y="-741"/>
                                    </p:animMotion>
                                  </p:childTnLst>
                                </p:cTn>
                              </p:par>
                              <p:par>
                                <p:cTn id="118" presetID="1" presetClass="exit" presetSubtype="0" fill="hold" nodeType="withEffect">
                                  <p:stCondLst>
                                    <p:cond delay="0"/>
                                  </p:stCondLst>
                                  <p:childTnLst>
                                    <p:set>
                                      <p:cBhvr>
                                        <p:cTn id="119" dur="1" fill="hold">
                                          <p:stCondLst>
                                            <p:cond delay="0"/>
                                          </p:stCondLst>
                                        </p:cTn>
                                        <p:tgtEl>
                                          <p:spTgt spid="7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53"/>
                                        </p:tgtEl>
                                        <p:attrNameLst>
                                          <p:attrName>style.visibility</p:attrName>
                                        </p:attrNameLst>
                                      </p:cBhvr>
                                      <p:to>
                                        <p:strVal val="hidden"/>
                                      </p:to>
                                    </p:set>
                                  </p:childTnLst>
                                </p:cTn>
                              </p:par>
                              <p:par>
                                <p:cTn id="122" presetID="1" presetClass="mediacall" presetSubtype="0" fill="hold" nodeType="withEffect">
                                  <p:stCondLst>
                                    <p:cond delay="0"/>
                                  </p:stCondLst>
                                  <p:childTnLst>
                                    <p:cmd type="call" cmd="playFrom(0.0)">
                                      <p:cBhvr>
                                        <p:cTn id="123" dur="10007" fill="hold"/>
                                        <p:tgtEl>
                                          <p:spTgt spid="34"/>
                                        </p:tgtEl>
                                      </p:cBhvr>
                                    </p:cmd>
                                  </p:childTnLst>
                                </p:cTn>
                              </p:par>
                            </p:childTnLst>
                          </p:cTn>
                        </p:par>
                      </p:childTnLst>
                    </p:cTn>
                  </p:par>
                </p:childTnLst>
              </p:cTn>
              <p:nextCondLst>
                <p:cond evt="onClick" delay="0">
                  <p:tgtEl>
                    <p:spTgt spid="75"/>
                  </p:tgtEl>
                </p:cond>
              </p:nextCondLst>
            </p:seq>
            <p:audio>
              <p:cMediaNode vol="80000">
                <p:cTn id="124" repeatCount="5000" fill="hold" display="0">
                  <p:stCondLst>
                    <p:cond delay="indefinite"/>
                  </p:stCondLst>
                  <p:endCondLst>
                    <p:cond evt="onStopAudio" delay="0">
                      <p:tgtEl>
                        <p:sldTgt/>
                      </p:tgtEl>
                    </p:cond>
                  </p:endCondLst>
                </p:cTn>
                <p:tgtEl>
                  <p:spTgt spid="30"/>
                </p:tgtEl>
              </p:cMediaNode>
            </p:audio>
            <p:audio>
              <p:cMediaNode vol="80000">
                <p:cTn id="125" repeatCount="5000" fill="hold" display="0">
                  <p:stCondLst>
                    <p:cond delay="indefinite"/>
                  </p:stCondLst>
                  <p:endCondLst>
                    <p:cond evt="onStopAudio" delay="0">
                      <p:tgtEl>
                        <p:sldTgt/>
                      </p:tgtEl>
                    </p:cond>
                  </p:endCondLst>
                </p:cTn>
                <p:tgtEl>
                  <p:spTgt spid="33"/>
                </p:tgtEl>
              </p:cMediaNode>
            </p:audio>
            <p:audio>
              <p:cMediaNode vol="80000">
                <p:cTn id="126" repeatCount="5000" fill="hold" display="0">
                  <p:stCondLst>
                    <p:cond delay="indefinite"/>
                  </p:stCondLst>
                  <p:endCondLst>
                    <p:cond evt="onStopAudio" delay="0">
                      <p:tgtEl>
                        <p:sldTgt/>
                      </p:tgtEl>
                    </p:cond>
                  </p:endCondLst>
                </p:cTn>
                <p:tgtEl>
                  <p:spTgt spid="34"/>
                </p:tgtEl>
              </p:cMediaNode>
            </p:audio>
            <p:audio>
              <p:cMediaNode vol="80000">
                <p:cTn id="127" repeatCount="5000" fill="hold" display="0">
                  <p:stCondLst>
                    <p:cond delay="indefinite"/>
                  </p:stCondLst>
                  <p:endCondLst>
                    <p:cond evt="onStopAudio" delay="0">
                      <p:tgtEl>
                        <p:sldTgt/>
                      </p:tgtEl>
                    </p:cond>
                  </p:endCondLst>
                </p:cTn>
                <p:tgtEl>
                  <p:spTgt spid="35"/>
                </p:tgtEl>
              </p:cMediaNode>
            </p:audio>
            <p:audio>
              <p:cMediaNode vol="80000">
                <p:cTn id="128" repeatCount="5000" fill="hold" display="0">
                  <p:stCondLst>
                    <p:cond delay="indefinite"/>
                  </p:stCondLst>
                  <p:endCondLst>
                    <p:cond evt="onStopAudio" delay="0">
                      <p:tgtEl>
                        <p:sldTgt/>
                      </p:tgtEl>
                    </p:cond>
                  </p:endCondLst>
                </p:cTn>
                <p:tgtEl>
                  <p:spTgt spid="36"/>
                </p:tgtEl>
              </p:cMediaNode>
            </p:audio>
            <p:audio>
              <p:cMediaNode vol="80000">
                <p:cTn id="129" repeatCount="5000" fill="hold" display="0">
                  <p:stCondLst>
                    <p:cond delay="indefinite"/>
                  </p:stCondLst>
                  <p:endCondLst>
                    <p:cond evt="onStopAudio" delay="0">
                      <p:tgtEl>
                        <p:sldTgt/>
                      </p:tgtEl>
                    </p:cond>
                  </p:endCondLst>
                </p:cTn>
                <p:tgtEl>
                  <p:spTgt spid="3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29" name="Text Box 12" descr="n89 zalo Cuong Bui">
            <a:extLst>
              <a:ext uri="{FF2B5EF4-FFF2-40B4-BE49-F238E27FC236}">
                <a16:creationId xmlns:a16="http://schemas.microsoft.com/office/drawing/2014/main" id="{C0E8DF4F-CC86-0FCD-6301-E2D322CD4537}"/>
              </a:ext>
            </a:extLst>
          </p:cNvPr>
          <p:cNvSpPr txBox="1">
            <a:spLocks noChangeArrowheads="1"/>
          </p:cNvSpPr>
          <p:nvPr/>
        </p:nvSpPr>
        <p:spPr bwMode="auto">
          <a:xfrm>
            <a:off x="8293656" y="256689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30" name="Text Box 13" descr="n89 zalo Cuong Bui">
            <a:extLst>
              <a:ext uri="{FF2B5EF4-FFF2-40B4-BE49-F238E27FC236}">
                <a16:creationId xmlns:a16="http://schemas.microsoft.com/office/drawing/2014/main" id="{B7033E54-5B75-2D22-E15F-93F08452D8C1}"/>
              </a:ext>
            </a:extLst>
          </p:cNvPr>
          <p:cNvSpPr txBox="1">
            <a:spLocks noChangeArrowheads="1"/>
          </p:cNvSpPr>
          <p:nvPr/>
        </p:nvSpPr>
        <p:spPr bwMode="auto">
          <a:xfrm>
            <a:off x="8293656" y="470049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31" name="Line 14" descr="n89 zalo Cuong Bui">
            <a:extLst>
              <a:ext uri="{FF2B5EF4-FFF2-40B4-BE49-F238E27FC236}">
                <a16:creationId xmlns:a16="http://schemas.microsoft.com/office/drawing/2014/main" id="{9E573B37-2E96-1785-E785-14B19E87E6FC}"/>
              </a:ext>
            </a:extLst>
          </p:cNvPr>
          <p:cNvSpPr>
            <a:spLocks noChangeShapeType="1"/>
          </p:cNvSpPr>
          <p:nvPr/>
        </p:nvSpPr>
        <p:spPr bwMode="auto">
          <a:xfrm>
            <a:off x="8478203" y="287169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36" name="Line 19" descr="n89 zalo Cuong Bui">
            <a:extLst>
              <a:ext uri="{FF2B5EF4-FFF2-40B4-BE49-F238E27FC236}">
                <a16:creationId xmlns:a16="http://schemas.microsoft.com/office/drawing/2014/main" id="{451E47EB-D2DC-3B6B-93A9-82124448BC6C}"/>
              </a:ext>
            </a:extLst>
          </p:cNvPr>
          <p:cNvSpPr>
            <a:spLocks noChangeShapeType="1"/>
          </p:cNvSpPr>
          <p:nvPr/>
        </p:nvSpPr>
        <p:spPr bwMode="auto">
          <a:xfrm>
            <a:off x="8478203" y="412047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39" name="TextBox 2038" descr="n89 zalo Cuong Bui">
                <a:extLst>
                  <a:ext uri="{FF2B5EF4-FFF2-40B4-BE49-F238E27FC236}">
                    <a16:creationId xmlns:a16="http://schemas.microsoft.com/office/drawing/2014/main" id="{F3F86EFD-1E2C-5FA8-3A4D-C532075E3B3C}"/>
                  </a:ext>
                </a:extLst>
              </p:cNvPr>
              <p:cNvSpPr txBox="1"/>
              <p:nvPr/>
            </p:nvSpPr>
            <p:spPr>
              <a:xfrm>
                <a:off x="9338013" y="308413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p:sp>
            <p:nvSpPr>
              <p:cNvPr id="2039" name="TextBox 2038" descr="n89 zalo Cuong Bui">
                <a:extLst>
                  <a:ext uri="{FF2B5EF4-FFF2-40B4-BE49-F238E27FC236}">
                    <a16:creationId xmlns:a16="http://schemas.microsoft.com/office/drawing/2014/main" id="{F3F86EFD-1E2C-5FA8-3A4D-C532075E3B3C}"/>
                  </a:ext>
                </a:extLst>
              </p:cNvPr>
              <p:cNvSpPr txBox="1">
                <a:spLocks noRot="1" noChangeAspect="1" noMove="1" noResize="1" noEditPoints="1" noAdjustHandles="1" noChangeArrowheads="1" noChangeShapeType="1" noTextEdit="1"/>
              </p:cNvSpPr>
              <p:nvPr/>
            </p:nvSpPr>
            <p:spPr>
              <a:xfrm>
                <a:off x="9338013" y="3084131"/>
                <a:ext cx="429988" cy="374240"/>
              </a:xfrm>
              <a:prstGeom prst="rect">
                <a:avLst/>
              </a:prstGeom>
              <a:blipFill>
                <a:blip r:embed="rId3"/>
                <a:stretch>
                  <a:fillRect b="-6557"/>
                </a:stretch>
              </a:blipFill>
            </p:spPr>
            <p:txBody>
              <a:bodyPr/>
              <a:lstStyle/>
              <a:p>
                <a:r>
                  <a:rPr lang="en-US">
                    <a:noFill/>
                  </a:rPr>
                  <a:t> </a:t>
                </a:r>
              </a:p>
            </p:txBody>
          </p:sp>
        </mc:Fallback>
      </mc:AlternateContent>
      <p:grpSp>
        <p:nvGrpSpPr>
          <p:cNvPr id="2040" name="Group 2039" descr="n89 zalo Cuong Bui">
            <a:extLst>
              <a:ext uri="{FF2B5EF4-FFF2-40B4-BE49-F238E27FC236}">
                <a16:creationId xmlns:a16="http://schemas.microsoft.com/office/drawing/2014/main" id="{2D693BC7-8DA2-3837-2218-A44C9596A8CE}"/>
              </a:ext>
            </a:extLst>
          </p:cNvPr>
          <p:cNvGrpSpPr/>
          <p:nvPr/>
        </p:nvGrpSpPr>
        <p:grpSpPr>
          <a:xfrm>
            <a:off x="8582590" y="3135560"/>
            <a:ext cx="1064333" cy="853869"/>
            <a:chOff x="1342150" y="3225662"/>
            <a:chExt cx="1064333" cy="853869"/>
          </a:xfrm>
        </p:grpSpPr>
        <p:cxnSp>
          <p:nvCxnSpPr>
            <p:cNvPr id="2041" name="Straight Arrow Connector 2040">
              <a:extLst>
                <a:ext uri="{FF2B5EF4-FFF2-40B4-BE49-F238E27FC236}">
                  <a16:creationId xmlns:a16="http://schemas.microsoft.com/office/drawing/2014/main" id="{41E0D08B-6434-885B-32CE-669D233B0EB0}"/>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042" name="Group 56">
              <a:extLst>
                <a:ext uri="{FF2B5EF4-FFF2-40B4-BE49-F238E27FC236}">
                  <a16:creationId xmlns:a16="http://schemas.microsoft.com/office/drawing/2014/main" id="{748A1F56-5B44-A41C-D502-5BFCA2DBD79C}"/>
                </a:ext>
              </a:extLst>
            </p:cNvPr>
            <p:cNvGrpSpPr>
              <a:grpSpLocks/>
            </p:cNvGrpSpPr>
            <p:nvPr/>
          </p:nvGrpSpPr>
          <p:grpSpPr bwMode="auto">
            <a:xfrm>
              <a:off x="1873181" y="3225662"/>
              <a:ext cx="312738" cy="369888"/>
              <a:chOff x="4191" y="1416"/>
              <a:chExt cx="197" cy="233"/>
            </a:xfrm>
          </p:grpSpPr>
          <p:sp>
            <p:nvSpPr>
              <p:cNvPr id="2045" name="Oval 15">
                <a:extLst>
                  <a:ext uri="{FF2B5EF4-FFF2-40B4-BE49-F238E27FC236}">
                    <a16:creationId xmlns:a16="http://schemas.microsoft.com/office/drawing/2014/main" id="{4CEC6957-CDA7-C9CC-E092-9EB27394426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46" name="Text Box 16">
                <a:extLst>
                  <a:ext uri="{FF2B5EF4-FFF2-40B4-BE49-F238E27FC236}">
                    <a16:creationId xmlns:a16="http://schemas.microsoft.com/office/drawing/2014/main" id="{6255C7FC-141E-3CA0-FF2F-A8F9D61BAB0E}"/>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044" name="TextBox 2043">
                  <a:extLst>
                    <a:ext uri="{FF2B5EF4-FFF2-40B4-BE49-F238E27FC236}">
                      <a16:creationId xmlns:a16="http://schemas.microsoft.com/office/drawing/2014/main" id="{E8F1817D-841A-3502-C5C7-F1894D52BC44}"/>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4"/>
                  <a:stretch>
                    <a:fillRect/>
                  </a:stretch>
                </a:blipFill>
              </p:spPr>
              <p:txBody>
                <a:bodyPr/>
                <a:lstStyle/>
                <a:p>
                  <a:r>
                    <a:rPr lang="en-US">
                      <a:noFill/>
                    </a:rPr>
                    <a:t> </a:t>
                  </a:r>
                </a:p>
              </p:txBody>
            </p:sp>
          </mc:Fallback>
        </mc:AlternateContent>
      </p:grpSp>
      <p:sp>
        <p:nvSpPr>
          <p:cNvPr id="2047" name="TextBox 2046" descr="n89 zalo Cuong Bui">
            <a:extLst>
              <a:ext uri="{FF2B5EF4-FFF2-40B4-BE49-F238E27FC236}">
                <a16:creationId xmlns:a16="http://schemas.microsoft.com/office/drawing/2014/main" id="{2D36AA25-4E72-25A5-07F5-C34EB4BC55CD}"/>
              </a:ext>
            </a:extLst>
          </p:cNvPr>
          <p:cNvSpPr txBox="1"/>
          <p:nvPr/>
        </p:nvSpPr>
        <p:spPr>
          <a:xfrm>
            <a:off x="8830694" y="308979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1889" name="Straight Connector 1888" descr="n89 zalo Cuong Bui">
            <a:extLst>
              <a:ext uri="{FF2B5EF4-FFF2-40B4-BE49-F238E27FC236}">
                <a16:creationId xmlns:a16="http://schemas.microsoft.com/office/drawing/2014/main" id="{49661522-059C-8C39-E1BE-4250E4ABEE23}"/>
              </a:ext>
            </a:extLst>
          </p:cNvPr>
          <p:cNvCxnSpPr>
            <a:cxnSpLocks/>
          </p:cNvCxnSpPr>
          <p:nvPr/>
        </p:nvCxnSpPr>
        <p:spPr>
          <a:xfrm>
            <a:off x="9289902" y="3135560"/>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descr="n89 zalo Cuong Bui">
            <a:extLst>
              <a:ext uri="{FF2B5EF4-FFF2-40B4-BE49-F238E27FC236}">
                <a16:creationId xmlns:a16="http://schemas.microsoft.com/office/drawing/2014/main" id="{575C1F79-92D3-CC9E-C6E1-95B7A00827F1}"/>
              </a:ext>
            </a:extLst>
          </p:cNvPr>
          <p:cNvSpPr txBox="1"/>
          <p:nvPr/>
        </p:nvSpPr>
        <p:spPr>
          <a:xfrm>
            <a:off x="9786469" y="3916157"/>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14" name="Group 13" descr="n89 zalo Cuong Bui">
            <a:extLst>
              <a:ext uri="{FF2B5EF4-FFF2-40B4-BE49-F238E27FC236}">
                <a16:creationId xmlns:a16="http://schemas.microsoft.com/office/drawing/2014/main" id="{6D52BEB1-C774-4AB5-AC57-6A76B1AE5173}"/>
              </a:ext>
            </a:extLst>
          </p:cNvPr>
          <p:cNvGrpSpPr/>
          <p:nvPr/>
        </p:nvGrpSpPr>
        <p:grpSpPr>
          <a:xfrm>
            <a:off x="9569434" y="3256278"/>
            <a:ext cx="1064333" cy="1189033"/>
            <a:chOff x="9306011" y="2567328"/>
            <a:chExt cx="1064333" cy="1189033"/>
          </a:xfrm>
        </p:grpSpPr>
        <p:grpSp>
          <p:nvGrpSpPr>
            <p:cNvPr id="4" name="Group 56">
              <a:extLst>
                <a:ext uri="{FF2B5EF4-FFF2-40B4-BE49-F238E27FC236}">
                  <a16:creationId xmlns:a16="http://schemas.microsoft.com/office/drawing/2014/main" id="{2201E288-4BD5-2F68-4EA5-615B227B7826}"/>
                </a:ext>
              </a:extLst>
            </p:cNvPr>
            <p:cNvGrpSpPr>
              <a:grpSpLocks/>
            </p:cNvGrpSpPr>
            <p:nvPr/>
          </p:nvGrpSpPr>
          <p:grpSpPr bwMode="auto">
            <a:xfrm>
              <a:off x="9819114" y="3110248"/>
              <a:ext cx="276225" cy="646113"/>
              <a:chOff x="4203" y="1346"/>
              <a:chExt cx="174" cy="407"/>
            </a:xfrm>
          </p:grpSpPr>
          <p:sp>
            <p:nvSpPr>
              <p:cNvPr id="5" name="Oval 15">
                <a:extLst>
                  <a:ext uri="{FF2B5EF4-FFF2-40B4-BE49-F238E27FC236}">
                    <a16:creationId xmlns:a16="http://schemas.microsoft.com/office/drawing/2014/main" id="{31CB0E58-76C1-C904-E23F-E6C43245380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 name="Text Box 16">
                <a:extLst>
                  <a:ext uri="{FF2B5EF4-FFF2-40B4-BE49-F238E27FC236}">
                    <a16:creationId xmlns:a16="http://schemas.microsoft.com/office/drawing/2014/main" id="{32060055-211A-D833-04E3-789015B67A73}"/>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7" name="Straight Arrow Connector 6">
              <a:extLst>
                <a:ext uri="{FF2B5EF4-FFF2-40B4-BE49-F238E27FC236}">
                  <a16:creationId xmlns:a16="http://schemas.microsoft.com/office/drawing/2014/main" id="{D0D9801B-1228-0387-0CBD-63EA48934208}"/>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FBA77-B28D-468B-7C59-518472925D7A}"/>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descr="n89 zalo Cuong Bui">
            <a:extLst>
              <a:ext uri="{FF2B5EF4-FFF2-40B4-BE49-F238E27FC236}">
                <a16:creationId xmlns:a16="http://schemas.microsoft.com/office/drawing/2014/main" id="{976A73D6-C1DE-7DD8-7CEE-D1104AE36426}"/>
              </a:ext>
            </a:extLst>
          </p:cNvPr>
          <p:cNvCxnSpPr/>
          <p:nvPr/>
        </p:nvCxnSpPr>
        <p:spPr>
          <a:xfrm flipH="1">
            <a:off x="10244472" y="4167091"/>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mc:AlternateContent xmlns:mc="http://schemas.openxmlformats.org/markup-compatibility/2006">
        <mc:Choice xmlns:a14="http://schemas.microsoft.com/office/drawing/2010/main" Requires="a14">
          <p:sp>
            <p:nvSpPr>
              <p:cNvPr id="42" name="TextBox 41" descr="n89 zalo Cuong Bui">
                <a:extLst>
                  <a:ext uri="{FF2B5EF4-FFF2-40B4-BE49-F238E27FC236}">
                    <a16:creationId xmlns:a16="http://schemas.microsoft.com/office/drawing/2014/main" id="{906EB05E-5B65-4CCA-B13F-1AEBD1300C1A}"/>
                  </a:ext>
                </a:extLst>
              </p:cNvPr>
              <p:cNvSpPr txBox="1"/>
              <p:nvPr/>
            </p:nvSpPr>
            <p:spPr>
              <a:xfrm>
                <a:off x="922073" y="2884609"/>
                <a:ext cx="6416703" cy="181588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Câu 3:</a:t>
                </a:r>
                <a:r>
                  <a:rPr kumimoji="0" lang="vi-VN" sz="2800" b="1"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q đặt trong điện trường đều: </a:t>
                </a:r>
                <a14:m>
                  <m:oMath xmlns:m="http://schemas.openxmlformats.org/officeDocument/2006/math">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𝑊</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sub>
                    </m:s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𝑞𝐸𝑑</m:t>
                    </m:r>
                  </m:oMath>
                </a14:m>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q đặt trong một điện trường bất kì:</a:t>
                </a:r>
                <a: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Cambria" panose="02040503050406030204" pitchFamily="18" charset="0"/>
                    <a:cs typeface="+mn-cs"/>
                  </a:rPr>
                  <a:t> </a:t>
                </a:r>
                <a14:m>
                  <m:oMath xmlns:m="http://schemas.openxmlformats.org/officeDocument/2006/math">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𝑊</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sub>
                    </m:s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𝐴</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sub>
                    </m:sSub>
                  </m:oMath>
                </a14:m>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p:txBody>
          </p:sp>
        </mc:Choice>
        <mc:Fallback>
          <p:sp>
            <p:nvSpPr>
              <p:cNvPr id="42" name="TextBox 41" descr="n89 zalo Cuong Bui">
                <a:extLst>
                  <a:ext uri="{FF2B5EF4-FFF2-40B4-BE49-F238E27FC236}">
                    <a16:creationId xmlns:a16="http://schemas.microsoft.com/office/drawing/2014/main" id="{906EB05E-5B65-4CCA-B13F-1AEBD1300C1A}"/>
                  </a:ext>
                </a:extLst>
              </p:cNvPr>
              <p:cNvSpPr txBox="1">
                <a:spLocks noRot="1" noChangeAspect="1" noMove="1" noResize="1" noEditPoints="1" noAdjustHandles="1" noChangeArrowheads="1" noChangeShapeType="1" noTextEdit="1"/>
              </p:cNvSpPr>
              <p:nvPr/>
            </p:nvSpPr>
            <p:spPr>
              <a:xfrm>
                <a:off x="922073" y="2884609"/>
                <a:ext cx="6416703" cy="1815882"/>
              </a:xfrm>
              <a:prstGeom prst="rect">
                <a:avLst/>
              </a:prstGeom>
              <a:blipFill>
                <a:blip r:embed="rId8"/>
                <a:stretch>
                  <a:fillRect l="-1899" t="-3356" r="-1899" b="-8389"/>
                </a:stretch>
              </a:blipFill>
            </p:spPr>
            <p:txBody>
              <a:bodyPr/>
              <a:lstStyle/>
              <a:p>
                <a:r>
                  <a:rPr lang="en-US">
                    <a:noFill/>
                  </a:rPr>
                  <a:t> </a:t>
                </a:r>
              </a:p>
            </p:txBody>
          </p:sp>
        </mc:Fallback>
      </mc:AlternateContent>
    </p:spTree>
    <p:extLst>
      <p:ext uri="{BB962C8B-B14F-4D97-AF65-F5344CB8AC3E}">
        <p14:creationId xmlns:p14="http://schemas.microsoft.com/office/powerpoint/2010/main" val="3064610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80495" y="1961232"/>
            <a:ext cx="925662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a:latin typeface="Cambria" panose="02040503050406030204" pitchFamily="18" charset="0"/>
                <a:ea typeface="Cambria" panose="02040503050406030204" pitchFamily="18" charset="0"/>
              </a:rPr>
              <a:t> THẾ NĂNG CỦA MỘT ĐIỆN TÍCH TRONG ĐIỆN TRƯỜNG </a:t>
            </a:r>
            <a:endParaRPr lang="vi-VN" sz="2800" b="1">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mc:Choice xmlns:a14="http://schemas.microsoft.com/office/drawing/2010/main" Requires="a14">
          <p:sp>
            <p:nvSpPr>
              <p:cNvPr id="105" name="TextBox 104" descr="n89 zalo Cuong Bui">
                <a:extLst>
                  <a:ext uri="{FF2B5EF4-FFF2-40B4-BE49-F238E27FC236}">
                    <a16:creationId xmlns:a16="http://schemas.microsoft.com/office/drawing/2014/main" id="{071ABCFB-9C1F-4E28-B205-9A53003BBB70}"/>
                  </a:ext>
                </a:extLst>
              </p:cNvPr>
              <p:cNvSpPr txBox="1"/>
              <p:nvPr/>
            </p:nvSpPr>
            <p:spPr>
              <a:xfrm>
                <a:off x="742792" y="2416961"/>
                <a:ext cx="8310883" cy="3901774"/>
              </a:xfrm>
              <a:prstGeom prst="rect">
                <a:avLst/>
              </a:prstGeom>
              <a:noFill/>
            </p:spPr>
            <p:txBody>
              <a:bodyPr wrap="square">
                <a:spAutoFit/>
              </a:bodyPr>
              <a:lstStyle/>
              <a:p>
                <a:pPr indent="255905" algn="just">
                  <a:lnSpc>
                    <a:spcPct val="150000"/>
                  </a:lnSpc>
                </a:pPr>
                <a:r>
                  <a:rPr lang="en-US" sz="2400" b="1">
                    <a:solidFill>
                      <a:srgbClr val="FF0000"/>
                    </a:solidFill>
                    <a:effectLst/>
                    <a:latin typeface="Cambria" panose="02040503050406030204" pitchFamily="18" charset="0"/>
                    <a:ea typeface="Cambria" panose="02040503050406030204" pitchFamily="18" charset="0"/>
                  </a:rPr>
                  <a:t>a. Thế năng của một điện tích trong điện trường đều.</a:t>
                </a:r>
                <a:endParaRPr lang="vi-VN" sz="2400">
                  <a:solidFill>
                    <a:srgbClr val="FF0000"/>
                  </a:solidFill>
                  <a:effectLst/>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a:solidFill>
                      <a:srgbClr val="7030A0"/>
                    </a:solidFill>
                    <a:effectLst/>
                    <a:latin typeface="Cambria" panose="02040503050406030204" pitchFamily="18" charset="0"/>
                    <a:ea typeface="Cambria" panose="02040503050406030204" pitchFamily="18" charset="0"/>
                  </a:rPr>
                  <a:t>Thế năng của một điện tích điểm q trong điện trường đặc trưng cho khả năng sinh công của điện trường khi đặt điện tích q tại điểm mà ta xét trong điện trường. </a:t>
                </a:r>
                <a:endParaRPr lang="en-US" sz="2400">
                  <a:solidFill>
                    <a:srgbClr val="7030A0"/>
                  </a:solidFill>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a:solidFill>
                      <a:srgbClr val="7030A0"/>
                    </a:solidFill>
                    <a:effectLst/>
                    <a:latin typeface="Cambria" panose="02040503050406030204" pitchFamily="18" charset="0"/>
                    <a:ea typeface="Cambria" panose="02040503050406030204" pitchFamily="18" charset="0"/>
                  </a:rPr>
                  <a:t>Số đo thế năng của điện tích q tại điểm M trong điện trường đều bằng công của lực điện có thể sinh ra khi điện tích q di từ điểm M tới mốc tính thế năng: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r>
                      <a:rPr lang="en-US" sz="2400" i="1">
                        <a:solidFill>
                          <a:srgbClr val="7030A0"/>
                        </a:solidFill>
                        <a:effectLst/>
                        <a:latin typeface="Cambria Math" panose="02040503050406030204" pitchFamily="18" charset="0"/>
                        <a:ea typeface="Times New Roman" panose="02020603050405020304" pitchFamily="18" charset="0"/>
                      </a:rPr>
                      <m:t>𝑞𝐸𝑑</m:t>
                    </m:r>
                  </m:oMath>
                </a14:m>
                <a:r>
                  <a:rPr lang="en-US" sz="2400">
                    <a:solidFill>
                      <a:srgbClr val="7030A0"/>
                    </a:solidFill>
                    <a:effectLst/>
                    <a:latin typeface="Cambria" panose="02040503050406030204" pitchFamily="18" charset="0"/>
                    <a:ea typeface="Cambria" panose="02040503050406030204" pitchFamily="18" charset="0"/>
                  </a:rPr>
                  <a:t>.</a:t>
                </a:r>
                <a:endParaRPr lang="vi-VN" sz="2400">
                  <a:solidFill>
                    <a:srgbClr val="7030A0"/>
                  </a:solidFill>
                  <a:effectLst/>
                  <a:latin typeface="Cambria" panose="02040503050406030204" pitchFamily="18" charset="0"/>
                  <a:ea typeface="Cambria" panose="02040503050406030204" pitchFamily="18" charset="0"/>
                </a:endParaRPr>
              </a:p>
            </p:txBody>
          </p:sp>
        </mc:Choice>
        <mc:Fallback>
          <p:sp>
            <p:nvSpPr>
              <p:cNvPr id="105" name="TextBox 104" descr="n89 zalo Cuong Bui">
                <a:extLst>
                  <a:ext uri="{FF2B5EF4-FFF2-40B4-BE49-F238E27FC236}">
                    <a16:creationId xmlns:a16="http://schemas.microsoft.com/office/drawing/2014/main" id="{071ABCFB-9C1F-4E28-B205-9A53003BBB70}"/>
                  </a:ext>
                </a:extLst>
              </p:cNvPr>
              <p:cNvSpPr txBox="1">
                <a:spLocks noRot="1" noChangeAspect="1" noMove="1" noResize="1" noEditPoints="1" noAdjustHandles="1" noChangeArrowheads="1" noChangeShapeType="1" noTextEdit="1"/>
              </p:cNvSpPr>
              <p:nvPr/>
            </p:nvSpPr>
            <p:spPr>
              <a:xfrm>
                <a:off x="742792" y="2416961"/>
                <a:ext cx="8310883" cy="3901774"/>
              </a:xfrm>
              <a:prstGeom prst="rect">
                <a:avLst/>
              </a:prstGeom>
              <a:blipFill>
                <a:blip r:embed="rId3"/>
                <a:stretch>
                  <a:fillRect l="-1101" r="-1101" b="-2496"/>
                </a:stretch>
              </a:blipFill>
            </p:spPr>
            <p:txBody>
              <a:bodyPr/>
              <a:lstStyle/>
              <a:p>
                <a:r>
                  <a:rPr lang="en-US">
                    <a:noFill/>
                  </a:rPr>
                  <a:t> </a:t>
                </a:r>
              </a:p>
            </p:txBody>
          </p:sp>
        </mc:Fallback>
      </mc:AlternateContent>
    </p:spTree>
    <p:extLst>
      <p:ext uri="{BB962C8B-B14F-4D97-AF65-F5344CB8AC3E}">
        <p14:creationId xmlns:p14="http://schemas.microsoft.com/office/powerpoint/2010/main" val="4176898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66191" y="1947649"/>
            <a:ext cx="8764085"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400" b="1">
                <a:latin typeface="Cambria" panose="02040503050406030204" pitchFamily="18" charset="0"/>
                <a:ea typeface="Cambria" panose="02040503050406030204" pitchFamily="18" charset="0"/>
              </a:rPr>
              <a:t> THẾ NĂNG CỦA MỘT ĐIỆN TÍCH TRONG ĐIỆN TRƯỜNG </a:t>
            </a:r>
            <a:endParaRPr lang="vi-VN" sz="2400" b="1">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mc:Choice xmlns:a14="http://schemas.microsoft.com/office/drawing/2010/main" Requires="a14">
          <p:sp>
            <p:nvSpPr>
              <p:cNvPr id="25" name="TextBox 24" descr="n89 zalo Cuong Bui">
                <a:extLst>
                  <a:ext uri="{FF2B5EF4-FFF2-40B4-BE49-F238E27FC236}">
                    <a16:creationId xmlns:a16="http://schemas.microsoft.com/office/drawing/2014/main" id="{60B6FFFB-5AD4-5079-182E-15B84BECCBB3}"/>
                  </a:ext>
                </a:extLst>
              </p:cNvPr>
              <p:cNvSpPr txBox="1"/>
              <p:nvPr/>
            </p:nvSpPr>
            <p:spPr>
              <a:xfrm>
                <a:off x="801770" y="2672684"/>
                <a:ext cx="8695878" cy="3354765"/>
              </a:xfrm>
              <a:prstGeom prst="rect">
                <a:avLst/>
              </a:prstGeom>
              <a:noFill/>
            </p:spPr>
            <p:txBody>
              <a:bodyPr wrap="square">
                <a:spAutoFit/>
              </a:bodyPr>
              <a:lstStyle/>
              <a:p>
                <a:pPr algn="just">
                  <a:spcBef>
                    <a:spcPts val="600"/>
                  </a:spcBef>
                </a:pPr>
                <a:r>
                  <a:rPr lang="en-US" sz="2400" b="1">
                    <a:solidFill>
                      <a:srgbClr val="FF0000"/>
                    </a:solidFill>
                    <a:effectLst/>
                    <a:latin typeface="Cambria" panose="02040503050406030204" pitchFamily="18" charset="0"/>
                    <a:ea typeface="Cambria" panose="02040503050406030204" pitchFamily="18" charset="0"/>
                  </a:rPr>
                  <a:t>b. Thế năng của một điện tích trong điện trường bất kì.</a:t>
                </a:r>
                <a:endParaRPr lang="vi-VN" sz="2400">
                  <a:solidFill>
                    <a:srgbClr val="FF0000"/>
                  </a:solidFill>
                  <a:effectLst/>
                  <a:latin typeface="Cambria" panose="02040503050406030204" pitchFamily="18" charset="0"/>
                  <a:ea typeface="Cambria" panose="02040503050406030204" pitchFamily="18" charset="0"/>
                </a:endParaRPr>
              </a:p>
              <a:p>
                <a:pPr marL="285750" indent="-285750" algn="just">
                  <a:spcBef>
                    <a:spcPts val="1200"/>
                  </a:spcBef>
                  <a:buFontTx/>
                  <a:buChar char="-"/>
                </a:pPr>
                <a:r>
                  <a:rPr lang="en-US" sz="2400">
                    <a:solidFill>
                      <a:srgbClr val="7030A0"/>
                    </a:solidFill>
                    <a:effectLst/>
                    <a:latin typeface="Cambria" panose="02040503050406030204" pitchFamily="18" charset="0"/>
                    <a:ea typeface="Cambria" panose="02040503050406030204" pitchFamily="18" charset="0"/>
                  </a:rPr>
                  <a:t>Số đo thế năng của điện tích q tại điểm M trong điện trường bằng công của lực điện trong dịch chuyển của điện tích q từ điểm M đến vô cực (mốc tính thế năng):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𝐴</m:t>
                        </m:r>
                      </m:e>
                      <m:sub>
                        <m:r>
                          <a:rPr lang="en-US" sz="2400" i="1">
                            <a:solidFill>
                              <a:srgbClr val="7030A0"/>
                            </a:solidFill>
                            <a:effectLst/>
                            <a:latin typeface="Cambria Math" panose="02040503050406030204" pitchFamily="18" charset="0"/>
                            <a:ea typeface="Times New Roman" panose="02020603050405020304" pitchFamily="18" charset="0"/>
                          </a:rPr>
                          <m:t>𝑀</m:t>
                        </m:r>
                        <m:r>
                          <a:rPr lang="en-US" sz="2400" i="1">
                            <a:solidFill>
                              <a:srgbClr val="7030A0"/>
                            </a:solidFill>
                            <a:effectLst/>
                            <a:latin typeface="Cambria Math" panose="02040503050406030204" pitchFamily="18" charset="0"/>
                            <a:ea typeface="Times New Roman" panose="02020603050405020304" pitchFamily="18" charset="0"/>
                          </a:rPr>
                          <m:t>∞</m:t>
                        </m:r>
                      </m:sub>
                    </m:sSub>
                  </m:oMath>
                </a14:m>
                <a:r>
                  <a:rPr lang="en-US" sz="2400">
                    <a:solidFill>
                      <a:srgbClr val="7030A0"/>
                    </a:solidFill>
                    <a:effectLst/>
                    <a:latin typeface="Cambria" panose="02040503050406030204" pitchFamily="18" charset="0"/>
                    <a:ea typeface="Cambria" panose="02040503050406030204" pitchFamily="18" charset="0"/>
                  </a:rPr>
                  <a:t>.</a:t>
                </a:r>
                <a:endParaRPr lang="en-US" sz="2400">
                  <a:solidFill>
                    <a:srgbClr val="7030A0"/>
                  </a:solidFill>
                  <a:latin typeface="Cambria" panose="02040503050406030204" pitchFamily="18" charset="0"/>
                  <a:ea typeface="Cambria" panose="02040503050406030204" pitchFamily="18" charset="0"/>
                </a:endParaRPr>
              </a:p>
              <a:p>
                <a:pPr marL="285750" indent="-285750" algn="just">
                  <a:spcBef>
                    <a:spcPts val="600"/>
                  </a:spcBef>
                  <a:buFontTx/>
                  <a:buChar char="-"/>
                </a:pPr>
                <a:r>
                  <a:rPr lang="en-US" sz="2400">
                    <a:solidFill>
                      <a:srgbClr val="7030A0"/>
                    </a:solidFill>
                    <a:effectLst/>
                    <a:latin typeface="Cambria" panose="02040503050406030204" pitchFamily="18" charset="0"/>
                    <a:ea typeface="Cambria" panose="02040503050406030204" pitchFamily="18" charset="0"/>
                  </a:rPr>
                  <a:t>Vì độ lớn của lực điện tỉ lệ thuận với điện tích q nên thế năng tại điểm M cũng tỉ lệ với điện tích q: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𝑉</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r>
                      <a:rPr lang="en-US" sz="2400" i="1">
                        <a:solidFill>
                          <a:srgbClr val="7030A0"/>
                        </a:solidFill>
                        <a:effectLst/>
                        <a:latin typeface="Cambria Math" panose="02040503050406030204" pitchFamily="18" charset="0"/>
                        <a:ea typeface="Times New Roman" panose="02020603050405020304" pitchFamily="18" charset="0"/>
                      </a:rPr>
                      <m:t>𝑞</m:t>
                    </m:r>
                  </m:oMath>
                </a14:m>
                <a:r>
                  <a:rPr lang="en-US" sz="2400">
                    <a:solidFill>
                      <a:srgbClr val="7030A0"/>
                    </a:solidFill>
                    <a:effectLst/>
                    <a:latin typeface="Cambria" panose="02040503050406030204" pitchFamily="18" charset="0"/>
                    <a:ea typeface="Cambria" panose="02040503050406030204" pitchFamily="18" charset="0"/>
                  </a:rPr>
                  <a:t>.</a:t>
                </a:r>
                <a:endParaRPr lang="vi-VN" sz="2400">
                  <a:solidFill>
                    <a:srgbClr val="7030A0"/>
                  </a:solidFill>
                  <a:effectLst/>
                  <a:latin typeface="Cambria" panose="02040503050406030204" pitchFamily="18" charset="0"/>
                  <a:ea typeface="Cambria" panose="02040503050406030204" pitchFamily="18" charset="0"/>
                </a:endParaRPr>
              </a:p>
              <a:p>
                <a:pPr algn="just">
                  <a:spcBef>
                    <a:spcPts val="600"/>
                  </a:spcBef>
                </a:pPr>
                <a:r>
                  <a:rPr lang="en-US" sz="2400">
                    <a:solidFill>
                      <a:srgbClr val="7030A0"/>
                    </a:solidFill>
                    <a:effectLst/>
                    <a:latin typeface="Cambria" panose="02040503050406030204" pitchFamily="18" charset="0"/>
                    <a:ea typeface="Cambria" panose="02040503050406030204" pitchFamily="18" charset="0"/>
                  </a:rPr>
                  <a:t>	+ Hệ số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𝑉</m:t>
                        </m:r>
                      </m:e>
                      <m:sub>
                        <m:r>
                          <a:rPr lang="en-US" sz="2400" i="1">
                            <a:solidFill>
                              <a:srgbClr val="7030A0"/>
                            </a:solidFill>
                            <a:effectLst/>
                            <a:latin typeface="Cambria Math" panose="02040503050406030204" pitchFamily="18" charset="0"/>
                            <a:ea typeface="Times New Roman" panose="02020603050405020304" pitchFamily="18" charset="0"/>
                          </a:rPr>
                          <m:t>𝑀</m:t>
                        </m:r>
                      </m:sub>
                    </m:sSub>
                  </m:oMath>
                </a14:m>
                <a:r>
                  <a:rPr lang="en-US" sz="2400">
                    <a:solidFill>
                      <a:srgbClr val="7030A0"/>
                    </a:solidFill>
                    <a:effectLst/>
                    <a:latin typeface="Cambria" panose="02040503050406030204" pitchFamily="18" charset="0"/>
                    <a:ea typeface="Cambria" panose="02040503050406030204" pitchFamily="18" charset="0"/>
                  </a:rPr>
                  <a:t> không phụ thuộc vào điện tích q mà chỉ phụ thuộc vào điện trường và vị trí của điểm M.</a:t>
                </a:r>
                <a:endParaRPr lang="vi-VN" sz="2400">
                  <a:solidFill>
                    <a:srgbClr val="7030A0"/>
                  </a:solidFill>
                  <a:effectLst/>
                  <a:latin typeface="Cambria" panose="02040503050406030204" pitchFamily="18" charset="0"/>
                  <a:ea typeface="Cambria" panose="02040503050406030204" pitchFamily="18" charset="0"/>
                </a:endParaRPr>
              </a:p>
            </p:txBody>
          </p:sp>
        </mc:Choice>
        <mc:Fallback>
          <p:sp>
            <p:nvSpPr>
              <p:cNvPr id="25" name="TextBox 24" descr="n89 zalo Cuong Bui">
                <a:extLst>
                  <a:ext uri="{FF2B5EF4-FFF2-40B4-BE49-F238E27FC236}">
                    <a16:creationId xmlns:a16="http://schemas.microsoft.com/office/drawing/2014/main" id="{60B6FFFB-5AD4-5079-182E-15B84BECCBB3}"/>
                  </a:ext>
                </a:extLst>
              </p:cNvPr>
              <p:cNvSpPr txBox="1">
                <a:spLocks noRot="1" noChangeAspect="1" noMove="1" noResize="1" noEditPoints="1" noAdjustHandles="1" noChangeArrowheads="1" noChangeShapeType="1" noTextEdit="1"/>
              </p:cNvSpPr>
              <p:nvPr/>
            </p:nvSpPr>
            <p:spPr>
              <a:xfrm>
                <a:off x="801770" y="2672684"/>
                <a:ext cx="8695878" cy="3354765"/>
              </a:xfrm>
              <a:prstGeom prst="rect">
                <a:avLst/>
              </a:prstGeom>
              <a:blipFill>
                <a:blip r:embed="rId3"/>
                <a:stretch>
                  <a:fillRect l="-1122" t="-1452" r="-1052" b="-3085"/>
                </a:stretch>
              </a:blipFill>
            </p:spPr>
            <p:txBody>
              <a:bodyPr/>
              <a:lstStyle/>
              <a:p>
                <a:r>
                  <a:rPr lang="en-US">
                    <a:noFill/>
                  </a:rPr>
                  <a:t> </a:t>
                </a:r>
              </a:p>
            </p:txBody>
          </p:sp>
        </mc:Fallback>
      </mc:AlternateContent>
    </p:spTree>
    <p:extLst>
      <p:ext uri="{BB962C8B-B14F-4D97-AF65-F5344CB8AC3E}">
        <p14:creationId xmlns:p14="http://schemas.microsoft.com/office/powerpoint/2010/main" val="3903319544"/>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89 zalo Cuong Bui">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3917710"/>
            <a:ext cx="9383697" cy="553998"/>
          </a:xfrm>
          <a:prstGeom prst="rect">
            <a:avLst/>
          </a:prstGeom>
          <a:noFill/>
        </p:spPr>
        <p:txBody>
          <a:bodyPr wrap="square" rtlCol="0">
            <a:spAutoFit/>
          </a:bodyPr>
          <a:lstStyle/>
          <a:p>
            <a:r>
              <a:rPr lang="en-US" sz="3000" b="1">
                <a:solidFill>
                  <a:schemeClr val="bg1">
                    <a:lumMod val="95000"/>
                  </a:schemeClr>
                </a:solidFill>
                <a:latin typeface="Cambria" panose="02040503050406030204" pitchFamily="18" charset="0"/>
              </a:rPr>
              <a:t>Câu hỏi 1: </a:t>
            </a:r>
            <a:r>
              <a:rPr lang="en-US" sz="3000">
                <a:solidFill>
                  <a:schemeClr val="bg1">
                    <a:lumMod val="95000"/>
                  </a:schemeClr>
                </a:solidFill>
                <a:latin typeface="Cambria" panose="02040503050406030204" pitchFamily="18" charset="0"/>
              </a:rPr>
              <a:t>Công của lực điện </a:t>
            </a:r>
            <a:r>
              <a:rPr lang="en-US" sz="3000" b="1">
                <a:solidFill>
                  <a:schemeClr val="bg1">
                    <a:lumMod val="95000"/>
                  </a:schemeClr>
                </a:solidFill>
                <a:latin typeface="Cambria" panose="02040503050406030204" pitchFamily="18" charset="0"/>
              </a:rPr>
              <a:t>không</a:t>
            </a:r>
            <a:r>
              <a:rPr lang="en-US" sz="3000">
                <a:solidFill>
                  <a:schemeClr val="bg1">
                    <a:lumMod val="95000"/>
                  </a:schemeClr>
                </a:solidFill>
                <a:latin typeface="Cambria" panose="02040503050406030204" pitchFamily="18" charset="0"/>
              </a:rPr>
              <a:t> phụ thuộc vào:</a:t>
            </a:r>
            <a:endParaRPr lang="vi-VN" sz="3000">
              <a:solidFill>
                <a:schemeClr val="bg1">
                  <a:lumMod val="95000"/>
                </a:schemeClr>
              </a:solidFill>
            </a:endParaRPr>
          </a:p>
        </p:txBody>
      </p:sp>
      <p:sp>
        <p:nvSpPr>
          <p:cNvPr id="15" name="bang a" descr="n89 zalo Cuong Bui">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5" name="dap an a" descr="n89 zalo Cuong Bui">
            <a:extLst>
              <a:ext uri="{FF2B5EF4-FFF2-40B4-BE49-F238E27FC236}">
                <a16:creationId xmlns:a16="http://schemas.microsoft.com/office/drawing/2014/main" id="{9897B1B9-EB78-41AF-AC33-1E8F7714B11F}"/>
              </a:ext>
            </a:extLst>
          </p:cNvPr>
          <p:cNvSpPr txBox="1"/>
          <p:nvPr/>
        </p:nvSpPr>
        <p:spPr>
          <a:xfrm>
            <a:off x="1106008" y="5197163"/>
            <a:ext cx="4650419" cy="430887"/>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200">
                <a:solidFill>
                  <a:srgbClr val="FFFF00"/>
                </a:solidFill>
                <a:latin typeface="Cambria" panose="02040503050406030204" pitchFamily="18" charset="0"/>
                <a:ea typeface="Tahoma" panose="020B0604030504040204" pitchFamily="34" charset="0"/>
                <a:cs typeface="Tahoma" panose="020B0604030504040204" pitchFamily="34" charset="0"/>
              </a:rPr>
              <a:t>A. </a:t>
            </a:r>
            <a:r>
              <a:rPr lang="en-US" sz="2200">
                <a:solidFill>
                  <a:srgbClr val="FFFF00"/>
                </a:solidFill>
                <a:latin typeface="Cambria" panose="02040503050406030204" pitchFamily="18" charset="0"/>
              </a:rPr>
              <a:t>hình dạng của đường đi.</a:t>
            </a:r>
            <a:endParaRPr lang="en-US" sz="2200">
              <a:solidFill>
                <a:srgbClr val="FFFF00"/>
              </a:solidFill>
              <a:latin typeface="Cambria" panose="02040503050406030204" pitchFamily="18" charset="0"/>
              <a:ea typeface="Tahoma" panose="020B0604030504040204" pitchFamily="34" charset="0"/>
              <a:cs typeface="Tahoma" panose="020B0604030504040204" pitchFamily="34" charset="0"/>
            </a:endParaRPr>
          </a:p>
        </p:txBody>
      </p:sp>
      <p:sp>
        <p:nvSpPr>
          <p:cNvPr id="27" name="dap an c" descr="n89 zalo Cuong Bui">
            <a:extLst>
              <a:ext uri="{FF2B5EF4-FFF2-40B4-BE49-F238E27FC236}">
                <a16:creationId xmlns:a16="http://schemas.microsoft.com/office/drawing/2014/main" id="{D96707EC-5A82-4050-B897-6DBAB63AC957}"/>
              </a:ext>
            </a:extLst>
          </p:cNvPr>
          <p:cNvSpPr txBox="1"/>
          <p:nvPr/>
        </p:nvSpPr>
        <p:spPr>
          <a:xfrm>
            <a:off x="1106008" y="6040687"/>
            <a:ext cx="486740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sz="2000">
                <a:latin typeface="Cambria" panose="02040503050406030204" pitchFamily="18" charset="0"/>
              </a:rPr>
              <a:t>C. vị trí điểm đầu và điểm cuối đường đi</a:t>
            </a:r>
          </a:p>
        </p:txBody>
      </p:sp>
      <p:sp>
        <p:nvSpPr>
          <p:cNvPr id="31" name="bang b" descr="n89 zalo Cuong Bui">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3" name="dap an b" descr="n89 zalo Cuong Bui">
            <a:extLst>
              <a:ext uri="{FF2B5EF4-FFF2-40B4-BE49-F238E27FC236}">
                <a16:creationId xmlns:a16="http://schemas.microsoft.com/office/drawing/2014/main" id="{9B5DABB8-849A-4D2D-930C-9CA07BFC5BDE}"/>
              </a:ext>
            </a:extLst>
          </p:cNvPr>
          <p:cNvSpPr txBox="1"/>
          <p:nvPr/>
        </p:nvSpPr>
        <p:spPr>
          <a:xfrm>
            <a:off x="6435571" y="5197163"/>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B. cường độ của điện trường.</a:t>
            </a:r>
          </a:p>
        </p:txBody>
      </p:sp>
      <p:sp>
        <p:nvSpPr>
          <p:cNvPr id="34" name="dap an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D. độ lớn điện tích dịch chuyển.</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4001264"/>
            <a:ext cx="10184292" cy="492443"/>
          </a:xfrm>
          <a:prstGeom prst="rect">
            <a:avLst/>
          </a:prstGeom>
          <a:noFill/>
        </p:spPr>
        <p:txBody>
          <a:bodyPr wrap="square" rtlCol="0">
            <a:spAutoFit/>
          </a:bodyPr>
          <a:lstStyle/>
          <a:p>
            <a:pPr>
              <a:defRPr/>
            </a:pPr>
            <a:r>
              <a:rPr kumimoji="0" lang="en-US" sz="2600" b="1" i="0" u="none" strike="noStrike" kern="1200" cap="none" spc="0" normalizeH="0" baseline="0" noProof="0">
                <a:ln>
                  <a:noFill/>
                </a:ln>
                <a:solidFill>
                  <a:schemeClr val="bg1">
                    <a:lumMod val="95000"/>
                  </a:schemeClr>
                </a:solidFill>
                <a:effectLst/>
                <a:uLnTx/>
                <a:uFillTx/>
                <a:latin typeface="Cambria" panose="02040503050406030204" pitchFamily="18" charset="0"/>
              </a:rPr>
              <a:t>Câu hỏi 2: </a:t>
            </a:r>
            <a:r>
              <a:rPr lang="en-US" sz="2600">
                <a:solidFill>
                  <a:schemeClr val="bg1">
                    <a:lumMod val="95000"/>
                  </a:schemeClr>
                </a:solidFill>
                <a:latin typeface="Cambria" panose="02040503050406030204" pitchFamily="18" charset="0"/>
              </a:rPr>
              <a:t>Thế năng của điện tích trong điện trường đặc trưng cho</a:t>
            </a:r>
            <a:endParaRPr lang="vi-VN" sz="2600">
              <a:solidFill>
                <a:schemeClr val="bg1">
                  <a:lumMod val="95000"/>
                </a:schemeClr>
              </a:solidFill>
            </a:endParaRPr>
          </a:p>
        </p:txBody>
      </p:sp>
      <p:sp>
        <p:nvSpPr>
          <p:cNvPr id="15" name="bang b" descr="n89 zalo Cuong Bui">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b" descr="n89 zalo Cuong Bui">
            <a:extLst>
              <a:ext uri="{FF2B5EF4-FFF2-40B4-BE49-F238E27FC236}">
                <a16:creationId xmlns:a16="http://schemas.microsoft.com/office/drawing/2014/main" id="{9897B1B9-EB78-41AF-AC33-1E8F7714B11F}"/>
              </a:ext>
            </a:extLst>
          </p:cNvPr>
          <p:cNvSpPr txBox="1"/>
          <p:nvPr/>
        </p:nvSpPr>
        <p:spPr>
          <a:xfrm>
            <a:off x="6435571" y="5202784"/>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khả năng sinh công của điện trường.</a:t>
            </a:r>
          </a:p>
        </p:txBody>
      </p:sp>
      <p:sp>
        <p:nvSpPr>
          <p:cNvPr id="27" name="cau hoi c" descr="n89 zalo Cuong Bui">
            <a:extLst>
              <a:ext uri="{FF2B5EF4-FFF2-40B4-BE49-F238E27FC236}">
                <a16:creationId xmlns:a16="http://schemas.microsoft.com/office/drawing/2014/main" id="{D96707EC-5A82-4050-B897-6DBAB63AC957}"/>
              </a:ext>
            </a:extLst>
          </p:cNvPr>
          <p:cNvSpPr txBox="1"/>
          <p:nvPr/>
        </p:nvSpPr>
        <p:spPr>
          <a:xfrm>
            <a:off x="990601" y="6060425"/>
            <a:ext cx="5065504"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C. phương chiều của cường độ điện trường.</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khả năng tác dụng lực của điện trường.</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950097"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D. độ rộng của không gian có điện trường.</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062855" y="3742947"/>
            <a:ext cx="9383697" cy="954107"/>
          </a:xfrm>
          <a:prstGeom prst="rect">
            <a:avLst/>
          </a:prstGeom>
          <a:noFill/>
        </p:spPr>
        <p:txBody>
          <a:bodyPr wrap="square" rtlCol="0">
            <a:spAutoFit/>
          </a:bodyPr>
          <a:lstStyle/>
          <a:p>
            <a:pPr lvl="0" algn="just">
              <a:defRPr/>
            </a:pPr>
            <a:r>
              <a:rPr kumimoji="0" lang="en-US" sz="2800" b="1" i="0" u="none" strike="noStrike" kern="1200" cap="none" spc="0" normalizeH="0" baseline="0" noProof="0">
                <a:ln>
                  <a:noFill/>
                </a:ln>
                <a:solidFill>
                  <a:schemeClr val="bg1"/>
                </a:solidFill>
                <a:effectLst/>
                <a:uLnTx/>
                <a:uFillTx/>
                <a:latin typeface="Cambria" panose="02040503050406030204" pitchFamily="18" charset="0"/>
              </a:rPr>
              <a:t>Câu hỏi 3: </a:t>
            </a:r>
            <a:r>
              <a:rPr lang="en-US" sz="2800">
                <a:solidFill>
                  <a:schemeClr val="bg1"/>
                </a:solidFill>
                <a:latin typeface="Cambria" panose="02040503050406030204" pitchFamily="18" charset="0"/>
              </a:rPr>
              <a:t>Công của lực điện trường tác dụng lên một điện tích chuyển động từ M đến N sẽ</a:t>
            </a:r>
            <a:endParaRPr kumimoji="0" lang="en-US" sz="2800" b="0" i="0" u="none" strike="noStrike" kern="1200" cap="none" spc="0" normalizeH="0" baseline="0" noProof="0">
              <a:ln>
                <a:noFill/>
              </a:ln>
              <a:solidFill>
                <a:schemeClr val="bg1"/>
              </a:solidFill>
              <a:effectLst/>
              <a:uLnTx/>
              <a:uFillTx/>
              <a:latin typeface="Cambria" panose="02040503050406030204" pitchFamily="18" charset="0"/>
            </a:endParaRPr>
          </a:p>
        </p:txBody>
      </p:sp>
      <p:sp>
        <p:nvSpPr>
          <p:cNvPr id="15" name="bang c" descr="n89 zalo Cuong Bui">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c" descr="n89 zalo Cuong Bui">
            <a:extLst>
              <a:ext uri="{FF2B5EF4-FFF2-40B4-BE49-F238E27FC236}">
                <a16:creationId xmlns:a16="http://schemas.microsoft.com/office/drawing/2014/main" id="{9897B1B9-EB78-41AF-AC33-1E8F7714B11F}"/>
              </a:ext>
            </a:extLst>
          </p:cNvPr>
          <p:cNvSpPr txBox="1"/>
          <p:nvPr/>
        </p:nvSpPr>
        <p:spPr>
          <a:xfrm>
            <a:off x="1104285" y="6063493"/>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phụ thuộc vào vị trí các điểm M và 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2"/>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phụ thuộc vào dạng quỹ đạo</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948374"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sz="2000">
                <a:solidFill>
                  <a:srgbClr val="FFFF00"/>
                </a:solidFill>
                <a:latin typeface="Cambria" panose="02040503050406030204" pitchFamily="18" charset="0"/>
              </a:rPr>
              <a:t>càng lớn nếu đoạn đường đi càng lớn.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chỉ phụ thuộc vào vị trí M</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844433" y="3641619"/>
            <a:ext cx="10725762" cy="1200329"/>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2400" b="1">
                <a:solidFill>
                  <a:schemeClr val="bg1"/>
                </a:solidFill>
                <a:latin typeface="Cambria" panose="02040503050406030204" pitchFamily="18" charset="0"/>
              </a:rPr>
              <a:t>Câu hỏi 4: </a:t>
            </a:r>
            <a:r>
              <a:rPr lang="en-US" sz="2400">
                <a:solidFill>
                  <a:schemeClr val="bg1"/>
                </a:solidFill>
                <a:latin typeface="Cambria" panose="02040503050406030204" pitchFamily="18" charset="0"/>
              </a:rPr>
              <a:t>Khi điện tích dịch chuyển dọc theo một đường sức trong một điện trường đều, nếu quãng đường dịch chuyển tăng 2 lần thì công của lực điện trường</a:t>
            </a:r>
          </a:p>
        </p:txBody>
      </p:sp>
      <p:sp>
        <p:nvSpPr>
          <p:cNvPr id="15" name="bang d" descr="n89 zalo Cuong Bui">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d" descr="n89 zalo Cuong Bui">
            <a:extLst>
              <a:ext uri="{FF2B5EF4-FFF2-40B4-BE49-F238E27FC236}">
                <a16:creationId xmlns:a16="http://schemas.microsoft.com/office/drawing/2014/main" id="{9897B1B9-EB78-41AF-AC33-1E8F7714B11F}"/>
              </a:ext>
            </a:extLst>
          </p:cNvPr>
          <p:cNvSpPr txBox="1"/>
          <p:nvPr/>
        </p:nvSpPr>
        <p:spPr>
          <a:xfrm>
            <a:off x="6435571" y="6060424"/>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tăng 2 lần.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1"/>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không đổi.	</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c" descr="n89 zalo Cuong Bui">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tăng 4 lần.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c" descr="n89 zalo Cuong Bui">
            <a:extLst>
              <a:ext uri="{FF2B5EF4-FFF2-40B4-BE49-F238E27FC236}">
                <a16:creationId xmlns:a16="http://schemas.microsoft.com/office/drawing/2014/main" id="{42A746A3-96B8-42A5-8EFA-A104DB6B2F69}"/>
              </a:ext>
            </a:extLst>
          </p:cNvPr>
          <p:cNvSpPr txBox="1"/>
          <p:nvPr/>
        </p:nvSpPr>
        <p:spPr>
          <a:xfrm>
            <a:off x="1106008" y="6060424"/>
            <a:ext cx="4650419" cy="707886"/>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giảm 2 lần.</a:t>
            </a:r>
            <a:endParaRPr lang="vi-VN">
              <a:latin typeface="Cambria" panose="02040503050406030204" pitchFamily="18" charset="0"/>
            </a:endParaRPr>
          </a:p>
          <a:p>
            <a:endParaRPr lang="en-US">
              <a:latin typeface="Cambria" panose="02040503050406030204" pitchFamily="18" charset="0"/>
            </a:endParaRP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89 zalo Cuong Bui">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017108" y="3631503"/>
            <a:ext cx="10108092" cy="1200329"/>
          </a:xfrm>
          <a:prstGeom prst="rect">
            <a:avLst/>
          </a:prstGeom>
          <a:noFill/>
        </p:spPr>
        <p:txBody>
          <a:bodyPr wrap="square" rtlCol="0">
            <a:spAutoFit/>
          </a:bodyPr>
          <a:lstStyle/>
          <a:p>
            <a:pPr algn="ctr"/>
            <a:r>
              <a:rPr lang="en-US" sz="2400" b="1">
                <a:solidFill>
                  <a:schemeClr val="bg1"/>
                </a:solidFill>
                <a:latin typeface="Cambria" panose="02040503050406030204" pitchFamily="18" charset="0"/>
                <a:ea typeface="Cambria" panose="02040503050406030204" pitchFamily="18" charset="0"/>
              </a:rPr>
              <a:t>Câu hỏi 6: </a:t>
            </a:r>
            <a:r>
              <a:rPr lang="vi-VN" sz="2400">
                <a:solidFill>
                  <a:schemeClr val="bg1"/>
                </a:solidFill>
                <a:latin typeface="Cambria" panose="02040503050406030204" pitchFamily="18" charset="0"/>
                <a:ea typeface="Cambria" panose="02040503050406030204" pitchFamily="18" charset="0"/>
              </a:rPr>
              <a:t>Công của lực điện trường khi dịch chuyển một điện tích q = 10</a:t>
            </a:r>
            <a:r>
              <a:rPr lang="vi-VN" sz="2400" baseline="30000">
                <a:solidFill>
                  <a:schemeClr val="bg1"/>
                </a:solidFill>
                <a:latin typeface="Cambria" panose="02040503050406030204" pitchFamily="18" charset="0"/>
                <a:ea typeface="Cambria" panose="02040503050406030204" pitchFamily="18" charset="0"/>
              </a:rPr>
              <a:t>-7</a:t>
            </a:r>
            <a:r>
              <a:rPr lang="vi-VN" sz="2400">
                <a:solidFill>
                  <a:schemeClr val="bg1"/>
                </a:solidFill>
                <a:latin typeface="Cambria" panose="02040503050406030204" pitchFamily="18" charset="0"/>
                <a:ea typeface="Cambria" panose="02040503050406030204" pitchFamily="18" charset="0"/>
              </a:rPr>
              <a:t> C</a:t>
            </a:r>
            <a:r>
              <a:rPr lang="en-US" sz="2400">
                <a:solidFill>
                  <a:schemeClr val="bg1"/>
                </a:solidFill>
                <a:latin typeface="Cambria" panose="02040503050406030204" pitchFamily="18" charset="0"/>
                <a:ea typeface="Cambria" panose="02040503050406030204" pitchFamily="18" charset="0"/>
              </a:rPr>
              <a:t> dọc theo đường sức </a:t>
            </a:r>
            <a:r>
              <a:rPr lang="vi-VN" sz="2400">
                <a:solidFill>
                  <a:schemeClr val="bg1"/>
                </a:solidFill>
                <a:latin typeface="Cambria" panose="02040503050406030204" pitchFamily="18" charset="0"/>
                <a:ea typeface="Cambria" panose="02040503050406030204" pitchFamily="18" charset="0"/>
              </a:rPr>
              <a:t>từ</a:t>
            </a:r>
            <a:r>
              <a:rPr lang="en-US" sz="2400">
                <a:solidFill>
                  <a:schemeClr val="bg1"/>
                </a:solidFill>
                <a:latin typeface="Cambria" panose="02040503050406030204" pitchFamily="18" charset="0"/>
                <a:ea typeface="Cambria" panose="02040503050406030204" pitchFamily="18" charset="0"/>
              </a:rPr>
              <a:t> một khoảng 4 cm</a:t>
            </a:r>
            <a:r>
              <a:rPr lang="vi-VN" sz="2400">
                <a:solidFill>
                  <a:schemeClr val="bg1"/>
                </a:solidFill>
                <a:latin typeface="Cambria" panose="02040503050406030204" pitchFamily="18" charset="0"/>
                <a:ea typeface="Cambria" panose="02040503050406030204" pitchFamily="18" charset="0"/>
              </a:rPr>
              <a:t> trong một điện trường đều là 3.10</a:t>
            </a:r>
            <a:r>
              <a:rPr lang="vi-VN" sz="2400" baseline="30000">
                <a:solidFill>
                  <a:schemeClr val="bg1"/>
                </a:solidFill>
                <a:latin typeface="Cambria" panose="02040503050406030204" pitchFamily="18" charset="0"/>
                <a:ea typeface="Cambria" panose="02040503050406030204" pitchFamily="18" charset="0"/>
              </a:rPr>
              <a:t>-5</a:t>
            </a:r>
            <a:r>
              <a:rPr lang="vi-VN" sz="2400">
                <a:solidFill>
                  <a:schemeClr val="bg1"/>
                </a:solidFill>
                <a:latin typeface="Cambria" panose="02040503050406030204" pitchFamily="18" charset="0"/>
                <a:ea typeface="Cambria" panose="02040503050406030204" pitchFamily="18" charset="0"/>
              </a:rPr>
              <a:t> J. </a:t>
            </a:r>
            <a:r>
              <a:rPr lang="en-US" sz="2400">
                <a:solidFill>
                  <a:schemeClr val="bg1"/>
                </a:solidFill>
                <a:latin typeface="Cambria" panose="02040503050406030204" pitchFamily="18" charset="0"/>
                <a:ea typeface="Cambria" panose="02040503050406030204" pitchFamily="18" charset="0"/>
              </a:rPr>
              <a:t>Cường độ điện trường có độ lớn l</a:t>
            </a:r>
            <a:r>
              <a:rPr lang="vi-VN" sz="2400">
                <a:solidFill>
                  <a:schemeClr val="bg1"/>
                </a:solidFill>
                <a:latin typeface="Cambria" panose="02040503050406030204" pitchFamily="18" charset="0"/>
                <a:ea typeface="Cambria" panose="02040503050406030204" pitchFamily="18" charset="0"/>
              </a:rPr>
              <a:t>à:</a:t>
            </a:r>
          </a:p>
        </p:txBody>
      </p:sp>
      <p:sp>
        <p:nvSpPr>
          <p:cNvPr id="15" name="bang a" descr="n89 zalo Cuong Bui">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mc:AlternateContent xmlns:mc="http://schemas.openxmlformats.org/markup-compatibility/2006">
        <mc:Choice xmlns:a14="http://schemas.microsoft.com/office/drawing/2010/main" Requires="a14">
          <p:sp>
            <p:nvSpPr>
              <p:cNvPr id="25" name="dap an a" descr="n89 zalo Cuong Bui">
                <a:extLst>
                  <a:ext uri="{FF2B5EF4-FFF2-40B4-BE49-F238E27FC236}">
                    <a16:creationId xmlns:a16="http://schemas.microsoft.com/office/drawing/2014/main"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a:solidFill>
                      <a:srgbClr val="FFFF00"/>
                    </a:solidFill>
                    <a:latin typeface="Cambria" panose="02040503050406030204" pitchFamily="18" charset="0"/>
                    <a:ea typeface="Tahoma" panose="020B0604030504040204" pitchFamily="34" charset="0"/>
                    <a:cs typeface="Tahoma" panose="020B0604030504040204" pitchFamily="34" charset="0"/>
                  </a:rPr>
                  <a:t>A. </a:t>
                </a:r>
                <a14:m>
                  <m:oMath xmlns:m="http://schemas.openxmlformats.org/officeDocument/2006/math">
                    <m:r>
                      <a:rPr lang="en-US" i="1">
                        <a:solidFill>
                          <a:srgbClr val="FFFF00"/>
                        </a:solidFill>
                        <a:latin typeface="Cambria Math" panose="02040503050406030204" pitchFamily="18" charset="0"/>
                      </a:rPr>
                      <m:t>𝐸</m:t>
                    </m:r>
                    <m:r>
                      <a:rPr lang="en-US" i="1">
                        <a:solidFill>
                          <a:srgbClr val="FFFF00"/>
                        </a:solidFill>
                        <a:latin typeface="Cambria Math" panose="02040503050406030204" pitchFamily="18" charset="0"/>
                      </a:rPr>
                      <m:t>=7500 </m:t>
                    </m:r>
                    <m:d>
                      <m:dPr>
                        <m:ctrlPr>
                          <a:rPr lang="vi-VN" i="1">
                            <a:solidFill>
                              <a:srgbClr val="FFFF00"/>
                            </a:solidFill>
                            <a:latin typeface="Cambria Math" panose="02040503050406030204" pitchFamily="18" charset="0"/>
                          </a:rPr>
                        </m:ctrlPr>
                      </m:dPr>
                      <m:e>
                        <m:r>
                          <a:rPr lang="en-US" i="1">
                            <a:solidFill>
                              <a:srgbClr val="FFFF00"/>
                            </a:solidFill>
                            <a:latin typeface="Cambria Math" panose="02040503050406030204" pitchFamily="18" charset="0"/>
                          </a:rPr>
                          <m:t>𝑉</m:t>
                        </m:r>
                        <m:r>
                          <a:rPr lang="en-US" i="1">
                            <a:solidFill>
                              <a:srgbClr val="FFFF00"/>
                            </a:solidFill>
                            <a:latin typeface="Cambria Math" panose="02040503050406030204" pitchFamily="18" charset="0"/>
                          </a:rPr>
                          <m:t>/</m:t>
                        </m:r>
                        <m:r>
                          <a:rPr lang="en-US" i="1">
                            <a:solidFill>
                              <a:srgbClr val="FFFF00"/>
                            </a:solidFill>
                            <a:latin typeface="Cambria Math" panose="02040503050406030204" pitchFamily="18" charset="0"/>
                          </a:rPr>
                          <m:t>𝑚</m:t>
                        </m:r>
                      </m:e>
                    </m:d>
                  </m:oMath>
                </a14:m>
                <a:r>
                  <a:rPr lang="en-US">
                    <a:solidFill>
                      <a:srgbClr val="FFFF00"/>
                    </a:solidFill>
                    <a:latin typeface="Cambria" panose="02040503050406030204" pitchFamily="18" charset="0"/>
                  </a:rPr>
                  <a:t>.</a:t>
                </a:r>
                <a:endParaRPr lang="en-US" sz="2000">
                  <a:solidFill>
                    <a:srgbClr val="FFFF00"/>
                  </a:solidFill>
                  <a:latin typeface="Cambria" panose="02040503050406030204" pitchFamily="18" charset="0"/>
                  <a:ea typeface="Tahoma" panose="020B0604030504040204" pitchFamily="34" charset="0"/>
                  <a:cs typeface="Tahoma" panose="020B0604030504040204" pitchFamily="34" charset="0"/>
                </a:endParaRPr>
              </a:p>
            </p:txBody>
          </p:sp>
        </mc:Choice>
        <mc:Fallback>
          <p:sp>
            <p:nvSpPr>
              <p:cNvPr id="25" name="dap an a" descr="n89 zalo Cuong Bui">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06008" y="5197163"/>
                <a:ext cx="4650419" cy="400110"/>
              </a:xfrm>
              <a:prstGeom prst="rect">
                <a:avLst/>
              </a:prstGeom>
              <a:blipFill>
                <a:blip r:embed="rId11"/>
                <a:stretch>
                  <a:fillRect l="-1180" t="-9231" b="-27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dap an c" descr="n89 zalo Cuong Bui">
                <a:extLst>
                  <a:ext uri="{FF2B5EF4-FFF2-40B4-BE49-F238E27FC236}">
                    <a16:creationId xmlns:a16="http://schemas.microsoft.com/office/drawing/2014/main" id="{D96707EC-5A82-4050-B897-6DBAB63AC957}"/>
                  </a:ext>
                </a:extLst>
              </p:cNvPr>
              <p:cNvSpPr txBox="1"/>
              <p:nvPr/>
            </p:nvSpPr>
            <p:spPr>
              <a:xfrm>
                <a:off x="1106008" y="6040687"/>
                <a:ext cx="486740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C.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=1200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a:t>
                </a:r>
              </a:p>
            </p:txBody>
          </p:sp>
        </mc:Choice>
        <mc:Fallback>
          <p:sp>
            <p:nvSpPr>
              <p:cNvPr id="27" name="dap an c" descr="n89 zalo Cuong Bui">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6008" y="6040687"/>
                <a:ext cx="4867409" cy="400110"/>
              </a:xfrm>
              <a:prstGeom prst="rect">
                <a:avLst/>
              </a:prstGeom>
              <a:blipFill>
                <a:blip r:embed="rId12"/>
                <a:stretch>
                  <a:fillRect l="-1126" t="-9091" b="-25758"/>
                </a:stretch>
              </a:blipFill>
            </p:spPr>
            <p:txBody>
              <a:bodyPr/>
              <a:lstStyle/>
              <a:p>
                <a:r>
                  <a:rPr lang="en-US">
                    <a:noFill/>
                  </a:rPr>
                  <a:t> </a:t>
                </a:r>
              </a:p>
            </p:txBody>
          </p:sp>
        </mc:Fallback>
      </mc:AlternateContent>
      <p:sp>
        <p:nvSpPr>
          <p:cNvPr id="31" name="bang b" descr="n89 zalo Cuong Bui">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mc:AlternateContent xmlns:mc="http://schemas.openxmlformats.org/markup-compatibility/2006">
        <mc:Choice xmlns:a14="http://schemas.microsoft.com/office/drawing/2010/main" Requires="a14">
          <p:sp>
            <p:nvSpPr>
              <p:cNvPr id="33" name="dap an b" descr="n89 zalo Cuong Bui">
                <a:extLst>
                  <a:ext uri="{FF2B5EF4-FFF2-40B4-BE49-F238E27FC236}">
                    <a16:creationId xmlns:a16="http://schemas.microsoft.com/office/drawing/2014/main" id="{9B5DABB8-849A-4D2D-930C-9CA07BFC5BDE}"/>
                  </a:ext>
                </a:extLst>
              </p:cNvPr>
              <p:cNvSpPr txBox="1"/>
              <p:nvPr/>
            </p:nvSpPr>
            <p:spPr>
              <a:xfrm>
                <a:off x="6435571" y="5197163"/>
                <a:ext cx="465041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B.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=5700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a:t>
                </a:r>
              </a:p>
            </p:txBody>
          </p:sp>
        </mc:Choice>
        <mc:Fallback>
          <p:sp>
            <p:nvSpPr>
              <p:cNvPr id="33" name="dap an b" descr="n89 zalo Cuong Bui">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435571" y="5197163"/>
                <a:ext cx="4650419" cy="400110"/>
              </a:xfrm>
              <a:prstGeom prst="rect">
                <a:avLst/>
              </a:prstGeom>
              <a:blipFill>
                <a:blip r:embed="rId13"/>
                <a:stretch>
                  <a:fillRect l="-1180" t="-9231" b="-27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dap an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D.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=2100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	</a:t>
                </a:r>
              </a:p>
            </p:txBody>
          </p:sp>
        </mc:Choice>
        <mc:Fallback>
          <p:sp>
            <p:nvSpPr>
              <p:cNvPr id="34" name="dap an d" descr="n89 zalo Cuong Bui">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435571" y="6060425"/>
                <a:ext cx="4650419" cy="400110"/>
              </a:xfrm>
              <a:prstGeom prst="rect">
                <a:avLst/>
              </a:prstGeom>
              <a:blipFill>
                <a:blip r:embed="rId14"/>
                <a:stretch>
                  <a:fillRect l="-1180" t="-7576" b="-25758"/>
                </a:stretch>
              </a:blipFill>
            </p:spPr>
            <p:txBody>
              <a:bodyPr/>
              <a:lstStyle/>
              <a:p>
                <a:r>
                  <a:rPr lang="en-US">
                    <a:noFill/>
                  </a:rPr>
                  <a:t> </a:t>
                </a:r>
              </a:p>
            </p:txBody>
          </p:sp>
        </mc:Fallback>
      </mc:AlternateContent>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280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384917" y="3616546"/>
            <a:ext cx="9383697" cy="1107996"/>
          </a:xfrm>
          <a:prstGeom prst="rect">
            <a:avLst/>
          </a:prstGeom>
          <a:noFill/>
        </p:spPr>
        <p:txBody>
          <a:bodyPr wrap="square" rtlCol="0">
            <a:spAutoFit/>
          </a:bodyPr>
          <a:lstStyle/>
          <a:p>
            <a:pPr>
              <a:defRPr/>
            </a:pPr>
            <a:r>
              <a:rPr kumimoji="0" lang="en-US" sz="2200" b="1" i="0" u="none" strike="noStrike" kern="1200" cap="none" spc="0" normalizeH="0" baseline="0" noProof="0">
                <a:ln>
                  <a:noFill/>
                </a:ln>
                <a:solidFill>
                  <a:schemeClr val="bg1"/>
                </a:solidFill>
                <a:effectLst/>
                <a:uLnTx/>
                <a:uFillTx/>
                <a:latin typeface="Cambria" panose="02040503050406030204" pitchFamily="18" charset="0"/>
              </a:rPr>
              <a:t>Câu hỏi 7: </a:t>
            </a:r>
            <a:r>
              <a:rPr lang="en-US" sz="2200">
                <a:solidFill>
                  <a:schemeClr val="bg1"/>
                </a:solidFill>
                <a:latin typeface="Cambria" panose="02040503050406030204" pitchFamily="18" charset="0"/>
              </a:rPr>
              <a:t>Một hạt proton có điện tích +1,6.10</a:t>
            </a:r>
            <a:r>
              <a:rPr lang="en-US" sz="2200" baseline="30000">
                <a:solidFill>
                  <a:schemeClr val="bg1"/>
                </a:solidFill>
                <a:latin typeface="Cambria" panose="02040503050406030204" pitchFamily="18" charset="0"/>
              </a:rPr>
              <a:t>-19</a:t>
            </a:r>
            <a:r>
              <a:rPr lang="en-US" sz="2200">
                <a:solidFill>
                  <a:schemeClr val="bg1"/>
                </a:solidFill>
                <a:latin typeface="Cambria" panose="02040503050406030204" pitchFamily="18" charset="0"/>
              </a:rPr>
              <a:t>C di chuyển một đoạn đường 1,2 cm dọc theo một đường sức điện, dưới tác dụng của lực điện trong một điện trường đều có cường độ điện trường 8000 V/m. Công của lực điện là:</a:t>
            </a:r>
            <a:endParaRPr kumimoji="0" lang="en-US" sz="2200" b="0" i="0" u="none" strike="noStrike" kern="1200" cap="none" spc="0" normalizeH="0" baseline="0" noProof="0">
              <a:ln>
                <a:noFill/>
              </a:ln>
              <a:solidFill>
                <a:schemeClr val="bg1"/>
              </a:solidFill>
              <a:effectLst/>
              <a:uLnTx/>
              <a:uFillTx/>
              <a:latin typeface="Cambria" panose="02040503050406030204" pitchFamily="18" charset="0"/>
            </a:endParaRPr>
          </a:p>
        </p:txBody>
      </p:sp>
      <p:sp>
        <p:nvSpPr>
          <p:cNvPr id="15" name="bang b" descr="n89 zalo Cuong Bui">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b" descr="n89 zalo Cuong Bui">
            <a:extLst>
              <a:ext uri="{FF2B5EF4-FFF2-40B4-BE49-F238E27FC236}">
                <a16:creationId xmlns:a16="http://schemas.microsoft.com/office/drawing/2014/main" id="{9897B1B9-EB78-41AF-AC33-1E8F7714B11F}"/>
              </a:ext>
            </a:extLst>
          </p:cNvPr>
          <p:cNvSpPr txBox="1"/>
          <p:nvPr/>
        </p:nvSpPr>
        <p:spPr>
          <a:xfrm>
            <a:off x="6435571" y="5202784"/>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1,536.10</a:t>
            </a:r>
            <a:r>
              <a:rPr lang="en-US" baseline="30000">
                <a:latin typeface="Cambria" panose="02040503050406030204" pitchFamily="18" charset="0"/>
              </a:rPr>
              <a:t>-17</a:t>
            </a:r>
            <a:r>
              <a:rPr lang="en-US">
                <a:latin typeface="Cambria" panose="02040503050406030204" pitchFamily="18" charset="0"/>
              </a:rPr>
              <a:t> J.</a:t>
            </a:r>
          </a:p>
        </p:txBody>
      </p:sp>
      <p:sp>
        <p:nvSpPr>
          <p:cNvPr id="27" name="cau hoi c" descr="n89 zalo Cuong Bui">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6,4.10</a:t>
            </a:r>
            <a:r>
              <a:rPr lang="en-US" baseline="30000">
                <a:latin typeface="Cambria" panose="02040503050406030204" pitchFamily="18" charset="0"/>
              </a:rPr>
              <a:t>-16</a:t>
            </a:r>
            <a:r>
              <a:rPr lang="en-US">
                <a:latin typeface="Cambria" panose="02040503050406030204" pitchFamily="18" charset="0"/>
              </a:rPr>
              <a:t> J.</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1"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b="1">
                <a:solidFill>
                  <a:srgbClr val="FFFF00"/>
                </a:solidFill>
                <a:latin typeface="Cambria" panose="02040503050406030204" pitchFamily="18" charset="0"/>
              </a:rPr>
              <a:t>1,536.10</a:t>
            </a:r>
            <a:r>
              <a:rPr lang="en-US" b="1" baseline="30000">
                <a:solidFill>
                  <a:srgbClr val="FFFF00"/>
                </a:solidFill>
                <a:latin typeface="Cambria" panose="02040503050406030204" pitchFamily="18" charset="0"/>
              </a:rPr>
              <a:t>-18</a:t>
            </a:r>
            <a:r>
              <a:rPr lang="en-US" b="1">
                <a:solidFill>
                  <a:srgbClr val="FFFF00"/>
                </a:solidFill>
                <a:latin typeface="Cambria" panose="02040503050406030204" pitchFamily="18" charset="0"/>
              </a:rPr>
              <a:t> J.</a:t>
            </a:r>
            <a:endParaRPr kumimoji="0" lang="en-US" sz="2000" b="1"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6,4.10</a:t>
            </a:r>
            <a:r>
              <a:rPr lang="en-US" baseline="30000">
                <a:latin typeface="Cambria" panose="02040503050406030204" pitchFamily="18" charset="0"/>
              </a:rPr>
              <a:t>-18</a:t>
            </a:r>
            <a:r>
              <a:rPr lang="en-US">
                <a:latin typeface="Cambria" panose="02040503050406030204" pitchFamily="18" charset="0"/>
              </a:rPr>
              <a:t> J.</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97574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a:extLst>
              <a:ext uri="{FF2B5EF4-FFF2-40B4-BE49-F238E27FC236}">
                <a16:creationId xmlns:a16="http://schemas.microsoft.com/office/drawing/2014/main" id="{3580AACA-1764-3245-5A99-CA5C30A3C8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3266" y="344396"/>
            <a:ext cx="8505326" cy="594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0539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applause.wav"/>
          </p:stSnd>
        </p:sndAc>
      </p:transition>
    </mc:Choice>
    <mc:Fallback xmlns="">
      <p:transition spd="slow">
        <p:fade/>
        <p:sndAc>
          <p:stSnd>
            <p:snd r:embed="rId4"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545883" y="1661779"/>
            <a:ext cx="9347200" cy="666786"/>
          </a:xfrm>
          <a:prstGeom prst="rect">
            <a:avLst/>
          </a:prstGeom>
          <a:noFill/>
        </p:spPr>
        <p:txBody>
          <a:bodyPr wrap="square" rtlCol="0">
            <a:spAutoFit/>
          </a:bodyPr>
          <a:lstStyle/>
          <a:p>
            <a:pPr algn="ctr"/>
            <a:r>
              <a:rPr lang="en-US" sz="3733" b="1">
                <a:solidFill>
                  <a:schemeClr val="bg2"/>
                </a:solidFill>
                <a:latin typeface="Arial" panose="020B0604020202020204" pitchFamily="34" charset="0"/>
                <a:cs typeface="Arial" panose="020B0604020202020204" pitchFamily="34" charset="0"/>
              </a:rPr>
              <a:t>Nêu định nghĩa điện trường đều? </a:t>
            </a:r>
          </a:p>
        </p:txBody>
      </p:sp>
      <p:sp>
        <p:nvSpPr>
          <p:cNvPr id="5" name="TextBox 4" descr="n89 zalo Cuong Bui"/>
          <p:cNvSpPr txBox="1"/>
          <p:nvPr/>
        </p:nvSpPr>
        <p:spPr>
          <a:xfrm>
            <a:off x="2124514" y="3092017"/>
            <a:ext cx="6496050" cy="1815882"/>
          </a:xfrm>
          <a:prstGeom prst="rect">
            <a:avLst/>
          </a:prstGeom>
          <a:noFill/>
        </p:spPr>
        <p:txBody>
          <a:bodyPr wrap="square" rtlCol="0">
            <a:spAutoFit/>
          </a:bodyPr>
          <a:lstStyle/>
          <a:p>
            <a:pPr algn="ctr"/>
            <a:r>
              <a:rPr lang="en-US" sz="2800" b="1">
                <a:solidFill>
                  <a:srgbClr val="0000FF"/>
                </a:solidFill>
                <a:latin typeface="Cambria" panose="02040503050406030204" pitchFamily="18" charset="0"/>
              </a:rPr>
              <a:t>Điện trường đều là điện trường mà cường độ điện trường tại mỗi điểm có giá trị bằng nhau về độ lớn, giống nhau về phương và chiều</a:t>
            </a:r>
          </a:p>
        </p:txBody>
      </p:sp>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TextBox 7" descr="n89 zalo Cuong Bui"/>
              <p:cNvSpPr txBox="1"/>
              <p:nvPr/>
            </p:nvSpPr>
            <p:spPr>
              <a:xfrm>
                <a:off x="3052689" y="2326332"/>
                <a:ext cx="4726746" cy="31844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FF00"/>
                          </a:solidFill>
                          <a:latin typeface="Cambria Math" panose="02040503050406030204" pitchFamily="18" charset="0"/>
                        </a:rPr>
                        <m:t>𝑬</m:t>
                      </m:r>
                      <m:r>
                        <a:rPr lang="en-US" sz="2400" b="1" i="1" smtClean="0">
                          <a:solidFill>
                            <a:srgbClr val="FFFF00"/>
                          </a:solidFill>
                          <a:latin typeface="Cambria Math" panose="02040503050406030204" pitchFamily="18" charset="0"/>
                        </a:rPr>
                        <m:t>=</m:t>
                      </m:r>
                      <m:f>
                        <m:fPr>
                          <m:ctrlPr>
                            <a:rPr lang="en-US" sz="2400" b="1" i="1">
                              <a:solidFill>
                                <a:srgbClr val="FFFF00"/>
                              </a:solidFill>
                              <a:latin typeface="Cambria Math" panose="02040503050406030204" pitchFamily="18" charset="0"/>
                            </a:rPr>
                          </m:ctrlPr>
                        </m:fPr>
                        <m:num>
                          <m:r>
                            <a:rPr lang="en-US" sz="2400" b="1" i="1" smtClean="0">
                              <a:solidFill>
                                <a:srgbClr val="FFFF00"/>
                              </a:solidFill>
                              <a:latin typeface="Cambria Math" panose="02040503050406030204" pitchFamily="18" charset="0"/>
                            </a:rPr>
                            <m:t>𝑼</m:t>
                          </m:r>
                        </m:num>
                        <m:den>
                          <m:r>
                            <a:rPr lang="en-US" sz="2400" b="1" i="1" smtClean="0">
                              <a:solidFill>
                                <a:srgbClr val="FFFF00"/>
                              </a:solidFill>
                              <a:latin typeface="Cambria Math" panose="02040503050406030204" pitchFamily="18" charset="0"/>
                            </a:rPr>
                            <m:t>𝒅</m:t>
                          </m:r>
                        </m:den>
                      </m:f>
                    </m:oMath>
                  </m:oMathPara>
                </a14:m>
                <a:endParaRPr lang="en-US" sz="2400" b="1">
                  <a:solidFill>
                    <a:srgbClr val="FFFF00"/>
                  </a:solidFill>
                  <a:latin typeface="Cambria" panose="02040503050406030204" pitchFamily="18" charset="0"/>
                </a:endParaRPr>
              </a:p>
              <a:p>
                <a:r>
                  <a:rPr lang="en-US" sz="2400" b="1">
                    <a:solidFill>
                      <a:srgbClr val="0000FF"/>
                    </a:solidFill>
                    <a:latin typeface="Cambria" panose="02040503050406030204" pitchFamily="18" charset="0"/>
                  </a:rPr>
                  <a:t> Trong đó: </a:t>
                </a:r>
              </a:p>
              <a:p>
                <a:pPr marL="225425" indent="-225425" algn="just"/>
                <a:r>
                  <a:rPr lang="en-US" sz="2200" b="1">
                    <a:solidFill>
                      <a:srgbClr val="0000FF"/>
                    </a:solidFill>
                    <a:latin typeface="Cambria" panose="02040503050406030204" pitchFamily="18" charset="0"/>
                  </a:rPr>
                  <a:t>+ d là khoảng cách giữa hai bản phẳng (m).</a:t>
                </a:r>
              </a:p>
              <a:p>
                <a:pPr marL="225425" indent="-225425" algn="just"/>
                <a:r>
                  <a:rPr lang="en-US" sz="2200" b="1">
                    <a:solidFill>
                      <a:srgbClr val="0000FF"/>
                    </a:solidFill>
                    <a:latin typeface="Cambria" panose="02040503050406030204" pitchFamily="18" charset="0"/>
                  </a:rPr>
                  <a:t>+ U là hiệu điện thế giữa hai bản phẳng (V).</a:t>
                </a:r>
              </a:p>
              <a:p>
                <a:pPr marL="225425" indent="-225425" algn="just"/>
                <a:r>
                  <a:rPr lang="en-US" sz="2200" b="1">
                    <a:solidFill>
                      <a:srgbClr val="0000FF"/>
                    </a:solidFill>
                    <a:latin typeface="Cambria" panose="02040503050406030204" pitchFamily="18" charset="0"/>
                  </a:rPr>
                  <a:t>+ E là cường độ điện trường giữa hai bản phẳng (V/m)</a:t>
                </a:r>
              </a:p>
            </p:txBody>
          </p:sp>
        </mc:Choice>
        <mc:Fallback>
          <p:sp>
            <p:nvSpPr>
              <p:cNvPr id="8" name="TextBox 7" descr="n89 zalo Cuong Bui"/>
              <p:cNvSpPr txBox="1">
                <a:spLocks noRot="1" noChangeAspect="1" noMove="1" noResize="1" noEditPoints="1" noAdjustHandles="1" noChangeArrowheads="1" noChangeShapeType="1" noTextEdit="1"/>
              </p:cNvSpPr>
              <p:nvPr/>
            </p:nvSpPr>
            <p:spPr>
              <a:xfrm>
                <a:off x="3052689" y="2326332"/>
                <a:ext cx="4726746" cy="3184462"/>
              </a:xfrm>
              <a:prstGeom prst="rect">
                <a:avLst/>
              </a:prstGeom>
              <a:blipFill>
                <a:blip r:embed="rId7"/>
                <a:stretch>
                  <a:fillRect l="-1677" r="-1677" b="-2874"/>
                </a:stretch>
              </a:blipFill>
            </p:spPr>
            <p:txBody>
              <a:bodyPr/>
              <a:lstStyle/>
              <a:p>
                <a:r>
                  <a:rPr lang="en-US">
                    <a:noFill/>
                  </a:rPr>
                  <a:t> </a:t>
                </a:r>
              </a:p>
            </p:txBody>
          </p:sp>
        </mc:Fallback>
      </mc:AlternateContent>
      <p:sp>
        <p:nvSpPr>
          <p:cNvPr id="2" name="TextBox 1" descr="n89 zalo Cuong Bui">
            <a:extLst>
              <a:ext uri="{FF2B5EF4-FFF2-40B4-BE49-F238E27FC236}">
                <a16:creationId xmlns:a16="http://schemas.microsoft.com/office/drawing/2014/main" id="{C15E70B1-35D1-DB23-1386-B89666CF93D9}"/>
              </a:ext>
            </a:extLst>
          </p:cNvPr>
          <p:cNvSpPr txBox="1"/>
          <p:nvPr/>
        </p:nvSpPr>
        <p:spPr>
          <a:xfrm>
            <a:off x="1361661" y="1033670"/>
            <a:ext cx="8925339" cy="1292662"/>
          </a:xfrm>
          <a:prstGeom prst="rect">
            <a:avLst/>
          </a:prstGeom>
          <a:noFill/>
        </p:spPr>
        <p:txBody>
          <a:bodyPr wrap="square" rtlCol="0">
            <a:spAutoFit/>
          </a:bodyPr>
          <a:lstStyle/>
          <a:p>
            <a:r>
              <a:rPr lang="en-US" sz="2600" b="1">
                <a:solidFill>
                  <a:schemeClr val="bg1"/>
                </a:solidFill>
                <a:latin typeface="Cambria" panose="02040503050406030204" pitchFamily="18" charset="0"/>
                <a:cs typeface="Times New Roman" panose="02020603050405020304" pitchFamily="18" charset="0"/>
              </a:rPr>
              <a:t>Viết công thức tính độ lớn cường độ điện trường giữa hai bản phẳng nhiễm điện trái dấu đặt song song nhau. Giải tích các đại lượng và đơn vị có trong công thức?</a:t>
            </a:r>
          </a:p>
        </p:txBody>
      </p:sp>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320800" y="1132959"/>
            <a:ext cx="9245600" cy="1815882"/>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Hai bản kim loại phẳng đặt song song, cách nhau một khoảng d = 10 (cm). Đặt vào hai bản này một hiệu điện thế một chiều U = 120 (V). Tính độ lớn cường độ điện trường giữa hai bản phẳng?</a:t>
            </a:r>
          </a:p>
        </p:txBody>
      </p:sp>
      <mc:AlternateContent xmlns:mc="http://schemas.openxmlformats.org/markup-compatibility/2006">
        <mc:Choice xmlns:a14="http://schemas.microsoft.com/office/drawing/2010/main" Requires="a14">
          <p:sp>
            <p:nvSpPr>
              <p:cNvPr id="5" name="TextBox 4" descr="n89 zalo Cuong Bui"/>
              <p:cNvSpPr txBox="1"/>
              <p:nvPr/>
            </p:nvSpPr>
            <p:spPr>
              <a:xfrm>
                <a:off x="2972904" y="3350298"/>
                <a:ext cx="5353068" cy="10696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0000FF"/>
                          </a:solidFill>
                          <a:latin typeface="Cambria Math" panose="02040503050406030204" pitchFamily="18" charset="0"/>
                        </a:rPr>
                        <m:t>𝑬</m:t>
                      </m:r>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𝑼</m:t>
                          </m:r>
                        </m:num>
                        <m:den>
                          <m:r>
                            <a:rPr lang="en-US" sz="3200" b="1" i="1" smtClean="0">
                              <a:solidFill>
                                <a:srgbClr val="0000FF"/>
                              </a:solidFill>
                              <a:latin typeface="Cambria Math" panose="02040503050406030204" pitchFamily="18" charset="0"/>
                            </a:rPr>
                            <m:t>𝒅</m:t>
                          </m:r>
                        </m:den>
                      </m:f>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𝟏𝟐𝟎</m:t>
                          </m:r>
                        </m:num>
                        <m:den>
                          <m:r>
                            <a:rPr lang="en-US" sz="3200" b="1" i="1" smtClean="0">
                              <a:solidFill>
                                <a:srgbClr val="0000FF"/>
                              </a:solidFill>
                              <a:latin typeface="Cambria Math" panose="02040503050406030204" pitchFamily="18" charset="0"/>
                            </a:rPr>
                            <m:t>𝟎</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m:t>
                          </m:r>
                        </m:den>
                      </m:f>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𝟏𝟐𝟎𝟎</m:t>
                      </m:r>
                      <m:d>
                        <m:dPr>
                          <m:ctrlPr>
                            <a:rPr lang="en-US" sz="3200" b="1" i="1" smtClean="0">
                              <a:solidFill>
                                <a:srgbClr val="0000FF"/>
                              </a:solidFill>
                              <a:latin typeface="Cambria Math" panose="02040503050406030204" pitchFamily="18" charset="0"/>
                            </a:rPr>
                          </m:ctrlPr>
                        </m:dPr>
                        <m:e>
                          <m:r>
                            <a:rPr lang="en-US" sz="3200" b="1" i="1" smtClean="0">
                              <a:solidFill>
                                <a:srgbClr val="0000FF"/>
                              </a:solidFill>
                              <a:latin typeface="Cambria Math" panose="02040503050406030204" pitchFamily="18" charset="0"/>
                            </a:rPr>
                            <m:t>𝑽</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𝒎</m:t>
                          </m:r>
                        </m:e>
                      </m:d>
                    </m:oMath>
                  </m:oMathPara>
                </a14:m>
                <a:endParaRPr lang="en-US" sz="3200" b="1">
                  <a:solidFill>
                    <a:srgbClr val="0000FF"/>
                  </a:solidFill>
                  <a:latin typeface="Cambria" panose="02040503050406030204" pitchFamily="18" charset="0"/>
                </a:endParaRPr>
              </a:p>
            </p:txBody>
          </p:sp>
        </mc:Choice>
        <mc:Fallback>
          <p:sp>
            <p:nvSpPr>
              <p:cNvPr id="5" name="TextBox 4" descr="n89 zalo Cuong Bui"/>
              <p:cNvSpPr txBox="1">
                <a:spLocks noRot="1" noChangeAspect="1" noMove="1" noResize="1" noEditPoints="1" noAdjustHandles="1" noChangeArrowheads="1" noChangeShapeType="1" noTextEdit="1"/>
              </p:cNvSpPr>
              <p:nvPr/>
            </p:nvSpPr>
            <p:spPr>
              <a:xfrm>
                <a:off x="2972904" y="3350298"/>
                <a:ext cx="5353068" cy="1069652"/>
              </a:xfrm>
              <a:prstGeom prst="rect">
                <a:avLst/>
              </a:prstGeom>
              <a:blipFill>
                <a:blip r:embed="rId4"/>
                <a:stretch>
                  <a:fillRect/>
                </a:stretch>
              </a:blipFill>
            </p:spPr>
            <p:txBody>
              <a:bodyPr/>
              <a:lstStyle/>
              <a:p>
                <a:r>
                  <a:rPr lang="en-US">
                    <a:noFill/>
                  </a:rPr>
                  <a:t> </a:t>
                </a:r>
              </a:p>
            </p:txBody>
          </p:sp>
        </mc:Fallback>
      </mc:AlternateContent>
      <p:pic>
        <p:nvPicPr>
          <p:cNvPr id="1028" name="Picture 4" descr="n89 zalo Cuong Bui">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7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descr="n89 zalo Cuong Bui"/>
              <p:cNvSpPr txBox="1"/>
              <p:nvPr/>
            </p:nvSpPr>
            <p:spPr>
              <a:xfrm>
                <a:off x="2447778" y="2977011"/>
                <a:ext cx="7019794" cy="1700594"/>
              </a:xfrm>
              <a:prstGeom prst="rect">
                <a:avLst/>
              </a:prstGeom>
              <a:noFill/>
            </p:spPr>
            <p:txBody>
              <a:bodyPr wrap="square" rtlCol="0">
                <a:spAutoFit/>
              </a:bodyPr>
              <a:lstStyle/>
              <a:p>
                <a:r>
                  <a:rPr lang="en-US" sz="3200" b="1">
                    <a:solidFill>
                      <a:srgbClr val="0000FF"/>
                    </a:solidFill>
                    <a:latin typeface="Cambria" panose="02040503050406030204" pitchFamily="18" charset="0"/>
                  </a:rPr>
                  <a:t>Vì: hạt bụi tích điện dương nên </a:t>
                </a:r>
                <a14:m>
                  <m:oMath xmlns:m="http://schemas.openxmlformats.org/officeDocument/2006/math">
                    <m:acc>
                      <m:accPr>
                        <m:chr m:val="⃗"/>
                        <m:ctrlPr>
                          <a:rPr lang="en-US" sz="3200" b="1" i="1" smtClean="0">
                            <a:solidFill>
                              <a:srgbClr val="0000FF"/>
                            </a:solidFill>
                            <a:latin typeface="Cambria Math" panose="02040503050406030204" pitchFamily="18" charset="0"/>
                          </a:rPr>
                        </m:ctrlPr>
                      </m:accPr>
                      <m:e>
                        <m:r>
                          <a:rPr lang="en-US" sz="3200" b="1" i="1" smtClean="0">
                            <a:solidFill>
                              <a:srgbClr val="0000FF"/>
                            </a:solidFill>
                            <a:latin typeface="Cambria Math" panose="02040503050406030204" pitchFamily="18" charset="0"/>
                          </a:rPr>
                          <m:t>𝑭</m:t>
                        </m:r>
                      </m:e>
                    </m:acc>
                  </m:oMath>
                </a14:m>
                <a:r>
                  <a:rPr lang="en-US" sz="3200" b="1">
                    <a:solidFill>
                      <a:srgbClr val="0000FF"/>
                    </a:solidFill>
                    <a:latin typeface="Cambria" panose="02040503050406030204" pitchFamily="18" charset="0"/>
                  </a:rPr>
                  <a:t> cùng phương, cùng chiều với </a:t>
                </a:r>
                <a14:m>
                  <m:oMath xmlns:m="http://schemas.openxmlformats.org/officeDocument/2006/math">
                    <m:acc>
                      <m:accPr>
                        <m:chr m:val="⃗"/>
                        <m:ctrlPr>
                          <a:rPr lang="en-US" sz="3200" b="1" i="1" smtClean="0">
                            <a:solidFill>
                              <a:srgbClr val="0000FF"/>
                            </a:solidFill>
                            <a:latin typeface="Cambria Math" panose="02040503050406030204" pitchFamily="18" charset="0"/>
                          </a:rPr>
                        </m:ctrlPr>
                      </m:accPr>
                      <m:e>
                        <m:r>
                          <a:rPr lang="en-US" sz="3200" b="1" i="1" smtClean="0">
                            <a:solidFill>
                              <a:srgbClr val="0000FF"/>
                            </a:solidFill>
                            <a:latin typeface="Cambria Math" panose="02040503050406030204" pitchFamily="18" charset="0"/>
                          </a:rPr>
                          <m:t>𝑬</m:t>
                        </m:r>
                      </m:e>
                    </m:acc>
                  </m:oMath>
                </a14:m>
                <a:endParaRPr lang="en-US" sz="3200" b="1">
                  <a:solidFill>
                    <a:srgbClr val="0000FF"/>
                  </a:solidFill>
                  <a:latin typeface="Cambria" panose="02040503050406030204" pitchFamily="18" charset="0"/>
                </a:endParaRPr>
              </a:p>
              <a:p>
                <a:r>
                  <a:rPr lang="en-US" sz="3200" b="1">
                    <a:solidFill>
                      <a:srgbClr val="0000FF"/>
                    </a:solidFill>
                    <a:latin typeface="Cambria" panose="02040503050406030204" pitchFamily="18" charset="0"/>
                  </a:rPr>
                  <a:t>Độ lớn: </a:t>
                </a:r>
                <a14:m>
                  <m:oMath xmlns:m="http://schemas.openxmlformats.org/officeDocument/2006/math">
                    <m:r>
                      <a:rPr lang="en-US" sz="3200" b="1" i="1" smtClean="0">
                        <a:solidFill>
                          <a:srgbClr val="0000FF"/>
                        </a:solidFill>
                        <a:latin typeface="Cambria Math" panose="02040503050406030204" pitchFamily="18" charset="0"/>
                      </a:rPr>
                      <m:t>𝑭</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𝒒</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𝑬</m:t>
                    </m:r>
                    <m:r>
                      <a:rPr lang="en-US" sz="3200" b="1" i="1" smtClean="0">
                        <a:solidFill>
                          <a:srgbClr val="0000FF"/>
                        </a:solidFill>
                        <a:latin typeface="Cambria Math" panose="02040503050406030204" pitchFamily="18" charset="0"/>
                      </a:rPr>
                      <m:t>=</m:t>
                    </m:r>
                    <m:sSup>
                      <m:sSupPr>
                        <m:ctrlPr>
                          <a:rPr lang="en-US" sz="3200" b="1" i="1" smtClean="0">
                            <a:solidFill>
                              <a:srgbClr val="0000FF"/>
                            </a:solidFill>
                            <a:latin typeface="Cambria Math" panose="02040503050406030204" pitchFamily="18" charset="0"/>
                          </a:rPr>
                        </m:ctrlPr>
                      </m:sSupPr>
                      <m:e>
                        <m:r>
                          <a:rPr lang="en-US" sz="3200" b="1" i="1" smtClean="0">
                            <a:solidFill>
                              <a:srgbClr val="0000FF"/>
                            </a:solidFill>
                            <a:latin typeface="Cambria Math" panose="02040503050406030204" pitchFamily="18" charset="0"/>
                          </a:rPr>
                          <m:t>𝟖</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𝟏𝟎</m:t>
                        </m:r>
                      </m:e>
                      <m:sup>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𝟏𝟔</m:t>
                        </m:r>
                      </m:sup>
                    </m:sSup>
                    <m:d>
                      <m:dPr>
                        <m:ctrlPr>
                          <a:rPr lang="en-US" sz="3200" b="1" i="1" smtClean="0">
                            <a:solidFill>
                              <a:srgbClr val="0000FF"/>
                            </a:solidFill>
                            <a:latin typeface="Cambria Math" panose="02040503050406030204" pitchFamily="18" charset="0"/>
                          </a:rPr>
                        </m:ctrlPr>
                      </m:dPr>
                      <m:e>
                        <m:r>
                          <a:rPr lang="en-US" sz="3200" b="1" i="1" smtClean="0">
                            <a:solidFill>
                              <a:srgbClr val="0000FF"/>
                            </a:solidFill>
                            <a:latin typeface="Cambria Math" panose="02040503050406030204" pitchFamily="18" charset="0"/>
                          </a:rPr>
                          <m:t>𝑵</m:t>
                        </m:r>
                      </m:e>
                    </m:d>
                  </m:oMath>
                </a14:m>
                <a:endParaRPr lang="en-US" sz="3200" b="1">
                  <a:solidFill>
                    <a:srgbClr val="0000FF"/>
                  </a:solidFill>
                  <a:latin typeface="Cambria" panose="02040503050406030204" pitchFamily="18" charset="0"/>
                </a:endParaRPr>
              </a:p>
            </p:txBody>
          </p:sp>
        </mc:Choice>
        <mc:Fallback>
          <p:sp>
            <p:nvSpPr>
              <p:cNvPr id="5" name="TextBox 4" descr="n89 zalo Cuong Bui"/>
              <p:cNvSpPr txBox="1">
                <a:spLocks noRot="1" noChangeAspect="1" noMove="1" noResize="1" noEditPoints="1" noAdjustHandles="1" noChangeArrowheads="1" noChangeShapeType="1" noTextEdit="1"/>
              </p:cNvSpPr>
              <p:nvPr/>
            </p:nvSpPr>
            <p:spPr>
              <a:xfrm>
                <a:off x="2447778" y="2977011"/>
                <a:ext cx="7019794" cy="1700594"/>
              </a:xfrm>
              <a:prstGeom prst="rect">
                <a:avLst/>
              </a:prstGeom>
              <a:blipFill>
                <a:blip r:embed="rId4"/>
                <a:stretch>
                  <a:fillRect l="-2259" t="-1075" b="-10753"/>
                </a:stretch>
              </a:blipFill>
            </p:spPr>
            <p:txBody>
              <a:bodyPr/>
              <a:lstStyle/>
              <a:p>
                <a:r>
                  <a:rPr lang="en-US">
                    <a:noFill/>
                  </a:rPr>
                  <a:t> </a:t>
                </a:r>
              </a:p>
            </p:txBody>
          </p:sp>
        </mc:Fallback>
      </mc:AlternateContent>
      <p:pic>
        <p:nvPicPr>
          <p:cNvPr id="1028" name="Picture 4" descr="n89 zalo Cuong Bui">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Box 1" descr="n89 zalo Cuong Bui">
                <a:extLst>
                  <a:ext uri="{FF2B5EF4-FFF2-40B4-BE49-F238E27FC236}">
                    <a16:creationId xmlns:a16="http://schemas.microsoft.com/office/drawing/2014/main" id="{6F9648BF-97D7-CF0D-F5D7-3CADD64A8B06}"/>
                  </a:ext>
                </a:extLst>
              </p:cNvPr>
              <p:cNvSpPr txBox="1"/>
              <p:nvPr/>
            </p:nvSpPr>
            <p:spPr>
              <a:xfrm>
                <a:off x="1404730" y="1024938"/>
                <a:ext cx="9382539" cy="1947328"/>
              </a:xfrm>
              <a:prstGeom prst="rect">
                <a:avLst/>
              </a:prstGeom>
              <a:noFill/>
            </p:spPr>
            <p:txBody>
              <a:bodyPr wrap="square" rtlCol="0">
                <a:spAutoFit/>
              </a:bodyPr>
              <a:lstStyle/>
              <a:p>
                <a:pPr algn="just"/>
                <a:r>
                  <a:rPr lang="en-US" sz="2400" b="1">
                    <a:solidFill>
                      <a:schemeClr val="bg1"/>
                    </a:solidFill>
                    <a:latin typeface="Arial" panose="020B0604020202020204" pitchFamily="34" charset="0"/>
                    <a:cs typeface="Arial" panose="020B0604020202020204" pitchFamily="34" charset="0"/>
                  </a:rPr>
                  <a:t>Một hạt bụi min có điện tích </a:t>
                </a:r>
                <a14:m>
                  <m:oMath xmlns:m="http://schemas.openxmlformats.org/officeDocument/2006/math">
                    <m:r>
                      <a:rPr lang="en-US" sz="2400" b="1" i="1" smtClean="0">
                        <a:solidFill>
                          <a:schemeClr val="bg1"/>
                        </a:solidFill>
                        <a:latin typeface="Cambria Math" panose="02040503050406030204" pitchFamily="18" charset="0"/>
                        <a:cs typeface="Arial" panose="020B0604020202020204" pitchFamily="34" charset="0"/>
                      </a:rPr>
                      <m:t>𝒒</m:t>
                    </m:r>
                    <m:r>
                      <a:rPr lang="en-US" sz="2400" b="1" i="1" smtClean="0">
                        <a:solidFill>
                          <a:schemeClr val="bg1"/>
                        </a:solidFill>
                        <a:latin typeface="Cambria Math" panose="02040503050406030204" pitchFamily="18" charset="0"/>
                        <a:cs typeface="Arial" panose="020B0604020202020204" pitchFamily="34" charset="0"/>
                      </a:rPr>
                      <m:t>=</m:t>
                    </m:r>
                    <m:sSup>
                      <m:sSupPr>
                        <m:ctrlPr>
                          <a:rPr lang="en-US" sz="2400" b="1" i="1" smtClean="0">
                            <a:solidFill>
                              <a:schemeClr val="bg1"/>
                            </a:solidFill>
                            <a:latin typeface="Cambria Math" panose="02040503050406030204" pitchFamily="18" charset="0"/>
                            <a:cs typeface="Arial" panose="020B0604020202020204" pitchFamily="34" charset="0"/>
                          </a:rPr>
                        </m:ctrlPr>
                      </m:sSupPr>
                      <m:e>
                        <m:r>
                          <a:rPr lang="en-US" sz="2400" b="1" i="1" smtClean="0">
                            <a:solidFill>
                              <a:schemeClr val="bg1"/>
                            </a:solidFill>
                            <a:latin typeface="Cambria Math" panose="02040503050406030204" pitchFamily="18" charset="0"/>
                            <a:cs typeface="Arial" panose="020B0604020202020204" pitchFamily="34" charset="0"/>
                          </a:rPr>
                          <m:t>𝟑</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𝟐</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𝟏𝟎</m:t>
                        </m:r>
                      </m:e>
                      <m:sup>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𝟏𝟗</m:t>
                        </m:r>
                      </m:sup>
                    </m:sSup>
                    <m:d>
                      <m:dPr>
                        <m:ctrlPr>
                          <a:rPr lang="en-US" sz="2400" b="1" i="1" smtClean="0">
                            <a:solidFill>
                              <a:schemeClr val="bg1"/>
                            </a:solidFill>
                            <a:latin typeface="Cambria Math" panose="02040503050406030204" pitchFamily="18" charset="0"/>
                            <a:cs typeface="Arial" panose="020B0604020202020204" pitchFamily="34" charset="0"/>
                          </a:rPr>
                        </m:ctrlPr>
                      </m:dPr>
                      <m:e>
                        <m:r>
                          <a:rPr lang="en-US" sz="2400" b="1" i="1" smtClean="0">
                            <a:solidFill>
                              <a:schemeClr val="bg1"/>
                            </a:solidFill>
                            <a:latin typeface="Cambria Math" panose="02040503050406030204" pitchFamily="18" charset="0"/>
                            <a:cs typeface="Arial" panose="020B0604020202020204" pitchFamily="34" charset="0"/>
                          </a:rPr>
                          <m:t>𝑪</m:t>
                        </m:r>
                      </m:e>
                    </m:d>
                  </m:oMath>
                </a14:m>
                <a:r>
                  <a:rPr lang="en-US" sz="2400" b="1">
                    <a:solidFill>
                      <a:schemeClr val="bg1"/>
                    </a:solidFill>
                    <a:latin typeface="Arial" panose="020B0604020202020204" pitchFamily="34" charset="0"/>
                    <a:cs typeface="Arial" panose="020B0604020202020204" pitchFamily="34" charset="0"/>
                  </a:rPr>
                  <a:t> bay vào điện trường giữa hai bản phẳng đặt song song đối diện nhau. Vectơ cường độ điện trường phương năm ngang, chiều từ bản dương sang bản âm và có độ lớn </a:t>
                </a:r>
                <a14:m>
                  <m:oMath xmlns:m="http://schemas.openxmlformats.org/officeDocument/2006/math">
                    <m:r>
                      <a:rPr lang="en-US" sz="2400" b="1" i="1" smtClean="0">
                        <a:solidFill>
                          <a:schemeClr val="bg1"/>
                        </a:solidFill>
                        <a:latin typeface="Cambria Math" panose="02040503050406030204" pitchFamily="18" charset="0"/>
                        <a:cs typeface="Arial" panose="020B0604020202020204" pitchFamily="34" charset="0"/>
                      </a:rPr>
                      <m:t>𝑬</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𝟐𝟓𝟎𝟎</m:t>
                    </m:r>
                    <m:d>
                      <m:dPr>
                        <m:ctrlPr>
                          <a:rPr lang="en-US" sz="2400" b="1" i="1" smtClean="0">
                            <a:solidFill>
                              <a:schemeClr val="bg1"/>
                            </a:solidFill>
                            <a:latin typeface="Cambria Math" panose="02040503050406030204" pitchFamily="18" charset="0"/>
                            <a:cs typeface="Arial" panose="020B0604020202020204" pitchFamily="34" charset="0"/>
                          </a:rPr>
                        </m:ctrlPr>
                      </m:dPr>
                      <m:e>
                        <m:r>
                          <a:rPr lang="en-US" sz="2400" b="1" i="1" smtClean="0">
                            <a:solidFill>
                              <a:schemeClr val="bg1"/>
                            </a:solidFill>
                            <a:latin typeface="Cambria Math" panose="02040503050406030204" pitchFamily="18" charset="0"/>
                            <a:cs typeface="Arial" panose="020B0604020202020204" pitchFamily="34" charset="0"/>
                          </a:rPr>
                          <m:t>𝑽</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𝒎</m:t>
                        </m:r>
                      </m:e>
                    </m:d>
                  </m:oMath>
                </a14:m>
                <a:r>
                  <a:rPr lang="en-US" sz="2400" b="1">
                    <a:solidFill>
                      <a:schemeClr val="bg1"/>
                    </a:solidFill>
                    <a:latin typeface="Arial" panose="020B0604020202020204" pitchFamily="34" charset="0"/>
                    <a:cs typeface="Arial" panose="020B0604020202020204" pitchFamily="34" charset="0"/>
                  </a:rPr>
                  <a:t>. Hãy xác định phương, chiều và độ lớn của lực điện tác dụng lên hạt bụi đó</a:t>
                </a:r>
                <a:r>
                  <a:rPr lang="vi-VN" sz="2400" b="1">
                    <a:solidFill>
                      <a:schemeClr val="bg1"/>
                    </a:solidFill>
                    <a:latin typeface="Arial" panose="020B0604020202020204" pitchFamily="34" charset="0"/>
                    <a:cs typeface="Arial" panose="020B0604020202020204" pitchFamily="34" charset="0"/>
                  </a:rPr>
                  <a:t> ?</a:t>
                </a:r>
                <a:endParaRPr lang="en-US" sz="2400" b="1">
                  <a:solidFill>
                    <a:schemeClr val="bg1"/>
                  </a:solidFill>
                  <a:latin typeface="Arial" panose="020B0604020202020204" pitchFamily="34" charset="0"/>
                  <a:cs typeface="Arial" panose="020B0604020202020204" pitchFamily="34" charset="0"/>
                </a:endParaRPr>
              </a:p>
            </p:txBody>
          </p:sp>
        </mc:Choice>
        <mc:Fallback>
          <p:sp>
            <p:nvSpPr>
              <p:cNvPr id="2" name="TextBox 1" descr="n89 zalo Cuong Bui">
                <a:extLst>
                  <a:ext uri="{FF2B5EF4-FFF2-40B4-BE49-F238E27FC236}">
                    <a16:creationId xmlns:a16="http://schemas.microsoft.com/office/drawing/2014/main" id="{6F9648BF-97D7-CF0D-F5D7-3CADD64A8B06}"/>
                  </a:ext>
                </a:extLst>
              </p:cNvPr>
              <p:cNvSpPr txBox="1">
                <a:spLocks noRot="1" noChangeAspect="1" noMove="1" noResize="1" noEditPoints="1" noAdjustHandles="1" noChangeArrowheads="1" noChangeShapeType="1" noTextEdit="1"/>
              </p:cNvSpPr>
              <p:nvPr/>
            </p:nvSpPr>
            <p:spPr>
              <a:xfrm>
                <a:off x="1404730" y="1024938"/>
                <a:ext cx="9382539" cy="1947328"/>
              </a:xfrm>
              <a:prstGeom prst="rect">
                <a:avLst/>
              </a:prstGeom>
              <a:blipFill>
                <a:blip r:embed="rId8"/>
                <a:stretch>
                  <a:fillRect l="-974" t="-1875" r="-974" b="-6250"/>
                </a:stretch>
              </a:blipFill>
            </p:spPr>
            <p:txBody>
              <a:bodyPr/>
              <a:lstStyle/>
              <a:p>
                <a:r>
                  <a:rPr lang="en-US">
                    <a:noFill/>
                  </a:rPr>
                  <a:t> </a:t>
                </a:r>
              </a:p>
            </p:txBody>
          </p:sp>
        </mc:Fallback>
      </mc:AlternateContent>
    </p:spTree>
    <p:extLst>
      <p:ext uri="{BB962C8B-B14F-4D97-AF65-F5344CB8AC3E}">
        <p14:creationId xmlns:p14="http://schemas.microsoft.com/office/powerpoint/2010/main" val="21047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n89 zalo Cuong Bui"/>
          <p:cNvSpPr txBox="1"/>
          <p:nvPr/>
        </p:nvSpPr>
        <p:spPr>
          <a:xfrm>
            <a:off x="3032609" y="3479800"/>
            <a:ext cx="4957533" cy="1241237"/>
          </a:xfrm>
          <a:prstGeom prst="rect">
            <a:avLst/>
          </a:prstGeom>
          <a:noFill/>
        </p:spPr>
        <p:txBody>
          <a:bodyPr wrap="square" rtlCol="0">
            <a:spAutoFit/>
          </a:bodyPr>
          <a:lstStyle/>
          <a:p>
            <a:pPr algn="ctr"/>
            <a:r>
              <a:rPr lang="en-US" sz="3733" b="1">
                <a:solidFill>
                  <a:srgbClr val="0000FF"/>
                </a:solidFill>
                <a:latin typeface="Cambria" panose="02040503050406030204" pitchFamily="18" charset="0"/>
              </a:rPr>
              <a:t>Quỹ đạo chuyển động là cung Parabol</a:t>
            </a:r>
            <a:endParaRPr lang="en-US" sz="3733" b="1">
              <a:solidFill>
                <a:srgbClr val="0000FF"/>
              </a:solidFill>
              <a:latin typeface="Arial" panose="020B0604020202020204" pitchFamily="34" charset="0"/>
              <a:cs typeface="Arial" panose="020B0604020202020204" pitchFamily="34" charset="0"/>
            </a:endParaRPr>
          </a:p>
        </p:txBody>
      </p:sp>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Box 1" descr="n89 zalo Cuong Bui">
                <a:extLst>
                  <a:ext uri="{FF2B5EF4-FFF2-40B4-BE49-F238E27FC236}">
                    <a16:creationId xmlns:a16="http://schemas.microsoft.com/office/drawing/2014/main" id="{C121DB5C-9AEC-F763-26B2-A3C96419BAD2}"/>
                  </a:ext>
                </a:extLst>
              </p:cNvPr>
              <p:cNvSpPr txBox="1"/>
              <p:nvPr/>
            </p:nvSpPr>
            <p:spPr>
              <a:xfrm>
                <a:off x="1678056" y="1107589"/>
                <a:ext cx="8835888" cy="2246769"/>
              </a:xfrm>
              <a:prstGeom prst="rect">
                <a:avLst/>
              </a:prstGeom>
              <a:noFill/>
            </p:spPr>
            <p:txBody>
              <a:bodyPr wrap="square" rtlCol="0">
                <a:spAutoFit/>
              </a:bodyPr>
              <a:lstStyle/>
              <a:p>
                <a:r>
                  <a:rPr lang="en-US" sz="2800">
                    <a:solidFill>
                      <a:schemeClr val="bg1"/>
                    </a:solidFill>
                    <a:latin typeface="Cambria" panose="02040503050406030204" pitchFamily="18" charset="0"/>
                  </a:rPr>
                  <a:t>Một điện tích </a:t>
                </a:r>
                <a14:m>
                  <m:oMath xmlns:m="http://schemas.openxmlformats.org/officeDocument/2006/math">
                    <m:r>
                      <a:rPr lang="en-US" sz="2800" b="0" i="1" smtClean="0">
                        <a:solidFill>
                          <a:schemeClr val="bg1"/>
                        </a:solidFill>
                        <a:latin typeface="Cambria Math" panose="02040503050406030204" pitchFamily="18" charset="0"/>
                      </a:rPr>
                      <m:t>𝑞</m:t>
                    </m:r>
                    <m:r>
                      <a:rPr lang="en-US" sz="2800" b="0" i="1" smtClean="0">
                        <a:solidFill>
                          <a:schemeClr val="bg1"/>
                        </a:solidFill>
                        <a:latin typeface="Cambria Math" panose="02040503050406030204" pitchFamily="18" charset="0"/>
                      </a:rPr>
                      <m:t>&gt;0 </m:t>
                    </m:r>
                  </m:oMath>
                </a14:m>
                <a:r>
                  <a:rPr lang="en-US" sz="2800">
                    <a:solidFill>
                      <a:schemeClr val="bg1"/>
                    </a:solidFill>
                    <a:latin typeface="Cambria" panose="02040503050406030204" pitchFamily="18" charset="0"/>
                  </a:rPr>
                  <a:t>có khối lượng m bay vào trong điện trường đều của hai bản phẳng nhiễm điện trái dấu với vận tốc </a:t>
                </a:r>
                <a14:m>
                  <m:oMath xmlns:m="http://schemas.openxmlformats.org/officeDocument/2006/math">
                    <m:acc>
                      <m:accPr>
                        <m:chr m:val="⃗"/>
                        <m:ctrlPr>
                          <a:rPr lang="en-US" sz="2800" i="1" smtClean="0">
                            <a:solidFill>
                              <a:schemeClr val="bg1"/>
                            </a:solidFill>
                            <a:latin typeface="Cambria Math" panose="02040503050406030204" pitchFamily="18" charset="0"/>
                          </a:rPr>
                        </m:ctrlPr>
                      </m:acc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𝑣</m:t>
                            </m:r>
                          </m:e>
                          <m:sub>
                            <m:r>
                              <a:rPr lang="en-US" sz="2800" b="0" i="1" smtClean="0">
                                <a:solidFill>
                                  <a:schemeClr val="bg1"/>
                                </a:solidFill>
                                <a:latin typeface="Cambria Math" panose="02040503050406030204" pitchFamily="18" charset="0"/>
                              </a:rPr>
                              <m:t>0</m:t>
                            </m:r>
                          </m:sub>
                        </m:sSub>
                      </m:e>
                    </m:acc>
                  </m:oMath>
                </a14:m>
                <a:r>
                  <a:rPr lang="en-US" sz="2800">
                    <a:solidFill>
                      <a:schemeClr val="bg1"/>
                    </a:solidFill>
                    <a:latin typeface="Cambria" panose="02040503050406030204" pitchFamily="18" charset="0"/>
                  </a:rPr>
                  <a:t> theo phương vuông góc với đường sức (bỏ qua trọng lực tác dụng lên điện tích). Quỹ đạo chuyển động của vật là: </a:t>
                </a:r>
                <a:endParaRPr lang="vi-VN" sz="2800">
                  <a:solidFill>
                    <a:schemeClr val="bg1"/>
                  </a:solidFill>
                </a:endParaRPr>
              </a:p>
            </p:txBody>
          </p:sp>
        </mc:Choice>
        <mc:Fallback>
          <p:sp>
            <p:nvSpPr>
              <p:cNvPr id="2" name="TextBox 1" descr="n89 zalo Cuong Bui">
                <a:extLst>
                  <a:ext uri="{FF2B5EF4-FFF2-40B4-BE49-F238E27FC236}">
                    <a16:creationId xmlns:a16="http://schemas.microsoft.com/office/drawing/2014/main" id="{C121DB5C-9AEC-F763-26B2-A3C96419BAD2}"/>
                  </a:ext>
                </a:extLst>
              </p:cNvPr>
              <p:cNvSpPr txBox="1">
                <a:spLocks noRot="1" noChangeAspect="1" noMove="1" noResize="1" noEditPoints="1" noAdjustHandles="1" noChangeArrowheads="1" noChangeShapeType="1" noTextEdit="1"/>
              </p:cNvSpPr>
              <p:nvPr/>
            </p:nvSpPr>
            <p:spPr>
              <a:xfrm>
                <a:off x="1678056" y="1107589"/>
                <a:ext cx="8835888" cy="2246769"/>
              </a:xfrm>
              <a:prstGeom prst="rect">
                <a:avLst/>
              </a:prstGeom>
              <a:blipFill>
                <a:blip r:embed="rId7"/>
                <a:stretch>
                  <a:fillRect l="-1379" t="-2989" b="-6793"/>
                </a:stretch>
              </a:blipFill>
            </p:spPr>
            <p:txBody>
              <a:bodyPr/>
              <a:lstStyle/>
              <a:p>
                <a:r>
                  <a:rPr lang="en-US">
                    <a:noFill/>
                  </a:rPr>
                  <a:t> </a:t>
                </a:r>
              </a:p>
            </p:txBody>
          </p:sp>
        </mc:Fallback>
      </mc:AlternateContent>
    </p:spTree>
    <p:extLst>
      <p:ext uri="{BB962C8B-B14F-4D97-AF65-F5344CB8AC3E}">
        <p14:creationId xmlns:p14="http://schemas.microsoft.com/office/powerpoint/2010/main" val="11281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descr="n89 zalo Cuong Bui">
            <a:extLst>
              <a:ext uri="{FF2B5EF4-FFF2-40B4-BE49-F238E27FC236}">
                <a16:creationId xmlns:a16="http://schemas.microsoft.com/office/drawing/2014/main" id="{50914152-F6CA-B77C-DEE5-7AD16E51B8FC}"/>
              </a:ext>
            </a:extLst>
          </p:cNvPr>
          <p:cNvGrpSpPr/>
          <p:nvPr/>
        </p:nvGrpSpPr>
        <p:grpSpPr>
          <a:xfrm>
            <a:off x="4864459" y="151533"/>
            <a:ext cx="2319130" cy="531988"/>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6188660-B552-725E-C2DD-364FBF33C86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6" name="Rounded Rectangle 4">
              <a:extLst>
                <a:ext uri="{FF2B5EF4-FFF2-40B4-BE49-F238E27FC236}">
                  <a16:creationId xmlns:a16="http://schemas.microsoft.com/office/drawing/2014/main" id="{592C0E20-5655-E2EA-C3B9-6BA6E279D41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err="1">
                  <a:latin typeface="Arial" panose="020B0604020202020204" pitchFamily="34" charset="0"/>
                  <a:cs typeface="Arial" panose="020B0604020202020204" pitchFamily="34" charset="0"/>
                </a:rPr>
                <a:t>Khởi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động</a:t>
              </a:r>
              <a:endParaRPr lang="en-US" sz="2600" b="1">
                <a:latin typeface="Arial" panose="020B0604020202020204" pitchFamily="34" charset="0"/>
                <a:cs typeface="Arial" panose="020B0604020202020204" pitchFamily="34" charset="0"/>
              </a:endParaRPr>
            </a:p>
          </p:txBody>
        </p:sp>
      </p:grpSp>
      <p:sp>
        <p:nvSpPr>
          <p:cNvPr id="7" name="TextBox 6" descr="n89 zalo Cuong Bui">
            <a:extLst>
              <a:ext uri="{FF2B5EF4-FFF2-40B4-BE49-F238E27FC236}">
                <a16:creationId xmlns:a16="http://schemas.microsoft.com/office/drawing/2014/main" id="{4D5C4D09-012C-0330-BDDA-B13F11D62137}"/>
              </a:ext>
            </a:extLst>
          </p:cNvPr>
          <p:cNvSpPr txBox="1"/>
          <p:nvPr/>
        </p:nvSpPr>
        <p:spPr>
          <a:xfrm>
            <a:off x="619760" y="840125"/>
            <a:ext cx="11308716" cy="830997"/>
          </a:xfrm>
          <a:prstGeom prst="rect">
            <a:avLst/>
          </a:prstGeom>
          <a:solidFill>
            <a:schemeClr val="bg1">
              <a:lumMod val="95000"/>
            </a:schemeClr>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r>
              <a:rPr lang="en-US" sz="2400">
                <a:latin typeface="Cambria" panose="02040503050406030204" pitchFamily="18" charset="0"/>
                <a:cs typeface="Times New Roman" panose="02020603050405020304" pitchFamily="18" charset="0"/>
              </a:rPr>
              <a:t>Xem clip về sự tương tác của các vật nhiễm điện và tương tác hấp dẫn của Trái Đất tác dụng lên vật chuyển động ném </a:t>
            </a:r>
            <a:endParaRPr lang="vi-VN" sz="2400">
              <a:latin typeface="Cambria" panose="02040503050406030204" pitchFamily="18" charset="0"/>
              <a:cs typeface="Times New Roman" panose="02020603050405020304" pitchFamily="18" charset="0"/>
            </a:endParaRPr>
          </a:p>
        </p:txBody>
      </p:sp>
      <p:grpSp>
        <p:nvGrpSpPr>
          <p:cNvPr id="9" name="Group 8" descr="n89 zalo Cuong Bui">
            <a:extLst>
              <a:ext uri="{FF2B5EF4-FFF2-40B4-BE49-F238E27FC236}">
                <a16:creationId xmlns:a16="http://schemas.microsoft.com/office/drawing/2014/main" id="{E6E0ED95-64E0-4B0E-B4CF-F35B4A88353E}"/>
              </a:ext>
            </a:extLst>
          </p:cNvPr>
          <p:cNvGrpSpPr/>
          <p:nvPr/>
        </p:nvGrpSpPr>
        <p:grpSpPr>
          <a:xfrm>
            <a:off x="263524" y="548161"/>
            <a:ext cx="573943" cy="732171"/>
            <a:chOff x="492857" y="487470"/>
            <a:chExt cx="573943" cy="732171"/>
          </a:xfrm>
        </p:grpSpPr>
        <p:grpSp>
          <p:nvGrpSpPr>
            <p:cNvPr id="10" name="Group 9">
              <a:extLst>
                <a:ext uri="{FF2B5EF4-FFF2-40B4-BE49-F238E27FC236}">
                  <a16:creationId xmlns:a16="http://schemas.microsoft.com/office/drawing/2014/main" id="{C897A112-A6AA-4B0C-9F19-9F550206EA92}"/>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8B8FB397-60C5-4831-A5CC-EC7243846D67}"/>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3" name="Picture 12" descr="Logo&#10;&#10;Description automatically generated">
                <a:extLst>
                  <a:ext uri="{FF2B5EF4-FFF2-40B4-BE49-F238E27FC236}">
                    <a16:creationId xmlns:a16="http://schemas.microsoft.com/office/drawing/2014/main" id="{22A95DE8-4384-4473-8166-3DB5177D9A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1" name="Picture 10" descr="A picture containing handwear&#10;&#10;Description automatically generated">
              <a:extLst>
                <a:ext uri="{FF2B5EF4-FFF2-40B4-BE49-F238E27FC236}">
                  <a16:creationId xmlns:a16="http://schemas.microsoft.com/office/drawing/2014/main" id="{858A8CE6-F2AD-4D31-BCCB-199497C71D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 name="Thí nghiệm về lực hấp dẫn 00_00_06-00_01_48" descr="n89 zalo Cuong Bui">
            <a:hlinkClick r:id="" action="ppaction://media"/>
            <a:extLst>
              <a:ext uri="{FF2B5EF4-FFF2-40B4-BE49-F238E27FC236}">
                <a16:creationId xmlns:a16="http://schemas.microsoft.com/office/drawing/2014/main" id="{E73E9E21-A5D2-40E5-56B5-0E40BA1DAD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60024" y="2064795"/>
            <a:ext cx="8128000" cy="4572000"/>
          </a:xfrm>
          <a:prstGeom prst="rect">
            <a:avLst/>
          </a:prstGeom>
        </p:spPr>
      </p:pic>
    </p:spTree>
    <p:extLst>
      <p:ext uri="{BB962C8B-B14F-4D97-AF65-F5344CB8AC3E}">
        <p14:creationId xmlns:p14="http://schemas.microsoft.com/office/powerpoint/2010/main" val="31950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2548</Words>
  <PresentationFormat>Widescreen</PresentationFormat>
  <Paragraphs>341</Paragraphs>
  <Slides>39</Slides>
  <Notes>22</Notes>
  <HiddenSlides>0</HiddenSlides>
  <MMClips>34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Barlow Semi Condensed Light</vt:lpstr>
      <vt:lpstr>Wingdings</vt:lpstr>
      <vt:lpstr>Cambria Math</vt:lpstr>
      <vt:lpstr>Calibri Light</vt:lpstr>
      <vt:lpstr>Cambria</vt:lpstr>
      <vt:lpstr>Denk One</vt:lpstr>
      <vt:lpstr>Arial</vt:lpstr>
      <vt:lpstr>Tahoma</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vt:lpstr>
      <vt:lpstr>Phiếu học tập số 1</vt:lpstr>
      <vt:lpstr>Bài 19: THẾ NĂNG ĐIỆN</vt:lpstr>
      <vt:lpstr>PowerPoint Presentation</vt:lpstr>
      <vt:lpstr>Bài 19: THẾ NĂNG ĐIỆN</vt:lpstr>
      <vt:lpstr>PowerPoint Presentation</vt:lpstr>
      <vt:lpstr>PowerPoint Presentation</vt:lpstr>
      <vt:lpstr>Vòng 1 NHÓM CHUYÊN GIA</vt:lpstr>
      <vt:lpstr>PHIẾU HỌC TẬP SỐ 2</vt:lpstr>
      <vt:lpstr>PowerPoint Presentation</vt:lpstr>
      <vt:lpstr>PowerPoint Presentation</vt:lpstr>
      <vt:lpstr>Bài 19: THẾ NĂNG ĐIỆN</vt:lpstr>
      <vt:lpstr>Bài 19: THẾ NĂNG ĐIỆN</vt:lpstr>
      <vt:lpstr>PHIẾU HỌC TẬP SỐ 2</vt:lpstr>
      <vt:lpstr>PHIẾU HỌC TẬP SỐ 2</vt:lpstr>
      <vt:lpstr>PHIẾU HỌC TẬP SỐ 2</vt:lpstr>
      <vt:lpstr>PHIẾU HỌC TẬP SỐ 2</vt:lpstr>
      <vt:lpstr>PHIẾU HỌC TẬP SỐ 2</vt:lpstr>
      <vt:lpstr>PHIẾU HỌC TẬP SỐ 2</vt:lpstr>
      <vt:lpstr>PHIẾU HỌC TẬP SỐ 2</vt:lpstr>
      <vt:lpstr>Bài 19: THẾ NĂNG ĐIỆN</vt:lpstr>
      <vt:lpstr>Bài 19: THẾ NĂNG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2018-12-15T04:43:26Z</dcterms:created>
  <dcterms:modified xsi:type="dcterms:W3CDTF">2023-12-31T12:18:22Z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2023-12-26T04:00:04Z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15098a70-319a-4af8-9c2f-012881082599</vt:lpwstr>
  </property>
  <property fmtid="{D5CDD505-2E9C-101B-9397-08002B2CF9AE}" pid="8" name="MSIP_Label_defa4170-0d19-0005-0004-bc88714345d2_ContentBits">
    <vt:lpwstr>0</vt:lpwstr>
  </property>
</Properties>
</file>