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99" r:id="rId20"/>
    <p:sldId id="300" r:id="rId21"/>
    <p:sldId id="301" r:id="rId22"/>
    <p:sldId id="302" r:id="rId23"/>
    <p:sldId id="303" r:id="rId24"/>
    <p:sldId id="264" r:id="rId25"/>
    <p:sldId id="290" r:id="rId26"/>
    <p:sldId id="295" r:id="rId27"/>
    <p:sldId id="291" r:id="rId28"/>
    <p:sldId id="337" r:id="rId29"/>
    <p:sldId id="292" r:id="rId30"/>
    <p:sldId id="328" r:id="rId31"/>
    <p:sldId id="339" r:id="rId32"/>
    <p:sldId id="269" r:id="rId33"/>
    <p:sldId id="265" r:id="rId34"/>
  </p:sldIdLst>
  <p:sldSz cx="18288000" cy="10287000"/>
  <p:notesSz cx="6858000" cy="9144000"/>
  <p:embeddedFontLs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Dotum" panose="020B0600000101010101" pitchFamily="34" charset="-127"/>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3" d="100"/>
          <a:sy n="43" d="100"/>
        </p:scale>
        <p:origin x="13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0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3" Type="http://schemas.openxmlformats.org/officeDocument/2006/relationships/image" Target="../media/image740.svg"/><Relationship Id="rId17" Type="http://schemas.openxmlformats.org/officeDocument/2006/relationships/image" Target="../media/image40.png"/><Relationship Id="rId2" Type="http://schemas.openxmlformats.org/officeDocument/2006/relationships/image" Target="../media/image39.png"/><Relationship Id="rId16"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200.svg"/><Relationship Id="rId15" Type="http://schemas.openxmlformats.org/officeDocument/2006/relationships/image" Target="../media/image3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7.png"/><Relationship Id="rId83"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28.svg"/><Relationship Id="rId82" Type="http://schemas.openxmlformats.org/officeDocument/2006/relationships/image" Target="../media/image43.png"/><Relationship Id="rId10" Type="http://schemas.openxmlformats.org/officeDocument/2006/relationships/image" Target="../media/image41.png"/><Relationship Id="rId81" Type="http://schemas.openxmlformats.org/officeDocument/2006/relationships/image" Target="../media/image80.svg"/><Relationship Id="rId4" Type="http://schemas.openxmlformats.org/officeDocument/2006/relationships/image" Target="../media/image18.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8.svg"/><Relationship Id="rId15" Type="http://schemas.openxmlformats.org/officeDocument/2006/relationships/image" Target="../media/image27.png"/><Relationship Id="rId4" Type="http://schemas.openxmlformats.org/officeDocument/2006/relationships/image" Target="../media/image14.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svg"/><Relationship Id="rId10" Type="http://schemas.openxmlformats.org/officeDocument/2006/relationships/image" Target="../media/image4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8"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37" Type="http://schemas.openxmlformats.org/officeDocument/2006/relationships/image" Target="../media/image49.png"/><Relationship Id="rId28" Type="http://schemas.openxmlformats.org/officeDocument/2006/relationships/image" Target="../media/image13.png"/><Relationship Id="rId36" Type="http://schemas.openxmlformats.org/officeDocument/2006/relationships/image" Target="../media/image148.png"/><Relationship Id="rId27" Type="http://schemas.openxmlformats.org/officeDocument/2006/relationships/image" Target="../media/image90.svg"/><Relationship Id="rId30"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2.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8" Type="http://schemas.openxmlformats.org/officeDocument/2006/relationships/image" Target="../media/image54.png"/><Relationship Id="rId21" Type="http://schemas.microsoft.com/office/2007/relationships/hdphoto" Target="../media/hdphoto1.wdp"/><Relationship Id="rId17" Type="http://schemas.openxmlformats.org/officeDocument/2006/relationships/image" Target="../media/image76.svg"/><Relationship Id="rId2" Type="http://schemas.openxmlformats.org/officeDocument/2006/relationships/image" Target="../media/image52.png"/><Relationship Id="rId20"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15" Type="http://schemas.openxmlformats.org/officeDocument/2006/relationships/image" Target="../media/image14.svg"/><Relationship Id="rId19" Type="http://schemas.openxmlformats.org/officeDocument/2006/relationships/image" Target="../media/image55.png"/><Relationship Id="rId4" Type="http://schemas.openxmlformats.org/officeDocument/2006/relationships/image" Target="../media/image66.sv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3" Type="http://schemas.openxmlformats.org/officeDocument/2006/relationships/image" Target="../media/image74.svg"/><Relationship Id="rId26" Type="http://schemas.openxmlformats.org/officeDocument/2006/relationships/image" Target="../media/image48.png"/><Relationship Id="rId3" Type="http://schemas.openxmlformats.org/officeDocument/2006/relationships/image" Target="../media/image44.svg"/><Relationship Id="rId25" Type="http://schemas.openxmlformats.org/officeDocument/2006/relationships/image" Target="../media/image201.svg"/><Relationship Id="rId2" Type="http://schemas.openxmlformats.org/officeDocument/2006/relationships/image" Target="../media/image60.png"/><Relationship Id="rId20" Type="http://schemas.openxmlformats.org/officeDocument/2006/relationships/image" Target="../media/image58.png"/><Relationship Id="rId1" Type="http://schemas.openxmlformats.org/officeDocument/2006/relationships/slideLayout" Target="../slideLayouts/slideLayout7.xml"/><Relationship Id="rId15" Type="http://schemas.microsoft.com/office/2007/relationships/hdphoto" Target="../media/hdphoto10.wdp"/><Relationship Id="rId19" Type="http://schemas.openxmlformats.org/officeDocument/2006/relationships/image" Target="../media/image156.png"/><Relationship Id="rId4" Type="http://schemas.openxmlformats.org/officeDocument/2006/relationships/image" Target="../media/image61.png"/><Relationship Id="rId14" Type="http://schemas.openxmlformats.org/officeDocument/2006/relationships/image" Target="../media/image62.png"/><Relationship Id="rId27" Type="http://schemas.openxmlformats.org/officeDocument/2006/relationships/image" Target="../media/image900.svg"/></Relationships>
</file>

<file path=ppt/slides/_rels/slide25.xml.rels><?xml version="1.0" encoding="UTF-8" standalone="yes"?>
<Relationships xmlns="http://schemas.openxmlformats.org/package/2006/relationships"><Relationship Id="rId21" Type="http://schemas.openxmlformats.org/officeDocument/2006/relationships/image" Target="../media/image63.png"/><Relationship Id="rId25" Type="http://schemas.openxmlformats.org/officeDocument/2006/relationships/image" Target="../media/image66.png"/><Relationship Id="rId20" Type="http://schemas.openxmlformats.org/officeDocument/2006/relationships/image" Target="../media/image1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24" Type="http://schemas.microsoft.com/office/2007/relationships/hdphoto" Target="../media/hdphoto11.wdp"/><Relationship Id="rId23" Type="http://schemas.openxmlformats.org/officeDocument/2006/relationships/image" Target="../media/image65.png"/><Relationship Id="rId19" Type="http://schemas.openxmlformats.org/officeDocument/2006/relationships/image" Target="../media/image157.png"/><Relationship Id="rId14" Type="http://schemas.openxmlformats.org/officeDocument/2006/relationships/image" Target="../media/image74.svg"/><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2.wdp"/><Relationship Id="rId7" Type="http://schemas.openxmlformats.org/officeDocument/2006/relationships/image" Target="../media/image70.svg"/><Relationship Id="rId12"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1.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13" Type="http://schemas.openxmlformats.org/officeDocument/2006/relationships/image" Target="../media/image67.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0.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9.png"/><Relationship Id="rId17" Type="http://schemas.openxmlformats.org/officeDocument/2006/relationships/image" Target="../media/image76.svg"/><Relationship Id="rId2" Type="http://schemas.openxmlformats.org/officeDocument/2006/relationships/image" Target="../media/image77.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72.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00.sv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4.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160.svg"/><Relationship Id="rId2"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smtClean="0">
                <a:solidFill>
                  <a:srgbClr val="000000"/>
                </a:solidFill>
              </a:rPr>
              <a:t>Kể </a:t>
            </a:r>
            <a:r>
              <a:rPr lang="vi-VN" sz="4000">
                <a:solidFill>
                  <a:srgbClr val="000000"/>
                </a:solidFill>
              </a:rPr>
              <a:t>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r>
              <a:rPr lang="vi-VN" sz="4000" smtClean="0">
                <a:solidFill>
                  <a:srgbClr val="000000"/>
                </a:solidFill>
              </a:rPr>
              <a:t>.</a:t>
            </a:r>
            <a:endParaRPr lang="vi-VN" sz="4000">
              <a:solidFill>
                <a:srgbClr val="000000"/>
              </a:solidFill>
            </a:endParaRP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A, C là cặp góc đối. </a:t>
            </a:r>
            <a:endParaRPr lang="en-US" sz="4000" smtClean="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17"/>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smtClean="0">
                  <a:solidFill>
                    <a:srgbClr val="C00000"/>
                  </a:solidFill>
                  <a:ea typeface="Calibri" panose="020F0502020204030204" pitchFamily="34" charset="0"/>
                  <a:cs typeface="Arial" panose="020B0604020202020204" pitchFamily="34" charset="0"/>
                </a:rPr>
                <a:t>Tổng </a:t>
              </a:r>
              <a:r>
                <a:rPr lang="vi-VN" sz="4500" b="1">
                  <a:solidFill>
                    <a:srgbClr val="C00000"/>
                  </a:solidFill>
                  <a:ea typeface="Calibri" panose="020F0502020204030204" pitchFamily="34" charset="0"/>
                  <a:cs typeface="Arial" panose="020B0604020202020204" pitchFamily="34" charset="0"/>
                </a:rPr>
                <a:t>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smtClean="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smtClean="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a:t>
            </a:r>
            <a:r>
              <a:rPr lang="vi-VN" sz="4000" smtClean="0">
                <a:solidFill>
                  <a:srgbClr val="000000"/>
                </a:solidFill>
              </a:rPr>
              <a:t>CBD</a:t>
            </a:r>
            <a:r>
              <a:rPr lang="en-US" sz="4000" smtClean="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smtClean="0">
                <a:solidFill>
                  <a:srgbClr val="000000"/>
                </a:solidFill>
              </a:rPr>
              <a:t>ính </a:t>
            </a:r>
            <a:r>
              <a:rPr lang="vi-VN" sz="4000">
                <a:solidFill>
                  <a:srgbClr val="000000"/>
                </a:solidFill>
              </a:rPr>
              <a:t>tổng các góc của tứ giác ABCD</a:t>
            </a:r>
            <a:r>
              <a:rPr lang="vi-VN" sz="4000" smtClean="0">
                <a:solidFill>
                  <a:srgbClr val="000000"/>
                </a:solidFill>
              </a:rPr>
              <a:t>.</a:t>
            </a:r>
            <a:endParaRPr lang="en-US" sz="4000"/>
          </a:p>
        </p:txBody>
      </p:sp>
      <p:pic>
        <p:nvPicPr>
          <p:cNvPr id="8" name="Picture 7"/>
          <p:cNvPicPr>
            <a:picLocks noChangeAspect="1"/>
          </p:cNvPicPr>
          <p:nvPr/>
        </p:nvPicPr>
        <p:blipFill>
          <a:blip r:embed="rId82">
            <a:extLst>
              <a:ext uri="{BEBA8EAE-BF5A-486C-A8C5-ECC9F3942E4B}">
                <a14:imgProps xmlns:a14="http://schemas.microsoft.com/office/drawing/2010/main">
                  <a14:imgLayer r:embed="rId8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smtClean="0">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smtClean="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r>
              <a:rPr lang="vi-VN" sz="4000" smtClean="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Xét tứ giác EFGH </a:t>
                </a:r>
                <a:r>
                  <a:rPr lang="en-US" sz="4000">
                    <a:latin typeface="Arial" panose="020B0604020202020204" pitchFamily="34" charset="0"/>
                    <a:ea typeface="Arial" panose="020B0604020202020204" pitchFamily="34" charset="0"/>
                    <a:cs typeface="Arial" panose="020B0604020202020204" pitchFamily="34" charset="0"/>
                  </a:rPr>
                  <a:t>có</a:t>
                </a:r>
                <a:r>
                  <a:rPr lang="en-US" sz="40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Mà theo định lí ta có:</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F</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609"/>
                </a:stretch>
              </a:blipFill>
            </p:spPr>
            <p:txBody>
              <a:bodyPr/>
              <a:lstStyle/>
              <a:p>
                <a:r>
                  <a:rPr lang="en-US">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down)">
                                      <p:cBhvr>
                                        <p:cTn id="28" dur="500"/>
                                        <p:tgtEl>
                                          <p:spTgt spid="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7">
                                            <p:txEl>
                                              <p:pRg st="3" end="3"/>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210409" y="1959323"/>
            <a:ext cx="14172591" cy="8289577"/>
          </a:xfrm>
          <a:prstGeom prst="rect">
            <a:avLst/>
          </a:prstGeom>
        </p:spPr>
        <p:txBody>
          <a:bodyPr wrap="square">
            <a:spAutoFit/>
          </a:bodyPr>
          <a:lstStyle/>
          <a:p>
            <a:pPr>
              <a:lnSpc>
                <a:spcPct val="107000"/>
              </a:lnSpc>
              <a:spcBef>
                <a:spcPts val="1200"/>
              </a:spcBef>
              <a:spcAft>
                <a:spcPts val="800"/>
              </a:spcAft>
            </a:pPr>
            <a:r>
              <a:rPr lang="vi-VN" sz="4300" b="1">
                <a:solidFill>
                  <a:srgbClr val="C00000"/>
                </a:solidFill>
                <a:ea typeface="Calibri" panose="020F0502020204030204" pitchFamily="34" charset="0"/>
                <a:cs typeface="Times New Roman" panose="02020603050405020304" pitchFamily="18" charset="0"/>
              </a:rPr>
              <a:t>Câu 1. Hãy chọn câu 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Tổng các góc của một tứ giác bằng 1800.</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Tổng các góc của một tứ giác bằng 3600.</a:t>
            </a:r>
          </a:p>
          <a:p>
            <a:pPr algn="just">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endParaRPr lang="vi-VN" sz="4000" dirty="0" err="1">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07734" y="276792"/>
            <a:ext cx="2235280" cy="2215722"/>
          </a:xfrm>
          <a:prstGeom prst="rect">
            <a:avLst/>
          </a:prstGeom>
        </p:spPr>
      </p:pic>
      <p:pic>
        <p:nvPicPr>
          <p:cNvPr id="1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09600" y="7744310"/>
            <a:ext cx="1125883" cy="2150123"/>
          </a:xfrm>
          <a:prstGeom prst="rect">
            <a:avLst/>
          </a:prstGeom>
        </p:spPr>
      </p:pic>
      <p:sp>
        <p:nvSpPr>
          <p:cNvPr id="17" name="Oval 16"/>
          <p:cNvSpPr/>
          <p:nvPr/>
        </p:nvSpPr>
        <p:spPr>
          <a:xfrm>
            <a:off x="1981200" y="50673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Cắt </a:t>
            </a:r>
            <a:r>
              <a:rPr lang="nl-NL" sz="4000">
                <a:latin typeface="Arial" panose="020B0604020202020204" pitchFamily="34" charset="0"/>
                <a:ea typeface="Calibri" panose="020F0502020204030204" pitchFamily="34" charset="0"/>
                <a:cs typeface="Arial" panose="020B0604020202020204" pitchFamily="34" charset="0"/>
              </a:rPr>
              <a:t>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r>
              <a:rPr lang="nl-NL"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smtClean="0">
                <a:solidFill>
                  <a:prstClr val="black"/>
                </a:solidFill>
                <a:latin typeface="Arial" panose="020B0604020202020204" pitchFamily="34" charset="0"/>
                <a:ea typeface="Calibri" panose="020F0502020204030204" pitchFamily="34" charset="0"/>
                <a:cs typeface="Arial" panose="020B0604020202020204" pitchFamily="34" charset="0"/>
              </a:rPr>
              <a:t>- Em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524000" y="2628900"/>
            <a:ext cx="15240000" cy="2947410"/>
          </a:xfrm>
          <a:prstGeom prst="rect">
            <a:avLst/>
          </a:prstGeom>
        </p:spPr>
        <p:txBody>
          <a:bodyPr wrap="square">
            <a:spAutoFit/>
          </a:bodyPr>
          <a:lstStyle/>
          <a:p>
            <a:pPr marR="30480" algn="just">
              <a:lnSpc>
                <a:spcPct val="150000"/>
              </a:lnSpc>
              <a:spcAft>
                <a:spcPts val="0"/>
              </a:spcAft>
            </a:pPr>
            <a:r>
              <a:rPr lang="fr-FR"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3. Cho tứ giác ABCD có tổng số đo góc ngoài tại hai đỉnh B và C là 200º. Tổng số đo các góc ngoài tại 2 đỉnh A, C là</a:t>
            </a:r>
            <a:r>
              <a:rPr lang="fr-FR"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459350" y="7423451"/>
            <a:ext cx="1125883" cy="2150123"/>
          </a:xfrm>
          <a:prstGeom prst="rect">
            <a:avLst/>
          </a:prstGeom>
        </p:spPr>
      </p:pic>
      <p:sp>
        <p:nvSpPr>
          <p:cNvPr id="2" name="Rectangle 1"/>
          <p:cNvSpPr/>
          <p:nvPr/>
        </p:nvSpPr>
        <p:spPr>
          <a:xfrm>
            <a:off x="5928291" y="54763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160º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260º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180º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100º</a:t>
            </a:r>
          </a:p>
        </p:txBody>
      </p:sp>
      <p:sp>
        <p:nvSpPr>
          <p:cNvPr id="18" name="Oval 17"/>
          <p:cNvSpPr/>
          <p:nvPr/>
        </p:nvSpPr>
        <p:spPr>
          <a:xfrm>
            <a:off x="5638800" y="612607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5220" y="519731"/>
            <a:ext cx="1341428" cy="1329690"/>
          </a:xfrm>
          <a:prstGeom prst="rect">
            <a:avLst/>
          </a:prstGeom>
        </p:spPr>
      </p:pic>
      <p:sp>
        <p:nvSpPr>
          <p:cNvPr id="8" name="Rectangle 7"/>
          <p:cNvSpPr/>
          <p:nvPr/>
        </p:nvSpPr>
        <p:spPr>
          <a:xfrm>
            <a:off x="1071048" y="2095500"/>
            <a:ext cx="15845351" cy="1938992"/>
          </a:xfrm>
          <a:prstGeom prst="rect">
            <a:avLst/>
          </a:prstGeom>
        </p:spPr>
        <p:txBody>
          <a:bodyPr wrap="square">
            <a:spAutoFit/>
          </a:bodyPr>
          <a:lstStyle/>
          <a:p>
            <a:pPr algn="just">
              <a:lnSpc>
                <a:spcPct val="150000"/>
              </a:lnSpc>
            </a:pPr>
            <a:r>
              <a:rPr lang="vi-VN" sz="4000" b="1">
                <a:solidFill>
                  <a:srgbClr val="C00000"/>
                </a:solidFill>
                <a:ea typeface="Calibri" panose="020F0502020204030204" pitchFamily="34" charset="0"/>
                <a:cs typeface="Times New Roman" panose="02020603050405020304" pitchFamily="18" charset="0"/>
              </a:rPr>
              <a:t>Câu 5. Chọn câu đúng nhất trong các câu sau khi định nghĩa tứ giác ABCD</a:t>
            </a:r>
            <a:r>
              <a:rPr lang="vi-VN" sz="4000" b="1" smtClean="0">
                <a:solidFill>
                  <a:srgbClr val="C00000"/>
                </a:solidFill>
                <a:ea typeface="Calibri" panose="020F0502020204030204" pitchFamily="34" charset="0"/>
                <a:cs typeface="Times New Roman" panose="02020603050405020304" pitchFamily="18" charset="0"/>
              </a:rPr>
              <a:t>:</a:t>
            </a:r>
            <a:endParaRPr lang="vi-VN" sz="4000" b="1">
              <a:solidFill>
                <a:srgbClr val="C00000"/>
              </a:solidFill>
              <a:ea typeface="Calibri" panose="020F0502020204030204" pitchFamily="34" charset="0"/>
              <a:cs typeface="Times New Roman" panose="02020603050405020304" pitchFamily="18" charset="0"/>
            </a:endParaRPr>
          </a:p>
        </p:txBody>
      </p:sp>
      <p:pic>
        <p:nvPicPr>
          <p:cNvPr id="17"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178645" y="435825"/>
            <a:ext cx="975240" cy="1862437"/>
          </a:xfrm>
          <a:prstGeom prst="rect">
            <a:avLst/>
          </a:prstGeom>
        </p:spPr>
      </p:pic>
      <p:sp>
        <p:nvSpPr>
          <p:cNvPr id="2" name="Rectangle 1"/>
          <p:cNvSpPr/>
          <p:nvPr/>
        </p:nvSpPr>
        <p:spPr>
          <a:xfrm>
            <a:off x="1099122" y="4110990"/>
            <a:ext cx="15817277" cy="5909310"/>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A. Tứ giác ABCD là hình gồm 4 đoạn thẳng AB, BC, CD, DA</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B. Tứ giác ABCD là hình gồm 4 đoạn thẳng AB, BC, CD, DA, trong đó bất kì hai đoạn thẳng nào cũng không cùng nằm trên một đường thẳng</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 Tứ giác ABCD là hình gồm 4 đoạn thẳng AB, BC, CD, DA trong đó hai đoạn thẳng kề một đỉnh song song với nhau</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D.Tứ giác ABCD là hình gồm 4 đoạn thẳng AB, BC, CD, DA và 4 góc tại đỉnh bằng nhau.</a:t>
            </a:r>
            <a:endParaRPr lang="vi-VN" sz="3600" dirty="0" err="1">
              <a:solidFill>
                <a:prstClr val="black"/>
              </a:solidFill>
              <a:ea typeface="Calibri" panose="020F0502020204030204" pitchFamily="34" charset="0"/>
              <a:cs typeface="Times New Roman" panose="02020603050405020304" pitchFamily="18" charset="0"/>
            </a:endParaRPr>
          </a:p>
        </p:txBody>
      </p:sp>
      <p:sp>
        <p:nvSpPr>
          <p:cNvPr id="18" name="Oval 17"/>
          <p:cNvSpPr/>
          <p:nvPr/>
        </p:nvSpPr>
        <p:spPr>
          <a:xfrm>
            <a:off x="849750" y="4936853"/>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767173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r>
              <a:rPr lang="vi-VN" sz="4000" smtClean="0">
                <a:ea typeface="Calibri" panose="020F0502020204030204" pitchFamily="34" charset="0"/>
                <a:cs typeface="Times New Roman" panose="02020603050405020304" pitchFamily="18" charset="0"/>
              </a:rPr>
              <a:t>.</a:t>
            </a:r>
            <a:endParaRPr lang="vi-VN" sz="4000">
              <a:ea typeface="Calibri" panose="020F0502020204030204" pitchFamily="34" charset="0"/>
              <a:cs typeface="Times New Roman" panose="02020603050405020304" pitchFamily="18" charset="0"/>
            </a:endParaRP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6200" y="4277380"/>
                <a:ext cx="9829800" cy="4845750"/>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thay vào (1)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6200" y="4277380"/>
                <a:ext cx="9829800" cy="4845750"/>
              </a:xfrm>
              <a:prstGeom prst="rect">
                <a:avLst/>
              </a:prstGeom>
              <a:blipFill>
                <a:blip r:embed="rId25"/>
                <a:stretch>
                  <a:fillRect l="-2233"/>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par>
                          <p:cTn id="40" fill="hold">
                            <p:stCondLst>
                              <p:cond delay="1500"/>
                            </p:stCondLst>
                            <p:childTnLst>
                              <p:par>
                                <p:cTn id="41" presetID="14" presetClass="entr" presetSubtype="1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3.3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r>
              <a:rPr lang="vi-VN" sz="4000" smtClean="0">
                <a:solidFill>
                  <a:srgbClr val="000000"/>
                </a:solidFill>
                <a:latin typeface="OpenSans"/>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smtClean="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192000" y="2095500"/>
            <a:ext cx="5410200" cy="458721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66800" y="2072461"/>
                <a:ext cx="10210800" cy="7109639"/>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Nối AC và BD cắt nhau tại E.</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AD = AB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trục của BD đi qua điểm A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CB = CD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trực của BD đi qua điểm C (2).</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 suy ra AC là trung trực của BD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2072461"/>
                <a:ext cx="10210800" cy="7109639"/>
              </a:xfrm>
              <a:prstGeom prst="rect">
                <a:avLst/>
              </a:prstGeom>
              <a:blipFill>
                <a:blip r:embed="rId13"/>
                <a:stretch>
                  <a:fillRect l="-1970" r="-2507" b="-943"/>
                </a:stretch>
              </a:blipFill>
            </p:spPr>
            <p:txBody>
              <a:bodyPr/>
              <a:lstStyle/>
              <a:p>
                <a:r>
                  <a:rPr lang="en-US">
                    <a:noFill/>
                  </a:rPr>
                  <a:t> </a:t>
                </a:r>
              </a:p>
            </p:txBody>
          </p:sp>
        </mc:Fallback>
      </mc:AlternateContent>
      <p:pic>
        <p:nvPicPr>
          <p:cNvPr id="13"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089185" y="1357716"/>
                <a:ext cx="10591800" cy="7443384"/>
              </a:xfrm>
              <a:prstGeom prst="rect">
                <a:avLst/>
              </a:prstGeom>
            </p:spPr>
            <p:txBody>
              <a:bodyPr wrap="square">
                <a:spAutoFit/>
              </a:bodyPr>
              <a:lstStyle/>
              <a:p>
                <a:pPr lvl="0">
                  <a:lnSpc>
                    <a:spcPct val="150000"/>
                  </a:lnSpc>
                  <a:spcBef>
                    <a:spcPts val="600"/>
                  </a:spcBef>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(c.c.c)</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89185" y="1357716"/>
                <a:ext cx="10591800" cy="7443384"/>
              </a:xfrm>
              <a:prstGeom prst="rect">
                <a:avLst/>
              </a:prstGeom>
              <a:blipFill>
                <a:blip r:embed="rId14"/>
                <a:stretch>
                  <a:fillRect l="-1900"/>
                </a:stretch>
              </a:blipFill>
            </p:spPr>
            <p:txBody>
              <a:bodyPr/>
              <a:lstStyle/>
              <a:p>
                <a:r>
                  <a:rPr lang="en-US">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smtClean="0">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smtClean="0">
                  <a:solidFill>
                    <a:srgbClr val="000000"/>
                  </a:solidFill>
                  <a:ea typeface="Times New Roman" panose="02020603050405020304" pitchFamily="18" charset="0"/>
                  <a:cs typeface="Times New Roman" panose="02020603050405020304" pitchFamily="18" charset="0"/>
                </a:rPr>
                <a:t>TỨ </a:t>
              </a:r>
              <a:r>
                <a:rPr lang="vi-VN" sz="6000" b="1">
                  <a:solidFill>
                    <a:srgbClr val="000000"/>
                  </a:solidFill>
                  <a:ea typeface="Times New Roman" panose="02020603050405020304" pitchFamily="18" charset="0"/>
                  <a:cs typeface="Times New Roman" panose="02020603050405020304" pitchFamily="18" charset="0"/>
                </a:rPr>
                <a:t>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r>
                <a:rPr lang="en-US" sz="6000">
                  <a:solidFill>
                    <a:srgbClr val="2F5496"/>
                  </a:solidFill>
                  <a:latin typeface="Arial" panose="020B0604020202020204" pitchFamily="34" charset="0"/>
                  <a:ea typeface="Times New Roman" panose="02020603050405020304" pitchFamily="18" charset="0"/>
                </a:rPr>
                <a:t/>
              </a: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sp>
        <p:nvSpPr>
          <p:cNvPr id="17" name="Rectangle 16"/>
          <p:cNvSpPr/>
          <p:nvPr/>
        </p:nvSpPr>
        <p:spPr>
          <a:xfrm>
            <a:off x="6186645" y="952500"/>
            <a:ext cx="5715000" cy="113107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TẬP THÊM</a:t>
            </a:r>
            <a:endPar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447800" y="2781300"/>
                <a:ext cx="15192691" cy="4806316"/>
              </a:xfrm>
              <a:prstGeom prst="rect">
                <a:avLst/>
              </a:prstGeom>
            </p:spPr>
            <p:txBody>
              <a:bodyPr wrap="square">
                <a:spAutoFit/>
              </a:bodyPr>
              <a:lstStyle/>
              <a:p>
                <a:pPr algn="just">
                  <a:lnSpc>
                    <a:spcPct val="150000"/>
                  </a:lnSpc>
                  <a:spcBef>
                    <a:spcPts val="1200"/>
                  </a:spcBef>
                  <a:spcAft>
                    <a:spcPts val="1200"/>
                  </a:spcAft>
                </a:pP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tứ giác ABCD</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2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:2 :3 :4 </m:t>
                    </m:r>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a) Tính các góc của tứ giác ABCD?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b) Chứng minh: AB // 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c) Gọi E là giao điểm của AD và BC. Tính các góc của </a:t>
                </a:r>
                <a14:m>
                  <m:oMath xmlns:m="http://schemas.openxmlformats.org/officeDocument/2006/math">
                    <m: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CDE</m:t>
                    </m:r>
                  </m:oMath>
                </a14:m>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47800" y="2781300"/>
                <a:ext cx="15192691" cy="4806316"/>
              </a:xfrm>
              <a:prstGeom prst="rect">
                <a:avLst/>
              </a:prstGeom>
              <a:blipFill>
                <a:blip r:embed="rId6"/>
                <a:stretch>
                  <a:fillRect l="-1565" b="-4816"/>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230599" y="8514271"/>
            <a:ext cx="1851290" cy="1480593"/>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pic>
        <p:nvPicPr>
          <p:cNvPr id="7" name="Picture 6"/>
          <p:cNvPicPr>
            <a:picLocks noChangeAspect="1"/>
          </p:cNvPicPr>
          <p:nvPr/>
        </p:nvPicPr>
        <p:blipFill>
          <a:blip r:embed="rId6"/>
          <a:stretch>
            <a:fillRect/>
          </a:stretch>
        </p:blipFill>
        <p:spPr>
          <a:xfrm>
            <a:off x="16230599" y="8514271"/>
            <a:ext cx="1851290" cy="1480593"/>
          </a:xfrm>
          <a:prstGeom prst="rect">
            <a:avLst/>
          </a:prstGeom>
        </p:spPr>
      </p:pic>
      <p:sp>
        <p:nvSpPr>
          <p:cNvPr id="8" name="TextBox 7"/>
          <p:cNvSpPr txBox="1"/>
          <p:nvPr/>
        </p:nvSpPr>
        <p:spPr>
          <a:xfrm>
            <a:off x="2214796" y="9304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2214796" y="1790700"/>
                <a:ext cx="14020800" cy="7657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Theo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bài ta có: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36</m:t>
                      </m:r>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ECD</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214796" y="1790700"/>
                <a:ext cx="14020800" cy="7657417"/>
              </a:xfrm>
              <a:prstGeom prst="rect">
                <a:avLst/>
              </a:prstGeom>
              <a:blipFill>
                <a:blip r:embed="rId7"/>
                <a:stretch>
                  <a:fillRect l="-1522"/>
                </a:stretch>
              </a:blipFill>
            </p:spPr>
            <p:txBody>
              <a:bodyPr/>
              <a:lstStyle/>
              <a:p>
                <a:r>
                  <a:rPr lang="en-US">
                    <a:noFill/>
                  </a:rPr>
                  <a:t> </a:t>
                </a:r>
              </a:p>
            </p:txBody>
          </p:sp>
        </mc:Fallback>
      </mc:AlternateContent>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5" dur="500"/>
                                        <p:tgtEl>
                                          <p:spTgt spid="9">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up)">
                                      <p:cBhvr>
                                        <p:cTn id="23" dur="500"/>
                                        <p:tgtEl>
                                          <p:spTgt spid="9">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Tứ </a:t>
              </a: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giác 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smtClean="0">
                <a:solidFill>
                  <a:schemeClr val="tx2"/>
                </a:solidFill>
                <a:ea typeface="Calibri" panose="020F0502020204030204" pitchFamily="34" charset="0"/>
                <a:cs typeface="Times New Roman" panose="02020603050405020304" pitchFamily="18" charset="0"/>
              </a:rPr>
              <a:t>Tứ </a:t>
            </a:r>
            <a:r>
              <a:rPr lang="vi-VN" sz="4000" b="1" u="sng">
                <a:solidFill>
                  <a:schemeClr val="tx2"/>
                </a:solidFill>
                <a:ea typeface="Calibri" panose="020F0502020204030204" pitchFamily="34" charset="0"/>
                <a:cs typeface="Times New Roman" panose="02020603050405020304" pitchFamily="18" charset="0"/>
              </a:rPr>
              <a:t>giác</a:t>
            </a:r>
            <a:r>
              <a:rPr lang="vi-VN" sz="4000" b="1">
                <a:solidFill>
                  <a:schemeClr val="tx2"/>
                </a:solidFill>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Tứ giác lồi và các yếu tố của nó.</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Hình 3.2d không phải là tứ giác vì nó chỉ có 3 cạnh.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6980061" y="266700"/>
            <a:ext cx="1173248" cy="927334"/>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Tứ </a:t>
            </a: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r>
              <a:rPr lang="nl-NL"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endPar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Kí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3600" i="1"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 Hình 3.2 a là một tứ giác lồi.</a:t>
            </a:r>
            <a:endParaRPr lang="en-US" sz="4000">
              <a:latin typeface="Arial" panose="020B0604020202020204" pitchFamily="34" charset="0"/>
              <a:cs typeface="Arial" panose="020B0604020202020204" pitchFamily="34" charset="0"/>
            </a:endParaRP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Khi </a:t>
            </a:r>
            <a:r>
              <a:rPr lang="vi-VN" sz="4000">
                <a:ea typeface="Calibri" panose="020F0502020204030204" pitchFamily="34" charset="0"/>
                <a:cs typeface="Times New Roman" panose="02020603050405020304" pitchFamily="18" charset="0"/>
              </a:rPr>
              <a:t>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Tứ </a:t>
            </a:r>
            <a:r>
              <a:rPr lang="vi-VN" sz="4000">
                <a:ea typeface="Calibri" panose="020F0502020204030204" pitchFamily="34" charset="0"/>
                <a:cs typeface="Times New Roman" panose="02020603050405020304" pitchFamily="18" charset="0"/>
              </a:rPr>
              <a:t>giác ABCD trong hình 3.2a còn được gọi tên là tứ </a:t>
            </a:r>
            <a:r>
              <a:rPr lang="vi-VN" sz="4000" smtClean="0">
                <a:ea typeface="Calibri" panose="020F0502020204030204" pitchFamily="34" charset="0"/>
                <a:cs typeface="Times New Roman" panose="02020603050405020304" pitchFamily="18" charset="0"/>
              </a:rPr>
              <a:t>giác</a:t>
            </a: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BCDA</a:t>
            </a:r>
            <a:r>
              <a:rPr lang="vi-VN" sz="4000">
                <a:ea typeface="Calibri" panose="020F0502020204030204" pitchFamily="34" charset="0"/>
                <a:cs typeface="Times New Roman" panose="02020603050405020304" pitchFamily="18" charset="0"/>
              </a:rPr>
              <a:t>,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smtClean="0">
                  <a:solidFill>
                    <a:srgbClr val="000000"/>
                  </a:solidFill>
                  <a:latin typeface="Arial" panose="020B0604020202020204" pitchFamily="34" charset="0"/>
                  <a:cs typeface="Arial" panose="020B0604020202020204" pitchFamily="34" charset="0"/>
                </a:rPr>
                <a:t>Chú</a:t>
              </a:r>
              <a:r>
                <a:rPr lang="en-US" sz="6000" b="1" spc="-112" dirty="0" smtClean="0">
                  <a:solidFill>
                    <a:srgbClr val="000000"/>
                  </a:solidFill>
                  <a:latin typeface="Arial" panose="020B0604020202020204" pitchFamily="34" charset="0"/>
                  <a:cs typeface="Arial" panose="020B0604020202020204" pitchFamily="34" charset="0"/>
                </a:rPr>
                <a:t> ý</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smtClean="0">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18"/>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Tứ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9"/>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20"/>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1326</Words>
  <PresentationFormat>Custom</PresentationFormat>
  <Paragraphs>173</Paragraphs>
  <Slides>33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Cambria Math</vt:lpstr>
      <vt:lpstr>OpenSans</vt:lpstr>
      <vt:lpstr>Kavoon</vt:lpstr>
      <vt:lpstr>Calibri</vt:lpstr>
      <vt:lpstr>Calibri Light</vt:lpstr>
      <vt:lpstr>Times New Roman</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2023-07-09T18:58:30Z</dcterms:modified>
  <dc:identifier>DAFSQ6U-uu0</dc:identifier>
</cp:coreProperties>
</file>