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3" r:id="rId5"/>
    <p:sldMasterId id="2147483746" r:id="rId6"/>
  </p:sldMasterIdLst>
  <p:notesMasterIdLst>
    <p:notesMasterId r:id="rId26"/>
  </p:notesMasterIdLst>
  <p:sldIdLst>
    <p:sldId id="277" r:id="rId7"/>
    <p:sldId id="284" r:id="rId8"/>
    <p:sldId id="268" r:id="rId9"/>
    <p:sldId id="258" r:id="rId10"/>
    <p:sldId id="278" r:id="rId11"/>
    <p:sldId id="270" r:id="rId12"/>
    <p:sldId id="281" r:id="rId13"/>
    <p:sldId id="279" r:id="rId14"/>
    <p:sldId id="280" r:id="rId15"/>
    <p:sldId id="285" r:id="rId16"/>
    <p:sldId id="272" r:id="rId17"/>
    <p:sldId id="289" r:id="rId18"/>
    <p:sldId id="288" r:id="rId19"/>
    <p:sldId id="267" r:id="rId20"/>
    <p:sldId id="286" r:id="rId21"/>
    <p:sldId id="274" r:id="rId22"/>
    <p:sldId id="287" r:id="rId23"/>
    <p:sldId id="273" r:id="rId24"/>
    <p:sldId id="31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CC0F9"/>
    <a:srgbClr val="F2F23E"/>
    <a:srgbClr val="DCD954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135DA-0C56-44E1-8EBE-3D66272EEE7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1EE42-91E8-4125-B8DC-B6F3BFAB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76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15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3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20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BB43A-A906-479A-A2B7-F53F01485B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5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4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0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5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88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85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32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5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82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73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91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0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3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25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79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35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95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97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33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6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56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43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5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96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0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33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54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9B0A-7CE1-49BC-A256-E48FA3D3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AD948-487D-4787-899D-27EABA14C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B5B4-A6B7-491F-9C17-40982568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14-08-2023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1F753-2A2A-489F-BD6B-A7F6E74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F653D-D0D5-4C8A-9E33-C05A879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326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D809-2C26-4D21-B837-E14356E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8709-63D7-43CB-B2F4-4F7F55A1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47F56-1BF2-4351-9DD0-C8CF17B9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14-08-2023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EB02F-4EA7-4602-AE67-E60818D3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ED4C-2D44-438F-B010-54C98D3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657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806E-37A8-4B43-9CB6-DBC0BAEA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D48DD-7EA7-40AF-B4B0-581CFCEF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EA413-7CC5-445D-8144-A19C7A3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14-08-2023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DF15A-5497-439F-B6D8-150BEADF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E97A9-1B61-46D9-B63E-764F575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472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40C1-5033-42C0-9230-E1E6D60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3F97-280D-4727-B13B-B353884E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C6825-994B-4D30-8280-3F1D05F1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D5667-92E2-4532-B09B-D07C3AD8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14-08-2023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255F6-84A6-4420-81B1-EBBCF85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FEAD3-5834-409C-B211-E0C0624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986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1F3F-8F8D-4651-82F5-3045A906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B5F3-B34C-41D2-A9C2-2C5EB182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B0899-430F-44C3-8728-FEC8CAFF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90A7B-4EE5-4D88-BD51-B9275F877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D1AD2-C464-4901-A8A6-78E0552F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7244B-D31C-4F0D-B07A-6301694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14-08-2023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C03C3-2B03-4F17-8CF8-3DD5AA1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82AC1-2992-4BDB-A119-2F99429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308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8E4E2-C46A-49C4-8ABD-606DE63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BFD8E-4294-433E-A520-109F237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14-08-2023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96176-1D5B-4EDB-9331-407A68E1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79753-5D54-43FD-AFCA-69543D9D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7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7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5B6E3-59A3-4032-BDDD-5C297964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14-08-2023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1AC23-3462-4779-868C-9F7F48A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06D23-9A26-4BF1-98C1-1A556FB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876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69AF-CD5B-412C-97CB-43F101A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5181-AF67-458E-BB6A-1D682CEE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35AB0-05B8-41F0-9F2A-61D87964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B678E-6C86-4A27-8DD8-3401730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14-08-2023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ADA6F-7133-4448-BA6F-EFFA2D1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E487A-5940-4F6B-80C5-257BD77B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9885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AA8F-E46F-4F5D-A512-72ACE9E2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FF312-0381-47A3-B48C-7001F4004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EFA1B-DBDA-4523-B3B6-64717662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95088-2B68-48F3-AD2E-C00B097A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14-08-2023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90072-F9CA-4D2B-A0B2-0A19EBEB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ED981-B3B9-4E75-9AF3-414A1EA3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176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BE28-E49B-4BFC-8F4C-74A19A91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E18AF-5C24-4B0E-8CAF-0B4A3AF1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BCB89-E751-4C8E-AD0B-98FDD05F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14-08-2023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8DF5D-D9E2-453C-AABE-FA430CFE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66BE1-1321-4608-9442-8ADCA6A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415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13C3F-C14A-40E5-8FB6-12B792BB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4EE81-CF18-4436-9EDF-3E215667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524CE-914B-41B7-AEC2-AC61B6B8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14-08-2023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622C-E965-46E0-880C-AE24F2EE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8C69-2FB7-4506-AB74-2D344C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364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180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EC4EA-6FC5-4DE6-A89F-9BE9420BE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485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960DC3-1B5F-4534-949D-E61F5D7DDF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574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A9CD3-C45F-429F-95A8-837E324DFB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999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D9ACE-5CFE-4AE7-B658-6CF8073D42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7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221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B58A8-918D-487E-A68E-E1147EC418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34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B6E0E-12E8-4F60-AA4C-2D244E5456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2396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E7B28-9747-4E84-B604-46E657738A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83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BCE46-A05B-4D33-91D8-6AE2484A13E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0820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C8A20-F7A3-41F1-BDEB-FDFA73989A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65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50655-6099-49A5-A5B3-294E30F1778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5686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CD138-390D-42D6-A3F9-214C207789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9515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060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0688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00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759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85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8409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078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2353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80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2805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809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9409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62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3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9424-1942-4AF1-BEA7-588DBD8A2D2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4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3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9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6423B-D8E8-42F1-8BC5-EE111AB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9B9FB-6E24-435A-A703-F5478933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FA9A2-F58F-483A-B49B-009C0D95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14-08-2023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CF15-B3CF-474D-BAA4-C2208338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966FE-D496-49FB-9074-47ACFE7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73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8CFE3-553D-4D67-B17E-45793350FD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75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37774-1DD7-41A1-88D5-712EDB0FED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3BCFB-2AEB-4F25-88CB-E6F32FA1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26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2.wav"/><Relationship Id="rId7" Type="http://schemas.openxmlformats.org/officeDocument/2006/relationships/hyperlink" Target="file:///G:\tin%208\TTDD2.pp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hyperlink" Target="file:///G:\tin%208\TTDD1.ppt" TargetMode="Externa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6"/>
            <a:ext cx="12192001" cy="6793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3811" y="4255653"/>
            <a:ext cx="5795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Thế Thị Mỹ Chinh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Trường: THCS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phường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WordArt 5">
            <a:extLst>
              <a:ext uri="{FF2B5EF4-FFF2-40B4-BE49-F238E27FC236}">
                <a16:creationId xmlns:a16="http://schemas.microsoft.com/office/drawing/2014/main" id="{700B3CF1-3512-8946-CE6F-A145C34B53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2976" y="1707990"/>
            <a:ext cx="10329947" cy="26838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 CHÀO QUÝ THẦY CÔ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313958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0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42900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79CCA-F6AD-249E-0F03-8A64D93036E2}"/>
              </a:ext>
            </a:extLst>
          </p:cNvPr>
          <p:cNvSpPr txBox="1"/>
          <p:nvPr/>
        </p:nvSpPr>
        <p:spPr>
          <a:xfrm>
            <a:off x="1074282" y="544505"/>
            <a:ext cx="616518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Khám phá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Sự cần thiết phải lập kế hoạch chi tiêu.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AD564407-00C5-3F46-4EC2-42DB9846DFCD}"/>
              </a:ext>
            </a:extLst>
          </p:cNvPr>
          <p:cNvSpPr/>
          <p:nvPr/>
        </p:nvSpPr>
        <p:spPr>
          <a:xfrm>
            <a:off x="947063" y="1645920"/>
            <a:ext cx="10430691" cy="325265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E75CD-1985-02AC-6835-3F4003B755EA}"/>
              </a:ext>
            </a:extLst>
          </p:cNvPr>
          <p:cNvSpPr txBox="1"/>
          <p:nvPr/>
        </p:nvSpPr>
        <p:spPr>
          <a:xfrm>
            <a:off x="1257161" y="1926881"/>
            <a:ext cx="9761361" cy="260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 hoạch chi tiêu </a:t>
            </a:r>
            <a:r>
              <a:rPr lang="nl-NL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các khoản chi tiêu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dựa trên những </a:t>
            </a:r>
            <a:r>
              <a:rPr lang="nl-N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 lực hiện có</a:t>
            </a: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nl-NL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những mục tiêu tài chính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 nhân, gia đình.</a:t>
            </a:r>
          </a:p>
          <a:p>
            <a:pPr algn="just">
              <a:lnSpc>
                <a:spcPct val="115000"/>
              </a:lnSpc>
            </a:pP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Lập kế hoạch chi tiêu giúp </a:t>
            </a:r>
            <a:r>
              <a:rPr lang="nl-N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 bằng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nl-N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 chính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nl-N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pic>
        <p:nvPicPr>
          <p:cNvPr id="6" name="Google Shape;1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4864" y="425542"/>
            <a:ext cx="5207535" cy="5948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5"/>
          <p:cNvSpPr txBox="1"/>
          <p:nvPr/>
        </p:nvSpPr>
        <p:spPr>
          <a:xfrm>
            <a:off x="6275257" y="3813608"/>
            <a:ext cx="525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III.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tập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9417" y="578106"/>
            <a:ext cx="5064981" cy="5604731"/>
            <a:chOff x="839417" y="578106"/>
            <a:chExt cx="5064981" cy="56047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7" y="578106"/>
              <a:ext cx="5064981" cy="56047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208" y="1288202"/>
              <a:ext cx="4149384" cy="4040543"/>
            </a:xfrm>
            <a:prstGeom prst="rect">
              <a:avLst/>
            </a:prstGeom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495653" y="2162832"/>
              <a:ext cx="3315855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Tiết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23 -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8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LẬP KẾ HOẠCH CHI TIÊU</a:t>
              </a:r>
              <a:endParaRPr kumimoji="0" lang="en-SG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1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0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114741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8AF3C9-3A74-CC51-0F51-1859B2029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683060"/>
              </p:ext>
            </p:extLst>
          </p:nvPr>
        </p:nvGraphicFramePr>
        <p:xfrm>
          <a:off x="2632166" y="1793005"/>
          <a:ext cx="9189720" cy="4854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3908">
                  <a:extLst>
                    <a:ext uri="{9D8B030D-6E8A-4147-A177-3AD203B41FA5}">
                      <a16:colId xmlns:a16="http://schemas.microsoft.com/office/drawing/2014/main" val="2138484960"/>
                    </a:ext>
                  </a:extLst>
                </a:gridCol>
                <a:gridCol w="1443446">
                  <a:extLst>
                    <a:ext uri="{9D8B030D-6E8A-4147-A177-3AD203B41FA5}">
                      <a16:colId xmlns:a16="http://schemas.microsoft.com/office/drawing/2014/main" val="3362444070"/>
                    </a:ext>
                  </a:extLst>
                </a:gridCol>
                <a:gridCol w="1574074">
                  <a:extLst>
                    <a:ext uri="{9D8B030D-6E8A-4147-A177-3AD203B41FA5}">
                      <a16:colId xmlns:a16="http://schemas.microsoft.com/office/drawing/2014/main" val="2057309069"/>
                    </a:ext>
                  </a:extLst>
                </a:gridCol>
                <a:gridCol w="2658292">
                  <a:extLst>
                    <a:ext uri="{9D8B030D-6E8A-4147-A177-3AD203B41FA5}">
                      <a16:colId xmlns:a16="http://schemas.microsoft.com/office/drawing/2014/main" val="1371154473"/>
                    </a:ext>
                  </a:extLst>
                </a:gridCol>
              </a:tblGrid>
              <a:tr h="16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extLst>
                  <a:ext uri="{0D108BD9-81ED-4DB2-BD59-A6C34878D82A}">
                    <a16:rowId xmlns:a16="http://schemas.microsoft.com/office/drawing/2014/main" val="1449850498"/>
                  </a:ext>
                </a:extLst>
              </a:tr>
              <a:tr h="907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extLst>
                  <a:ext uri="{0D108BD9-81ED-4DB2-BD59-A6C34878D82A}">
                    <a16:rowId xmlns:a16="http://schemas.microsoft.com/office/drawing/2014/main" val="237618959"/>
                  </a:ext>
                </a:extLst>
              </a:tr>
              <a:tr h="1275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extLst>
                  <a:ext uri="{0D108BD9-81ED-4DB2-BD59-A6C34878D82A}">
                    <a16:rowId xmlns:a16="http://schemas.microsoft.com/office/drawing/2014/main" val="1953335604"/>
                  </a:ext>
                </a:extLst>
              </a:tr>
              <a:tr h="1091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extLst>
                  <a:ext uri="{0D108BD9-81ED-4DB2-BD59-A6C34878D82A}">
                    <a16:rowId xmlns:a16="http://schemas.microsoft.com/office/drawing/2014/main" val="390063189"/>
                  </a:ext>
                </a:extLst>
              </a:tr>
              <a:tr h="907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Chỉ những người có ít tiền mới cần lập kế hoạch chi tiêu.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1" marR="65581" marT="0" marB="0"/>
                </a:tc>
                <a:extLst>
                  <a:ext uri="{0D108BD9-81ED-4DB2-BD59-A6C34878D82A}">
                    <a16:rowId xmlns:a16="http://schemas.microsoft.com/office/drawing/2014/main" val="308466189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A49D70F-DBBE-666F-95AB-174E1AAEF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079" y="864040"/>
            <a:ext cx="107180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(SGK)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FB7680F8-69C2-B9E3-0C9A-8074D7DE5969}"/>
              </a:ext>
            </a:extLst>
          </p:cNvPr>
          <p:cNvSpPr/>
          <p:nvPr/>
        </p:nvSpPr>
        <p:spPr>
          <a:xfrm>
            <a:off x="0" y="633549"/>
            <a:ext cx="2370912" cy="6013981"/>
          </a:xfrm>
          <a:prstGeom prst="verticalScroll">
            <a:avLst/>
          </a:prstGeom>
          <a:solidFill>
            <a:srgbClr val="FCC0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4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4 HS (2 </a:t>
            </a:r>
            <a:r>
              <a:rPr lang="en-US" sz="34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34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34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(2 </a:t>
            </a:r>
            <a:r>
              <a:rPr lang="en-US" sz="34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4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94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114741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A49D70F-DBBE-666F-95AB-174E1AAEF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609" y="700762"/>
            <a:ext cx="107614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0DB4391-7A52-F282-239B-70DB8C3FF42C}"/>
              </a:ext>
            </a:extLst>
          </p:cNvPr>
          <p:cNvSpPr/>
          <p:nvPr/>
        </p:nvSpPr>
        <p:spPr>
          <a:xfrm>
            <a:off x="248193" y="1619795"/>
            <a:ext cx="11697789" cy="482672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F1DB1-CD3A-C6F8-C24A-EE495F88A971}"/>
              </a:ext>
            </a:extLst>
          </p:cNvPr>
          <p:cNvSpPr txBox="1"/>
          <p:nvPr/>
        </p:nvSpPr>
        <p:spPr>
          <a:xfrm>
            <a:off x="457201" y="1900644"/>
            <a:ext cx="11305902" cy="419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6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sưu tập 25 hình nền powerpoint màu trắng đẹp nhất | Paintable wallpaper,  Daltile, Ceramic wall ti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3552825" y="580806"/>
            <a:ext cx="5471170" cy="1476594"/>
          </a:xfrm>
          <a:prstGeom prst="rect">
            <a:avLst/>
          </a:prstGeom>
          <a:ln w="57150">
            <a:solidFill>
              <a:sysClr val="window" lastClr="FFFFFF"/>
            </a:solidFill>
          </a:ln>
        </p:spPr>
        <p:txBody>
          <a:bodyPr wrap="none" fromWordArt="1">
            <a:prstTxWarp prst="textPlain">
              <a:avLst>
                <a:gd name="adj" fmla="val 49875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+mn-cs"/>
              </a:rPr>
              <a:t>Trò chơi </a:t>
            </a:r>
            <a:endParaRPr kumimoji="0" lang="en-US" sz="27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Arial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+mn-cs"/>
              </a:rPr>
              <a:t>“</a:t>
            </a:r>
            <a:r>
              <a:rPr kumimoji="0" lang="en-US" sz="27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Tiếp</a:t>
            </a:r>
            <a:r>
              <a:rPr kumimoji="0" lang="en-US" sz="27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7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sức</a:t>
            </a:r>
            <a:r>
              <a:rPr kumimoji="0" lang="en-US" sz="27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7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đồng</a:t>
            </a:r>
            <a:r>
              <a:rPr kumimoji="0" lang="en-US" sz="27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7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đội</a:t>
            </a:r>
            <a:r>
              <a:rPr kumimoji="0" lang="en-US" sz="27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”  </a:t>
            </a: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33" y="598885"/>
            <a:ext cx="2018330" cy="194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6" y="3548927"/>
            <a:ext cx="2219520" cy="259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89356" y="3350730"/>
            <a:ext cx="48799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LUẬT CHƠI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Chia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đạ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diện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lần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lượt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chiến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thắng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2000" b="1" noProof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phút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1375" y="2189262"/>
            <a:ext cx="6524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Di Cay - Minh Tr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8293502" y="5444863"/>
            <a:ext cx="396071" cy="3770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9FE33F-6A7C-7460-98C3-26840F6ED12C}"/>
              </a:ext>
            </a:extLst>
          </p:cNvPr>
          <p:cNvSpPr txBox="1"/>
          <p:nvPr/>
        </p:nvSpPr>
        <p:spPr>
          <a:xfrm>
            <a:off x="2658291" y="2357490"/>
            <a:ext cx="87586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dao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82ED5C-7E6B-7A90-9521-D5F86B97BD01}"/>
              </a:ext>
            </a:extLst>
          </p:cNvPr>
          <p:cNvSpPr txBox="1"/>
          <p:nvPr/>
        </p:nvSpPr>
        <p:spPr>
          <a:xfrm>
            <a:off x="3120284" y="368863"/>
            <a:ext cx="1959151" cy="548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97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41837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2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4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42900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1F9FB-6988-1C73-469C-168527C73119}"/>
              </a:ext>
            </a:extLst>
          </p:cNvPr>
          <p:cNvSpPr txBox="1"/>
          <p:nvPr/>
        </p:nvSpPr>
        <p:spPr>
          <a:xfrm>
            <a:off x="533951" y="479886"/>
            <a:ext cx="6175464" cy="548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99E7A174-D06B-CBA6-612C-187C95D930D0}"/>
              </a:ext>
            </a:extLst>
          </p:cNvPr>
          <p:cNvSpPr/>
          <p:nvPr/>
        </p:nvSpPr>
        <p:spPr>
          <a:xfrm>
            <a:off x="246017" y="1028241"/>
            <a:ext cx="11699966" cy="5695419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7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pic>
        <p:nvPicPr>
          <p:cNvPr id="6" name="Google Shape;1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4864" y="425542"/>
            <a:ext cx="5207535" cy="5948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5"/>
          <p:cNvSpPr txBox="1"/>
          <p:nvPr/>
        </p:nvSpPr>
        <p:spPr>
          <a:xfrm>
            <a:off x="6275257" y="3813608"/>
            <a:ext cx="525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IV.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dụng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9417" y="578106"/>
            <a:ext cx="5064981" cy="5604731"/>
            <a:chOff x="839417" y="578106"/>
            <a:chExt cx="5064981" cy="56047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7" y="578106"/>
              <a:ext cx="5064981" cy="56047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208" y="1288202"/>
              <a:ext cx="4149384" cy="4040543"/>
            </a:xfrm>
            <a:prstGeom prst="rect">
              <a:avLst/>
            </a:prstGeom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495653" y="2313059"/>
              <a:ext cx="3315855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Tiết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23 -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8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LẬP KẾ HOẠCH CHI TIÊU</a:t>
              </a:r>
              <a:endParaRPr kumimoji="0" lang="en-SG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0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6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278030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3" name="Flowchart: Preparation 2">
            <a:extLst>
              <a:ext uri="{FF2B5EF4-FFF2-40B4-BE49-F238E27FC236}">
                <a16:creationId xmlns:a16="http://schemas.microsoft.com/office/drawing/2014/main" id="{34F09750-C0D5-489D-1DBB-2FF5BE73F80B}"/>
              </a:ext>
            </a:extLst>
          </p:cNvPr>
          <p:cNvSpPr/>
          <p:nvPr/>
        </p:nvSpPr>
        <p:spPr>
          <a:xfrm>
            <a:off x="1227909" y="1182189"/>
            <a:ext cx="9646920" cy="4748348"/>
          </a:xfrm>
          <a:prstGeom prst="flowChartPrepar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FF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1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Pictur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flowe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0000">
            <a:off x="2743200" y="533400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flowe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483">
            <a:off x="8305800" y="5334000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 descr="flowe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4649">
            <a:off x="3057525" y="4410075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flowe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4976">
            <a:off x="8848725" y="1514475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880601" y="95250"/>
            <a:ext cx="657225" cy="609600"/>
          </a:xfrm>
          <a:prstGeom prst="star5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4" name="Picture 9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323850"/>
            <a:ext cx="711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829800" y="6324600"/>
            <a:ext cx="685800" cy="457200"/>
          </a:xfrm>
          <a:prstGeom prst="star4">
            <a:avLst>
              <a:gd name="adj" fmla="val 1250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6" name="Picture 11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19850"/>
            <a:ext cx="711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19400" y="6324600"/>
            <a:ext cx="685800" cy="457200"/>
          </a:xfrm>
          <a:prstGeom prst="star4">
            <a:avLst>
              <a:gd name="adj" fmla="val 1250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8" name="Picture 13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419850"/>
            <a:ext cx="711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38400" y="7162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2560639" y="6327775"/>
          <a:ext cx="18557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showAsIcon="1" r:id="rId7" imgW="1867437" imgH="682580" progId="Package">
                  <p:embed/>
                </p:oleObj>
              </mc:Choice>
              <mc:Fallback>
                <p:oleObj name="Package" showAsIcon="1" r:id="rId7" imgW="1867437" imgH="682580" progId="Package">
                  <p:embed/>
                  <p:pic>
                    <p:nvPicPr>
                      <p:cNvPr id="102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9" y="6327775"/>
                        <a:ext cx="18557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351EE54-1923-A9AF-297F-0EE5257499F4}"/>
              </a:ext>
            </a:extLst>
          </p:cNvPr>
          <p:cNvSpPr txBox="1"/>
          <p:nvPr/>
        </p:nvSpPr>
        <p:spPr>
          <a:xfrm>
            <a:off x="3048544" y="1255520"/>
            <a:ext cx="6097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abiaH" panose="020B7200000000000000" pitchFamily="34" charset="0"/>
                <a:ea typeface="+mn-ea"/>
                <a:cs typeface="+mn-cs"/>
              </a:rPr>
              <a:t>HƯỚNG DẪN VỀ NHÀ: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D53B1-5DC2-150C-4A2C-5D8036494A76}"/>
              </a:ext>
            </a:extLst>
          </p:cNvPr>
          <p:cNvSpPr txBox="1"/>
          <p:nvPr/>
        </p:nvSpPr>
        <p:spPr>
          <a:xfrm>
            <a:off x="3460027" y="1829695"/>
            <a:ext cx="6097088" cy="3249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1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SGK.</a:t>
            </a:r>
          </a:p>
          <a:p>
            <a:pPr algn="just">
              <a:lnSpc>
                <a:spcPct val="115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2000" b="1" i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b="1" i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000" b="1" i="1" dirty="0">
              <a:solidFill>
                <a:srgbClr val="FF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algn="just">
              <a:lnSpc>
                <a:spcPct val="115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GDCD 7,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36570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009824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6+ Hình nền powerpoint slide thank you đẹp nhất">
            <a:extLst>
              <a:ext uri="{FF2B5EF4-FFF2-40B4-BE49-F238E27FC236}">
                <a16:creationId xmlns:a16="http://schemas.microsoft.com/office/drawing/2014/main" id="{6ABDDB62-AA08-9E5E-035D-B30678219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0" y="12920"/>
            <a:ext cx="12192000" cy="683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4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4495444" y="2604363"/>
            <a:ext cx="5529262" cy="833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7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4488131" y="2603575"/>
            <a:ext cx="7125094" cy="833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99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rgbClr val="5B9BD5">
                    <a:lumMod val="75000"/>
                  </a:srgbClr>
                </a:solidFill>
                <a:latin typeface="Time New Roman"/>
              </a:rPr>
              <a:t>Sự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rgbClr val="5B9BD5">
                    <a:lumMod val="75000"/>
                  </a:srgbClr>
                </a:solidFill>
                <a:latin typeface="Time New Roman"/>
              </a:rPr>
              <a:t>cần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rgbClr val="5B9BD5">
                    <a:lumMod val="75000"/>
                  </a:srgbClr>
                </a:solidFill>
                <a:latin typeface="Time New Roman"/>
              </a:rPr>
              <a:t>thiết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rgbClr val="5B9BD5">
                    <a:lumMod val="75000"/>
                  </a:srgbClr>
                </a:solidFill>
                <a:latin typeface="Time New Roman"/>
              </a:rPr>
              <a:t>phải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rgbClr val="5B9BD5">
                    <a:lumMod val="75000"/>
                  </a:srgbClr>
                </a:solidFill>
                <a:latin typeface="Time New Roman"/>
              </a:rPr>
              <a:t>lập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rgbClr val="5B9BD5">
                    <a:lumMod val="75000"/>
                  </a:srgbClr>
                </a:solidFill>
                <a:latin typeface="Time New Roman"/>
              </a:rPr>
              <a:t>kế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 New Roman"/>
              </a:rPr>
              <a:t> </a:t>
            </a:r>
            <a:r>
              <a:rPr lang="en-US" sz="2000" b="1" dirty="0" err="1">
                <a:solidFill>
                  <a:srgbClr val="5B9BD5">
                    <a:lumMod val="75000"/>
                  </a:srgbClr>
                </a:solidFill>
                <a:latin typeface="Time New Roman"/>
              </a:rPr>
              <a:t>hoạch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Time New Roman"/>
              </a:rPr>
              <a:t> chi </a:t>
            </a:r>
            <a:r>
              <a:rPr lang="en-US" sz="2000" b="1" dirty="0" err="1">
                <a:solidFill>
                  <a:srgbClr val="5B9BD5">
                    <a:lumMod val="75000"/>
                  </a:srgbClr>
                </a:solidFill>
                <a:latin typeface="Time New Roman"/>
              </a:rPr>
              <a:t>tiêu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 New Roman"/>
              <a:ea typeface="+mn-ea"/>
              <a:cs typeface="+mn-cs"/>
            </a:endParaRPr>
          </a:p>
        </p:txBody>
      </p:sp>
      <p:sp>
        <p:nvSpPr>
          <p:cNvPr id="3" name="AutoShape 43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4484675" y="4244975"/>
            <a:ext cx="7181133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99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Cách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lập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kế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hoạch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 chi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 New Roman"/>
                <a:ea typeface="+mn-ea"/>
                <a:cs typeface="+mn-cs"/>
              </a:rPr>
              <a:t>tiêu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 New Roman"/>
              <a:ea typeface="+mn-ea"/>
              <a:cs typeface="+mn-cs"/>
            </a:endParaRPr>
          </a:p>
        </p:txBody>
      </p:sp>
      <p:sp>
        <p:nvSpPr>
          <p:cNvPr id="5126" name="AutoShape 17" descr="Pink tissue paper"/>
          <p:cNvSpPr>
            <a:spLocks noChangeArrowheads="1"/>
          </p:cNvSpPr>
          <p:nvPr/>
        </p:nvSpPr>
        <p:spPr bwMode="auto">
          <a:xfrm>
            <a:off x="2690544" y="708025"/>
            <a:ext cx="7524750" cy="971550"/>
          </a:xfrm>
          <a:prstGeom prst="roundRect">
            <a:avLst>
              <a:gd name="adj" fmla="val 500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13014" y="2855913"/>
            <a:ext cx="1019175" cy="265112"/>
            <a:chOff x="0" y="1896"/>
            <a:chExt cx="5760" cy="120"/>
          </a:xfrm>
        </p:grpSpPr>
        <p:sp>
          <p:nvSpPr>
            <p:cNvPr id="518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655763" y="1828802"/>
            <a:ext cx="823912" cy="1624792"/>
            <a:chOff x="1474" y="2341"/>
            <a:chExt cx="454" cy="678"/>
          </a:xfrm>
        </p:grpSpPr>
        <p:grpSp>
          <p:nvGrpSpPr>
            <p:cNvPr id="5167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5178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9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68" name="Group 14"/>
            <p:cNvGrpSpPr>
              <a:grpSpLocks/>
            </p:cNvGrpSpPr>
            <p:nvPr/>
          </p:nvGrpSpPr>
          <p:grpSpPr bwMode="auto">
            <a:xfrm rot="5400000">
              <a:off x="1473" y="2564"/>
              <a:ext cx="456" cy="454"/>
              <a:chOff x="1828" y="1824"/>
              <a:chExt cx="2031" cy="1825"/>
            </a:xfrm>
          </p:grpSpPr>
          <p:sp>
            <p:nvSpPr>
              <p:cNvPr id="6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75" y="2500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70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8" y="2515"/>
                <a:ext cx="309" cy="1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71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3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72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3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Oval 20"/>
              <p:cNvSpPr>
                <a:spLocks noChangeArrowheads="1"/>
              </p:cNvSpPr>
              <p:nvPr/>
            </p:nvSpPr>
            <p:spPr bwMode="gray">
              <a:xfrm>
                <a:off x="2249" y="2827"/>
                <a:ext cx="1207" cy="2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75" name="Oval 21"/>
              <p:cNvSpPr>
                <a:spLocks noChangeArrowheads="1"/>
              </p:cNvSpPr>
              <p:nvPr/>
            </p:nvSpPr>
            <p:spPr bwMode="gray">
              <a:xfrm>
                <a:off x="2286" y="2861"/>
                <a:ext cx="1207" cy="28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22"/>
              <p:cNvSpPr>
                <a:spLocks noChangeArrowheads="1"/>
              </p:cNvSpPr>
              <p:nvPr/>
            </p:nvSpPr>
            <p:spPr bwMode="gray">
              <a:xfrm>
                <a:off x="2249" y="2082"/>
                <a:ext cx="1207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77" name="Oval 23"/>
              <p:cNvSpPr>
                <a:spLocks noChangeArrowheads="1"/>
              </p:cNvSpPr>
              <p:nvPr/>
            </p:nvSpPr>
            <p:spPr bwMode="gray">
              <a:xfrm>
                <a:off x="2286" y="2085"/>
                <a:ext cx="1207" cy="109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3444082" y="3745707"/>
            <a:ext cx="1003300" cy="217487"/>
            <a:chOff x="0" y="1896"/>
            <a:chExt cx="5760" cy="120"/>
          </a:xfrm>
        </p:grpSpPr>
        <p:sp>
          <p:nvSpPr>
            <p:cNvPr id="5165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66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3380628" y="2505077"/>
            <a:ext cx="1070472" cy="996951"/>
            <a:chOff x="3254" y="856"/>
            <a:chExt cx="583" cy="628"/>
          </a:xfrm>
        </p:grpSpPr>
        <p:grpSp>
          <p:nvGrpSpPr>
            <p:cNvPr id="5154" name="Group 29"/>
            <p:cNvGrpSpPr>
              <a:grpSpLocks/>
            </p:cNvGrpSpPr>
            <p:nvPr/>
          </p:nvGrpSpPr>
          <p:grpSpPr bwMode="auto">
            <a:xfrm rot="5400000">
              <a:off x="3232" y="878"/>
              <a:ext cx="628" cy="583"/>
              <a:chOff x="1855" y="1824"/>
              <a:chExt cx="2023" cy="1813"/>
            </a:xfrm>
          </p:grpSpPr>
          <p:sp>
            <p:nvSpPr>
              <p:cNvPr id="6174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02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57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4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58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5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59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0" name="Oval 34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Oval 35"/>
              <p:cNvSpPr>
                <a:spLocks noChangeArrowheads="1"/>
              </p:cNvSpPr>
              <p:nvPr/>
            </p:nvSpPr>
            <p:spPr bwMode="gray">
              <a:xfrm>
                <a:off x="2235" y="2916"/>
                <a:ext cx="1317" cy="2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62" name="Oval 36"/>
              <p:cNvSpPr>
                <a:spLocks noChangeArrowheads="1"/>
              </p:cNvSpPr>
              <p:nvPr/>
            </p:nvSpPr>
            <p:spPr bwMode="gray">
              <a:xfrm>
                <a:off x="2235" y="2916"/>
                <a:ext cx="1317" cy="2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37"/>
              <p:cNvSpPr>
                <a:spLocks noChangeArrowheads="1"/>
              </p:cNvSpPr>
              <p:nvPr/>
            </p:nvSpPr>
            <p:spPr bwMode="gray">
              <a:xfrm>
                <a:off x="2206" y="2066"/>
                <a:ext cx="1317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64" name="Oval 38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55" name="WordArt 39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3459163" y="4222751"/>
            <a:ext cx="992856" cy="989013"/>
            <a:chOff x="3260" y="1700"/>
            <a:chExt cx="581" cy="623"/>
          </a:xfrm>
        </p:grpSpPr>
        <p:grpSp>
          <p:nvGrpSpPr>
            <p:cNvPr id="5143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6190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46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4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47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48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49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gray">
              <a:xfrm>
                <a:off x="2229" y="2886"/>
                <a:ext cx="1317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51" name="Oval 52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6"/>
                <a:ext cx="1317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53" name="Oval 54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44" name="WordArt 55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2</a:t>
              </a: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1552575" y="639763"/>
            <a:ext cx="1143000" cy="1219200"/>
            <a:chOff x="196" y="292"/>
            <a:chExt cx="616" cy="507"/>
          </a:xfrm>
        </p:grpSpPr>
        <p:grpSp>
          <p:nvGrpSpPr>
            <p:cNvPr id="513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5141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42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3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5139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5140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33" name="AutoShape 23"/>
          <p:cNvSpPr>
            <a:spLocks noChangeArrowheads="1"/>
          </p:cNvSpPr>
          <p:nvPr/>
        </p:nvSpPr>
        <p:spPr bwMode="gray">
          <a:xfrm>
            <a:off x="2690544" y="711200"/>
            <a:ext cx="7543800" cy="1017588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  <a:alpha val="63921"/>
            </a:schemeClr>
          </a:solid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FE0D6-F184-ACBC-8FBD-D09024F19C01}"/>
              </a:ext>
            </a:extLst>
          </p:cNvPr>
          <p:cNvSpPr txBox="1"/>
          <p:nvPr/>
        </p:nvSpPr>
        <p:spPr>
          <a:xfrm>
            <a:off x="3193869" y="947057"/>
            <a:ext cx="653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LẬP KẾ HOẠCH CHI TIÊU</a:t>
            </a:r>
          </a:p>
        </p:txBody>
      </p:sp>
    </p:spTree>
    <p:extLst>
      <p:ext uri="{BB962C8B-B14F-4D97-AF65-F5344CB8AC3E}">
        <p14:creationId xmlns:p14="http://schemas.microsoft.com/office/powerpoint/2010/main" val="35414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pic>
        <p:nvPicPr>
          <p:cNvPr id="6" name="Google Shape;1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361" y="425542"/>
            <a:ext cx="5207535" cy="5948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5"/>
          <p:cNvSpPr txBox="1"/>
          <p:nvPr/>
        </p:nvSpPr>
        <p:spPr>
          <a:xfrm>
            <a:off x="1008275" y="3380472"/>
            <a:ext cx="525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27432" y="624292"/>
            <a:ext cx="5064981" cy="5604731"/>
            <a:chOff x="839417" y="578106"/>
            <a:chExt cx="5064981" cy="56047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7" y="578106"/>
              <a:ext cx="5064981" cy="56047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208" y="1288202"/>
              <a:ext cx="4149384" cy="404054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132320" y="2239684"/>
            <a:ext cx="3298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“GIẢI BÀI TOÁN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 CHI”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101679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201A328D-CFEC-5DE3-B96C-5781A32DDD47}"/>
              </a:ext>
            </a:extLst>
          </p:cNvPr>
          <p:cNvSpPr/>
          <p:nvPr/>
        </p:nvSpPr>
        <p:spPr>
          <a:xfrm>
            <a:off x="3827422" y="1088576"/>
            <a:ext cx="4859384" cy="1484143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en-US" sz="28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“GIẢI BÀI TOÁN THU CHI”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1A3F56-42E6-3CB9-6D11-8DBA17F7908F}"/>
              </a:ext>
            </a:extLst>
          </p:cNvPr>
          <p:cNvSpPr/>
          <p:nvPr/>
        </p:nvSpPr>
        <p:spPr>
          <a:xfrm>
            <a:off x="1521827" y="2925416"/>
            <a:ext cx="9457504" cy="3318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150.000đ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3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75555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A03E2-BBEE-951C-E25E-0F7813CF309F}"/>
              </a:ext>
            </a:extLst>
          </p:cNvPr>
          <p:cNvSpPr/>
          <p:nvPr/>
        </p:nvSpPr>
        <p:spPr>
          <a:xfrm>
            <a:off x="172259" y="788134"/>
            <a:ext cx="5891086" cy="5968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Rau: 10.000đ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0,5kg x 120.000đ/kg = 60.000đ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0,5kg x 120.000đ/kg = 60.000đ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150.000đ</a:t>
            </a:r>
          </a:p>
          <a:p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Rau: 16.000đ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0,2kg x 240.000đ/kg = 48.000đ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0,3kg x 120.000đ/kg = 36.000đ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30.000đ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150.000đ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14672F-E198-2034-BC00-084ED47C0880}"/>
              </a:ext>
            </a:extLst>
          </p:cNvPr>
          <p:cNvSpPr/>
          <p:nvPr/>
        </p:nvSpPr>
        <p:spPr>
          <a:xfrm>
            <a:off x="6242349" y="788134"/>
            <a:ext cx="5829643" cy="5970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b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Rau: 10.000đ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0,5kg x 120.000đ/kg = 60.000đ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150.000đ</a:t>
            </a:r>
            <a:endParaRPr lang="en-US" sz="2200" dirty="0">
              <a:solidFill>
                <a:srgbClr val="0070C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Rau: 10.000đ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1kg x 50.000đ/kg = 50.000đ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0,5kg x 120.000đ/kg = 60.000đ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20.000đ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150.000đ</a:t>
            </a:r>
            <a:endParaRPr lang="en-US" sz="2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6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pic>
        <p:nvPicPr>
          <p:cNvPr id="6" name="Google Shape;1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4864" y="425542"/>
            <a:ext cx="5207535" cy="5948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5"/>
          <p:cNvSpPr txBox="1"/>
          <p:nvPr/>
        </p:nvSpPr>
        <p:spPr>
          <a:xfrm>
            <a:off x="6448507" y="3813608"/>
            <a:ext cx="525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II.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Khám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phá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9417" y="578106"/>
            <a:ext cx="5064981" cy="5604731"/>
            <a:chOff x="839417" y="578106"/>
            <a:chExt cx="5064981" cy="56047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7" y="578106"/>
              <a:ext cx="5064981" cy="56047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208" y="1288202"/>
              <a:ext cx="4149384" cy="4040543"/>
            </a:xfrm>
            <a:prstGeom prst="rect">
              <a:avLst/>
            </a:prstGeom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495653" y="2156301"/>
              <a:ext cx="331585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Tiết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23 -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8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LẬP KẾ HOẠCH CHI TIÊU</a:t>
              </a:r>
              <a:endParaRPr kumimoji="0" lang="en-SG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70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45579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C4EFB-9B71-0BCB-4D73-573E2E0775F0}"/>
              </a:ext>
            </a:extLst>
          </p:cNvPr>
          <p:cNvSpPr txBox="1"/>
          <p:nvPr/>
        </p:nvSpPr>
        <p:spPr>
          <a:xfrm>
            <a:off x="1074282" y="492257"/>
            <a:ext cx="616518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Khám phá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Sự cần thiết phải lập kế hoạch chi tiêu.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F896EBA-EAEF-9B9A-0733-7FE95C9CC925}"/>
              </a:ext>
            </a:extLst>
          </p:cNvPr>
          <p:cNvSpPr/>
          <p:nvPr/>
        </p:nvSpPr>
        <p:spPr>
          <a:xfrm>
            <a:off x="207563" y="1458552"/>
            <a:ext cx="11775004" cy="5222739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230F68-9720-37AE-5997-1C74A26AE8F9}"/>
              </a:ext>
            </a:extLst>
          </p:cNvPr>
          <p:cNvSpPr txBox="1"/>
          <p:nvPr/>
        </p:nvSpPr>
        <p:spPr>
          <a:xfrm>
            <a:off x="538543" y="1525871"/>
            <a:ext cx="111971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6E7EE-674E-A1A3-7273-A567596772D9}"/>
              </a:ext>
            </a:extLst>
          </p:cNvPr>
          <p:cNvSpPr txBox="1"/>
          <p:nvPr/>
        </p:nvSpPr>
        <p:spPr>
          <a:xfrm>
            <a:off x="661958" y="4555175"/>
            <a:ext cx="10957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227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0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42900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79CCA-F6AD-249E-0F03-8A64D93036E2}"/>
              </a:ext>
            </a:extLst>
          </p:cNvPr>
          <p:cNvSpPr txBox="1"/>
          <p:nvPr/>
        </p:nvSpPr>
        <p:spPr>
          <a:xfrm>
            <a:off x="1074282" y="492257"/>
            <a:ext cx="616518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Khám phá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Sự cần thiết phải lập kế hoạch chi tiêu.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5D25D22C-7218-BC99-8B01-D54C38589CF5}"/>
              </a:ext>
            </a:extLst>
          </p:cNvPr>
          <p:cNvSpPr/>
          <p:nvPr/>
        </p:nvSpPr>
        <p:spPr>
          <a:xfrm>
            <a:off x="3187331" y="1417325"/>
            <a:ext cx="5760720" cy="1730829"/>
          </a:xfrm>
          <a:prstGeom prst="doubleWave">
            <a:avLst/>
          </a:prstGeom>
          <a:solidFill>
            <a:srgbClr val="FCC0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323C8507-00F9-614E-48EB-E7C16E4C3BDD}"/>
              </a:ext>
            </a:extLst>
          </p:cNvPr>
          <p:cNvSpPr/>
          <p:nvPr/>
        </p:nvSpPr>
        <p:spPr>
          <a:xfrm>
            <a:off x="940534" y="3429000"/>
            <a:ext cx="10593969" cy="3135086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2AF47-03BA-F707-7AD1-A9A6B7714504}"/>
              </a:ext>
            </a:extLst>
          </p:cNvPr>
          <p:cNvSpPr txBox="1"/>
          <p:nvPr/>
        </p:nvSpPr>
        <p:spPr>
          <a:xfrm>
            <a:off x="1129940" y="3484034"/>
            <a:ext cx="10254342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95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49B21-E7CD-C931-2866-1AC456163A7D}"/>
              </a:ext>
            </a:extLst>
          </p:cNvPr>
          <p:cNvSpPr txBox="1"/>
          <p:nvPr/>
        </p:nvSpPr>
        <p:spPr>
          <a:xfrm>
            <a:off x="2340684" y="101679"/>
            <a:ext cx="927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7D8CF98B-6588-1E3C-F7AC-59C9A709D116}"/>
              </a:ext>
            </a:extLst>
          </p:cNvPr>
          <p:cNvSpPr/>
          <p:nvPr/>
        </p:nvSpPr>
        <p:spPr>
          <a:xfrm>
            <a:off x="300446" y="788133"/>
            <a:ext cx="11645537" cy="582820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Rau,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15000"/>
              </a:lnSpc>
            </a:pP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c)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ổn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ngừng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1806</Words>
  <PresentationFormat>Widescreen</PresentationFormat>
  <Paragraphs>146</Paragraphs>
  <Slides>19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.VnArabiaH</vt:lpstr>
      <vt:lpstr>.VnTime</vt:lpstr>
      <vt:lpstr>Arial</vt:lpstr>
      <vt:lpstr>Calibri</vt:lpstr>
      <vt:lpstr>Calibri Light</vt:lpstr>
      <vt:lpstr>Time New Roman</vt:lpstr>
      <vt:lpstr>Times New Roman</vt:lpstr>
      <vt:lpstr>1_Office Theme</vt:lpstr>
      <vt:lpstr>2_Office Theme</vt:lpstr>
      <vt:lpstr>6_Office Theme</vt:lpstr>
      <vt:lpstr>3_Office Theme</vt:lpstr>
      <vt:lpstr>5_Office Theme</vt:lpstr>
      <vt:lpstr>4_Office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2023-07-28T08:48:10Z</dcterms:created>
  <dcterms:modified xsi:type="dcterms:W3CDTF">2023-08-14T04:55:15Z</dcterms:modified>
</cp:coreProperties>
</file>