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9" r:id="rId2"/>
    <p:sldId id="290" r:id="rId3"/>
    <p:sldId id="294" r:id="rId4"/>
    <p:sldId id="262" r:id="rId5"/>
    <p:sldId id="284" r:id="rId6"/>
    <p:sldId id="263" r:id="rId7"/>
    <p:sldId id="270" r:id="rId8"/>
    <p:sldId id="271" r:id="rId9"/>
    <p:sldId id="272" r:id="rId10"/>
    <p:sldId id="281" r:id="rId11"/>
    <p:sldId id="291" r:id="rId12"/>
    <p:sldId id="282" r:id="rId13"/>
    <p:sldId id="287" r:id="rId14"/>
    <p:sldId id="295" r:id="rId15"/>
    <p:sldId id="297" r:id="rId16"/>
    <p:sldId id="29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50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06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98728-4F5A-41E6-B486-78256AB29CF9}" type="datetimeFigureOut">
              <a:rPr lang="en-US" smtClean="0"/>
              <a:t>23/2/2021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A4426-F6DC-4D69-87D0-D5AC7F076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93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A4426-F6DC-4D69-87D0-D5AC7F076E7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58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A4426-F6DC-4D69-87D0-D5AC7F076E7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48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86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51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79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65D6868-890C-48D2-9645-7DC69E8DE8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4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5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55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7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00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8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25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44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FD3ED-93C0-413D-9B82-D6AA17AA35A6}" type="datetimeFigureOut">
              <a:rPr lang="en-US" smtClean="0"/>
              <a:t>23/2/2021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8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oleObject" Target="../embeddings/oleObject4.bin"/><Relationship Id="rId7" Type="http://schemas.openxmlformats.org/officeDocument/2006/relationships/slide" Target="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file:///G:\tin%208\TTDD1.ppt" TargetMode="External"/><Relationship Id="rId13" Type="http://schemas.openxmlformats.org/officeDocument/2006/relationships/image" Target="../media/image6.wmf"/><Relationship Id="rId3" Type="http://schemas.openxmlformats.org/officeDocument/2006/relationships/audio" Target="../media/audio1.wav"/><Relationship Id="rId7" Type="http://schemas.openxmlformats.org/officeDocument/2006/relationships/image" Target="../media/image9.jpeg"/><Relationship Id="rId12" Type="http://schemas.openxmlformats.org/officeDocument/2006/relationships/oleObject" Target="../embeddings/oleObject2.bin"/><Relationship Id="rId1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6" Type="http://schemas.openxmlformats.org/officeDocument/2006/relationships/hyperlink" Target="file:///G:\tin%208\TTDD3.ppt" TargetMode="Externa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jpeg"/><Relationship Id="rId11" Type="http://schemas.openxmlformats.org/officeDocument/2006/relationships/image" Target="../media/image4.emf"/><Relationship Id="rId5" Type="http://schemas.openxmlformats.org/officeDocument/2006/relationships/image" Target="../media/image7.jpeg"/><Relationship Id="rId15" Type="http://schemas.openxmlformats.org/officeDocument/2006/relationships/hyperlink" Target="file:///G:\tin%208\Ngoai%20kh&#243;a1\TT3.ppt" TargetMode="External"/><Relationship Id="rId10" Type="http://schemas.openxmlformats.org/officeDocument/2006/relationships/image" Target="../media/image3.jpeg"/><Relationship Id="rId4" Type="http://schemas.openxmlformats.org/officeDocument/2006/relationships/audio" Target="../media/audio2.wav"/><Relationship Id="rId9" Type="http://schemas.openxmlformats.org/officeDocument/2006/relationships/hyperlink" Target="file:///G:\tin%208\TTDD2.ppt" TargetMode="External"/><Relationship Id="rId1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jpeg"/><Relationship Id="rId11" Type="http://schemas.openxmlformats.org/officeDocument/2006/relationships/image" Target="../media/image10.png"/><Relationship Id="rId5" Type="http://schemas.openxmlformats.org/officeDocument/2006/relationships/image" Target="../media/image8.jpeg"/><Relationship Id="rId10" Type="http://schemas.openxmlformats.org/officeDocument/2006/relationships/image" Target="../media/image2.jpeg"/><Relationship Id="rId4" Type="http://schemas.openxmlformats.org/officeDocument/2006/relationships/audio" Target="../media/audio1.wav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81200"/>
            <a:ext cx="5943600" cy="448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08" name="WordArt 4"/>
          <p:cNvSpPr>
            <a:spLocks noChangeArrowheads="1" noChangeShapeType="1" noTextEdit="1"/>
          </p:cNvSpPr>
          <p:nvPr/>
        </p:nvSpPr>
        <p:spPr bwMode="auto">
          <a:xfrm>
            <a:off x="152400" y="533400"/>
            <a:ext cx="8763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Tiết 49: Ôn tập chương III – Thống kê</a:t>
            </a:r>
            <a:endParaRPr lang="en-US" sz="3600" b="1" kern="10" dirty="0">
              <a:ln w="15875">
                <a:solidFill>
                  <a:schemeClr val="bg1"/>
                </a:solidFill>
                <a:round/>
                <a:headEnd/>
                <a:tailEnd/>
              </a:ln>
              <a:solidFill>
                <a:srgbClr val="80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8426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109" name="Group 5"/>
          <p:cNvGrpSpPr>
            <a:grpSpLocks/>
          </p:cNvGrpSpPr>
          <p:nvPr/>
        </p:nvGrpSpPr>
        <p:grpSpPr bwMode="auto">
          <a:xfrm>
            <a:off x="230188" y="838200"/>
            <a:ext cx="7694612" cy="5791200"/>
            <a:chOff x="783" y="658"/>
            <a:chExt cx="4479" cy="3458"/>
          </a:xfrm>
        </p:grpSpPr>
        <p:pic>
          <p:nvPicPr>
            <p:cNvPr id="175110" name="Picture 6" descr="bai 20-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8" y="658"/>
              <a:ext cx="4464" cy="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5111" name="Group 7"/>
            <p:cNvGrpSpPr>
              <a:grpSpLocks/>
            </p:cNvGrpSpPr>
            <p:nvPr/>
          </p:nvGrpSpPr>
          <p:grpSpPr bwMode="auto">
            <a:xfrm>
              <a:off x="783" y="1044"/>
              <a:ext cx="2928" cy="3072"/>
              <a:chOff x="0" y="960"/>
              <a:chExt cx="2928" cy="3072"/>
            </a:xfrm>
          </p:grpSpPr>
          <p:pic>
            <p:nvPicPr>
              <p:cNvPr id="175112" name="Picture 8" descr="bai 20-0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960"/>
                <a:ext cx="2928" cy="17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5113" name="Picture 9" descr="bai 20-0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" y="2688"/>
                <a:ext cx="2907" cy="13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5114" name="Text Box 10"/>
          <p:cNvSpPr txBox="1">
            <a:spLocks noChangeArrowheads="1"/>
          </p:cNvSpPr>
          <p:nvPr/>
        </p:nvSpPr>
        <p:spPr bwMode="auto">
          <a:xfrm>
            <a:off x="5410200" y="1676400"/>
            <a:ext cx="350519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dirty="0" smtClean="0">
                <a:solidFill>
                  <a:srgbClr val="0000CC"/>
                </a:solidFill>
                <a:latin typeface=".VnTime" pitchFamily="34" charset="0"/>
              </a:rPr>
              <a:t>a) </a:t>
            </a:r>
            <a:r>
              <a:rPr lang="en-US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Lập bảng “tần số”</a:t>
            </a:r>
            <a:endParaRPr lang="en-US" dirty="0">
              <a:solidFill>
                <a:srgbClr val="0000CC"/>
              </a:solidFill>
              <a:cs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b) Dựng biểu đồ đoạn thẳng và nêu nhận xét?</a:t>
            </a:r>
            <a:endParaRPr lang="en-US" dirty="0">
              <a:solidFill>
                <a:srgbClr val="0000CC"/>
              </a:solidFill>
              <a:cs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c) Tính số </a:t>
            </a:r>
            <a:r>
              <a:rPr lang="en-US" dirty="0">
                <a:solidFill>
                  <a:srgbClr val="0000CC"/>
                </a:solidFill>
                <a:cs typeface="Times New Roman" panose="02020603050405020304" pitchFamily="18" charset="0"/>
              </a:rPr>
              <a:t>trung </a:t>
            </a:r>
            <a:r>
              <a:rPr lang="en-US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bình cộng</a:t>
            </a:r>
            <a:r>
              <a:rPr lang="en-US" dirty="0">
                <a:solidFill>
                  <a:srgbClr val="0000CC"/>
                </a:solidFill>
                <a:cs typeface="Times New Roman" panose="02020603050405020304" pitchFamily="18" charset="0"/>
              </a:rPr>
              <a:t>?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 smtClean="0">
                <a:solidFill>
                  <a:srgbClr val="2504EC"/>
                </a:solidFill>
                <a:cs typeface="Times New Roman" panose="02020603050405020304" pitchFamily="18" charset="0"/>
              </a:rPr>
              <a:t>d) Tìm mốt của dấu hiệu</a:t>
            </a:r>
            <a:r>
              <a:rPr lang="en-US" dirty="0">
                <a:solidFill>
                  <a:srgbClr val="2504EC"/>
                </a:solidFill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5115" name="Text Box 11"/>
          <p:cNvSpPr txBox="1">
            <a:spLocks noChangeArrowheads="1"/>
          </p:cNvSpPr>
          <p:nvPr/>
        </p:nvSpPr>
        <p:spPr bwMode="auto">
          <a:xfrm>
            <a:off x="1447801" y="76200"/>
            <a:ext cx="3962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dirty="0" smtClean="0">
                <a:latin typeface=".VnTime" pitchFamily="34" charset="0"/>
              </a:rPr>
              <a:t>Bài 20 (SGK.Tr 23)</a:t>
            </a:r>
            <a:endParaRPr lang="en-US" sz="2400" b="1" i="1" dirty="0">
              <a:latin typeface=".VnTime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949" y="71735"/>
            <a:ext cx="2175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tập2: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/>
          </a:p>
        </p:txBody>
      </p:sp>
      <p:pic>
        <p:nvPicPr>
          <p:cNvPr id="10" name="Picture 5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204" y="50861"/>
            <a:ext cx="91557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58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19665" y="152400"/>
            <a:ext cx="7694612" cy="5791200"/>
            <a:chOff x="783" y="658"/>
            <a:chExt cx="4479" cy="3458"/>
          </a:xfrm>
        </p:grpSpPr>
        <p:pic>
          <p:nvPicPr>
            <p:cNvPr id="5" name="Picture 6" descr="bai 20-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8" y="658"/>
              <a:ext cx="4464" cy="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783" y="1044"/>
              <a:ext cx="2928" cy="3072"/>
              <a:chOff x="0" y="960"/>
              <a:chExt cx="2928" cy="3072"/>
            </a:xfrm>
          </p:grpSpPr>
          <p:pic>
            <p:nvPicPr>
              <p:cNvPr id="7" name="Picture 8" descr="bai 20-0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960"/>
                <a:ext cx="2928" cy="17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9" descr="bai 20-0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" y="2688"/>
                <a:ext cx="2907" cy="13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aphicFrame>
        <p:nvGraphicFramePr>
          <p:cNvPr id="1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760732"/>
              </p:ext>
            </p:extLst>
          </p:nvPr>
        </p:nvGraphicFramePr>
        <p:xfrm>
          <a:off x="5715000" y="1143000"/>
          <a:ext cx="2362200" cy="4648201"/>
        </p:xfrm>
        <a:graphic>
          <a:graphicData uri="http://schemas.openxmlformats.org/drawingml/2006/table">
            <a:tbl>
              <a:tblPr/>
              <a:tblGrid>
                <a:gridCol w="118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60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trị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Tần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162800" y="1905000"/>
            <a:ext cx="55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162800" y="2433935"/>
            <a:ext cx="55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220923" y="2967335"/>
            <a:ext cx="55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220923" y="3388948"/>
            <a:ext cx="55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9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62800" y="3886200"/>
            <a:ext cx="55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239000" y="4415135"/>
            <a:ext cx="55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15200" y="4796135"/>
            <a:ext cx="55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6934200" y="52533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N=31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5709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739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208465"/>
              </p:ext>
            </p:extLst>
          </p:nvPr>
        </p:nvGraphicFramePr>
        <p:xfrm>
          <a:off x="228600" y="762000"/>
          <a:ext cx="1752600" cy="4042731"/>
        </p:xfrm>
        <a:graphic>
          <a:graphicData uri="http://schemas.openxmlformats.org/drawingml/2006/table">
            <a:tbl>
              <a:tblPr/>
              <a:tblGrid>
                <a:gridCol w="87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Giá trị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Tần số 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N=31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87426" name="Rectangle 34"/>
          <p:cNvSpPr>
            <a:spLocks noChangeArrowheads="1"/>
          </p:cNvSpPr>
          <p:nvPr/>
        </p:nvSpPr>
        <p:spPr bwMode="auto">
          <a:xfrm>
            <a:off x="0" y="155575"/>
            <a:ext cx="27206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.VnTime" pitchFamily="34" charset="0"/>
              </a:rPr>
              <a:t>b.   </a:t>
            </a:r>
            <a:r>
              <a:rPr lang="en-US" sz="2400" dirty="0" smtClean="0">
                <a:latin typeface=".VnTime" pitchFamily="34" charset="0"/>
              </a:rPr>
              <a:t>Bảng “tần số” </a:t>
            </a:r>
            <a:r>
              <a:rPr lang="en-US" sz="2400" dirty="0">
                <a:latin typeface=".VnTime" pitchFamily="34" charset="0"/>
              </a:rPr>
              <a:t>:</a:t>
            </a:r>
          </a:p>
        </p:txBody>
      </p:sp>
      <p:sp>
        <p:nvSpPr>
          <p:cNvPr id="187474" name="Line 82"/>
          <p:cNvSpPr>
            <a:spLocks noChangeShapeType="1"/>
          </p:cNvSpPr>
          <p:nvPr/>
        </p:nvSpPr>
        <p:spPr bwMode="auto">
          <a:xfrm>
            <a:off x="35814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34"/>
          <p:cNvSpPr>
            <a:spLocks noChangeArrowheads="1"/>
          </p:cNvSpPr>
          <p:nvPr/>
        </p:nvSpPr>
        <p:spPr bwMode="auto">
          <a:xfrm>
            <a:off x="3842469" y="155574"/>
            <a:ext cx="32656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.VnTime" pitchFamily="34" charset="0"/>
              </a:rPr>
              <a:t>c. </a:t>
            </a:r>
            <a:r>
              <a:rPr lang="en-US" sz="2400" dirty="0" smtClean="0">
                <a:latin typeface=".VnTime" pitchFamily="34" charset="0"/>
              </a:rPr>
              <a:t>Biểu đồ đoạn thẳng: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4060825" y="4660900"/>
            <a:ext cx="4410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4329113" y="871538"/>
            <a:ext cx="0" cy="391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4284663" y="4287838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4284663" y="3910013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4284663" y="3514725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>
            <a:off x="4284663" y="3136900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4284663" y="2752725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1"/>
          <p:cNvSpPr>
            <a:spLocks noChangeShapeType="1"/>
          </p:cNvSpPr>
          <p:nvPr/>
        </p:nvSpPr>
        <p:spPr bwMode="auto">
          <a:xfrm>
            <a:off x="4284663" y="2366963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4284663" y="1998663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3"/>
          <p:cNvSpPr>
            <a:spLocks noChangeShapeType="1"/>
          </p:cNvSpPr>
          <p:nvPr/>
        </p:nvSpPr>
        <p:spPr bwMode="auto">
          <a:xfrm>
            <a:off x="4283075" y="1612900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>
            <a:off x="4283075" y="1217613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>
            <a:off x="4705350" y="4637088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>
            <a:off x="5100638" y="4637088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>
            <a:off x="5478463" y="4627563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18"/>
          <p:cNvSpPr>
            <a:spLocks noChangeShapeType="1"/>
          </p:cNvSpPr>
          <p:nvPr/>
        </p:nvSpPr>
        <p:spPr bwMode="auto">
          <a:xfrm>
            <a:off x="5857875" y="4637088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19"/>
          <p:cNvSpPr>
            <a:spLocks noChangeShapeType="1"/>
          </p:cNvSpPr>
          <p:nvPr/>
        </p:nvSpPr>
        <p:spPr bwMode="auto">
          <a:xfrm>
            <a:off x="6240463" y="4627563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0"/>
          <p:cNvSpPr>
            <a:spLocks noChangeShapeType="1"/>
          </p:cNvSpPr>
          <p:nvPr/>
        </p:nvSpPr>
        <p:spPr bwMode="auto">
          <a:xfrm>
            <a:off x="6624638" y="4627563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1"/>
          <p:cNvSpPr>
            <a:spLocks noChangeShapeType="1"/>
          </p:cNvSpPr>
          <p:nvPr/>
        </p:nvSpPr>
        <p:spPr bwMode="auto">
          <a:xfrm>
            <a:off x="6999288" y="4627563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22"/>
          <p:cNvSpPr>
            <a:spLocks noChangeShapeType="1"/>
          </p:cNvSpPr>
          <p:nvPr/>
        </p:nvSpPr>
        <p:spPr bwMode="auto">
          <a:xfrm>
            <a:off x="7385050" y="4635500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3"/>
          <p:cNvSpPr>
            <a:spLocks noChangeShapeType="1"/>
          </p:cNvSpPr>
          <p:nvPr/>
        </p:nvSpPr>
        <p:spPr bwMode="auto">
          <a:xfrm>
            <a:off x="7780338" y="4635500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4038600" y="45878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.VnTime" pitchFamily="34" charset="0"/>
              </a:rPr>
              <a:t>0</a:t>
            </a:r>
          </a:p>
        </p:txBody>
      </p:sp>
      <p:sp>
        <p:nvSpPr>
          <p:cNvPr id="33" name="Text Box 25"/>
          <p:cNvSpPr txBox="1">
            <a:spLocks noChangeArrowheads="1"/>
          </p:cNvSpPr>
          <p:nvPr/>
        </p:nvSpPr>
        <p:spPr bwMode="auto">
          <a:xfrm>
            <a:off x="4033837" y="734116"/>
            <a:ext cx="303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Book Antiqua" pitchFamily="18" charset="0"/>
              </a:rPr>
              <a:t>n</a:t>
            </a:r>
          </a:p>
        </p:txBody>
      </p:sp>
      <p:sp>
        <p:nvSpPr>
          <p:cNvPr id="34" name="Text Box 26"/>
          <p:cNvSpPr txBox="1">
            <a:spLocks noChangeArrowheads="1"/>
          </p:cNvSpPr>
          <p:nvPr/>
        </p:nvSpPr>
        <p:spPr bwMode="auto">
          <a:xfrm>
            <a:off x="8331200" y="4633913"/>
            <a:ext cx="288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Book Antiqua" pitchFamily="18" charset="0"/>
              </a:rPr>
              <a:t>x</a:t>
            </a:r>
          </a:p>
        </p:txBody>
      </p:sp>
      <p:sp>
        <p:nvSpPr>
          <p:cNvPr id="35" name="Line 27"/>
          <p:cNvSpPr>
            <a:spLocks noChangeShapeType="1"/>
          </p:cNvSpPr>
          <p:nvPr/>
        </p:nvSpPr>
        <p:spPr bwMode="auto">
          <a:xfrm flipV="1">
            <a:off x="5859463" y="4276725"/>
            <a:ext cx="0" cy="38735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28"/>
          <p:cNvSpPr>
            <a:spLocks noChangeShapeType="1"/>
          </p:cNvSpPr>
          <p:nvPr/>
        </p:nvSpPr>
        <p:spPr bwMode="auto">
          <a:xfrm>
            <a:off x="4322763" y="4283075"/>
            <a:ext cx="3841750" cy="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29"/>
          <p:cNvSpPr>
            <a:spLocks noChangeShapeType="1"/>
          </p:cNvSpPr>
          <p:nvPr/>
        </p:nvSpPr>
        <p:spPr bwMode="auto">
          <a:xfrm>
            <a:off x="4329113" y="3514725"/>
            <a:ext cx="1911350" cy="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30"/>
          <p:cNvSpPr>
            <a:spLocks noChangeShapeType="1"/>
          </p:cNvSpPr>
          <p:nvPr/>
        </p:nvSpPr>
        <p:spPr bwMode="auto">
          <a:xfrm flipV="1">
            <a:off x="6248400" y="3514725"/>
            <a:ext cx="0" cy="114300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31"/>
          <p:cNvSpPr>
            <a:spLocks noChangeShapeType="1"/>
          </p:cNvSpPr>
          <p:nvPr/>
        </p:nvSpPr>
        <p:spPr bwMode="auto">
          <a:xfrm>
            <a:off x="4322763" y="1997075"/>
            <a:ext cx="2305050" cy="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32"/>
          <p:cNvSpPr>
            <a:spLocks noChangeShapeType="1"/>
          </p:cNvSpPr>
          <p:nvPr/>
        </p:nvSpPr>
        <p:spPr bwMode="auto">
          <a:xfrm flipV="1">
            <a:off x="6629400" y="1997075"/>
            <a:ext cx="0" cy="266065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33"/>
          <p:cNvSpPr>
            <a:spLocks noChangeShapeType="1"/>
          </p:cNvSpPr>
          <p:nvPr/>
        </p:nvSpPr>
        <p:spPr bwMode="auto">
          <a:xfrm>
            <a:off x="4329113" y="1216025"/>
            <a:ext cx="2660650" cy="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34"/>
          <p:cNvSpPr>
            <a:spLocks noChangeShapeType="1"/>
          </p:cNvSpPr>
          <p:nvPr/>
        </p:nvSpPr>
        <p:spPr bwMode="auto">
          <a:xfrm flipV="1">
            <a:off x="7010400" y="1216025"/>
            <a:ext cx="0" cy="344170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35"/>
          <p:cNvSpPr>
            <a:spLocks noChangeShapeType="1"/>
          </p:cNvSpPr>
          <p:nvPr/>
        </p:nvSpPr>
        <p:spPr bwMode="auto">
          <a:xfrm>
            <a:off x="4329113" y="2365375"/>
            <a:ext cx="3028950" cy="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36"/>
          <p:cNvSpPr>
            <a:spLocks noChangeShapeType="1"/>
          </p:cNvSpPr>
          <p:nvPr/>
        </p:nvSpPr>
        <p:spPr bwMode="auto">
          <a:xfrm flipV="1">
            <a:off x="7391400" y="2365375"/>
            <a:ext cx="0" cy="229235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37"/>
          <p:cNvSpPr>
            <a:spLocks noChangeShapeType="1"/>
          </p:cNvSpPr>
          <p:nvPr/>
        </p:nvSpPr>
        <p:spPr bwMode="auto">
          <a:xfrm>
            <a:off x="4322763" y="3133725"/>
            <a:ext cx="3448050" cy="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38"/>
          <p:cNvSpPr>
            <a:spLocks noChangeShapeType="1"/>
          </p:cNvSpPr>
          <p:nvPr/>
        </p:nvSpPr>
        <p:spPr bwMode="auto">
          <a:xfrm flipV="1">
            <a:off x="7772400" y="3133725"/>
            <a:ext cx="0" cy="152400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39"/>
          <p:cNvSpPr>
            <a:spLocks noChangeShapeType="1"/>
          </p:cNvSpPr>
          <p:nvPr/>
        </p:nvSpPr>
        <p:spPr bwMode="auto">
          <a:xfrm flipV="1">
            <a:off x="8177213" y="4276725"/>
            <a:ext cx="0" cy="38100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Text Box 40"/>
          <p:cNvSpPr txBox="1">
            <a:spLocks noChangeArrowheads="1"/>
          </p:cNvSpPr>
          <p:nvPr/>
        </p:nvSpPr>
        <p:spPr bwMode="auto">
          <a:xfrm>
            <a:off x="4043363" y="410051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>
                <a:latin typeface=".VnTime" pitchFamily="34" charset="0"/>
              </a:rPr>
              <a:t>1</a:t>
            </a:r>
          </a:p>
        </p:txBody>
      </p:sp>
      <p:sp>
        <p:nvSpPr>
          <p:cNvPr id="49" name="Text Box 41"/>
          <p:cNvSpPr txBox="1">
            <a:spLocks noChangeArrowheads="1"/>
          </p:cNvSpPr>
          <p:nvPr/>
        </p:nvSpPr>
        <p:spPr bwMode="auto">
          <a:xfrm>
            <a:off x="4043363" y="371316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2</a:t>
            </a:r>
          </a:p>
        </p:txBody>
      </p:sp>
      <p:sp>
        <p:nvSpPr>
          <p:cNvPr id="50" name="Text Box 42"/>
          <p:cNvSpPr txBox="1">
            <a:spLocks noChangeArrowheads="1"/>
          </p:cNvSpPr>
          <p:nvPr/>
        </p:nvSpPr>
        <p:spPr bwMode="auto">
          <a:xfrm>
            <a:off x="4043363" y="331946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3</a:t>
            </a:r>
          </a:p>
        </p:txBody>
      </p:sp>
      <p:sp>
        <p:nvSpPr>
          <p:cNvPr id="51" name="Text Box 43"/>
          <p:cNvSpPr txBox="1">
            <a:spLocks noChangeArrowheads="1"/>
          </p:cNvSpPr>
          <p:nvPr/>
        </p:nvSpPr>
        <p:spPr bwMode="auto">
          <a:xfrm>
            <a:off x="4043363" y="293211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4</a:t>
            </a:r>
          </a:p>
        </p:txBody>
      </p:sp>
      <p:sp>
        <p:nvSpPr>
          <p:cNvPr id="52" name="Text Box 44"/>
          <p:cNvSpPr txBox="1">
            <a:spLocks noChangeArrowheads="1"/>
          </p:cNvSpPr>
          <p:nvPr/>
        </p:nvSpPr>
        <p:spPr bwMode="auto">
          <a:xfrm>
            <a:off x="4043363" y="255746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5</a:t>
            </a:r>
          </a:p>
        </p:txBody>
      </p:sp>
      <p:sp>
        <p:nvSpPr>
          <p:cNvPr id="53" name="Text Box 45"/>
          <p:cNvSpPr txBox="1">
            <a:spLocks noChangeArrowheads="1"/>
          </p:cNvSpPr>
          <p:nvPr/>
        </p:nvSpPr>
        <p:spPr bwMode="auto">
          <a:xfrm>
            <a:off x="4043363" y="217011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6</a:t>
            </a:r>
          </a:p>
        </p:txBody>
      </p:sp>
      <p:sp>
        <p:nvSpPr>
          <p:cNvPr id="54" name="Text Box 46"/>
          <p:cNvSpPr txBox="1">
            <a:spLocks noChangeArrowheads="1"/>
          </p:cNvSpPr>
          <p:nvPr/>
        </p:nvSpPr>
        <p:spPr bwMode="auto">
          <a:xfrm>
            <a:off x="4043363" y="178911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7</a:t>
            </a:r>
          </a:p>
        </p:txBody>
      </p:sp>
      <p:sp>
        <p:nvSpPr>
          <p:cNvPr id="55" name="Text Box 47"/>
          <p:cNvSpPr txBox="1">
            <a:spLocks noChangeArrowheads="1"/>
          </p:cNvSpPr>
          <p:nvPr/>
        </p:nvSpPr>
        <p:spPr bwMode="auto">
          <a:xfrm>
            <a:off x="4043363" y="142081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8</a:t>
            </a:r>
          </a:p>
        </p:txBody>
      </p:sp>
      <p:sp>
        <p:nvSpPr>
          <p:cNvPr id="56" name="Text Box 48"/>
          <p:cNvSpPr txBox="1">
            <a:spLocks noChangeArrowheads="1"/>
          </p:cNvSpPr>
          <p:nvPr/>
        </p:nvSpPr>
        <p:spPr bwMode="auto">
          <a:xfrm>
            <a:off x="4043363" y="102076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9</a:t>
            </a:r>
          </a:p>
        </p:txBody>
      </p:sp>
      <p:sp>
        <p:nvSpPr>
          <p:cNvPr id="57" name="Text Box 49"/>
          <p:cNvSpPr txBox="1">
            <a:spLocks noChangeArrowheads="1"/>
          </p:cNvSpPr>
          <p:nvPr/>
        </p:nvSpPr>
        <p:spPr bwMode="auto">
          <a:xfrm>
            <a:off x="5656263" y="4646613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20</a:t>
            </a:r>
          </a:p>
        </p:txBody>
      </p:sp>
      <p:sp>
        <p:nvSpPr>
          <p:cNvPr id="58" name="Text Box 50"/>
          <p:cNvSpPr txBox="1">
            <a:spLocks noChangeArrowheads="1"/>
          </p:cNvSpPr>
          <p:nvPr/>
        </p:nvSpPr>
        <p:spPr bwMode="auto">
          <a:xfrm>
            <a:off x="6049963" y="4646613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25</a:t>
            </a:r>
          </a:p>
        </p:txBody>
      </p:sp>
      <p:sp>
        <p:nvSpPr>
          <p:cNvPr id="59" name="Text Box 51"/>
          <p:cNvSpPr txBox="1">
            <a:spLocks noChangeArrowheads="1"/>
          </p:cNvSpPr>
          <p:nvPr/>
        </p:nvSpPr>
        <p:spPr bwMode="auto">
          <a:xfrm>
            <a:off x="6424613" y="4646613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30</a:t>
            </a:r>
          </a:p>
        </p:txBody>
      </p:sp>
      <p:sp>
        <p:nvSpPr>
          <p:cNvPr id="60" name="Text Box 52"/>
          <p:cNvSpPr txBox="1">
            <a:spLocks noChangeArrowheads="1"/>
          </p:cNvSpPr>
          <p:nvPr/>
        </p:nvSpPr>
        <p:spPr bwMode="auto">
          <a:xfrm>
            <a:off x="6818313" y="4646613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35</a:t>
            </a:r>
          </a:p>
        </p:txBody>
      </p:sp>
      <p:sp>
        <p:nvSpPr>
          <p:cNvPr id="61" name="Text Box 53"/>
          <p:cNvSpPr txBox="1">
            <a:spLocks noChangeArrowheads="1"/>
          </p:cNvSpPr>
          <p:nvPr/>
        </p:nvSpPr>
        <p:spPr bwMode="auto">
          <a:xfrm>
            <a:off x="7186613" y="4640263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40</a:t>
            </a:r>
          </a:p>
        </p:txBody>
      </p:sp>
      <p:sp>
        <p:nvSpPr>
          <p:cNvPr id="62" name="Text Box 54"/>
          <p:cNvSpPr txBox="1">
            <a:spLocks noChangeArrowheads="1"/>
          </p:cNvSpPr>
          <p:nvPr/>
        </p:nvSpPr>
        <p:spPr bwMode="auto">
          <a:xfrm>
            <a:off x="7580313" y="4640263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45</a:t>
            </a:r>
          </a:p>
        </p:txBody>
      </p:sp>
      <p:sp>
        <p:nvSpPr>
          <p:cNvPr id="63" name="Text Box 55"/>
          <p:cNvSpPr txBox="1">
            <a:spLocks noChangeArrowheads="1"/>
          </p:cNvSpPr>
          <p:nvPr/>
        </p:nvSpPr>
        <p:spPr bwMode="auto">
          <a:xfrm>
            <a:off x="7974013" y="4627563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50</a:t>
            </a:r>
          </a:p>
        </p:txBody>
      </p:sp>
      <p:pic>
        <p:nvPicPr>
          <p:cNvPr id="64" name="Picture 5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086" y="166688"/>
            <a:ext cx="91557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40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26" grpId="0"/>
      <p:bldP spid="187474" grpId="0" animBg="1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 animBg="1"/>
      <p:bldP spid="35" grpId="1" animBg="1"/>
      <p:bldP spid="36" grpId="0" animBg="1"/>
      <p:bldP spid="37" grpId="0" animBg="1"/>
      <p:bldP spid="38" grpId="0" animBg="1"/>
      <p:bldP spid="38" grpId="1" animBg="1"/>
      <p:bldP spid="39" grpId="0" animBg="1"/>
      <p:bldP spid="40" grpId="0" animBg="1"/>
      <p:bldP spid="40" grpId="1" animBg="1"/>
      <p:bldP spid="41" grpId="0" animBg="1"/>
      <p:bldP spid="42" grpId="0" animBg="1"/>
      <p:bldP spid="42" grpId="1" animBg="1"/>
      <p:bldP spid="43" grpId="0" animBg="1"/>
      <p:bldP spid="44" grpId="0" animBg="1"/>
      <p:bldP spid="44" grpId="1" animBg="1"/>
      <p:bldP spid="45" grpId="0" animBg="1"/>
      <p:bldP spid="46" grpId="0" animBg="1"/>
      <p:bldP spid="46" grpId="1" animBg="1"/>
      <p:bldP spid="47" grpId="0" animBg="1"/>
      <p:bldP spid="47" grpId="1" animBg="1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7427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391809"/>
              </p:ext>
            </p:extLst>
          </p:nvPr>
        </p:nvGraphicFramePr>
        <p:xfrm>
          <a:off x="477864" y="914399"/>
          <a:ext cx="3733800" cy="4103691"/>
        </p:xfrm>
        <a:graphic>
          <a:graphicData uri="http://schemas.openxmlformats.org/drawingml/2006/table">
            <a:tbl>
              <a:tblPr/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Giá trị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Tần số 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Các tích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(x.n)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N=31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Tổng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 1090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87469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473011"/>
              </p:ext>
            </p:extLst>
          </p:nvPr>
        </p:nvGraphicFramePr>
        <p:xfrm>
          <a:off x="5105400" y="2209800"/>
          <a:ext cx="1600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1" name="Equation" r:id="rId3" imgW="1600200" imgH="558720" progId="Equation.DSMT4">
                  <p:embed/>
                </p:oleObj>
              </mc:Choice>
              <mc:Fallback>
                <p:oleObj name="Equation" r:id="rId3" imgW="16002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209800"/>
                        <a:ext cx="16002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7470" name="Group 78"/>
          <p:cNvGrpSpPr>
            <a:grpSpLocks/>
          </p:cNvGrpSpPr>
          <p:nvPr/>
        </p:nvGrpSpPr>
        <p:grpSpPr bwMode="auto">
          <a:xfrm>
            <a:off x="5105400" y="2895600"/>
            <a:ext cx="3200400" cy="366712"/>
            <a:chOff x="288" y="3120"/>
            <a:chExt cx="2016" cy="231"/>
          </a:xfrm>
        </p:grpSpPr>
        <p:sp>
          <p:nvSpPr>
            <p:cNvPr id="187471" name="Text Box 79"/>
            <p:cNvSpPr txBox="1">
              <a:spLocks noChangeArrowheads="1"/>
            </p:cNvSpPr>
            <p:nvPr/>
          </p:nvSpPr>
          <p:spPr bwMode="auto">
            <a:xfrm>
              <a:off x="288" y="3120"/>
              <a:ext cx="20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Vậy                (tạ/ha) </a:t>
              </a:r>
            </a:p>
          </p:txBody>
        </p:sp>
        <p:graphicFrame>
          <p:nvGraphicFramePr>
            <p:cNvPr id="187472" name="Object 80"/>
            <p:cNvGraphicFramePr>
              <a:graphicFrameLocks noChangeAspect="1"/>
            </p:cNvGraphicFramePr>
            <p:nvPr/>
          </p:nvGraphicFramePr>
          <p:xfrm>
            <a:off x="664" y="3128"/>
            <a:ext cx="488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42" name="Equation" r:id="rId5" imgW="774360" imgH="330120" progId="Equation.DSMT4">
                    <p:embed/>
                  </p:oleObj>
                </mc:Choice>
                <mc:Fallback>
                  <p:oleObj name="Equation" r:id="rId5" imgW="77436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4" y="3128"/>
                          <a:ext cx="488" cy="2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7473" name="Rectangle 81"/>
          <p:cNvSpPr>
            <a:spLocks noChangeArrowheads="1"/>
          </p:cNvSpPr>
          <p:nvPr/>
        </p:nvSpPr>
        <p:spPr bwMode="auto">
          <a:xfrm>
            <a:off x="0" y="16453"/>
            <a:ext cx="30941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.VnTime" pitchFamily="34" charset="0"/>
              </a:rPr>
              <a:t>d) </a:t>
            </a:r>
            <a:r>
              <a:rPr lang="en-US" sz="2400" dirty="0" smtClean="0">
                <a:latin typeface=".VnTime" pitchFamily="34" charset="0"/>
              </a:rPr>
              <a:t>Số </a:t>
            </a:r>
            <a:r>
              <a:rPr lang="en-US" sz="2400" dirty="0">
                <a:latin typeface=".VnTime" pitchFamily="34" charset="0"/>
              </a:rPr>
              <a:t>trung </a:t>
            </a:r>
            <a:r>
              <a:rPr lang="en-US" sz="2400" dirty="0" smtClean="0">
                <a:latin typeface=".VnTime" pitchFamily="34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ìn</a:t>
            </a:r>
            <a:r>
              <a:rPr lang="en-US" sz="2400" dirty="0" smtClean="0">
                <a:latin typeface=".VnTime" pitchFamily="34" charset="0"/>
              </a:rPr>
              <a:t>h </a:t>
            </a:r>
            <a:r>
              <a:rPr lang="en-US" sz="2400" dirty="0">
                <a:latin typeface=".VnTime" pitchFamily="34" charset="0"/>
              </a:rPr>
              <a:t>cộng </a:t>
            </a:r>
            <a:r>
              <a:rPr lang="en-US" sz="2400" dirty="0" smtClean="0">
                <a:latin typeface=".VnTime" pitchFamily="34" charset="0"/>
              </a:rPr>
              <a:t>: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2648" y="5638800"/>
            <a:ext cx="42242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.VnTime" pitchFamily="34" charset="0"/>
              </a:rPr>
              <a:t>e) M</a:t>
            </a:r>
            <a:r>
              <a:rPr lang="en-US" sz="2400" dirty="0" smtClean="0">
                <a:latin typeface=".VnTime" pitchFamily="34" charset="0"/>
              </a:rPr>
              <a:t>ốt </a:t>
            </a:r>
            <a:r>
              <a:rPr lang="en-US" sz="2400" dirty="0">
                <a:latin typeface=".VnTime" pitchFamily="34" charset="0"/>
              </a:rPr>
              <a:t>của dấu hiệu </a:t>
            </a:r>
            <a:r>
              <a:rPr lang="en-US" sz="2400" dirty="0" smtClean="0">
                <a:latin typeface=".VnTime" pitchFamily="34" charset="0"/>
              </a:rPr>
              <a:t>: </a:t>
            </a:r>
            <a:r>
              <a:rPr lang="en-US" sz="2400" dirty="0">
                <a:latin typeface=".VnTime" pitchFamily="34" charset="0"/>
              </a:rPr>
              <a:t>M</a:t>
            </a:r>
            <a:r>
              <a:rPr lang="en-US" sz="2400" baseline="-25000" dirty="0">
                <a:latin typeface=".VnTime" pitchFamily="34" charset="0"/>
              </a:rPr>
              <a:t>0</a:t>
            </a:r>
            <a:r>
              <a:rPr lang="en-US" sz="2400" dirty="0">
                <a:latin typeface=".VnTime" pitchFamily="34" charset="0"/>
              </a:rPr>
              <a:t> = 35</a:t>
            </a:r>
          </a:p>
        </p:txBody>
      </p:sp>
      <p:sp>
        <p:nvSpPr>
          <p:cNvPr id="12" name="5-Point Star 11">
            <a:hlinkClick r:id="rId7" action="ppaction://hlinksldjump"/>
          </p:cNvPr>
          <p:cNvSpPr/>
          <p:nvPr/>
        </p:nvSpPr>
        <p:spPr>
          <a:xfrm>
            <a:off x="8763000" y="64770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5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086" y="166688"/>
            <a:ext cx="91557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856412"/>
              </p:ext>
            </p:extLst>
          </p:nvPr>
        </p:nvGraphicFramePr>
        <p:xfrm>
          <a:off x="4191000" y="914400"/>
          <a:ext cx="3194611" cy="4114800"/>
        </p:xfrm>
        <a:graphic>
          <a:graphicData uri="http://schemas.openxmlformats.org/drawingml/2006/table">
            <a:tbl>
              <a:tblPr/>
              <a:tblGrid>
                <a:gridCol w="3194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Roman"/>
                        </a:rPr>
                        <a:t>Số trung bình cộng </a:t>
                      </a:r>
                      <a:endParaRPr lang="en-US" sz="2000" dirty="0">
                        <a:latin typeface="Times NewRoman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973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1972" y="122703"/>
            <a:ext cx="1181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6: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1" y="645923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Dấu hiệu là cân nặng (kg) của một nhóm học sinh lớp 7. Có 20 học sinh tham gia.</a:t>
            </a:r>
          </a:p>
          <a:p>
            <a:pPr marL="457200" indent="-457200"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Lập bảng tần số </a:t>
            </a:r>
          </a:p>
        </p:txBody>
      </p:sp>
      <p:graphicFrame>
        <p:nvGraphicFramePr>
          <p:cNvPr id="8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864213"/>
              </p:ext>
            </p:extLst>
          </p:nvPr>
        </p:nvGraphicFramePr>
        <p:xfrm>
          <a:off x="533400" y="1905000"/>
          <a:ext cx="3733800" cy="3686178"/>
        </p:xfrm>
        <a:graphic>
          <a:graphicData uri="http://schemas.openxmlformats.org/drawingml/2006/table">
            <a:tbl>
              <a:tblPr/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Giá trị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Tần số 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Các tích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(x.n)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vi-V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N=20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Tổng: 638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572889"/>
              </p:ext>
            </p:extLst>
          </p:nvPr>
        </p:nvGraphicFramePr>
        <p:xfrm>
          <a:off x="4267200" y="1905000"/>
          <a:ext cx="3194611" cy="3657600"/>
        </p:xfrm>
        <a:graphic>
          <a:graphicData uri="http://schemas.openxmlformats.org/drawingml/2006/table">
            <a:tbl>
              <a:tblPr/>
              <a:tblGrid>
                <a:gridCol w="3194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Roman"/>
                        </a:rPr>
                        <a:t>Số trung bình cộng </a:t>
                      </a:r>
                      <a:endParaRPr lang="en-US" sz="2000" dirty="0">
                        <a:latin typeface="Times NewRoman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5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963944"/>
              </p:ext>
            </p:extLst>
          </p:nvPr>
        </p:nvGraphicFramePr>
        <p:xfrm>
          <a:off x="4546600" y="4114800"/>
          <a:ext cx="1473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4" imgW="1473120" imgH="558720" progId="Equation.DSMT4">
                  <p:embed/>
                </p:oleObj>
              </mc:Choice>
              <mc:Fallback>
                <p:oleObj name="Equation" r:id="rId4" imgW="1473120" imgH="558720" progId="Equation.DSMT4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6600" y="4114800"/>
                        <a:ext cx="14732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78"/>
          <p:cNvGrpSpPr>
            <a:grpSpLocks/>
          </p:cNvGrpSpPr>
          <p:nvPr/>
        </p:nvGrpSpPr>
        <p:grpSpPr bwMode="auto">
          <a:xfrm>
            <a:off x="4465983" y="4894401"/>
            <a:ext cx="3200400" cy="366712"/>
            <a:chOff x="288" y="3120"/>
            <a:chExt cx="2016" cy="231"/>
          </a:xfrm>
        </p:grpSpPr>
        <p:sp>
          <p:nvSpPr>
            <p:cNvPr id="12" name="Text Box 79"/>
            <p:cNvSpPr txBox="1">
              <a:spLocks noChangeArrowheads="1"/>
            </p:cNvSpPr>
            <p:nvPr/>
          </p:nvSpPr>
          <p:spPr bwMode="auto">
            <a:xfrm>
              <a:off x="288" y="3120"/>
              <a:ext cx="20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latin typeface="Arial" charset="0"/>
                </a:rPr>
                <a:t>Vậy                </a:t>
              </a:r>
              <a:r>
                <a:rPr lang="en-US" sz="1800" dirty="0" smtClean="0">
                  <a:latin typeface="Arial" charset="0"/>
                </a:rPr>
                <a:t>(kg) </a:t>
              </a:r>
              <a:endParaRPr lang="en-US" sz="1800" dirty="0">
                <a:latin typeface="Arial" charset="0"/>
              </a:endParaRPr>
            </a:p>
          </p:txBody>
        </p:sp>
        <p:graphicFrame>
          <p:nvGraphicFramePr>
            <p:cNvPr id="13" name="Object 8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6927221"/>
                </p:ext>
              </p:extLst>
            </p:nvPr>
          </p:nvGraphicFramePr>
          <p:xfrm>
            <a:off x="664" y="3132"/>
            <a:ext cx="488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5" name="Equation" r:id="rId6" imgW="774360" imgH="317160" progId="Equation.DSMT4">
                    <p:embed/>
                  </p:oleObj>
                </mc:Choice>
                <mc:Fallback>
                  <p:oleObj name="Equation" r:id="rId6" imgW="774360" imgH="3171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4" y="3132"/>
                          <a:ext cx="488" cy="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extBox 13"/>
          <p:cNvSpPr txBox="1"/>
          <p:nvPr/>
        </p:nvSpPr>
        <p:spPr>
          <a:xfrm>
            <a:off x="457200" y="1900535"/>
            <a:ext cx="1499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 biểu đồ: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26"/>
          <p:cNvSpPr txBox="1">
            <a:spLocks noChangeArrowheads="1"/>
          </p:cNvSpPr>
          <p:nvPr/>
        </p:nvSpPr>
        <p:spPr bwMode="auto">
          <a:xfrm>
            <a:off x="8229600" y="5986046"/>
            <a:ext cx="288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>
                <a:latin typeface="Book Antiqua" pitchFamily="18" charset="0"/>
              </a:rPr>
              <a:t>x</a:t>
            </a:r>
          </a:p>
        </p:txBody>
      </p:sp>
      <p:sp>
        <p:nvSpPr>
          <p:cNvPr id="58" name="Line 4"/>
          <p:cNvSpPr>
            <a:spLocks noChangeShapeType="1"/>
          </p:cNvSpPr>
          <p:nvPr/>
        </p:nvSpPr>
        <p:spPr bwMode="auto">
          <a:xfrm flipV="1">
            <a:off x="2308225" y="6291638"/>
            <a:ext cx="6149975" cy="1190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5"/>
          <p:cNvSpPr>
            <a:spLocks noChangeShapeType="1"/>
          </p:cNvSpPr>
          <p:nvPr/>
        </p:nvSpPr>
        <p:spPr bwMode="auto">
          <a:xfrm>
            <a:off x="2576513" y="2514184"/>
            <a:ext cx="0" cy="391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>
            <a:off x="2532063" y="5930484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7"/>
          <p:cNvSpPr>
            <a:spLocks noChangeShapeType="1"/>
          </p:cNvSpPr>
          <p:nvPr/>
        </p:nvSpPr>
        <p:spPr bwMode="auto">
          <a:xfrm>
            <a:off x="2532063" y="5552659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8"/>
          <p:cNvSpPr>
            <a:spLocks noChangeShapeType="1"/>
          </p:cNvSpPr>
          <p:nvPr/>
        </p:nvSpPr>
        <p:spPr bwMode="auto">
          <a:xfrm>
            <a:off x="2532063" y="5157371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9"/>
          <p:cNvSpPr>
            <a:spLocks noChangeShapeType="1"/>
          </p:cNvSpPr>
          <p:nvPr/>
        </p:nvSpPr>
        <p:spPr bwMode="auto">
          <a:xfrm>
            <a:off x="2532063" y="4779546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10"/>
          <p:cNvSpPr>
            <a:spLocks noChangeShapeType="1"/>
          </p:cNvSpPr>
          <p:nvPr/>
        </p:nvSpPr>
        <p:spPr bwMode="auto">
          <a:xfrm>
            <a:off x="2532063" y="4395371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11"/>
          <p:cNvSpPr>
            <a:spLocks noChangeShapeType="1"/>
          </p:cNvSpPr>
          <p:nvPr/>
        </p:nvSpPr>
        <p:spPr bwMode="auto">
          <a:xfrm>
            <a:off x="2532063" y="4009609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12"/>
          <p:cNvSpPr>
            <a:spLocks noChangeShapeType="1"/>
          </p:cNvSpPr>
          <p:nvPr/>
        </p:nvSpPr>
        <p:spPr bwMode="auto">
          <a:xfrm>
            <a:off x="2532063" y="3641309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13"/>
          <p:cNvSpPr>
            <a:spLocks noChangeShapeType="1"/>
          </p:cNvSpPr>
          <p:nvPr/>
        </p:nvSpPr>
        <p:spPr bwMode="auto">
          <a:xfrm>
            <a:off x="2530475" y="3255546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14"/>
          <p:cNvSpPr>
            <a:spLocks noChangeShapeType="1"/>
          </p:cNvSpPr>
          <p:nvPr/>
        </p:nvSpPr>
        <p:spPr bwMode="auto">
          <a:xfrm>
            <a:off x="2530475" y="2860259"/>
            <a:ext cx="809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18"/>
          <p:cNvSpPr>
            <a:spLocks noChangeShapeType="1"/>
          </p:cNvSpPr>
          <p:nvPr/>
        </p:nvSpPr>
        <p:spPr bwMode="auto">
          <a:xfrm>
            <a:off x="4105275" y="6279734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19"/>
          <p:cNvSpPr>
            <a:spLocks noChangeShapeType="1"/>
          </p:cNvSpPr>
          <p:nvPr/>
        </p:nvSpPr>
        <p:spPr bwMode="auto">
          <a:xfrm>
            <a:off x="4487863" y="6270209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20"/>
          <p:cNvSpPr>
            <a:spLocks noChangeShapeType="1"/>
          </p:cNvSpPr>
          <p:nvPr/>
        </p:nvSpPr>
        <p:spPr bwMode="auto">
          <a:xfrm>
            <a:off x="4872038" y="6270209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>
            <a:off x="5246688" y="6270209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22"/>
          <p:cNvSpPr>
            <a:spLocks noChangeShapeType="1"/>
          </p:cNvSpPr>
          <p:nvPr/>
        </p:nvSpPr>
        <p:spPr bwMode="auto">
          <a:xfrm>
            <a:off x="5632450" y="6278146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Line 23"/>
          <p:cNvSpPr>
            <a:spLocks noChangeShapeType="1"/>
          </p:cNvSpPr>
          <p:nvPr/>
        </p:nvSpPr>
        <p:spPr bwMode="auto">
          <a:xfrm>
            <a:off x="6400800" y="6278146"/>
            <a:ext cx="0" cy="53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2286000" y="6230521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.VnTime" pitchFamily="34" charset="0"/>
              </a:rPr>
              <a:t>0</a:t>
            </a:r>
          </a:p>
        </p:txBody>
      </p:sp>
      <p:sp>
        <p:nvSpPr>
          <p:cNvPr id="76" name="Line 27"/>
          <p:cNvSpPr>
            <a:spLocks noChangeShapeType="1"/>
          </p:cNvSpPr>
          <p:nvPr/>
        </p:nvSpPr>
        <p:spPr bwMode="auto">
          <a:xfrm flipV="1">
            <a:off x="4106863" y="5130384"/>
            <a:ext cx="2946" cy="1176337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Line 28"/>
          <p:cNvSpPr>
            <a:spLocks noChangeShapeType="1"/>
          </p:cNvSpPr>
          <p:nvPr/>
        </p:nvSpPr>
        <p:spPr bwMode="auto">
          <a:xfrm>
            <a:off x="2570162" y="5925720"/>
            <a:ext cx="5354637" cy="4763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Line 29"/>
          <p:cNvSpPr>
            <a:spLocks noChangeShapeType="1"/>
          </p:cNvSpPr>
          <p:nvPr/>
        </p:nvSpPr>
        <p:spPr bwMode="auto">
          <a:xfrm flipV="1">
            <a:off x="2576511" y="5130384"/>
            <a:ext cx="2300289" cy="26986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30"/>
          <p:cNvSpPr>
            <a:spLocks noChangeShapeType="1"/>
          </p:cNvSpPr>
          <p:nvPr/>
        </p:nvSpPr>
        <p:spPr bwMode="auto">
          <a:xfrm flipH="1" flipV="1">
            <a:off x="7924799" y="5930484"/>
            <a:ext cx="1" cy="39370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32"/>
          <p:cNvSpPr>
            <a:spLocks noChangeShapeType="1"/>
          </p:cNvSpPr>
          <p:nvPr/>
        </p:nvSpPr>
        <p:spPr bwMode="auto">
          <a:xfrm flipV="1">
            <a:off x="4876800" y="5130384"/>
            <a:ext cx="0" cy="1169986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Line 33"/>
          <p:cNvSpPr>
            <a:spLocks noChangeShapeType="1"/>
          </p:cNvSpPr>
          <p:nvPr/>
        </p:nvSpPr>
        <p:spPr bwMode="auto">
          <a:xfrm>
            <a:off x="2576513" y="4385846"/>
            <a:ext cx="2660650" cy="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34"/>
          <p:cNvSpPr>
            <a:spLocks noChangeShapeType="1"/>
          </p:cNvSpPr>
          <p:nvPr/>
        </p:nvSpPr>
        <p:spPr bwMode="auto">
          <a:xfrm flipV="1">
            <a:off x="5257799" y="4395371"/>
            <a:ext cx="14059" cy="190500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35"/>
          <p:cNvSpPr>
            <a:spLocks noChangeShapeType="1"/>
          </p:cNvSpPr>
          <p:nvPr/>
        </p:nvSpPr>
        <p:spPr bwMode="auto">
          <a:xfrm>
            <a:off x="2576513" y="4004846"/>
            <a:ext cx="3028950" cy="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36"/>
          <p:cNvSpPr>
            <a:spLocks noChangeShapeType="1"/>
          </p:cNvSpPr>
          <p:nvPr/>
        </p:nvSpPr>
        <p:spPr bwMode="auto">
          <a:xfrm flipV="1">
            <a:off x="5638800" y="4008021"/>
            <a:ext cx="0" cy="229235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37"/>
          <p:cNvSpPr>
            <a:spLocks noChangeShapeType="1"/>
          </p:cNvSpPr>
          <p:nvPr/>
        </p:nvSpPr>
        <p:spPr bwMode="auto">
          <a:xfrm flipV="1">
            <a:off x="2590800" y="5552658"/>
            <a:ext cx="3810000" cy="1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38"/>
          <p:cNvSpPr>
            <a:spLocks noChangeShapeType="1"/>
          </p:cNvSpPr>
          <p:nvPr/>
        </p:nvSpPr>
        <p:spPr bwMode="auto">
          <a:xfrm flipV="1">
            <a:off x="6400800" y="5552659"/>
            <a:ext cx="0" cy="747712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Text Box 40"/>
          <p:cNvSpPr txBox="1">
            <a:spLocks noChangeArrowheads="1"/>
          </p:cNvSpPr>
          <p:nvPr/>
        </p:nvSpPr>
        <p:spPr bwMode="auto">
          <a:xfrm>
            <a:off x="2290763" y="5743159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>
                <a:latin typeface=".VnTime" pitchFamily="34" charset="0"/>
              </a:rPr>
              <a:t>1</a:t>
            </a:r>
          </a:p>
        </p:txBody>
      </p:sp>
      <p:sp>
        <p:nvSpPr>
          <p:cNvPr id="88" name="Text Box 41"/>
          <p:cNvSpPr txBox="1">
            <a:spLocks noChangeArrowheads="1"/>
          </p:cNvSpPr>
          <p:nvPr/>
        </p:nvSpPr>
        <p:spPr bwMode="auto">
          <a:xfrm>
            <a:off x="2290763" y="5355809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2</a:t>
            </a:r>
          </a:p>
        </p:txBody>
      </p:sp>
      <p:sp>
        <p:nvSpPr>
          <p:cNvPr id="89" name="Text Box 42"/>
          <p:cNvSpPr txBox="1">
            <a:spLocks noChangeArrowheads="1"/>
          </p:cNvSpPr>
          <p:nvPr/>
        </p:nvSpPr>
        <p:spPr bwMode="auto">
          <a:xfrm>
            <a:off x="2290763" y="4962109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3</a:t>
            </a:r>
          </a:p>
        </p:txBody>
      </p:sp>
      <p:sp>
        <p:nvSpPr>
          <p:cNvPr id="90" name="Text Box 43"/>
          <p:cNvSpPr txBox="1">
            <a:spLocks noChangeArrowheads="1"/>
          </p:cNvSpPr>
          <p:nvPr/>
        </p:nvSpPr>
        <p:spPr bwMode="auto">
          <a:xfrm>
            <a:off x="2290763" y="4574759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4</a:t>
            </a:r>
          </a:p>
        </p:txBody>
      </p:sp>
      <p:sp>
        <p:nvSpPr>
          <p:cNvPr id="91" name="Text Box 44"/>
          <p:cNvSpPr txBox="1">
            <a:spLocks noChangeArrowheads="1"/>
          </p:cNvSpPr>
          <p:nvPr/>
        </p:nvSpPr>
        <p:spPr bwMode="auto">
          <a:xfrm>
            <a:off x="2290763" y="4200109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5</a:t>
            </a:r>
          </a:p>
        </p:txBody>
      </p:sp>
      <p:sp>
        <p:nvSpPr>
          <p:cNvPr id="92" name="Text Box 45"/>
          <p:cNvSpPr txBox="1">
            <a:spLocks noChangeArrowheads="1"/>
          </p:cNvSpPr>
          <p:nvPr/>
        </p:nvSpPr>
        <p:spPr bwMode="auto">
          <a:xfrm>
            <a:off x="2290763" y="3812759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6</a:t>
            </a:r>
          </a:p>
        </p:txBody>
      </p:sp>
      <p:sp>
        <p:nvSpPr>
          <p:cNvPr id="93" name="Text Box 46"/>
          <p:cNvSpPr txBox="1">
            <a:spLocks noChangeArrowheads="1"/>
          </p:cNvSpPr>
          <p:nvPr/>
        </p:nvSpPr>
        <p:spPr bwMode="auto">
          <a:xfrm>
            <a:off x="2290763" y="3431759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7</a:t>
            </a:r>
          </a:p>
        </p:txBody>
      </p:sp>
      <p:sp>
        <p:nvSpPr>
          <p:cNvPr id="94" name="Text Box 47"/>
          <p:cNvSpPr txBox="1">
            <a:spLocks noChangeArrowheads="1"/>
          </p:cNvSpPr>
          <p:nvPr/>
        </p:nvSpPr>
        <p:spPr bwMode="auto">
          <a:xfrm>
            <a:off x="2290763" y="3063459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8</a:t>
            </a:r>
          </a:p>
        </p:txBody>
      </p:sp>
      <p:sp>
        <p:nvSpPr>
          <p:cNvPr id="95" name="Text Box 48"/>
          <p:cNvSpPr txBox="1">
            <a:spLocks noChangeArrowheads="1"/>
          </p:cNvSpPr>
          <p:nvPr/>
        </p:nvSpPr>
        <p:spPr bwMode="auto">
          <a:xfrm>
            <a:off x="2290763" y="2663409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9</a:t>
            </a:r>
          </a:p>
        </p:txBody>
      </p:sp>
      <p:sp>
        <p:nvSpPr>
          <p:cNvPr id="96" name="Text Box 49"/>
          <p:cNvSpPr txBox="1">
            <a:spLocks noChangeArrowheads="1"/>
          </p:cNvSpPr>
          <p:nvPr/>
        </p:nvSpPr>
        <p:spPr bwMode="auto">
          <a:xfrm>
            <a:off x="3903663" y="6289259"/>
            <a:ext cx="4122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 smtClean="0">
                <a:latin typeface=".VnTime" pitchFamily="34" charset="0"/>
              </a:rPr>
              <a:t>28</a:t>
            </a:r>
            <a:endParaRPr lang="en-US" sz="1600" dirty="0">
              <a:latin typeface=".VnTime" pitchFamily="34" charset="0"/>
            </a:endParaRPr>
          </a:p>
        </p:txBody>
      </p:sp>
      <p:sp>
        <p:nvSpPr>
          <p:cNvPr id="97" name="Text Box 50"/>
          <p:cNvSpPr txBox="1">
            <a:spLocks noChangeArrowheads="1"/>
          </p:cNvSpPr>
          <p:nvPr/>
        </p:nvSpPr>
        <p:spPr bwMode="auto">
          <a:xfrm>
            <a:off x="4297363" y="6289259"/>
            <a:ext cx="4122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 smtClean="0">
                <a:latin typeface=".VnTime" pitchFamily="34" charset="0"/>
              </a:rPr>
              <a:t>29</a:t>
            </a:r>
            <a:endParaRPr lang="en-US" sz="1600" dirty="0">
              <a:latin typeface=".VnTime" pitchFamily="34" charset="0"/>
            </a:endParaRPr>
          </a:p>
        </p:txBody>
      </p:sp>
      <p:sp>
        <p:nvSpPr>
          <p:cNvPr id="98" name="Text Box 51"/>
          <p:cNvSpPr txBox="1">
            <a:spLocks noChangeArrowheads="1"/>
          </p:cNvSpPr>
          <p:nvPr/>
        </p:nvSpPr>
        <p:spPr bwMode="auto">
          <a:xfrm>
            <a:off x="4672013" y="6289259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.VnTime" pitchFamily="34" charset="0"/>
              </a:rPr>
              <a:t>30</a:t>
            </a:r>
          </a:p>
        </p:txBody>
      </p:sp>
      <p:sp>
        <p:nvSpPr>
          <p:cNvPr id="99" name="Text Box 52"/>
          <p:cNvSpPr txBox="1">
            <a:spLocks noChangeArrowheads="1"/>
          </p:cNvSpPr>
          <p:nvPr/>
        </p:nvSpPr>
        <p:spPr bwMode="auto">
          <a:xfrm>
            <a:off x="5065713" y="6289259"/>
            <a:ext cx="4122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 smtClean="0">
                <a:latin typeface=".VnTime" pitchFamily="34" charset="0"/>
              </a:rPr>
              <a:t>31</a:t>
            </a:r>
            <a:endParaRPr lang="en-US" sz="1600" dirty="0">
              <a:latin typeface=".VnTime" pitchFamily="34" charset="0"/>
            </a:endParaRPr>
          </a:p>
        </p:txBody>
      </p:sp>
      <p:sp>
        <p:nvSpPr>
          <p:cNvPr id="100" name="Text Box 53"/>
          <p:cNvSpPr txBox="1">
            <a:spLocks noChangeArrowheads="1"/>
          </p:cNvSpPr>
          <p:nvPr/>
        </p:nvSpPr>
        <p:spPr bwMode="auto">
          <a:xfrm>
            <a:off x="5434013" y="6282909"/>
            <a:ext cx="4122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 smtClean="0">
                <a:latin typeface=".VnTime" pitchFamily="34" charset="0"/>
              </a:rPr>
              <a:t>32</a:t>
            </a:r>
            <a:endParaRPr lang="en-US" sz="1600" dirty="0">
              <a:latin typeface=".VnTime" pitchFamily="34" charset="0"/>
            </a:endParaRPr>
          </a:p>
        </p:txBody>
      </p:sp>
      <p:sp>
        <p:nvSpPr>
          <p:cNvPr id="101" name="Text Box 54"/>
          <p:cNvSpPr txBox="1">
            <a:spLocks noChangeArrowheads="1"/>
          </p:cNvSpPr>
          <p:nvPr/>
        </p:nvSpPr>
        <p:spPr bwMode="auto">
          <a:xfrm>
            <a:off x="6217108" y="6257092"/>
            <a:ext cx="4122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 smtClean="0">
                <a:latin typeface=".VnTime" pitchFamily="34" charset="0"/>
              </a:rPr>
              <a:t>36</a:t>
            </a:r>
            <a:endParaRPr lang="en-US" sz="1600" dirty="0">
              <a:latin typeface=".VnTime" pitchFamily="34" charset="0"/>
            </a:endParaRPr>
          </a:p>
        </p:txBody>
      </p:sp>
      <p:sp>
        <p:nvSpPr>
          <p:cNvPr id="102" name="Text Box 54"/>
          <p:cNvSpPr txBox="1">
            <a:spLocks noChangeArrowheads="1"/>
          </p:cNvSpPr>
          <p:nvPr/>
        </p:nvSpPr>
        <p:spPr bwMode="auto">
          <a:xfrm>
            <a:off x="7741108" y="6290846"/>
            <a:ext cx="4122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 smtClean="0">
                <a:latin typeface=".VnTime" pitchFamily="34" charset="0"/>
              </a:rPr>
              <a:t>45</a:t>
            </a:r>
            <a:endParaRPr lang="en-US" sz="1600" dirty="0">
              <a:latin typeface=".VnTime" pitchFamily="34" charset="0"/>
            </a:endParaRPr>
          </a:p>
        </p:txBody>
      </p:sp>
      <p:sp>
        <p:nvSpPr>
          <p:cNvPr id="103" name="Text Box 26"/>
          <p:cNvSpPr txBox="1">
            <a:spLocks noChangeArrowheads="1"/>
          </p:cNvSpPr>
          <p:nvPr/>
        </p:nvSpPr>
        <p:spPr bwMode="auto">
          <a:xfrm>
            <a:off x="2246451" y="2266534"/>
            <a:ext cx="3048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>
                <a:latin typeface="Book Antiqua" pitchFamily="18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15209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57" grpId="0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/>
      <p:bldP spid="76" grpId="0" animBg="1"/>
      <p:bldP spid="76" grpId="1" animBg="1"/>
      <p:bldP spid="77" grpId="0" animBg="1"/>
      <p:bldP spid="78" grpId="0" animBg="1"/>
      <p:bldP spid="79" grpId="0" animBg="1"/>
      <p:bldP spid="79" grpId="1" animBg="1"/>
      <p:bldP spid="80" grpId="0" animBg="1"/>
      <p:bldP spid="80" grpId="1" animBg="1"/>
      <p:bldP spid="81" grpId="0" animBg="1"/>
      <p:bldP spid="82" grpId="0" animBg="1"/>
      <p:bldP spid="82" grpId="1" animBg="1"/>
      <p:bldP spid="83" grpId="0" animBg="1"/>
      <p:bldP spid="84" grpId="0" animBg="1"/>
      <p:bldP spid="84" grpId="1" animBg="1"/>
      <p:bldP spid="85" grpId="0" animBg="1"/>
      <p:bldP spid="86" grpId="0" animBg="1"/>
      <p:bldP spid="86" grpId="1" animBg="1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85837"/>
            <a:ext cx="8839200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86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972" y="122703"/>
            <a:ext cx="1689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III.1: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609600"/>
            <a:ext cx="7239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Dấu hiệu là Số giờ nắng trong từng tháng năm 2008 của hai thành phố Hà Nội và Vũng Tàu</a:t>
            </a:r>
          </a:p>
          <a:p>
            <a:pPr marL="457200" indent="-457200">
              <a:buAutoNum type="alpha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Năm 2008, 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Số giờ nắng trong các tháng ở Hà Nội và Vũng Tàu không chênh lệch nhiều.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Số giờ nắng trong các tháng ở Hà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Nội thường thấp hơn Vũng Tàu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833989"/>
              </p:ext>
            </p:extLst>
          </p:nvPr>
        </p:nvGraphicFramePr>
        <p:xfrm>
          <a:off x="304800" y="3733800"/>
          <a:ext cx="872343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3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21920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Tháng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Hà</a:t>
                      </a:r>
                      <a:r>
                        <a:rPr lang="en-US" baseline="0" smtClean="0">
                          <a:latin typeface="Times New Roman" pitchFamily="18" charset="0"/>
                          <a:cs typeface="Times New Roman" pitchFamily="18" charset="0"/>
                        </a:rPr>
                        <a:t> Nội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143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N= 1233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Vũng</a:t>
                      </a:r>
                      <a:r>
                        <a:rPr lang="en-US" baseline="0" smtClean="0">
                          <a:latin typeface="Times New Roman" pitchFamily="18" charset="0"/>
                          <a:cs typeface="Times New Roman" pitchFamily="18" charset="0"/>
                        </a:rPr>
                        <a:t> Tàu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209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211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286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249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223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196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152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164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168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N= 2509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191972" y="4872335"/>
            <a:ext cx="90504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Số giờ nắng trung bình hàng tháng ở Hà Nội là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4135465"/>
              </p:ext>
            </p:extLst>
          </p:nvPr>
        </p:nvGraphicFramePr>
        <p:xfrm>
          <a:off x="6254750" y="4902200"/>
          <a:ext cx="19177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3" imgW="1917360" imgH="545760" progId="Equation.DSMT4">
                  <p:embed/>
                </p:oleObj>
              </mc:Choice>
              <mc:Fallback>
                <p:oleObj name="Equation" r:id="rId3" imgW="1917360" imgH="5457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0" y="4902200"/>
                        <a:ext cx="19177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074124"/>
              </p:ext>
            </p:extLst>
          </p:nvPr>
        </p:nvGraphicFramePr>
        <p:xfrm>
          <a:off x="6680200" y="5638800"/>
          <a:ext cx="19304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Equation" r:id="rId5" imgW="1930320" imgH="545760" progId="Equation.DSMT4">
                  <p:embed/>
                </p:oleObj>
              </mc:Choice>
              <mc:Fallback>
                <p:oleObj name="Equation" r:id="rId5" imgW="1930320" imgH="5457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0200" y="5638800"/>
                        <a:ext cx="19304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228600" y="5638800"/>
            <a:ext cx="90504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Số giờ nắng trung bình hàng tháng ở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Vũng Tàu là:   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3243590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27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3" descr="White marble"/>
          <p:cNvSpPr>
            <a:spLocks noChangeArrowheads="1"/>
          </p:cNvSpPr>
          <p:nvPr/>
        </p:nvSpPr>
        <p:spPr bwMode="gray">
          <a:xfrm>
            <a:off x="1295400" y="152400"/>
            <a:ext cx="7772400" cy="1066800"/>
          </a:xfrm>
          <a:prstGeom prst="roundRect">
            <a:avLst>
              <a:gd name="adj" fmla="val 5000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38100" algn="ctr">
            <a:solidFill>
              <a:srgbClr val="FFCC0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r" rtl="1"/>
            <a:endParaRPr lang="vi-VN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5" name="Text Box 26" descr="White marble"/>
          <p:cNvSpPr txBox="1">
            <a:spLocks noChangeArrowheads="1"/>
          </p:cNvSpPr>
          <p:nvPr/>
        </p:nvSpPr>
        <p:spPr bwMode="gray">
          <a:xfrm>
            <a:off x="1690688" y="311150"/>
            <a:ext cx="6834187" cy="769938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LÝ THUYẾT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173263" y="76200"/>
            <a:ext cx="1143000" cy="1219200"/>
            <a:chOff x="196" y="292"/>
            <a:chExt cx="616" cy="507"/>
          </a:xfrm>
        </p:grpSpPr>
        <p:grpSp>
          <p:nvGrpSpPr>
            <p:cNvPr id="7" name="Group 70"/>
            <p:cNvGrpSpPr>
              <a:grpSpLocks/>
            </p:cNvGrpSpPr>
            <p:nvPr/>
          </p:nvGrpSpPr>
          <p:grpSpPr bwMode="auto">
            <a:xfrm>
              <a:off x="204" y="300"/>
              <a:ext cx="608" cy="499"/>
              <a:chOff x="204" y="300"/>
              <a:chExt cx="608" cy="499"/>
            </a:xfrm>
          </p:grpSpPr>
          <p:sp>
            <p:nvSpPr>
              <p:cNvPr id="11" name="Oval 19" descr="Oak"/>
              <p:cNvSpPr>
                <a:spLocks noChangeArrowheads="1"/>
              </p:cNvSpPr>
              <p:nvPr/>
            </p:nvSpPr>
            <p:spPr bwMode="auto">
              <a:xfrm rot="1758052">
                <a:off x="204" y="300"/>
                <a:ext cx="592" cy="482"/>
              </a:xfrm>
              <a:prstGeom prst="ellipse">
                <a:avLst/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2" name="Oval 24" descr="Oak"/>
              <p:cNvSpPr>
                <a:spLocks noChangeArrowheads="1"/>
              </p:cNvSpPr>
              <p:nvPr/>
            </p:nvSpPr>
            <p:spPr bwMode="gray">
              <a:xfrm rot="1758052">
                <a:off x="220" y="317"/>
                <a:ext cx="592" cy="482"/>
              </a:xfrm>
              <a:prstGeom prst="ellipse">
                <a:avLst/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</p:grpSp>
        <p:grpSp>
          <p:nvGrpSpPr>
            <p:cNvPr id="8" name="Group 73"/>
            <p:cNvGrpSpPr>
              <a:grpSpLocks/>
            </p:cNvGrpSpPr>
            <p:nvPr/>
          </p:nvGrpSpPr>
          <p:grpSpPr bwMode="auto">
            <a:xfrm>
              <a:off x="196" y="292"/>
              <a:ext cx="592" cy="482"/>
              <a:chOff x="204" y="300"/>
              <a:chExt cx="592" cy="482"/>
            </a:xfrm>
          </p:grpSpPr>
          <p:sp>
            <p:nvSpPr>
              <p:cNvPr id="9" name="Oval 25" descr="Oak"/>
              <p:cNvSpPr>
                <a:spLocks noChangeArrowheads="1"/>
              </p:cNvSpPr>
              <p:nvPr/>
            </p:nvSpPr>
            <p:spPr bwMode="gray">
              <a:xfrm rot="1758052">
                <a:off x="204" y="300"/>
                <a:ext cx="592" cy="482"/>
              </a:xfrm>
              <a:prstGeom prst="ellipse">
                <a:avLst/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  <p:pic>
            <p:nvPicPr>
              <p:cNvPr id="10" name="Picture 27" descr="Picture1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9" y="328"/>
                <a:ext cx="276" cy="280"/>
              </a:xfrm>
              <a:prstGeom prst="rect">
                <a:avLst/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3" name="TextBox 12"/>
          <p:cNvSpPr txBox="1"/>
          <p:nvPr/>
        </p:nvSpPr>
        <p:spPr>
          <a:xfrm>
            <a:off x="388097" y="210877"/>
            <a:ext cx="907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4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5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1905000" y="193675"/>
            <a:ext cx="5029200" cy="6096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Tóm tắt kiến thức</a:t>
            </a:r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1630363" y="908050"/>
            <a:ext cx="5646737" cy="457200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800" b="1">
                <a:solidFill>
                  <a:schemeClr val="tx2"/>
                </a:solidFill>
                <a:latin typeface="Times New Roman" pitchFamily="18" charset="0"/>
              </a:rPr>
              <a:t>Điều tra về một vần đề (dấu hiệu)</a:t>
            </a:r>
          </a:p>
        </p:txBody>
      </p:sp>
      <p:sp>
        <p:nvSpPr>
          <p:cNvPr id="85002" name="Rectangle 10"/>
          <p:cNvSpPr>
            <a:spLocks noChangeArrowheads="1"/>
          </p:cNvSpPr>
          <p:nvPr/>
        </p:nvSpPr>
        <p:spPr bwMode="auto">
          <a:xfrm>
            <a:off x="3200400" y="3835400"/>
            <a:ext cx="22479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chemeClr val="tx2"/>
                </a:solidFill>
              </a:rPr>
              <a:t>Bảng “tần số”</a:t>
            </a:r>
          </a:p>
        </p:txBody>
      </p:sp>
      <p:sp>
        <p:nvSpPr>
          <p:cNvPr id="85003" name="Rectangle 11"/>
          <p:cNvSpPr>
            <a:spLocks noChangeArrowheads="1"/>
          </p:cNvSpPr>
          <p:nvPr/>
        </p:nvSpPr>
        <p:spPr bwMode="auto">
          <a:xfrm>
            <a:off x="727075" y="4318000"/>
            <a:ext cx="1787525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chemeClr val="tx2"/>
                </a:solidFill>
              </a:rPr>
              <a:t/>
            </a:r>
            <a:br>
              <a:rPr lang="en-US" sz="2400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>Biểu đồ	</a:t>
            </a:r>
          </a:p>
        </p:txBody>
      </p:sp>
      <p:sp>
        <p:nvSpPr>
          <p:cNvPr id="85004" name="Rectangle 12"/>
          <p:cNvSpPr>
            <a:spLocks noChangeArrowheads="1"/>
          </p:cNvSpPr>
          <p:nvPr/>
        </p:nvSpPr>
        <p:spPr bwMode="auto">
          <a:xfrm>
            <a:off x="3200400" y="4397375"/>
            <a:ext cx="5668963" cy="11430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0"/>
              </a:spcBef>
              <a:buFontTx/>
              <a:buChar char="-"/>
            </a:pPr>
            <a:r>
              <a:rPr lang="en-US" sz="2400">
                <a:solidFill>
                  <a:schemeClr val="tx2"/>
                </a:solidFill>
              </a:rPr>
              <a:t> Số trung bình cộng</a:t>
            </a:r>
            <a:br>
              <a:rPr lang="en-US" sz="2400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/>
            </a:r>
            <a:br>
              <a:rPr lang="en-US" sz="2400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>- Mốt của dấu hiệu</a:t>
            </a:r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1682750" y="5902325"/>
            <a:ext cx="5689600" cy="3810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400">
                <a:solidFill>
                  <a:schemeClr val="tx2"/>
                </a:solidFill>
              </a:rPr>
              <a:t>Ý nghĩa của thống kê trong đời sống</a:t>
            </a:r>
          </a:p>
        </p:txBody>
      </p:sp>
      <p:sp>
        <p:nvSpPr>
          <p:cNvPr id="85006" name="Line 14"/>
          <p:cNvSpPr>
            <a:spLocks noChangeShapeType="1"/>
          </p:cNvSpPr>
          <p:nvPr/>
        </p:nvSpPr>
        <p:spPr bwMode="auto">
          <a:xfrm>
            <a:off x="4479925" y="1346200"/>
            <a:ext cx="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5007" name="Line 15"/>
          <p:cNvSpPr>
            <a:spLocks noChangeShapeType="1"/>
          </p:cNvSpPr>
          <p:nvPr/>
        </p:nvSpPr>
        <p:spPr bwMode="auto">
          <a:xfrm>
            <a:off x="4464050" y="3462338"/>
            <a:ext cx="0" cy="3698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5008" name="Line 16"/>
          <p:cNvSpPr>
            <a:spLocks noChangeShapeType="1"/>
          </p:cNvSpPr>
          <p:nvPr/>
        </p:nvSpPr>
        <p:spPr bwMode="auto">
          <a:xfrm>
            <a:off x="5029200" y="4140200"/>
            <a:ext cx="1066800" cy="25717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5009" name="Line 17"/>
          <p:cNvSpPr>
            <a:spLocks noChangeShapeType="1"/>
          </p:cNvSpPr>
          <p:nvPr/>
        </p:nvSpPr>
        <p:spPr bwMode="auto">
          <a:xfrm flipH="1">
            <a:off x="2174875" y="4064000"/>
            <a:ext cx="1025525" cy="254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5010" name="Line 18"/>
          <p:cNvSpPr>
            <a:spLocks noChangeShapeType="1"/>
          </p:cNvSpPr>
          <p:nvPr/>
        </p:nvSpPr>
        <p:spPr bwMode="auto">
          <a:xfrm>
            <a:off x="1630363" y="4775200"/>
            <a:ext cx="1570037" cy="11271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 flipH="1">
            <a:off x="4114800" y="5540375"/>
            <a:ext cx="1981200" cy="3619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85018" name="Object 26"/>
          <p:cNvGraphicFramePr>
            <a:graphicFrameLocks noChangeAspect="1"/>
          </p:cNvGraphicFramePr>
          <p:nvPr/>
        </p:nvGraphicFramePr>
        <p:xfrm>
          <a:off x="6080125" y="4318000"/>
          <a:ext cx="2662238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3" imgW="1854000" imgH="495000" progId="Equation.DSMT4">
                  <p:embed/>
                </p:oleObj>
              </mc:Choice>
              <mc:Fallback>
                <p:oleObj name="Equation" r:id="rId3" imgW="185400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25" y="4318000"/>
                        <a:ext cx="2662238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19" name="Rectangle 27"/>
          <p:cNvSpPr>
            <a:spLocks noChangeArrowheads="1"/>
          </p:cNvSpPr>
          <p:nvPr/>
        </p:nvSpPr>
        <p:spPr bwMode="auto">
          <a:xfrm>
            <a:off x="2174875" y="2211388"/>
            <a:ext cx="5054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</a:rPr>
              <a:t>- Bảng số liệu TKBĐ</a:t>
            </a:r>
            <a:br>
              <a:rPr lang="en-US" sz="2400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>- Các giá trị khác nhau của dấu hiệu</a:t>
            </a:r>
            <a:br>
              <a:rPr lang="en-US" sz="2400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>- Tần số của mỗi giá trị</a:t>
            </a:r>
          </a:p>
        </p:txBody>
      </p:sp>
      <p:sp>
        <p:nvSpPr>
          <p:cNvPr id="85021" name="Rectangle 29"/>
          <p:cNvSpPr>
            <a:spLocks noChangeArrowheads="1"/>
          </p:cNvSpPr>
          <p:nvPr/>
        </p:nvSpPr>
        <p:spPr bwMode="auto">
          <a:xfrm>
            <a:off x="1666875" y="1651000"/>
            <a:ext cx="5705475" cy="1815882"/>
          </a:xfrm>
          <a:prstGeom prst="rect">
            <a:avLst/>
          </a:prstGeom>
          <a:noFill/>
          <a:ln w="1905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2060"/>
                </a:solidFill>
                <a:latin typeface="Times New Roman" pitchFamily="18" charset="0"/>
              </a:rPr>
              <a:t>Thu thập số liệu thống </a:t>
            </a:r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</a:rPr>
              <a:t>kê</a:t>
            </a:r>
          </a:p>
          <a:p>
            <a:pPr algn="ctr"/>
            <a:endParaRPr lang="en-US" sz="2800" b="1">
              <a:solidFill>
                <a:srgbClr val="002060"/>
              </a:solidFill>
              <a:latin typeface="Times New Roman" pitchFamily="18" charset="0"/>
            </a:endParaRPr>
          </a:p>
          <a:p>
            <a:pPr algn="ctr"/>
            <a:endParaRPr lang="en-US" sz="2800" b="1">
              <a:solidFill>
                <a:schemeClr val="tx1"/>
              </a:solidFill>
              <a:latin typeface="Times New Roman" pitchFamily="18" charset="0"/>
            </a:endParaRPr>
          </a:p>
          <a:p>
            <a:pPr algn="ctr"/>
            <a:endParaRPr lang="en-US" sz="2800" b="1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70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5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5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850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850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850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0" grpId="0" animBg="1"/>
      <p:bldP spid="85002" grpId="0" animBg="1"/>
      <p:bldP spid="85003" grpId="0" animBg="1"/>
      <p:bldP spid="85004" grpId="0" animBg="1"/>
      <p:bldP spid="85005" grpId="0" animBg="1"/>
      <p:bldP spid="85006" grpId="0" animBg="1"/>
      <p:bldP spid="85007" grpId="0" animBg="1"/>
      <p:bldP spid="85008" grpId="0" animBg="1"/>
      <p:bldP spid="85009" grpId="0" animBg="1"/>
      <p:bldP spid="85010" grpId="0" animBg="1"/>
      <p:bldP spid="85011" grpId="0" animBg="1"/>
      <p:bldP spid="85019" grpId="0"/>
      <p:bldP spid="850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>
            <a:grpSpLocks/>
          </p:cNvGrpSpPr>
          <p:nvPr/>
        </p:nvGrpSpPr>
        <p:grpSpPr bwMode="auto">
          <a:xfrm rot="5400000">
            <a:off x="844551" y="5665787"/>
            <a:ext cx="1173162" cy="144463"/>
            <a:chOff x="0" y="1896"/>
            <a:chExt cx="5760" cy="120"/>
          </a:xfrm>
        </p:grpSpPr>
        <p:sp>
          <p:nvSpPr>
            <p:cNvPr id="1129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  <p:sp>
          <p:nvSpPr>
            <p:cNvPr id="1130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</p:grpSp>
      <p:sp>
        <p:nvSpPr>
          <p:cNvPr id="22" name="AutoShape 43" descr="Bouquet">
            <a:hlinkClick r:id="" action="ppaction://noaction"/>
          </p:cNvPr>
          <p:cNvSpPr>
            <a:spLocks noChangeArrowheads="1"/>
          </p:cNvSpPr>
          <p:nvPr/>
        </p:nvSpPr>
        <p:spPr bwMode="gray">
          <a:xfrm>
            <a:off x="1905000" y="3767138"/>
            <a:ext cx="7162800" cy="838200"/>
          </a:xfrm>
          <a:prstGeom prst="roundRect">
            <a:avLst>
              <a:gd name="adj" fmla="val 50000"/>
            </a:avLst>
          </a:prstGeom>
          <a:blipFill dpi="0" rotWithShape="1">
            <a:blip r:embed="rId5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Tính số trung bình cộng</a:t>
            </a:r>
            <a:endParaRPr lang="en-US" sz="36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AutoShape 17" descr="Pink tissue paper"/>
          <p:cNvSpPr>
            <a:spLocks noChangeArrowheads="1"/>
          </p:cNvSpPr>
          <p:nvPr/>
        </p:nvSpPr>
        <p:spPr bwMode="auto">
          <a:xfrm>
            <a:off x="1295400" y="400050"/>
            <a:ext cx="7772400" cy="819150"/>
          </a:xfrm>
          <a:prstGeom prst="roundRect">
            <a:avLst>
              <a:gd name="adj" fmla="val 50000"/>
            </a:avLst>
          </a:prstGeom>
          <a:blipFill dpi="0" rotWithShape="1">
            <a:blip r:embed="rId6"/>
            <a:srcRect/>
            <a:tile tx="0" ty="0" sx="100000" sy="100000" flip="none" algn="tl"/>
          </a:blipFill>
          <a:ln w="38100" algn="ctr">
            <a:solidFill>
              <a:srgbClr val="74A73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r" rtl="1"/>
            <a:endParaRPr lang="vi-VN">
              <a:latin typeface="Constantia" pitchFamily="18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09600" y="1828800"/>
            <a:ext cx="920750" cy="282575"/>
            <a:chOff x="0" y="1896"/>
            <a:chExt cx="5760" cy="120"/>
          </a:xfrm>
        </p:grpSpPr>
        <p:sp>
          <p:nvSpPr>
            <p:cNvPr id="1127" name="Rectangle 8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  <p:sp>
          <p:nvSpPr>
            <p:cNvPr id="1128" name="Rectangle 9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76200" y="1143000"/>
            <a:ext cx="720725" cy="1219200"/>
            <a:chOff x="1474" y="2341"/>
            <a:chExt cx="454" cy="679"/>
          </a:xfrm>
        </p:grpSpPr>
        <p:grpSp>
          <p:nvGrpSpPr>
            <p:cNvPr id="1114" name="Group 11"/>
            <p:cNvGrpSpPr>
              <a:grpSpLocks/>
            </p:cNvGrpSpPr>
            <p:nvPr/>
          </p:nvGrpSpPr>
          <p:grpSpPr bwMode="auto">
            <a:xfrm rot="5400000">
              <a:off x="1472" y="2518"/>
              <a:ext cx="537" cy="184"/>
              <a:chOff x="0" y="1896"/>
              <a:chExt cx="5760" cy="120"/>
            </a:xfrm>
          </p:grpSpPr>
          <p:sp>
            <p:nvSpPr>
              <p:cNvPr id="1125" name="Rectangle 12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26" name="Rectangle 13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</p:grpSp>
        <p:grpSp>
          <p:nvGrpSpPr>
            <p:cNvPr id="1115" name="Group 14"/>
            <p:cNvGrpSpPr>
              <a:grpSpLocks/>
            </p:cNvGrpSpPr>
            <p:nvPr/>
          </p:nvGrpSpPr>
          <p:grpSpPr bwMode="auto">
            <a:xfrm rot="5400000">
              <a:off x="1475" y="2569"/>
              <a:ext cx="453" cy="453"/>
              <a:chOff x="1844" y="1824"/>
              <a:chExt cx="2017" cy="1823"/>
            </a:xfrm>
          </p:grpSpPr>
          <p:sp>
            <p:nvSpPr>
              <p:cNvPr id="32" name="AutoShape 15"/>
              <p:cNvSpPr>
                <a:spLocks noChangeArrowheads="1"/>
              </p:cNvSpPr>
              <p:nvPr/>
            </p:nvSpPr>
            <p:spPr bwMode="gray">
              <a:xfrm rot="16200000" flipH="1">
                <a:off x="1792" y="2533"/>
                <a:ext cx="310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117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18" name="AutoShape 17"/>
              <p:cNvSpPr>
                <a:spLocks noChangeArrowheads="1"/>
              </p:cNvSpPr>
              <p:nvPr/>
            </p:nvSpPr>
            <p:spPr bwMode="gray">
              <a:xfrm rot="10800000" flipH="1">
                <a:off x="2697" y="3442"/>
                <a:ext cx="310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19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20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37" name="Oval 20"/>
              <p:cNvSpPr>
                <a:spLocks noChangeArrowheads="1"/>
              </p:cNvSpPr>
              <p:nvPr/>
            </p:nvSpPr>
            <p:spPr bwMode="gray">
              <a:xfrm>
                <a:off x="2152" y="2721"/>
                <a:ext cx="1421" cy="233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122" name="Oval 21"/>
              <p:cNvSpPr>
                <a:spLocks noChangeArrowheads="1"/>
              </p:cNvSpPr>
              <p:nvPr/>
            </p:nvSpPr>
            <p:spPr bwMode="gray">
              <a:xfrm>
                <a:off x="2176" y="2888"/>
                <a:ext cx="1421" cy="233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39" name="Oval 22"/>
              <p:cNvSpPr>
                <a:spLocks noChangeArrowheads="1"/>
              </p:cNvSpPr>
              <p:nvPr/>
            </p:nvSpPr>
            <p:spPr bwMode="gray">
              <a:xfrm>
                <a:off x="2152" y="1945"/>
                <a:ext cx="1421" cy="1095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124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2178" y="2085"/>
                <a:ext cx="1417" cy="1095"/>
              </a:xfrm>
              <a:prstGeom prst="ellipse">
                <a:avLst/>
              </a:prstGeom>
              <a:blipFill dpi="0" rotWithShape="1">
                <a:blip r:embed="rId6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</p:grpSp>
      </p:grpSp>
      <p:grpSp>
        <p:nvGrpSpPr>
          <p:cNvPr id="7" name="Group 24"/>
          <p:cNvGrpSpPr>
            <a:grpSpLocks/>
          </p:cNvGrpSpPr>
          <p:nvPr/>
        </p:nvGrpSpPr>
        <p:grpSpPr bwMode="auto">
          <a:xfrm rot="5400000">
            <a:off x="852487" y="2460626"/>
            <a:ext cx="1173163" cy="144462"/>
            <a:chOff x="0" y="1896"/>
            <a:chExt cx="5760" cy="120"/>
          </a:xfrm>
        </p:grpSpPr>
        <p:sp>
          <p:nvSpPr>
            <p:cNvPr id="1112" name="Rectangle 25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  <p:sp>
          <p:nvSpPr>
            <p:cNvPr id="1113" name="Rectangle 26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838200" y="1447800"/>
            <a:ext cx="1066800" cy="989013"/>
            <a:chOff x="3257" y="860"/>
            <a:chExt cx="581" cy="623"/>
          </a:xfrm>
        </p:grpSpPr>
        <p:grpSp>
          <p:nvGrpSpPr>
            <p:cNvPr id="1101" name="Group 29"/>
            <p:cNvGrpSpPr>
              <a:grpSpLocks/>
            </p:cNvGrpSpPr>
            <p:nvPr/>
          </p:nvGrpSpPr>
          <p:grpSpPr bwMode="auto">
            <a:xfrm rot="5400000">
              <a:off x="3234" y="883"/>
              <a:ext cx="624" cy="582"/>
              <a:chOff x="1871" y="1824"/>
              <a:chExt cx="2007" cy="1807"/>
            </a:xfrm>
          </p:grpSpPr>
          <p:sp>
            <p:nvSpPr>
              <p:cNvPr id="1103" name="AutoShape 30" descr="Bouquet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4" name="AutoShape 31" descr="Bouquet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5" name="AutoShape 32" descr="Bouquet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6" name="Oval 33" descr="Bouquet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7" name="Oval 34" descr="Bouquet">
                <a:hlinkClick r:id="rId8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8" name="Oval 35" descr="Bouquet"/>
              <p:cNvSpPr>
                <a:spLocks noChangeArrowheads="1"/>
              </p:cNvSpPr>
              <p:nvPr/>
            </p:nvSpPr>
            <p:spPr bwMode="gray">
              <a:xfrm>
                <a:off x="2280" y="2916"/>
                <a:ext cx="1240" cy="22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09" name="Oval 36" descr="Bouquet"/>
              <p:cNvSpPr>
                <a:spLocks noChangeArrowheads="1"/>
              </p:cNvSpPr>
              <p:nvPr/>
            </p:nvSpPr>
            <p:spPr bwMode="gray">
              <a:xfrm>
                <a:off x="2280" y="2916"/>
                <a:ext cx="1240" cy="22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10" name="Oval 37" descr="Bouquet"/>
              <p:cNvSpPr>
                <a:spLocks noChangeArrowheads="1"/>
              </p:cNvSpPr>
              <p:nvPr/>
            </p:nvSpPr>
            <p:spPr bwMode="gray">
              <a:xfrm>
                <a:off x="2267" y="2066"/>
                <a:ext cx="1241" cy="1102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111" name="Oval 38" descr="Bouquet"/>
              <p:cNvSpPr>
                <a:spLocks noChangeArrowheads="1"/>
              </p:cNvSpPr>
              <p:nvPr/>
            </p:nvSpPr>
            <p:spPr bwMode="gray">
              <a:xfrm>
                <a:off x="2270" y="2082"/>
                <a:ext cx="1241" cy="110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</p:grpSp>
        <p:sp>
          <p:nvSpPr>
            <p:cNvPr id="1102" name="WordArt 39">
              <a:hlinkClick r:id="rId8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5" y="1036"/>
              <a:ext cx="171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10" name="Group 40"/>
          <p:cNvGrpSpPr>
            <a:grpSpLocks/>
          </p:cNvGrpSpPr>
          <p:nvPr/>
        </p:nvGrpSpPr>
        <p:grpSpPr bwMode="auto">
          <a:xfrm rot="5400000">
            <a:off x="865187" y="3714751"/>
            <a:ext cx="1173163" cy="144462"/>
            <a:chOff x="0" y="1896"/>
            <a:chExt cx="5760" cy="120"/>
          </a:xfrm>
        </p:grpSpPr>
        <p:sp>
          <p:nvSpPr>
            <p:cNvPr id="1099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  <p:sp>
          <p:nvSpPr>
            <p:cNvPr id="1100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>
                <a:latin typeface="Constantia" pitchFamily="18" charset="0"/>
              </a:endParaRPr>
            </a:p>
          </p:txBody>
        </p:sp>
      </p:grpSp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954088" y="2514600"/>
            <a:ext cx="908050" cy="989013"/>
            <a:chOff x="3260" y="1700"/>
            <a:chExt cx="581" cy="623"/>
          </a:xfrm>
        </p:grpSpPr>
        <p:grpSp>
          <p:nvGrpSpPr>
            <p:cNvPr id="1088" name="Group 45"/>
            <p:cNvGrpSpPr>
              <a:grpSpLocks/>
            </p:cNvGrpSpPr>
            <p:nvPr/>
          </p:nvGrpSpPr>
          <p:grpSpPr bwMode="auto">
            <a:xfrm rot="5400000">
              <a:off x="3237" y="1723"/>
              <a:ext cx="624" cy="582"/>
              <a:chOff x="1871" y="1824"/>
              <a:chExt cx="2007" cy="1807"/>
            </a:xfrm>
          </p:grpSpPr>
          <p:sp>
            <p:nvSpPr>
              <p:cNvPr id="1090" name="AutoShape 46" descr="Bouquet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1" name="AutoShape 47" descr="Bouquet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2" name="AutoShape 48" descr="Bouquet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3" name="Oval 49" descr="Bouquet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4" name="Oval 50" descr="Bouquet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5" name="Oval 51" descr="Bouquet"/>
              <p:cNvSpPr>
                <a:spLocks noChangeArrowheads="1"/>
              </p:cNvSpPr>
              <p:nvPr/>
            </p:nvSpPr>
            <p:spPr bwMode="gray">
              <a:xfrm>
                <a:off x="2274" y="2885"/>
                <a:ext cx="1240" cy="26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6" name="Oval 52" descr="Bouquet">
                <a:hlinkClick r:id="rId9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74" y="2885"/>
                <a:ext cx="1240" cy="26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7" name="Oval 53" descr="Bouquet"/>
              <p:cNvSpPr>
                <a:spLocks noChangeArrowheads="1"/>
              </p:cNvSpPr>
              <p:nvPr/>
            </p:nvSpPr>
            <p:spPr bwMode="gray">
              <a:xfrm>
                <a:off x="2267" y="2067"/>
                <a:ext cx="1241" cy="110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98" name="Oval 54" descr="Bouquet"/>
              <p:cNvSpPr>
                <a:spLocks noChangeArrowheads="1"/>
              </p:cNvSpPr>
              <p:nvPr/>
            </p:nvSpPr>
            <p:spPr bwMode="gray">
              <a:xfrm>
                <a:off x="2270" y="2083"/>
                <a:ext cx="1241" cy="1099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</p:grpSp>
        <p:sp>
          <p:nvSpPr>
            <p:cNvPr id="1089" name="WordArt 55">
              <a:hlinkClick r:id="rId9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70" y="1852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13" name="Group 69"/>
          <p:cNvGrpSpPr>
            <a:grpSpLocks/>
          </p:cNvGrpSpPr>
          <p:nvPr/>
        </p:nvGrpSpPr>
        <p:grpSpPr bwMode="auto">
          <a:xfrm>
            <a:off x="-76200" y="152400"/>
            <a:ext cx="1143000" cy="1219200"/>
            <a:chOff x="196" y="292"/>
            <a:chExt cx="616" cy="507"/>
          </a:xfrm>
        </p:grpSpPr>
        <p:grpSp>
          <p:nvGrpSpPr>
            <p:cNvPr id="1082" name="Group 70"/>
            <p:cNvGrpSpPr>
              <a:grpSpLocks/>
            </p:cNvGrpSpPr>
            <p:nvPr/>
          </p:nvGrpSpPr>
          <p:grpSpPr bwMode="auto">
            <a:xfrm>
              <a:off x="204" y="300"/>
              <a:ext cx="608" cy="499"/>
              <a:chOff x="204" y="300"/>
              <a:chExt cx="608" cy="499"/>
            </a:xfrm>
          </p:grpSpPr>
          <p:sp>
            <p:nvSpPr>
              <p:cNvPr id="1086" name="Oval 19" descr="Oak"/>
              <p:cNvSpPr>
                <a:spLocks noChangeArrowheads="1"/>
              </p:cNvSpPr>
              <p:nvPr/>
            </p:nvSpPr>
            <p:spPr bwMode="auto">
              <a:xfrm rot="1758052">
                <a:off x="204" y="300"/>
                <a:ext cx="592" cy="482"/>
              </a:xfrm>
              <a:prstGeom prst="ellipse">
                <a:avLst/>
              </a:prstGeom>
              <a:blipFill dpi="0" rotWithShape="1">
                <a:blip r:embed="rId10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87" name="Oval 24" descr="Oak"/>
              <p:cNvSpPr>
                <a:spLocks noChangeArrowheads="1"/>
              </p:cNvSpPr>
              <p:nvPr/>
            </p:nvSpPr>
            <p:spPr bwMode="gray">
              <a:xfrm rot="1758052">
                <a:off x="220" y="317"/>
                <a:ext cx="592" cy="482"/>
              </a:xfrm>
              <a:prstGeom prst="ellipse">
                <a:avLst/>
              </a:prstGeom>
              <a:blipFill dpi="0" rotWithShape="1">
                <a:blip r:embed="rId10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</p:grpSp>
        <p:grpSp>
          <p:nvGrpSpPr>
            <p:cNvPr id="1083" name="Group 73"/>
            <p:cNvGrpSpPr>
              <a:grpSpLocks/>
            </p:cNvGrpSpPr>
            <p:nvPr/>
          </p:nvGrpSpPr>
          <p:grpSpPr bwMode="auto">
            <a:xfrm>
              <a:off x="196" y="292"/>
              <a:ext cx="592" cy="482"/>
              <a:chOff x="204" y="300"/>
              <a:chExt cx="592" cy="482"/>
            </a:xfrm>
          </p:grpSpPr>
          <p:sp>
            <p:nvSpPr>
              <p:cNvPr id="1084" name="Oval 25" descr="Oak"/>
              <p:cNvSpPr>
                <a:spLocks noChangeArrowheads="1"/>
              </p:cNvSpPr>
              <p:nvPr/>
            </p:nvSpPr>
            <p:spPr bwMode="gray">
              <a:xfrm rot="1758052">
                <a:off x="204" y="300"/>
                <a:ext cx="592" cy="482"/>
              </a:xfrm>
              <a:prstGeom prst="ellipse">
                <a:avLst/>
              </a:prstGeom>
              <a:blipFill dpi="0" rotWithShape="1">
                <a:blip r:embed="rId10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  <p:pic>
            <p:nvPicPr>
              <p:cNvPr id="1085" name="Picture 27" descr="Picture1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9" y="328"/>
                <a:ext cx="276" cy="280"/>
              </a:xfrm>
              <a:prstGeom prst="rect">
                <a:avLst/>
              </a:prstGeom>
              <a:blipFill dpi="0" rotWithShape="1">
                <a:blip r:embed="rId10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352425" y="5105400"/>
          <a:ext cx="117157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Clip" r:id="rId12" imgW="3531960" imgH="4445640" progId="">
                  <p:embed/>
                </p:oleObj>
              </mc:Choice>
              <mc:Fallback>
                <p:oleObj name="Clip" r:id="rId12" imgW="3531960" imgH="44456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5105400"/>
                        <a:ext cx="1171575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AutoShape 23" descr="White marble"/>
          <p:cNvSpPr>
            <a:spLocks noChangeArrowheads="1"/>
          </p:cNvSpPr>
          <p:nvPr/>
        </p:nvSpPr>
        <p:spPr bwMode="gray">
          <a:xfrm>
            <a:off x="1295400" y="152400"/>
            <a:ext cx="7772400" cy="1066800"/>
          </a:xfrm>
          <a:prstGeom prst="roundRect">
            <a:avLst>
              <a:gd name="adj" fmla="val 50000"/>
            </a:avLst>
          </a:prstGeom>
          <a:blipFill dpi="0" rotWithShape="1">
            <a:blip r:embed="rId14"/>
            <a:srcRect/>
            <a:tile tx="0" ty="0" sx="100000" sy="100000" flip="none" algn="tl"/>
          </a:blipFill>
          <a:ln w="38100" algn="ctr">
            <a:solidFill>
              <a:srgbClr val="FFCC0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r" rtl="1"/>
            <a:endParaRPr lang="vi-VN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94" name="Text Box 26" descr="White marble"/>
          <p:cNvSpPr txBox="1">
            <a:spLocks noChangeArrowheads="1"/>
          </p:cNvSpPr>
          <p:nvPr/>
        </p:nvSpPr>
        <p:spPr bwMode="gray">
          <a:xfrm>
            <a:off x="1690688" y="311150"/>
            <a:ext cx="6834187" cy="769938"/>
          </a:xfrm>
          <a:prstGeom prst="rect">
            <a:avLst/>
          </a:prstGeom>
          <a:blipFill dpi="0" rotWithShape="1">
            <a:blip r:embed="rId14"/>
            <a:srcRect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DẠNG BÀI TẬP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40"/>
          <p:cNvGrpSpPr>
            <a:grpSpLocks/>
          </p:cNvGrpSpPr>
          <p:nvPr/>
        </p:nvGrpSpPr>
        <p:grpSpPr bwMode="auto">
          <a:xfrm rot="5400000">
            <a:off x="842962" y="4629151"/>
            <a:ext cx="1173163" cy="144462"/>
            <a:chOff x="0" y="1896"/>
            <a:chExt cx="5760" cy="120"/>
          </a:xfrm>
        </p:grpSpPr>
        <p:sp>
          <p:nvSpPr>
            <p:cNvPr id="1080" name="Rectangle 4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/>
            </a:p>
          </p:txBody>
        </p:sp>
        <p:sp>
          <p:nvSpPr>
            <p:cNvPr id="1081" name="Rectangle 4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eaLnBrk="0" hangingPunct="0"/>
              <a:endParaRPr lang="vi-VN"/>
            </a:p>
          </p:txBody>
        </p:sp>
      </p:grpSp>
      <p:grpSp>
        <p:nvGrpSpPr>
          <p:cNvPr id="17" name="Group 57"/>
          <p:cNvGrpSpPr>
            <a:grpSpLocks/>
          </p:cNvGrpSpPr>
          <p:nvPr/>
        </p:nvGrpSpPr>
        <p:grpSpPr bwMode="auto">
          <a:xfrm>
            <a:off x="928688" y="4800600"/>
            <a:ext cx="922337" cy="989013"/>
            <a:chOff x="3247" y="2515"/>
            <a:chExt cx="581" cy="623"/>
          </a:xfrm>
        </p:grpSpPr>
        <p:grpSp>
          <p:nvGrpSpPr>
            <p:cNvPr id="1069" name="Group 58"/>
            <p:cNvGrpSpPr>
              <a:grpSpLocks/>
            </p:cNvGrpSpPr>
            <p:nvPr/>
          </p:nvGrpSpPr>
          <p:grpSpPr bwMode="auto">
            <a:xfrm rot="5400000">
              <a:off x="3224" y="2538"/>
              <a:ext cx="624" cy="582"/>
              <a:chOff x="1871" y="1824"/>
              <a:chExt cx="2007" cy="1807"/>
            </a:xfrm>
          </p:grpSpPr>
          <p:sp>
            <p:nvSpPr>
              <p:cNvPr id="1071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72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73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74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75" name="Oval 63" descr="Bouquet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91" name="Oval 64"/>
              <p:cNvSpPr>
                <a:spLocks noChangeArrowheads="1"/>
              </p:cNvSpPr>
              <p:nvPr/>
            </p:nvSpPr>
            <p:spPr bwMode="gray">
              <a:xfrm>
                <a:off x="2273" y="2889"/>
                <a:ext cx="1242" cy="2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7" name="Oval 65">
                <a:hlinkClick r:id="rId15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74" y="2888"/>
                <a:ext cx="1240" cy="25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/>
              </a:p>
            </p:txBody>
          </p:sp>
          <p:sp>
            <p:nvSpPr>
              <p:cNvPr id="93" name="Oval 66"/>
              <p:cNvSpPr>
                <a:spLocks noChangeArrowheads="1"/>
              </p:cNvSpPr>
              <p:nvPr/>
            </p:nvSpPr>
            <p:spPr bwMode="gray">
              <a:xfrm>
                <a:off x="2267" y="2190"/>
                <a:ext cx="1242" cy="1102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79" name="Oval 67" descr="Bouquet"/>
              <p:cNvSpPr>
                <a:spLocks noChangeArrowheads="1"/>
              </p:cNvSpPr>
              <p:nvPr/>
            </p:nvSpPr>
            <p:spPr bwMode="gray">
              <a:xfrm>
                <a:off x="2270" y="2082"/>
                <a:ext cx="1241" cy="1101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/>
              </a:p>
            </p:txBody>
          </p:sp>
        </p:grpSp>
        <p:sp>
          <p:nvSpPr>
            <p:cNvPr id="1070" name="WordArt 68">
              <a:hlinkClick r:id="rId16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4</a:t>
              </a:r>
            </a:p>
          </p:txBody>
        </p:sp>
      </p:grpSp>
      <p:sp>
        <p:nvSpPr>
          <p:cNvPr id="96" name="AutoShape 43" descr="Bouquet">
            <a:hlinkClick r:id="" action="ppaction://noaction"/>
          </p:cNvPr>
          <p:cNvSpPr>
            <a:spLocks noChangeArrowheads="1"/>
          </p:cNvSpPr>
          <p:nvPr/>
        </p:nvSpPr>
        <p:spPr bwMode="gray">
          <a:xfrm>
            <a:off x="1828800" y="4848225"/>
            <a:ext cx="7239000" cy="838200"/>
          </a:xfrm>
          <a:prstGeom prst="roundRect">
            <a:avLst>
              <a:gd name="adj" fmla="val 50000"/>
            </a:avLst>
          </a:prstGeom>
          <a:blipFill dpi="0" rotWithShape="1">
            <a:blip r:embed="rId7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36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 mốt của dấu hiệu</a:t>
            </a:r>
            <a:endParaRPr lang="en-US" sz="36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57"/>
          <p:cNvGrpSpPr>
            <a:grpSpLocks/>
          </p:cNvGrpSpPr>
          <p:nvPr/>
        </p:nvGrpSpPr>
        <p:grpSpPr bwMode="auto">
          <a:xfrm>
            <a:off x="947738" y="3657600"/>
            <a:ext cx="923925" cy="990600"/>
            <a:chOff x="3245" y="2519"/>
            <a:chExt cx="582" cy="624"/>
          </a:xfrm>
        </p:grpSpPr>
        <p:grpSp>
          <p:nvGrpSpPr>
            <p:cNvPr id="1058" name="Group 58"/>
            <p:cNvGrpSpPr>
              <a:grpSpLocks/>
            </p:cNvGrpSpPr>
            <p:nvPr/>
          </p:nvGrpSpPr>
          <p:grpSpPr bwMode="auto">
            <a:xfrm rot="5400000">
              <a:off x="3224" y="2540"/>
              <a:ext cx="624" cy="582"/>
              <a:chOff x="1871" y="1824"/>
              <a:chExt cx="2007" cy="1807"/>
            </a:xfrm>
          </p:grpSpPr>
          <p:sp>
            <p:nvSpPr>
              <p:cNvPr id="1060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61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62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63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64" name="Oval 63" descr="Bouquet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5" name="Oval 64"/>
              <p:cNvSpPr>
                <a:spLocks noChangeArrowheads="1"/>
              </p:cNvSpPr>
              <p:nvPr/>
            </p:nvSpPr>
            <p:spPr bwMode="gray">
              <a:xfrm>
                <a:off x="2273" y="2889"/>
                <a:ext cx="1242" cy="2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066" name="Oval 65">
                <a:hlinkClick r:id="rId15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74" y="2888"/>
                <a:ext cx="1240" cy="25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7" name="Oval 66"/>
              <p:cNvSpPr>
                <a:spLocks noChangeArrowheads="1"/>
              </p:cNvSpPr>
              <p:nvPr/>
            </p:nvSpPr>
            <p:spPr bwMode="gray">
              <a:xfrm>
                <a:off x="2267" y="2193"/>
                <a:ext cx="1242" cy="1102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068" name="Oval 67" descr="Bouquet"/>
              <p:cNvSpPr>
                <a:spLocks noChangeArrowheads="1"/>
              </p:cNvSpPr>
              <p:nvPr/>
            </p:nvSpPr>
            <p:spPr bwMode="gray">
              <a:xfrm>
                <a:off x="2270" y="2082"/>
                <a:ext cx="1241" cy="1101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>
                  <a:latin typeface="Constantia" pitchFamily="18" charset="0"/>
                </a:endParaRPr>
              </a:p>
            </p:txBody>
          </p:sp>
        </p:grpSp>
        <p:sp>
          <p:nvSpPr>
            <p:cNvPr id="1059" name="WordArt 68">
              <a:hlinkClick r:id="rId16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3</a:t>
              </a:r>
            </a:p>
          </p:txBody>
        </p:sp>
      </p:grpSp>
      <p:grpSp>
        <p:nvGrpSpPr>
          <p:cNvPr id="21" name="Group 57"/>
          <p:cNvGrpSpPr>
            <a:grpSpLocks/>
          </p:cNvGrpSpPr>
          <p:nvPr/>
        </p:nvGrpSpPr>
        <p:grpSpPr bwMode="auto">
          <a:xfrm>
            <a:off x="914400" y="5868988"/>
            <a:ext cx="922338" cy="989012"/>
            <a:chOff x="3247" y="2515"/>
            <a:chExt cx="581" cy="623"/>
          </a:xfrm>
        </p:grpSpPr>
        <p:grpSp>
          <p:nvGrpSpPr>
            <p:cNvPr id="1047" name="Group 58"/>
            <p:cNvGrpSpPr>
              <a:grpSpLocks/>
            </p:cNvGrpSpPr>
            <p:nvPr/>
          </p:nvGrpSpPr>
          <p:grpSpPr bwMode="auto">
            <a:xfrm rot="5400000">
              <a:off x="3224" y="2540"/>
              <a:ext cx="624" cy="582"/>
              <a:chOff x="1871" y="1824"/>
              <a:chExt cx="2007" cy="1807"/>
            </a:xfrm>
          </p:grpSpPr>
          <p:sp>
            <p:nvSpPr>
              <p:cNvPr id="1049" name="AutoShape 59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50" name="AutoShape 60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51" name="AutoShape 61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52" name="Oval 62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53" name="Oval 63" descr="Bouquet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08" name="Oval 64"/>
              <p:cNvSpPr>
                <a:spLocks noChangeArrowheads="1"/>
              </p:cNvSpPr>
              <p:nvPr/>
            </p:nvSpPr>
            <p:spPr bwMode="gray">
              <a:xfrm>
                <a:off x="2273" y="2889"/>
                <a:ext cx="1242" cy="2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5" name="Oval 65">
                <a:hlinkClick r:id="rId15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74" y="2888"/>
                <a:ext cx="1240" cy="25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 eaLnBrk="0" hangingPunct="0"/>
                <a:endParaRPr lang="vi-VN"/>
              </a:p>
            </p:txBody>
          </p:sp>
          <p:sp>
            <p:nvSpPr>
              <p:cNvPr id="110" name="Oval 66"/>
              <p:cNvSpPr>
                <a:spLocks noChangeArrowheads="1"/>
              </p:cNvSpPr>
              <p:nvPr/>
            </p:nvSpPr>
            <p:spPr bwMode="gray">
              <a:xfrm>
                <a:off x="2267" y="2190"/>
                <a:ext cx="1242" cy="1102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7" name="Oval 67" descr="Bouquet"/>
              <p:cNvSpPr>
                <a:spLocks noChangeArrowheads="1"/>
              </p:cNvSpPr>
              <p:nvPr/>
            </p:nvSpPr>
            <p:spPr bwMode="gray">
              <a:xfrm>
                <a:off x="2270" y="2082"/>
                <a:ext cx="1241" cy="1101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 eaLnBrk="0" hangingPunct="0"/>
                <a:endParaRPr lang="vi-VN"/>
              </a:p>
            </p:txBody>
          </p:sp>
        </p:grpSp>
        <p:sp>
          <p:nvSpPr>
            <p:cNvPr id="1048" name="WordArt 68">
              <a:hlinkClick r:id="rId16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0" y="2679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5</a:t>
              </a:r>
            </a:p>
          </p:txBody>
        </p:sp>
      </p:grpSp>
      <p:sp>
        <p:nvSpPr>
          <p:cNvPr id="112" name="AutoShape 43" descr="Bouquet">
            <a:hlinkClick r:id="" action="ppaction://noaction"/>
          </p:cNvPr>
          <p:cNvSpPr>
            <a:spLocks noChangeArrowheads="1"/>
          </p:cNvSpPr>
          <p:nvPr/>
        </p:nvSpPr>
        <p:spPr bwMode="gray">
          <a:xfrm>
            <a:off x="1828800" y="5943600"/>
            <a:ext cx="7239000" cy="838200"/>
          </a:xfrm>
          <a:prstGeom prst="roundRect">
            <a:avLst>
              <a:gd name="adj" fmla="val 50000"/>
            </a:avLst>
          </a:prstGeom>
          <a:blipFill dpi="0" rotWithShape="1">
            <a:blip r:embed="rId5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36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Dựng biểu đồ và đọc biểu đồ</a:t>
            </a:r>
            <a:endParaRPr lang="en-US" sz="36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AutoShape 43" descr="Bouquet">
            <a:hlinkClick r:id="" action="ppaction://noaction"/>
          </p:cNvPr>
          <p:cNvSpPr>
            <a:spLocks noChangeArrowheads="1"/>
          </p:cNvSpPr>
          <p:nvPr/>
        </p:nvSpPr>
        <p:spPr bwMode="gray">
          <a:xfrm>
            <a:off x="1905000" y="1447800"/>
            <a:ext cx="7162800" cy="1066800"/>
          </a:xfrm>
          <a:prstGeom prst="roundRect">
            <a:avLst>
              <a:gd name="adj" fmla="val 50000"/>
            </a:avLst>
          </a:prstGeom>
          <a:blipFill dpi="0" rotWithShape="1">
            <a:blip r:embed="rId5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Khai thác thông tin từ bảng số liệu </a:t>
            </a:r>
          </a:p>
          <a:p>
            <a:pPr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thống kê ban đầu</a:t>
            </a:r>
            <a:endParaRPr lang="en-US" sz="36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AutoShape 43" descr="Bouquet">
            <a:hlinkClick r:id="" action="ppaction://noaction"/>
          </p:cNvPr>
          <p:cNvSpPr>
            <a:spLocks noChangeArrowheads="1"/>
          </p:cNvSpPr>
          <p:nvPr/>
        </p:nvSpPr>
        <p:spPr bwMode="gray">
          <a:xfrm>
            <a:off x="1866900" y="2667000"/>
            <a:ext cx="7200900" cy="838200"/>
          </a:xfrm>
          <a:prstGeom prst="roundRect">
            <a:avLst>
              <a:gd name="adj" fmla="val 50000"/>
            </a:avLst>
          </a:prstGeom>
          <a:blipFill dpi="0" rotWithShape="1">
            <a:blip r:embed="rId7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Lập bảng tần số</a:t>
            </a:r>
            <a:endParaRPr lang="en-US" sz="36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335492"/>
            <a:ext cx="907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en-US" sz="4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9" name="Picture 57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086" y="166688"/>
            <a:ext cx="91557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24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96" grpId="0" animBg="1"/>
      <p:bldP spid="112" grpId="0" animBg="1"/>
      <p:bldP spid="113" grpId="0" animBg="1"/>
      <p:bldP spid="1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AutoShape 17" descr="Pink tissue paper"/>
          <p:cNvSpPr>
            <a:spLocks noChangeArrowheads="1"/>
          </p:cNvSpPr>
          <p:nvPr/>
        </p:nvSpPr>
        <p:spPr bwMode="auto">
          <a:xfrm>
            <a:off x="1295400" y="400050"/>
            <a:ext cx="7772400" cy="819150"/>
          </a:xfrm>
          <a:prstGeom prst="roundRect">
            <a:avLst>
              <a:gd name="adj" fmla="val 50000"/>
            </a:avLst>
          </a:prstGeom>
          <a:blipFill dpi="0" rotWithShape="1">
            <a:blip r:embed="rId5"/>
            <a:srcRect/>
            <a:tile tx="0" ty="0" sx="100000" sy="100000" flip="none" algn="tl"/>
          </a:blipFill>
          <a:ln w="38100" algn="ctr">
            <a:solidFill>
              <a:srgbClr val="74A73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r" rtl="1"/>
            <a:endParaRPr lang="vi-VN">
              <a:latin typeface="Constantia" pitchFamily="18" charset="0"/>
            </a:endParaRPr>
          </a:p>
        </p:txBody>
      </p:sp>
      <p:grpSp>
        <p:nvGrpSpPr>
          <p:cNvPr id="13" name="Group 69"/>
          <p:cNvGrpSpPr>
            <a:grpSpLocks/>
          </p:cNvGrpSpPr>
          <p:nvPr/>
        </p:nvGrpSpPr>
        <p:grpSpPr bwMode="auto">
          <a:xfrm>
            <a:off x="228600" y="152400"/>
            <a:ext cx="1143000" cy="1219200"/>
            <a:chOff x="196" y="292"/>
            <a:chExt cx="616" cy="507"/>
          </a:xfrm>
        </p:grpSpPr>
        <p:grpSp>
          <p:nvGrpSpPr>
            <p:cNvPr id="1082" name="Group 70"/>
            <p:cNvGrpSpPr>
              <a:grpSpLocks/>
            </p:cNvGrpSpPr>
            <p:nvPr/>
          </p:nvGrpSpPr>
          <p:grpSpPr bwMode="auto">
            <a:xfrm>
              <a:off x="204" y="300"/>
              <a:ext cx="608" cy="499"/>
              <a:chOff x="204" y="300"/>
              <a:chExt cx="608" cy="499"/>
            </a:xfrm>
          </p:grpSpPr>
          <p:sp>
            <p:nvSpPr>
              <p:cNvPr id="1086" name="Oval 19" descr="Oak"/>
              <p:cNvSpPr>
                <a:spLocks noChangeArrowheads="1"/>
              </p:cNvSpPr>
              <p:nvPr/>
            </p:nvSpPr>
            <p:spPr bwMode="auto">
              <a:xfrm rot="1758052">
                <a:off x="204" y="300"/>
                <a:ext cx="592" cy="482"/>
              </a:xfrm>
              <a:prstGeom prst="ellipse">
                <a:avLst/>
              </a:prstGeom>
              <a:blipFill dpi="0" rotWithShape="1">
                <a:blip r:embed="rId6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  <p:sp>
            <p:nvSpPr>
              <p:cNvPr id="1087" name="Oval 24" descr="Oak"/>
              <p:cNvSpPr>
                <a:spLocks noChangeArrowheads="1"/>
              </p:cNvSpPr>
              <p:nvPr/>
            </p:nvSpPr>
            <p:spPr bwMode="gray">
              <a:xfrm rot="1758052">
                <a:off x="220" y="317"/>
                <a:ext cx="592" cy="482"/>
              </a:xfrm>
              <a:prstGeom prst="ellipse">
                <a:avLst/>
              </a:prstGeom>
              <a:blipFill dpi="0" rotWithShape="1">
                <a:blip r:embed="rId6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</p:grpSp>
        <p:grpSp>
          <p:nvGrpSpPr>
            <p:cNvPr id="1083" name="Group 73"/>
            <p:cNvGrpSpPr>
              <a:grpSpLocks/>
            </p:cNvGrpSpPr>
            <p:nvPr/>
          </p:nvGrpSpPr>
          <p:grpSpPr bwMode="auto">
            <a:xfrm>
              <a:off x="196" y="292"/>
              <a:ext cx="592" cy="482"/>
              <a:chOff x="204" y="300"/>
              <a:chExt cx="592" cy="482"/>
            </a:xfrm>
          </p:grpSpPr>
          <p:sp>
            <p:nvSpPr>
              <p:cNvPr id="1084" name="Oval 25" descr="Oak"/>
              <p:cNvSpPr>
                <a:spLocks noChangeArrowheads="1"/>
              </p:cNvSpPr>
              <p:nvPr/>
            </p:nvSpPr>
            <p:spPr bwMode="gray">
              <a:xfrm rot="1758052">
                <a:off x="204" y="300"/>
                <a:ext cx="592" cy="482"/>
              </a:xfrm>
              <a:prstGeom prst="ellipse">
                <a:avLst/>
              </a:prstGeom>
              <a:blipFill dpi="0" rotWithShape="1">
                <a:blip r:embed="rId6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vi-VN">
                  <a:latin typeface="Constantia" pitchFamily="18" charset="0"/>
                </a:endParaRPr>
              </a:p>
            </p:txBody>
          </p:sp>
          <p:pic>
            <p:nvPicPr>
              <p:cNvPr id="1085" name="Picture 27" descr="Picture1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9" y="328"/>
                <a:ext cx="276" cy="280"/>
              </a:xfrm>
              <a:prstGeom prst="rect">
                <a:avLst/>
              </a:prstGeom>
              <a:blipFill dpi="0" rotWithShape="1">
                <a:blip r:embed="rId6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aphicFrame>
        <p:nvGraphicFramePr>
          <p:cNvPr id="10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351637"/>
              </p:ext>
            </p:extLst>
          </p:nvPr>
        </p:nvGraphicFramePr>
        <p:xfrm>
          <a:off x="352425" y="5008397"/>
          <a:ext cx="117157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Clip" r:id="rId8" imgW="3531960" imgH="4445640" progId="">
                  <p:embed/>
                </p:oleObj>
              </mc:Choice>
              <mc:Fallback>
                <p:oleObj name="Clip" r:id="rId8" imgW="3531960" imgH="44456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5008397"/>
                        <a:ext cx="1171575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AutoShape 23" descr="White marble"/>
          <p:cNvSpPr>
            <a:spLocks noChangeArrowheads="1"/>
          </p:cNvSpPr>
          <p:nvPr/>
        </p:nvSpPr>
        <p:spPr bwMode="gray">
          <a:xfrm>
            <a:off x="1295400" y="152400"/>
            <a:ext cx="7772400" cy="1066800"/>
          </a:xfrm>
          <a:prstGeom prst="roundRect">
            <a:avLst>
              <a:gd name="adj" fmla="val 50000"/>
            </a:avLst>
          </a:prstGeom>
          <a:blipFill dpi="0" rotWithShape="1">
            <a:blip r:embed="rId10"/>
            <a:srcRect/>
            <a:tile tx="0" ty="0" sx="100000" sy="100000" flip="none" algn="tl"/>
          </a:blipFill>
          <a:ln w="38100" algn="ctr">
            <a:solidFill>
              <a:srgbClr val="FFCC0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r" rtl="1"/>
            <a:endParaRPr lang="vi-VN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94" name="Text Box 26" descr="White marble"/>
          <p:cNvSpPr txBox="1">
            <a:spLocks noChangeArrowheads="1"/>
          </p:cNvSpPr>
          <p:nvPr/>
        </p:nvSpPr>
        <p:spPr bwMode="gray">
          <a:xfrm>
            <a:off x="1690688" y="311150"/>
            <a:ext cx="6834187" cy="769938"/>
          </a:xfrm>
          <a:prstGeom prst="rect">
            <a:avLst/>
          </a:prstGeom>
          <a:blipFill dpi="0" rotWithShape="1">
            <a:blip r:embed="rId10"/>
            <a:srcRect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897" y="335492"/>
            <a:ext cx="907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endParaRPr lang="en-US" sz="4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9" name="Picture 57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086" y="166688"/>
            <a:ext cx="91557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57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-31750" y="304800"/>
            <a:ext cx="9175750" cy="838200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i="1" smtClean="0">
                <a:solidFill>
                  <a:srgbClr val="FF0000"/>
                </a:solidFill>
                <a:latin typeface="Times New Roman" pitchFamily="18" charset="0"/>
              </a:rPr>
              <a:t> Bài </a:t>
            </a: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tập 1</a:t>
            </a:r>
            <a:r>
              <a:rPr lang="en-US" sz="2800" i="1">
                <a:solidFill>
                  <a:srgbClr val="FF0000"/>
                </a:solidFill>
                <a:latin typeface="Times New Roman" pitchFamily="18" charset="0"/>
              </a:rPr>
              <a:t>:  </a:t>
            </a:r>
            <a:r>
              <a:rPr lang="en-US" sz="2800" i="1" smtClean="0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en-US" sz="2800" b="1" i="1" smtClean="0">
                <a:solidFill>
                  <a:srgbClr val="002060"/>
                </a:solidFill>
                <a:latin typeface="Times New Roman" pitchFamily="18" charset="0"/>
              </a:rPr>
              <a:t>Điểm </a:t>
            </a:r>
            <a:r>
              <a:rPr lang="en-US" sz="2800" b="1" i="1">
                <a:solidFill>
                  <a:srgbClr val="002060"/>
                </a:solidFill>
                <a:latin typeface="Times New Roman" pitchFamily="18" charset="0"/>
              </a:rPr>
              <a:t>một bài kiểm tra của một nhóm học </a:t>
            </a:r>
            <a:r>
              <a:rPr lang="en-US" sz="2800" b="1" i="1" smtClean="0">
                <a:solidFill>
                  <a:srgbClr val="002060"/>
                </a:solidFill>
                <a:latin typeface="Times New Roman" pitchFamily="18" charset="0"/>
              </a:rPr>
              <a:t>sinh 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i="1" smtClean="0">
                <a:solidFill>
                  <a:srgbClr val="002060"/>
                </a:solidFill>
                <a:latin typeface="Times New Roman" pitchFamily="18" charset="0"/>
              </a:rPr>
              <a:t>được </a:t>
            </a:r>
            <a:r>
              <a:rPr lang="en-US" sz="2800" b="1" i="1">
                <a:solidFill>
                  <a:srgbClr val="002060"/>
                </a:solidFill>
                <a:latin typeface="Times New Roman" pitchFamily="18" charset="0"/>
              </a:rPr>
              <a:t>ghi lại như sau: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b="1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>
              <a:latin typeface="Times New Roman" pitchFamily="18" charset="0"/>
            </a:endParaRPr>
          </a:p>
        </p:txBody>
      </p:sp>
      <p:graphicFrame>
        <p:nvGraphicFramePr>
          <p:cNvPr id="107584" name="Group 6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24986259"/>
              </p:ext>
            </p:extLst>
          </p:nvPr>
        </p:nvGraphicFramePr>
        <p:xfrm>
          <a:off x="533400" y="1295400"/>
          <a:ext cx="8077200" cy="914400"/>
        </p:xfrm>
        <a:graphic>
          <a:graphicData uri="http://schemas.openxmlformats.org/drawingml/2006/table">
            <a:tbl>
              <a:tblPr/>
              <a:tblGrid>
                <a:gridCol w="16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4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6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7568" name="Rectangle 48"/>
          <p:cNvSpPr>
            <a:spLocks noChangeArrowheads="1"/>
          </p:cNvSpPr>
          <p:nvPr/>
        </p:nvSpPr>
        <p:spPr bwMode="auto">
          <a:xfrm>
            <a:off x="227013" y="2422237"/>
            <a:ext cx="937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Chọn </a:t>
            </a: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đáp án đúng.</a:t>
            </a:r>
          </a:p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endParaRPr lang="en-US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586" name="Oval 66"/>
          <p:cNvSpPr>
            <a:spLocks noChangeArrowheads="1"/>
          </p:cNvSpPr>
          <p:nvPr/>
        </p:nvSpPr>
        <p:spPr bwMode="auto">
          <a:xfrm>
            <a:off x="1610157" y="4306888"/>
            <a:ext cx="441325" cy="442912"/>
          </a:xfrm>
          <a:prstGeom prst="ellipse">
            <a:avLst/>
          </a:prstGeom>
          <a:noFill/>
          <a:ln w="28575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" name="Cloud Callout 2"/>
          <p:cNvSpPr/>
          <p:nvPr/>
        </p:nvSpPr>
        <p:spPr>
          <a:xfrm>
            <a:off x="3934691" y="2595418"/>
            <a:ext cx="5181600" cy="2133600"/>
          </a:xfrm>
          <a:prstGeom prst="cloudCallout">
            <a:avLst>
              <a:gd name="adj1" fmla="val -46145"/>
              <a:gd name="adj2" fmla="val -7711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3900" lvl="1" indent="-266700" algn="just">
              <a:lnSpc>
                <a:spcPct val="90000"/>
              </a:lnSpc>
              <a:spcBef>
                <a:spcPct val="20000"/>
              </a:spcBef>
            </a:pP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 các số liệu trên để trả lời các câu hỏi sau:</a:t>
            </a:r>
          </a:p>
        </p:txBody>
      </p:sp>
      <p:sp>
        <p:nvSpPr>
          <p:cNvPr id="8" name="Rectangle 48"/>
          <p:cNvSpPr>
            <a:spLocks noChangeArrowheads="1"/>
          </p:cNvSpPr>
          <p:nvPr/>
        </p:nvSpPr>
        <p:spPr bwMode="auto">
          <a:xfrm>
            <a:off x="214745" y="2895600"/>
            <a:ext cx="93726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endParaRPr lang="en-US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Dấu hiệu điều tra là:</a:t>
            </a:r>
          </a:p>
          <a:p>
            <a:pPr marL="1428750" lvl="2" indent="-590550">
              <a:lnSpc>
                <a:spcPct val="90000"/>
              </a:lnSpc>
              <a:spcBef>
                <a:spcPct val="20000"/>
              </a:spcBef>
            </a:pPr>
            <a:r>
              <a:rPr lang="en-US" sz="2800" smtClean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Bài kiểm tra của mỗi học sinh		</a:t>
            </a:r>
          </a:p>
          <a:p>
            <a:pPr marL="1428750" lvl="2" indent="-59055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B. Điểm bài kiểm tra của mỗi học sinh</a:t>
            </a:r>
          </a:p>
          <a:p>
            <a:pPr marL="1428750" lvl="2" indent="-59055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C. Cả A và B đều đúng</a:t>
            </a:r>
          </a:p>
          <a:p>
            <a:pPr marL="1428750" lvl="2" indent="-59055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D. Cả A và B đều sai</a:t>
            </a:r>
          </a:p>
        </p:txBody>
      </p:sp>
    </p:spTree>
    <p:extLst>
      <p:ext uri="{BB962C8B-B14F-4D97-AF65-F5344CB8AC3E}">
        <p14:creationId xmlns:p14="http://schemas.microsoft.com/office/powerpoint/2010/main" val="70969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100"/>
                                        <p:tgtEl>
                                          <p:spTgt spid="107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68" grpId="0"/>
      <p:bldP spid="107586" grpId="0" animBg="1"/>
      <p:bldP spid="3" grpId="0" animBg="1"/>
      <p:bldP spid="3" grpId="1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-31750" y="304800"/>
            <a:ext cx="9175750" cy="838200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i="1" smtClean="0">
                <a:solidFill>
                  <a:srgbClr val="FF0000"/>
                </a:solidFill>
                <a:latin typeface="Times New Roman" pitchFamily="18" charset="0"/>
              </a:rPr>
              <a:t> Bài </a:t>
            </a: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tập 1</a:t>
            </a:r>
            <a:r>
              <a:rPr lang="en-US" sz="2800" i="1">
                <a:solidFill>
                  <a:srgbClr val="FF0000"/>
                </a:solidFill>
                <a:latin typeface="Times New Roman" pitchFamily="18" charset="0"/>
              </a:rPr>
              <a:t>:  </a:t>
            </a:r>
            <a:r>
              <a:rPr lang="en-US" sz="2800" i="1" smtClean="0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en-US" sz="2800" b="1" i="1" smtClean="0">
                <a:solidFill>
                  <a:srgbClr val="002060"/>
                </a:solidFill>
                <a:latin typeface="Times New Roman" pitchFamily="18" charset="0"/>
              </a:rPr>
              <a:t>Điểm </a:t>
            </a:r>
            <a:r>
              <a:rPr lang="en-US" sz="2800" b="1" i="1">
                <a:solidFill>
                  <a:srgbClr val="002060"/>
                </a:solidFill>
                <a:latin typeface="Times New Roman" pitchFamily="18" charset="0"/>
              </a:rPr>
              <a:t>một bài kiểm tra của một nhóm học </a:t>
            </a:r>
            <a:r>
              <a:rPr lang="en-US" sz="2800" b="1" i="1" smtClean="0">
                <a:solidFill>
                  <a:srgbClr val="002060"/>
                </a:solidFill>
                <a:latin typeface="Times New Roman" pitchFamily="18" charset="0"/>
              </a:rPr>
              <a:t>sinh 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i="1" smtClean="0">
                <a:solidFill>
                  <a:srgbClr val="002060"/>
                </a:solidFill>
                <a:latin typeface="Times New Roman" pitchFamily="18" charset="0"/>
              </a:rPr>
              <a:t>được </a:t>
            </a:r>
            <a:r>
              <a:rPr lang="en-US" sz="2800" b="1" i="1">
                <a:solidFill>
                  <a:srgbClr val="002060"/>
                </a:solidFill>
                <a:latin typeface="Times New Roman" pitchFamily="18" charset="0"/>
              </a:rPr>
              <a:t>ghi lại như sau: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b="1">
              <a:solidFill>
                <a:srgbClr val="0070C0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>
              <a:latin typeface="Times New Roman" pitchFamily="18" charset="0"/>
            </a:endParaRPr>
          </a:p>
        </p:txBody>
      </p:sp>
      <p:graphicFrame>
        <p:nvGraphicFramePr>
          <p:cNvPr id="107584" name="Group 6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40155194"/>
              </p:ext>
            </p:extLst>
          </p:nvPr>
        </p:nvGraphicFramePr>
        <p:xfrm>
          <a:off x="533400" y="1295400"/>
          <a:ext cx="8077200" cy="914400"/>
        </p:xfrm>
        <a:graphic>
          <a:graphicData uri="http://schemas.openxmlformats.org/drawingml/2006/table">
            <a:tbl>
              <a:tblPr/>
              <a:tblGrid>
                <a:gridCol w="16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4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6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7568" name="Rectangle 48"/>
          <p:cNvSpPr>
            <a:spLocks noChangeArrowheads="1"/>
          </p:cNvSpPr>
          <p:nvPr/>
        </p:nvSpPr>
        <p:spPr bwMode="auto">
          <a:xfrm>
            <a:off x="2895600" y="2286000"/>
            <a:ext cx="357447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Chọn </a:t>
            </a: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đáp án đúng.</a:t>
            </a:r>
          </a:p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endParaRPr lang="en-US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8"/>
          <p:cNvSpPr>
            <a:spLocks noChangeArrowheads="1"/>
          </p:cNvSpPr>
          <p:nvPr/>
        </p:nvSpPr>
        <p:spPr bwMode="auto">
          <a:xfrm>
            <a:off x="0" y="2881746"/>
            <a:ext cx="8991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Số các giá trị của dấu hiệu là:</a:t>
            </a:r>
          </a:p>
          <a:p>
            <a:pPr marL="1428750" lvl="2" indent="-59055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7  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B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8  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C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9 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D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10</a:t>
            </a:r>
          </a:p>
        </p:txBody>
      </p:sp>
      <p:sp>
        <p:nvSpPr>
          <p:cNvPr id="10" name="Rectangle 32"/>
          <p:cNvSpPr>
            <a:spLocks noChangeArrowheads="1"/>
          </p:cNvSpPr>
          <p:nvPr/>
        </p:nvSpPr>
        <p:spPr bwMode="auto">
          <a:xfrm>
            <a:off x="31750" y="4133255"/>
            <a:ext cx="94297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/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Câu 3. Số các giá trị khác nhau của dấu hiệu là:</a:t>
            </a:r>
          </a:p>
          <a:p>
            <a:pPr lvl="2"/>
            <a:r>
              <a:rPr lang="en-US" sz="280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smtClean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7	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B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6  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C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5 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D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4</a:t>
            </a: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0" y="5446693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1"/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4. Tần số của giá trị 7 là:</a:t>
            </a:r>
          </a:p>
          <a:p>
            <a:pPr lvl="2"/>
            <a:r>
              <a:rPr lang="en-US" sz="280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smtClean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2  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B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5  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C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3    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D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4</a:t>
            </a:r>
          </a:p>
        </p:txBody>
      </p:sp>
      <p:sp>
        <p:nvSpPr>
          <p:cNvPr id="12" name="Oval 31"/>
          <p:cNvSpPr>
            <a:spLocks noChangeArrowheads="1"/>
          </p:cNvSpPr>
          <p:nvPr/>
        </p:nvSpPr>
        <p:spPr bwMode="auto">
          <a:xfrm>
            <a:off x="6629400" y="3368675"/>
            <a:ext cx="585787" cy="442912"/>
          </a:xfrm>
          <a:prstGeom prst="ellipse">
            <a:avLst/>
          </a:prstGeom>
          <a:noFill/>
          <a:ln w="38100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Oval 31"/>
          <p:cNvSpPr>
            <a:spLocks noChangeArrowheads="1"/>
          </p:cNvSpPr>
          <p:nvPr/>
        </p:nvSpPr>
        <p:spPr bwMode="auto">
          <a:xfrm>
            <a:off x="3200400" y="4644450"/>
            <a:ext cx="585787" cy="442912"/>
          </a:xfrm>
          <a:prstGeom prst="ellipse">
            <a:avLst/>
          </a:prstGeom>
          <a:noFill/>
          <a:ln w="38100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Oval 31"/>
          <p:cNvSpPr>
            <a:spLocks noChangeArrowheads="1"/>
          </p:cNvSpPr>
          <p:nvPr/>
        </p:nvSpPr>
        <p:spPr bwMode="auto">
          <a:xfrm>
            <a:off x="5029200" y="5957888"/>
            <a:ext cx="585787" cy="442912"/>
          </a:xfrm>
          <a:prstGeom prst="ellipse">
            <a:avLst/>
          </a:prstGeom>
          <a:noFill/>
          <a:ln w="38100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8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-31750" y="304800"/>
            <a:ext cx="9175750" cy="838200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i="1" smtClean="0">
                <a:solidFill>
                  <a:srgbClr val="FF0000"/>
                </a:solidFill>
                <a:latin typeface="Times New Roman" pitchFamily="18" charset="0"/>
              </a:rPr>
              <a:t> Bài </a:t>
            </a: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tập 1</a:t>
            </a:r>
            <a:r>
              <a:rPr lang="en-US" sz="2800" i="1">
                <a:solidFill>
                  <a:srgbClr val="FF0000"/>
                </a:solidFill>
                <a:latin typeface="Times New Roman" pitchFamily="18" charset="0"/>
              </a:rPr>
              <a:t>:  </a:t>
            </a:r>
            <a:r>
              <a:rPr lang="en-US" sz="2800" i="1" smtClean="0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en-US" sz="2800" b="1" i="1" smtClean="0">
                <a:solidFill>
                  <a:srgbClr val="002060"/>
                </a:solidFill>
                <a:latin typeface="Times New Roman" pitchFamily="18" charset="0"/>
              </a:rPr>
              <a:t>Điểm </a:t>
            </a:r>
            <a:r>
              <a:rPr lang="en-US" sz="2800" b="1" i="1">
                <a:solidFill>
                  <a:srgbClr val="002060"/>
                </a:solidFill>
                <a:latin typeface="Times New Roman" pitchFamily="18" charset="0"/>
              </a:rPr>
              <a:t>một bài kiểm tra của một nhóm học </a:t>
            </a:r>
            <a:r>
              <a:rPr lang="en-US" sz="2800" b="1" i="1" smtClean="0">
                <a:solidFill>
                  <a:srgbClr val="002060"/>
                </a:solidFill>
                <a:latin typeface="Times New Roman" pitchFamily="18" charset="0"/>
              </a:rPr>
              <a:t>sinh 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i="1" smtClean="0">
                <a:solidFill>
                  <a:srgbClr val="002060"/>
                </a:solidFill>
                <a:latin typeface="Times New Roman" pitchFamily="18" charset="0"/>
              </a:rPr>
              <a:t>được </a:t>
            </a:r>
            <a:r>
              <a:rPr lang="en-US" sz="2800" b="1" i="1">
                <a:solidFill>
                  <a:srgbClr val="002060"/>
                </a:solidFill>
                <a:latin typeface="Times New Roman" pitchFamily="18" charset="0"/>
              </a:rPr>
              <a:t>ghi lại như sau: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b="1">
              <a:solidFill>
                <a:srgbClr val="0070C0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>
              <a:latin typeface="Times New Roman" pitchFamily="18" charset="0"/>
            </a:endParaRPr>
          </a:p>
        </p:txBody>
      </p:sp>
      <p:graphicFrame>
        <p:nvGraphicFramePr>
          <p:cNvPr id="107584" name="Group 6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89739391"/>
              </p:ext>
            </p:extLst>
          </p:nvPr>
        </p:nvGraphicFramePr>
        <p:xfrm>
          <a:off x="533400" y="1295400"/>
          <a:ext cx="8077200" cy="914400"/>
        </p:xfrm>
        <a:graphic>
          <a:graphicData uri="http://schemas.openxmlformats.org/drawingml/2006/table">
            <a:tbl>
              <a:tblPr/>
              <a:tblGrid>
                <a:gridCol w="16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4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6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7568" name="Rectangle 48"/>
          <p:cNvSpPr>
            <a:spLocks noChangeArrowheads="1"/>
          </p:cNvSpPr>
          <p:nvPr/>
        </p:nvSpPr>
        <p:spPr bwMode="auto">
          <a:xfrm>
            <a:off x="2895600" y="2286000"/>
            <a:ext cx="357447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Chọn </a:t>
            </a: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đáp án đúng.</a:t>
            </a:r>
          </a:p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endParaRPr lang="en-US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31"/>
          <p:cNvSpPr>
            <a:spLocks noChangeArrowheads="1"/>
          </p:cNvSpPr>
          <p:nvPr/>
        </p:nvSpPr>
        <p:spPr bwMode="auto">
          <a:xfrm>
            <a:off x="480219" y="4960144"/>
            <a:ext cx="585787" cy="442912"/>
          </a:xfrm>
          <a:prstGeom prst="ellipse">
            <a:avLst/>
          </a:prstGeom>
          <a:noFill/>
          <a:ln w="38100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15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278238"/>
              </p:ext>
            </p:extLst>
          </p:nvPr>
        </p:nvGraphicFramePr>
        <p:xfrm>
          <a:off x="228600" y="3611880"/>
          <a:ext cx="8793162" cy="1036320"/>
        </p:xfrm>
        <a:graphic>
          <a:graphicData uri="http://schemas.openxmlformats.org/drawingml/2006/table">
            <a:tbl>
              <a:tblPr/>
              <a:tblGrid>
                <a:gridCol w="1874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6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9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20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 trị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Tần số (n)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N=10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Group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013628"/>
              </p:ext>
            </p:extLst>
          </p:nvPr>
        </p:nvGraphicFramePr>
        <p:xfrm>
          <a:off x="228600" y="5516880"/>
          <a:ext cx="8793162" cy="1036320"/>
        </p:xfrm>
        <a:graphic>
          <a:graphicData uri="http://schemas.openxmlformats.org/drawingml/2006/table">
            <a:tbl>
              <a:tblPr/>
              <a:tblGrid>
                <a:gridCol w="1874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5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1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 trị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Tần số (n)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N=10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Text Box 133"/>
          <p:cNvSpPr txBox="1">
            <a:spLocks noChangeArrowheads="1"/>
          </p:cNvSpPr>
          <p:nvPr/>
        </p:nvSpPr>
        <p:spPr bwMode="auto">
          <a:xfrm>
            <a:off x="532102" y="3101686"/>
            <a:ext cx="1020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</a:t>
            </a:r>
          </a:p>
        </p:txBody>
      </p:sp>
      <p:sp>
        <p:nvSpPr>
          <p:cNvPr id="18" name="Text Box 134"/>
          <p:cNvSpPr txBox="1">
            <a:spLocks noChangeArrowheads="1"/>
          </p:cNvSpPr>
          <p:nvPr/>
        </p:nvSpPr>
        <p:spPr bwMode="auto">
          <a:xfrm>
            <a:off x="555625" y="4953000"/>
            <a:ext cx="1020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</a:t>
            </a:r>
          </a:p>
        </p:txBody>
      </p:sp>
      <p:sp>
        <p:nvSpPr>
          <p:cNvPr id="19" name="Text Box 133"/>
          <p:cNvSpPr txBox="1">
            <a:spLocks noChangeArrowheads="1"/>
          </p:cNvSpPr>
          <p:nvPr/>
        </p:nvSpPr>
        <p:spPr bwMode="auto">
          <a:xfrm>
            <a:off x="228168" y="2688848"/>
            <a:ext cx="87634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lvl="1"/>
            <a:r>
              <a:rPr lang="en-US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5: 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Bảng tần số nào sau đây đúng </a:t>
            </a: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49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-31750" y="304800"/>
            <a:ext cx="9175750" cy="838200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i="1" smtClean="0">
                <a:solidFill>
                  <a:srgbClr val="FF0000"/>
                </a:solidFill>
                <a:latin typeface="Times New Roman" pitchFamily="18" charset="0"/>
              </a:rPr>
              <a:t> Bài </a:t>
            </a: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tập 1</a:t>
            </a:r>
            <a:r>
              <a:rPr lang="en-US" sz="2800" i="1">
                <a:solidFill>
                  <a:srgbClr val="FF0000"/>
                </a:solidFill>
                <a:latin typeface="Times New Roman" pitchFamily="18" charset="0"/>
              </a:rPr>
              <a:t>:  </a:t>
            </a:r>
            <a:r>
              <a:rPr lang="en-US" sz="2800" i="1" smtClean="0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en-US" sz="2800" b="1" i="1" smtClean="0">
                <a:solidFill>
                  <a:srgbClr val="002060"/>
                </a:solidFill>
                <a:latin typeface="Times New Roman" pitchFamily="18" charset="0"/>
              </a:rPr>
              <a:t>Điểm </a:t>
            </a:r>
            <a:r>
              <a:rPr lang="en-US" sz="2800" b="1" i="1">
                <a:solidFill>
                  <a:srgbClr val="002060"/>
                </a:solidFill>
                <a:latin typeface="Times New Roman" pitchFamily="18" charset="0"/>
              </a:rPr>
              <a:t>một bài kiểm tra của một nhóm học </a:t>
            </a:r>
            <a:r>
              <a:rPr lang="en-US" sz="2800" b="1" i="1" smtClean="0">
                <a:solidFill>
                  <a:srgbClr val="002060"/>
                </a:solidFill>
                <a:latin typeface="Times New Roman" pitchFamily="18" charset="0"/>
              </a:rPr>
              <a:t>sinh 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b="1" i="1" smtClean="0">
                <a:solidFill>
                  <a:srgbClr val="002060"/>
                </a:solidFill>
                <a:latin typeface="Times New Roman" pitchFamily="18" charset="0"/>
              </a:rPr>
              <a:t>được </a:t>
            </a:r>
            <a:r>
              <a:rPr lang="en-US" sz="2800" b="1" i="1">
                <a:solidFill>
                  <a:srgbClr val="002060"/>
                </a:solidFill>
                <a:latin typeface="Times New Roman" pitchFamily="18" charset="0"/>
              </a:rPr>
              <a:t>ghi lại như sau: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b="1">
              <a:solidFill>
                <a:srgbClr val="0070C0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>
              <a:latin typeface="Times New Roman" pitchFamily="18" charset="0"/>
            </a:endParaRPr>
          </a:p>
        </p:txBody>
      </p:sp>
      <p:graphicFrame>
        <p:nvGraphicFramePr>
          <p:cNvPr id="107584" name="Group 6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60933319"/>
              </p:ext>
            </p:extLst>
          </p:nvPr>
        </p:nvGraphicFramePr>
        <p:xfrm>
          <a:off x="533400" y="1295400"/>
          <a:ext cx="8077200" cy="914400"/>
        </p:xfrm>
        <a:graphic>
          <a:graphicData uri="http://schemas.openxmlformats.org/drawingml/2006/table">
            <a:tbl>
              <a:tblPr/>
              <a:tblGrid>
                <a:gridCol w="16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4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6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7568" name="Rectangle 48"/>
          <p:cNvSpPr>
            <a:spLocks noChangeArrowheads="1"/>
          </p:cNvSpPr>
          <p:nvPr/>
        </p:nvSpPr>
        <p:spPr bwMode="auto">
          <a:xfrm>
            <a:off x="2895600" y="2286000"/>
            <a:ext cx="357447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Chọn </a:t>
            </a:r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đáp án đúng.</a:t>
            </a:r>
          </a:p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endParaRPr lang="en-US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8"/>
          <p:cNvSpPr>
            <a:spLocks noChangeArrowheads="1"/>
          </p:cNvSpPr>
          <p:nvPr/>
        </p:nvSpPr>
        <p:spPr bwMode="auto">
          <a:xfrm>
            <a:off x="0" y="4251759"/>
            <a:ext cx="8991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23900" lvl="1" indent="-266700">
              <a:lnSpc>
                <a:spcPct val="90000"/>
              </a:lnSpc>
              <a:spcBef>
                <a:spcPct val="20000"/>
              </a:spcBef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6.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Số trung bình cộng của dấu hiệu là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428750" lvl="2" indent="-59055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7,6             B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7,5             C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7,8            D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7,9</a:t>
            </a:r>
            <a:endParaRPr lang="en-US" sz="2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2"/>
          <p:cNvSpPr>
            <a:spLocks noChangeArrowheads="1"/>
          </p:cNvSpPr>
          <p:nvPr/>
        </p:nvSpPr>
        <p:spPr bwMode="auto">
          <a:xfrm>
            <a:off x="31750" y="5370493"/>
            <a:ext cx="94297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/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Câu </a:t>
            </a:r>
            <a:r>
              <a:rPr lang="en-US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Mốt của </a:t>
            </a: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dấu hiệu là:</a:t>
            </a:r>
          </a:p>
          <a:p>
            <a:pPr lvl="2"/>
            <a:r>
              <a:rPr lang="en-US" sz="280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smtClean="0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B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            C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           D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31"/>
          <p:cNvSpPr>
            <a:spLocks noChangeArrowheads="1"/>
          </p:cNvSpPr>
          <p:nvPr/>
        </p:nvSpPr>
        <p:spPr bwMode="auto">
          <a:xfrm>
            <a:off x="1447800" y="4738688"/>
            <a:ext cx="585787" cy="442912"/>
          </a:xfrm>
          <a:prstGeom prst="ellipse">
            <a:avLst/>
          </a:prstGeom>
          <a:noFill/>
          <a:ln w="38100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Oval 31"/>
          <p:cNvSpPr>
            <a:spLocks noChangeArrowheads="1"/>
          </p:cNvSpPr>
          <p:nvPr/>
        </p:nvSpPr>
        <p:spPr bwMode="auto">
          <a:xfrm>
            <a:off x="5008418" y="5881688"/>
            <a:ext cx="585787" cy="442912"/>
          </a:xfrm>
          <a:prstGeom prst="ellipse">
            <a:avLst/>
          </a:prstGeom>
          <a:noFill/>
          <a:ln w="38100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15" name="Group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607769"/>
              </p:ext>
            </p:extLst>
          </p:nvPr>
        </p:nvGraphicFramePr>
        <p:xfrm>
          <a:off x="198438" y="2895600"/>
          <a:ext cx="8793162" cy="1036320"/>
        </p:xfrm>
        <a:graphic>
          <a:graphicData uri="http://schemas.openxmlformats.org/drawingml/2006/table">
            <a:tbl>
              <a:tblPr/>
              <a:tblGrid>
                <a:gridCol w="1874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5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1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 trị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Tần số (n)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N=10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5-Point Star 1">
            <a:hlinkClick r:id="rId3" action="ppaction://hlinksldjump"/>
          </p:cNvPr>
          <p:cNvSpPr/>
          <p:nvPr/>
        </p:nvSpPr>
        <p:spPr>
          <a:xfrm>
            <a:off x="8763000" y="6477000"/>
            <a:ext cx="3810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1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856</Words>
  <Application>Microsoft Office PowerPoint</Application>
  <PresentationFormat>On-screen Show (4:3)</PresentationFormat>
  <Paragraphs>340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.VnTime</vt:lpstr>
      <vt:lpstr>Arial</vt:lpstr>
      <vt:lpstr>Book Antiqua</vt:lpstr>
      <vt:lpstr>Calibri</vt:lpstr>
      <vt:lpstr>Constantia</vt:lpstr>
      <vt:lpstr>Tahoma</vt:lpstr>
      <vt:lpstr>Times New Roman</vt:lpstr>
      <vt:lpstr>Times NewRoman</vt:lpstr>
      <vt:lpstr>Wingdings</vt:lpstr>
      <vt:lpstr>Office Theme</vt:lpstr>
      <vt:lpstr>Equation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59</cp:revision>
  <dcterms:created xsi:type="dcterms:W3CDTF">2016-02-17T14:41:23Z</dcterms:created>
  <dcterms:modified xsi:type="dcterms:W3CDTF">2021-02-23T07:51:45Z</dcterms:modified>
</cp:coreProperties>
</file>