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01" r:id="rId2"/>
    <p:sldId id="333" r:id="rId3"/>
    <p:sldId id="303" r:id="rId4"/>
    <p:sldId id="304" r:id="rId5"/>
    <p:sldId id="305" r:id="rId6"/>
    <p:sldId id="306" r:id="rId7"/>
    <p:sldId id="307" r:id="rId8"/>
    <p:sldId id="308" r:id="rId9"/>
    <p:sldId id="309" r:id="rId10"/>
    <p:sldId id="310" r:id="rId11"/>
    <p:sldId id="311" r:id="rId12"/>
    <p:sldId id="312" r:id="rId13"/>
    <p:sldId id="313" r:id="rId14"/>
    <p:sldId id="314" r:id="rId15"/>
    <p:sldId id="315" r:id="rId16"/>
    <p:sldId id="316" r:id="rId17"/>
    <p:sldId id="317" r:id="rId18"/>
    <p:sldId id="318" r:id="rId19"/>
    <p:sldId id="319" r:id="rId20"/>
    <p:sldId id="320" r:id="rId21"/>
    <p:sldId id="335" r:id="rId22"/>
    <p:sldId id="336" r:id="rId23"/>
    <p:sldId id="338" r:id="rId24"/>
    <p:sldId id="322" r:id="rId25"/>
    <p:sldId id="339" r:id="rId26"/>
    <p:sldId id="323" r:id="rId27"/>
    <p:sldId id="324" r:id="rId28"/>
    <p:sldId id="340" r:id="rId29"/>
    <p:sldId id="325" r:id="rId30"/>
    <p:sldId id="326" r:id="rId31"/>
    <p:sldId id="327" r:id="rId32"/>
    <p:sldId id="341" r:id="rId33"/>
    <p:sldId id="329" r:id="rId34"/>
    <p:sldId id="330" r:id="rId35"/>
    <p:sldId id="342" r:id="rId36"/>
    <p:sldId id="331" r:id="rId37"/>
    <p:sldId id="33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82" d="100"/>
          <a:sy n="82" d="100"/>
        </p:scale>
        <p:origin x="979" y="67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506886" y="0"/>
            <a:ext cx="151506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Review</a:t>
            </a:r>
            <a:r>
              <a:rPr lang="en-US" baseline="0" smtClean="0"/>
              <a:t> Unit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390909" y="-17814"/>
            <a:ext cx="180109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 smtClean="0"/>
              <a:t>Review </a:t>
            </a:r>
            <a:r>
              <a:rPr lang="en-US" smtClean="0"/>
              <a:t>Unit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411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</a:t>
            </a:r>
            <a:r>
              <a:rPr lang="en-US" sz="1800" b="1" smtClean="0">
                <a:solidFill>
                  <a:schemeClr val="bg1"/>
                </a:solidFill>
              </a:rPr>
              <a:t>3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3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</a:rPr>
              <a:t>Unit </a:t>
            </a:r>
            <a:r>
              <a:rPr lang="en-US" sz="4400" b="1" smtClean="0">
                <a:solidFill>
                  <a:srgbClr val="0070C0"/>
                </a:solidFill>
              </a:rPr>
              <a:t>3: Music and Arts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Review</a:t>
            </a:r>
          </a:p>
          <a:p>
            <a:pPr algn="ctr"/>
            <a:r>
              <a:rPr lang="en-US" sz="3200" smtClean="0">
                <a:solidFill>
                  <a:srgbClr val="FF0000"/>
                </a:solidFill>
              </a:rPr>
              <a:t>Pages</a:t>
            </a:r>
            <a:r>
              <a:rPr lang="en-US" sz="3200" smtClean="0"/>
              <a:t> </a:t>
            </a:r>
            <a:r>
              <a:rPr lang="en-US" sz="3200" smtClean="0">
                <a:solidFill>
                  <a:srgbClr val="FF0000"/>
                </a:solidFill>
              </a:rPr>
              <a:t>88 </a:t>
            </a:r>
            <a:r>
              <a:rPr lang="en-US" sz="3200">
                <a:solidFill>
                  <a:srgbClr val="FF0000"/>
                </a:solidFill>
              </a:rPr>
              <a:t>&amp; </a:t>
            </a:r>
            <a:r>
              <a:rPr lang="en-US" sz="3200" smtClean="0">
                <a:solidFill>
                  <a:srgbClr val="FF0000"/>
                </a:solidFill>
              </a:rPr>
              <a:t>89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5282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103" y="670035"/>
            <a:ext cx="10074166" cy="4252104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3515710" y="1363717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033752" y="1521372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545317" y="1363717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066690" y="1363717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2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207" y="840088"/>
            <a:ext cx="10247586" cy="3971691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5220992" y="1426753"/>
            <a:ext cx="806669" cy="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3192517" y="1426753"/>
            <a:ext cx="6700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952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990" y="784593"/>
            <a:ext cx="9568037" cy="3787407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349062" y="1269098"/>
            <a:ext cx="6700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463862" y="1269098"/>
            <a:ext cx="1347952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08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124" y="966862"/>
            <a:ext cx="8649145" cy="350538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2443655" y="1458284"/>
            <a:ext cx="6700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3996558" y="1458284"/>
            <a:ext cx="6700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5494282" y="1458284"/>
            <a:ext cx="4650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913585" y="1458284"/>
            <a:ext cx="4650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02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386" y="1190297"/>
            <a:ext cx="10633842" cy="52577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99748" y="415511"/>
            <a:ext cx="10022627" cy="5539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i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and choose the correct answer.</a:t>
            </a:r>
            <a:endParaRPr lang="en-US" sz="3000" i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81043" y="415511"/>
            <a:ext cx="239514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i="1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000" b="1" i="1">
                <a:solidFill>
                  <a:srgbClr val="0070C0"/>
                </a:solidFill>
                <a:highlight>
                  <a:srgbClr val="FFFF00"/>
                </a:highlight>
              </a:rPr>
              <a:t>FIRST TIME</a:t>
            </a:r>
            <a:endParaRPr lang="en-US" sz="3000"/>
          </a:p>
        </p:txBody>
      </p:sp>
      <p:sp>
        <p:nvSpPr>
          <p:cNvPr id="6" name="TextBox 5"/>
          <p:cNvSpPr txBox="1"/>
          <p:nvPr/>
        </p:nvSpPr>
        <p:spPr>
          <a:xfrm>
            <a:off x="0" y="415511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While</a:t>
            </a:r>
            <a:r>
              <a:rPr lang="en-US" sz="2000" b="1" smtClean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- </a:t>
            </a:r>
            <a:r>
              <a:rPr lang="en-US" sz="2000" b="1" dirty="0" smtClean="0">
                <a:solidFill>
                  <a:schemeClr val="bg1"/>
                </a:solidFill>
              </a:rPr>
              <a:t>listening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2" name="CD2-TRACK 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0228" y="56310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5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2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20920" y="543836"/>
            <a:ext cx="10022627" cy="5539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i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listen again and check</a:t>
            </a:r>
            <a:endParaRPr lang="en-US" sz="3000" i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40887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While</a:t>
            </a:r>
            <a:r>
              <a:rPr lang="en-US" sz="2000" b="1" smtClean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- </a:t>
            </a:r>
            <a:r>
              <a:rPr lang="en-US" sz="2000" b="1" dirty="0" smtClean="0">
                <a:solidFill>
                  <a:schemeClr val="bg1"/>
                </a:solidFill>
              </a:rPr>
              <a:t>listening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1028" y="2963917"/>
            <a:ext cx="5849006" cy="302698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032233" y="448554"/>
            <a:ext cx="30237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200" b="1" i="1" smtClean="0">
                <a:solidFill>
                  <a:srgbClr val="0070C0"/>
                </a:solidFill>
                <a:highlight>
                  <a:srgbClr val="FFFF00"/>
                </a:highlight>
              </a:rPr>
              <a:t>SECOND </a:t>
            </a:r>
            <a:r>
              <a:rPr lang="en-US" sz="3200" b="1" i="1">
                <a:solidFill>
                  <a:srgbClr val="0070C0"/>
                </a:solidFill>
                <a:highlight>
                  <a:srgbClr val="FFFF00"/>
                </a:highlight>
              </a:rPr>
              <a:t>TIME</a:t>
            </a:r>
            <a:endParaRPr lang="en-US" sz="320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6810702" y="3364477"/>
            <a:ext cx="646387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623737" y="3355132"/>
            <a:ext cx="3389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175531" y="3355132"/>
            <a:ext cx="8014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78828" y="1193116"/>
            <a:ext cx="6017172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i="1"/>
              <a:t>Mark: Let's go to the festival tomorrow night, Sally.</a:t>
            </a:r>
            <a:br>
              <a:rPr lang="en-US" sz="2400" i="1"/>
            </a:br>
            <a:r>
              <a:rPr lang="en-US" sz="2400" i="1"/>
              <a:t>Sally: Hmm. OK. Are there any pop singers playing?</a:t>
            </a:r>
            <a:br>
              <a:rPr lang="en-US" sz="2400" i="1"/>
            </a:br>
            <a:r>
              <a:rPr lang="en-US" sz="2400" i="1"/>
              <a:t>Mark: Yes, there's Tom Love.</a:t>
            </a:r>
            <a:br>
              <a:rPr lang="en-US" sz="2400" i="1"/>
            </a:br>
            <a:r>
              <a:rPr lang="en-US" sz="2400" i="1"/>
              <a:t>Sally: Great. What kind of music do you like listening to?</a:t>
            </a:r>
            <a:br>
              <a:rPr lang="en-US" sz="2400" i="1"/>
            </a:br>
            <a:r>
              <a:rPr lang="en-US" sz="2400" i="1"/>
              <a:t>Mark: I used to really like rock music, but now I </a:t>
            </a:r>
            <a:r>
              <a:rPr lang="en-US" sz="2400" i="1" smtClean="0"/>
              <a:t>prefer blues</a:t>
            </a:r>
            <a:r>
              <a:rPr lang="en-US" sz="2400" i="1"/>
              <a:t>.</a:t>
            </a:r>
            <a:r>
              <a:rPr lang="en-US" sz="2400"/>
              <a:t> </a:t>
            </a:r>
            <a:endParaRPr lang="en-US" sz="2400" b="1" i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34007" y="3767959"/>
            <a:ext cx="5896303" cy="84147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D2-TRACK 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88700" y="4485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0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2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139" y="2199263"/>
            <a:ext cx="5817477" cy="31609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2877" y="4718475"/>
            <a:ext cx="514376" cy="495325"/>
          </a:xfrm>
          <a:prstGeom prst="rect">
            <a:avLst/>
          </a:prstGeom>
          <a:solidFill>
            <a:schemeClr val="accent2"/>
          </a:solidFill>
        </p:spPr>
      </p:pic>
      <p:cxnSp>
        <p:nvCxnSpPr>
          <p:cNvPr id="4" name="Straight Connector 3"/>
          <p:cNvCxnSpPr/>
          <p:nvPr/>
        </p:nvCxnSpPr>
        <p:spPr>
          <a:xfrm>
            <a:off x="6826469" y="2719552"/>
            <a:ext cx="3704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848171" y="2719552"/>
            <a:ext cx="5176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105104" y="348064"/>
            <a:ext cx="5901557" cy="22467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i="1"/>
              <a:t>Amanda: I don't really like rock.</a:t>
            </a:r>
            <a:br>
              <a:rPr lang="en-US" sz="2800" i="1"/>
            </a:br>
            <a:r>
              <a:rPr lang="en-US" sz="2800" i="1"/>
              <a:t>Kyle: Do you like hip hop?</a:t>
            </a:r>
            <a:br>
              <a:rPr lang="en-US" sz="2800" i="1"/>
            </a:br>
            <a:r>
              <a:rPr lang="en-US" sz="2800" i="1"/>
              <a:t>Amanda: Not really.</a:t>
            </a:r>
            <a:br>
              <a:rPr lang="en-US" sz="2800" i="1"/>
            </a:br>
            <a:r>
              <a:rPr lang="en-US" sz="2800" i="1"/>
              <a:t>Kyle: How about RnB?</a:t>
            </a:r>
            <a:br>
              <a:rPr lang="en-US" sz="2800" i="1"/>
            </a:br>
            <a:r>
              <a:rPr lang="en-US" sz="2800" i="1"/>
              <a:t>Amanda: It's OK, but I prefer reggae.</a:t>
            </a:r>
            <a:r>
              <a:rPr lang="en-US" sz="2800"/>
              <a:t> </a:t>
            </a:r>
            <a:endParaRPr lang="en-US" sz="2800" b="1" i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05105" y="2073166"/>
            <a:ext cx="5420710" cy="52166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D2-TRACK 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88700" y="4485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60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02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0457" y="3153103"/>
            <a:ext cx="6256283" cy="30618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2964" y="5502168"/>
            <a:ext cx="514376" cy="495325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9233487" y="3633952"/>
            <a:ext cx="493837" cy="78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7344092" y="3633952"/>
            <a:ext cx="549481" cy="78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0137217" y="3641807"/>
            <a:ext cx="5912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105105" y="355947"/>
            <a:ext cx="5633543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i="1"/>
              <a:t>Zack: I don't really like The Crazy K's, Jessie.</a:t>
            </a:r>
            <a:br>
              <a:rPr lang="en-US" sz="3000" i="1"/>
            </a:br>
            <a:r>
              <a:rPr lang="en-US" sz="3000" i="1"/>
              <a:t>Jessie: I want to see Shutterpop.</a:t>
            </a:r>
            <a:br>
              <a:rPr lang="en-US" sz="3000" i="1"/>
            </a:br>
            <a:r>
              <a:rPr lang="en-US" sz="3000" i="1"/>
              <a:t>Zack: Can we see someone else? What about </a:t>
            </a:r>
            <a:r>
              <a:rPr lang="en-US" sz="3000" i="1" smtClean="0"/>
              <a:t>Plain View</a:t>
            </a:r>
            <a:r>
              <a:rPr lang="en-US" sz="3000" i="1"/>
              <a:t>?</a:t>
            </a:r>
            <a:br>
              <a:rPr lang="en-US" sz="3000" i="1"/>
            </a:br>
            <a:r>
              <a:rPr lang="en-US" sz="3000" i="1"/>
              <a:t>Jessie: The rock band? OK</a:t>
            </a:r>
            <a:r>
              <a:rPr lang="en-US" sz="3000"/>
              <a:t> </a:t>
            </a:r>
            <a:endParaRPr lang="en-US" sz="3000" b="1" i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05106" y="2727434"/>
            <a:ext cx="4127936" cy="42566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D2-TRACK 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88700" y="4485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53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02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6255" y="2955964"/>
            <a:ext cx="7698828" cy="31058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40108" y="5349095"/>
            <a:ext cx="514376" cy="495325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5876586" y="3428974"/>
            <a:ext cx="501892" cy="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7382180" y="3428965"/>
            <a:ext cx="568895" cy="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6789683" y="77144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105105" y="474188"/>
            <a:ext cx="5990895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i="1">
                <a:solidFill>
                  <a:srgbClr val="000000"/>
                </a:solidFill>
                <a:latin typeface="+mj-lt"/>
              </a:rPr>
              <a:t>Rachel: What time does the festival start?</a:t>
            </a:r>
            <a:br>
              <a:rPr lang="en-US" sz="2400" i="1">
                <a:solidFill>
                  <a:srgbClr val="000000"/>
                </a:solidFill>
                <a:latin typeface="+mj-lt"/>
              </a:rPr>
            </a:br>
            <a:r>
              <a:rPr lang="en-US" sz="2400" i="1">
                <a:solidFill>
                  <a:srgbClr val="000000"/>
                </a:solidFill>
                <a:latin typeface="+mj-lt"/>
              </a:rPr>
              <a:t>Cory: It starts at seven o'clock.</a:t>
            </a:r>
            <a:br>
              <a:rPr lang="en-US" sz="2400" i="1">
                <a:solidFill>
                  <a:srgbClr val="000000"/>
                </a:solidFill>
                <a:latin typeface="+mj-lt"/>
              </a:rPr>
            </a:br>
            <a:r>
              <a:rPr lang="en-US" sz="2400" i="1">
                <a:solidFill>
                  <a:srgbClr val="000000"/>
                </a:solidFill>
                <a:latin typeface="+mj-lt"/>
              </a:rPr>
              <a:t>Rachel: What time's Modern Soul's show?</a:t>
            </a:r>
            <a:br>
              <a:rPr lang="en-US" sz="2400" i="1">
                <a:solidFill>
                  <a:srgbClr val="000000"/>
                </a:solidFill>
                <a:latin typeface="+mj-lt"/>
              </a:rPr>
            </a:br>
            <a:r>
              <a:rPr lang="en-US" sz="2400" i="1">
                <a:solidFill>
                  <a:srgbClr val="000000"/>
                </a:solidFill>
                <a:latin typeface="+mj-lt"/>
              </a:rPr>
              <a:t>Cory: 7:30 p.m.</a:t>
            </a:r>
            <a:br>
              <a:rPr lang="en-US" sz="2400" i="1">
                <a:solidFill>
                  <a:srgbClr val="000000"/>
                </a:solidFill>
                <a:latin typeface="+mj-lt"/>
              </a:rPr>
            </a:br>
            <a:r>
              <a:rPr lang="en-US" sz="2400" i="1">
                <a:solidFill>
                  <a:srgbClr val="000000"/>
                </a:solidFill>
                <a:latin typeface="+mj-lt"/>
              </a:rPr>
              <a:t>Rachel: OK, what time should we leave?</a:t>
            </a:r>
            <a:br>
              <a:rPr lang="en-US" sz="2400" i="1">
                <a:solidFill>
                  <a:srgbClr val="000000"/>
                </a:solidFill>
                <a:latin typeface="+mj-lt"/>
              </a:rPr>
            </a:br>
            <a:r>
              <a:rPr lang="en-US" sz="2400" i="1">
                <a:solidFill>
                  <a:srgbClr val="000000"/>
                </a:solidFill>
                <a:latin typeface="+mj-lt"/>
              </a:rPr>
              <a:t>Cory: About 6:30.</a:t>
            </a:r>
            <a:endParaRPr lang="en-US" sz="2400" b="1" i="1" dirty="0">
              <a:solidFill>
                <a:srgbClr val="0070C0"/>
              </a:solidFill>
              <a:highlight>
                <a:srgbClr val="FFFF00"/>
              </a:highlight>
              <a:latin typeface="+mj-lt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30080" y="1253359"/>
            <a:ext cx="5293258" cy="74097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D2-TRACK 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88700" y="4485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7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2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267" r="1820" b="4968"/>
          <a:stretch/>
        </p:blipFill>
        <p:spPr>
          <a:xfrm>
            <a:off x="5864772" y="2561843"/>
            <a:ext cx="5860831" cy="34684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7525" y="5345744"/>
            <a:ext cx="514376" cy="495325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6424449" y="2987520"/>
            <a:ext cx="4256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9004716" y="3034818"/>
            <a:ext cx="903912" cy="118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34159" y="340178"/>
            <a:ext cx="6061841" cy="22467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i="1"/>
              <a:t>Kurt: The Morente Trio was great.</a:t>
            </a:r>
            <a:br>
              <a:rPr lang="en-US" sz="2800" i="1"/>
            </a:br>
            <a:r>
              <a:rPr lang="en-US" sz="2800" i="1"/>
              <a:t>Amy: Yeah. They were cool.</a:t>
            </a:r>
            <a:br>
              <a:rPr lang="en-US" sz="2800" i="1"/>
            </a:br>
            <a:r>
              <a:rPr lang="en-US" sz="2800" i="1"/>
              <a:t>Kurt: I like the guitarist.</a:t>
            </a:r>
            <a:br>
              <a:rPr lang="en-US" sz="2800" i="1"/>
            </a:br>
            <a:r>
              <a:rPr lang="en-US" sz="2800" i="1"/>
              <a:t>Amy: I like the drummer.</a:t>
            </a:r>
            <a:br>
              <a:rPr lang="en-US" sz="2800" i="1"/>
            </a:br>
            <a:r>
              <a:rPr lang="en-US" sz="2800" i="1"/>
              <a:t>Kurt: Yeah, and the singer was amazing</a:t>
            </a:r>
            <a:r>
              <a:rPr lang="en-US" sz="2800"/>
              <a:t> </a:t>
            </a:r>
            <a:endParaRPr lang="en-US" sz="2800" b="1" i="1" dirty="0">
              <a:solidFill>
                <a:srgbClr val="0070C0"/>
              </a:solidFill>
              <a:highlight>
                <a:srgbClr val="FFFF00"/>
              </a:highlight>
              <a:latin typeface="+mj-lt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16927" y="2112579"/>
            <a:ext cx="5747845" cy="44926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D2-TRACK 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88700" y="4485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7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2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1997" y="661958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LESSON </a:t>
            </a:r>
            <a:r>
              <a:rPr lang="en-US" sz="3200" b="1" dirty="0">
                <a:solidFill>
                  <a:schemeClr val="bg1"/>
                </a:solidFill>
              </a:rPr>
              <a:t>OUTLINE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997" y="1506829"/>
            <a:ext cx="1920785" cy="570039"/>
          </a:xfrm>
          <a:prstGeom prst="rect">
            <a:avLst/>
          </a:prstGeom>
        </p:spPr>
      </p:pic>
      <p:sp>
        <p:nvSpPr>
          <p:cNvPr id="4" name="Round Diagonal Corner Rectangle 3"/>
          <p:cNvSpPr/>
          <p:nvPr/>
        </p:nvSpPr>
        <p:spPr>
          <a:xfrm>
            <a:off x="500577" y="5145343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6836D3-91E1-41CB-B0CF-78FE299F75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9" y="2143287"/>
            <a:ext cx="2890020" cy="589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DFC3EF-295E-4CA7-B45B-BE5AFCE34E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6" y="2732787"/>
            <a:ext cx="2891243" cy="589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67C2C6-CC93-44EA-9C68-8DD3142554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84" y="3221253"/>
            <a:ext cx="2890020" cy="589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1366E3-F23C-4EDC-81BC-1A9D8B9CA3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01" y="3864388"/>
            <a:ext cx="2627071" cy="5358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261C07-B8E3-4DD1-91C5-65B79CF2BD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74" y="4426426"/>
            <a:ext cx="2890020" cy="589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4154" y="490818"/>
            <a:ext cx="4201181" cy="58763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88908" y="481487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9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2221" y="3429000"/>
            <a:ext cx="6114393" cy="28956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2238" y="5695938"/>
            <a:ext cx="514376" cy="495325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7472855" y="3862552"/>
            <a:ext cx="5360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448097" y="3870435"/>
            <a:ext cx="4177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579068" y="3854669"/>
            <a:ext cx="3061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495097" y="303158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3944" y="313861"/>
            <a:ext cx="6507217" cy="30469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i="1">
                <a:solidFill>
                  <a:srgbClr val="000000"/>
                </a:solidFill>
                <a:latin typeface="MyriadPro-It"/>
              </a:rPr>
              <a:t>Frank: What did you think of Marcus And Sons, Linda?</a:t>
            </a:r>
            <a:br>
              <a:rPr lang="en-US" sz="2400" i="1">
                <a:solidFill>
                  <a:srgbClr val="000000"/>
                </a:solidFill>
                <a:latin typeface="MyriadPro-It"/>
              </a:rPr>
            </a:br>
            <a:r>
              <a:rPr lang="en-US" sz="2400" i="1">
                <a:solidFill>
                  <a:srgbClr val="000000"/>
                </a:solidFill>
                <a:latin typeface="MyriadPro-It"/>
              </a:rPr>
              <a:t>Linda: They were good! The singer was great!</a:t>
            </a:r>
            <a:br>
              <a:rPr lang="en-US" sz="2400" i="1">
                <a:solidFill>
                  <a:srgbClr val="000000"/>
                </a:solidFill>
                <a:latin typeface="MyriadPro-It"/>
              </a:rPr>
            </a:br>
            <a:r>
              <a:rPr lang="en-US" sz="2400" i="1">
                <a:solidFill>
                  <a:srgbClr val="000000"/>
                </a:solidFill>
                <a:latin typeface="MyriadPro-It"/>
              </a:rPr>
              <a:t>Frank: Yeah, and the guitarist was amazing.</a:t>
            </a:r>
            <a:br>
              <a:rPr lang="en-US" sz="2400" i="1">
                <a:solidFill>
                  <a:srgbClr val="000000"/>
                </a:solidFill>
                <a:latin typeface="MyriadPro-It"/>
              </a:rPr>
            </a:br>
            <a:r>
              <a:rPr lang="en-US" sz="2400" i="1">
                <a:solidFill>
                  <a:srgbClr val="000000"/>
                </a:solidFill>
                <a:latin typeface="MyriadPro-It"/>
              </a:rPr>
              <a:t>Linda: I didn't really like him.</a:t>
            </a:r>
            <a:br>
              <a:rPr lang="en-US" sz="2400" i="1">
                <a:solidFill>
                  <a:srgbClr val="000000"/>
                </a:solidFill>
                <a:latin typeface="MyriadPro-It"/>
              </a:rPr>
            </a:br>
            <a:r>
              <a:rPr lang="en-US" sz="2400" i="1">
                <a:solidFill>
                  <a:srgbClr val="000000"/>
                </a:solidFill>
                <a:latin typeface="MyriadPro-It"/>
              </a:rPr>
              <a:t>Frank: Oh really?</a:t>
            </a:r>
            <a:br>
              <a:rPr lang="en-US" sz="2400" i="1">
                <a:solidFill>
                  <a:srgbClr val="000000"/>
                </a:solidFill>
                <a:latin typeface="MyriadPro-It"/>
              </a:rPr>
            </a:br>
            <a:r>
              <a:rPr lang="en-US" sz="2400" i="1">
                <a:solidFill>
                  <a:srgbClr val="000000"/>
                </a:solidFill>
                <a:latin typeface="MyriadPro-It"/>
              </a:rPr>
              <a:t>Linda: Yeah, he was a bit boring. But the </a:t>
            </a:r>
            <a:r>
              <a:rPr lang="en-US" sz="2400" i="1" smtClean="0">
                <a:solidFill>
                  <a:srgbClr val="000000"/>
                </a:solidFill>
                <a:latin typeface="MyriadPro-It"/>
              </a:rPr>
              <a:t>drummer was </a:t>
            </a:r>
            <a:r>
              <a:rPr lang="en-US" sz="2400" i="1">
                <a:solidFill>
                  <a:srgbClr val="000000"/>
                </a:solidFill>
                <a:latin typeface="MyriadPro-It"/>
              </a:rPr>
              <a:t>good</a:t>
            </a:r>
            <a:endParaRPr lang="en-US" sz="2400" b="1" i="1" dirty="0">
              <a:solidFill>
                <a:srgbClr val="0070C0"/>
              </a:solidFill>
              <a:highlight>
                <a:srgbClr val="FFFF00"/>
              </a:highlight>
              <a:latin typeface="+mj-lt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3062" y="1458311"/>
            <a:ext cx="6032938" cy="74098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D2-TRACK 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88700" y="4485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4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02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913" y="391885"/>
            <a:ext cx="8768726" cy="5994886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493856" y="474983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reading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851" y="1460901"/>
            <a:ext cx="4086709" cy="8346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612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9183" y="952209"/>
            <a:ext cx="120133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MY FAVORITE KIND OF MUSIC</a:t>
            </a:r>
            <a:br>
              <a:rPr lang="en-US" sz="2400" b="1"/>
            </a:br>
            <a:r>
              <a:rPr lang="en-US" sz="2400"/>
              <a:t>I like listening to all kinds of music, but hip hop is (0) ___________ favorite. Hip hop started </a:t>
            </a:r>
            <a:endParaRPr lang="en-US" sz="2400" smtClean="0"/>
          </a:p>
          <a:p>
            <a:r>
              <a:rPr lang="en-US" sz="2400" smtClean="0"/>
              <a:t>(</a:t>
            </a:r>
            <a:r>
              <a:rPr lang="en-US" sz="2400"/>
              <a:t>1) </a:t>
            </a:r>
            <a:r>
              <a:rPr lang="en-US" sz="2400" smtClean="0"/>
              <a:t>___________ the </a:t>
            </a:r>
            <a:r>
              <a:rPr lang="en-US" sz="2400"/>
              <a:t>1970s, in the USA. It is now popular all over the world. My favorite hip hop singer is G Star. </a:t>
            </a:r>
            <a:r>
              <a:rPr lang="en-US" sz="2400" smtClean="0"/>
              <a:t>He (2</a:t>
            </a:r>
            <a:r>
              <a:rPr lang="en-US" sz="2400"/>
              <a:t>) ___________ great! He is very popular and sells records all over the world. I usually listen to </a:t>
            </a:r>
            <a:r>
              <a:rPr lang="en-US" sz="2400" smtClean="0"/>
              <a:t>his songs </a:t>
            </a:r>
            <a:r>
              <a:rPr lang="en-US" sz="2400"/>
              <a:t>at break time at school. I also (3) ___________ dancing to hip hop with my friends in the park. </a:t>
            </a:r>
            <a:r>
              <a:rPr lang="en-US" sz="2400" smtClean="0"/>
              <a:t>We (4</a:t>
            </a:r>
            <a:r>
              <a:rPr lang="en-US" sz="2400"/>
              <a:t>) ___________ it at least twice a week. Sometimes we put on a show on the weekends. Our parents </a:t>
            </a:r>
            <a:r>
              <a:rPr lang="en-US" sz="2400" smtClean="0"/>
              <a:t>say that </a:t>
            </a:r>
            <a:r>
              <a:rPr lang="en-US" sz="2400"/>
              <a:t>we are really good. We are going to G Star's show (5) ___________ Saturday evening. I think it </a:t>
            </a:r>
            <a:r>
              <a:rPr lang="en-US" sz="2400" smtClean="0"/>
              <a:t>is going </a:t>
            </a:r>
            <a:r>
              <a:rPr lang="en-US" sz="2400"/>
              <a:t>to be fantastic. I can't wait!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3170" y="3887788"/>
            <a:ext cx="110148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Example: </a:t>
            </a:r>
            <a:r>
              <a:rPr lang="en-US" sz="2400"/>
              <a:t/>
            </a:r>
            <a:br>
              <a:rPr lang="en-US" sz="2400"/>
            </a:br>
            <a:r>
              <a:rPr lang="en-US" sz="2400" b="1" smtClean="0"/>
              <a:t>0. A. </a:t>
            </a:r>
            <a:r>
              <a:rPr lang="en-US" sz="2400" smtClean="0"/>
              <a:t>I   			</a:t>
            </a:r>
            <a:r>
              <a:rPr lang="en-US" sz="2400" b="1" smtClean="0"/>
              <a:t>B. </a:t>
            </a:r>
            <a:r>
              <a:rPr lang="en-US" sz="2400" smtClean="0"/>
              <a:t>mine   </a:t>
            </a:r>
            <a:r>
              <a:rPr lang="en-US" sz="2400" b="1" smtClean="0"/>
              <a:t> 			 C. </a:t>
            </a:r>
            <a:r>
              <a:rPr lang="en-US" sz="2400" smtClean="0"/>
              <a:t>my</a:t>
            </a:r>
            <a:endParaRPr lang="en-US" sz="2400"/>
          </a:p>
          <a:p>
            <a:r>
              <a:rPr lang="en-US" sz="2400" b="1" smtClean="0"/>
              <a:t>1</a:t>
            </a:r>
            <a:r>
              <a:rPr lang="en-US" sz="2400" b="1"/>
              <a:t>. A. </a:t>
            </a:r>
            <a:r>
              <a:rPr lang="en-US" sz="2400" smtClean="0"/>
              <a:t>in				</a:t>
            </a:r>
            <a:r>
              <a:rPr lang="en-US" sz="2400" b="1" smtClean="0"/>
              <a:t>B</a:t>
            </a:r>
            <a:r>
              <a:rPr lang="en-US" sz="2400" b="1"/>
              <a:t>.</a:t>
            </a:r>
            <a:r>
              <a:rPr lang="en-US" sz="2400"/>
              <a:t> </a:t>
            </a:r>
            <a:r>
              <a:rPr lang="en-US" sz="2400" smtClean="0"/>
              <a:t>on				 </a:t>
            </a:r>
            <a:r>
              <a:rPr lang="en-US" sz="2400" b="1" smtClean="0"/>
              <a:t>C. </a:t>
            </a:r>
            <a:r>
              <a:rPr lang="en-US" sz="2400"/>
              <a:t>at</a:t>
            </a:r>
            <a:br>
              <a:rPr lang="en-US" sz="2400"/>
            </a:br>
            <a:r>
              <a:rPr lang="en-US" sz="2400" b="1"/>
              <a:t>2. A.</a:t>
            </a:r>
            <a:r>
              <a:rPr lang="en-US" sz="2400"/>
              <a:t> am </a:t>
            </a:r>
            <a:r>
              <a:rPr lang="en-US" sz="2400" smtClean="0"/>
              <a:t>		 	</a:t>
            </a:r>
            <a:r>
              <a:rPr lang="en-US" sz="2400" b="1" smtClean="0"/>
              <a:t>B</a:t>
            </a:r>
            <a:r>
              <a:rPr lang="en-US" sz="2400" b="1"/>
              <a:t>.</a:t>
            </a:r>
            <a:r>
              <a:rPr lang="en-US" sz="2400"/>
              <a:t> is </a:t>
            </a:r>
            <a:r>
              <a:rPr lang="en-US" sz="2400" smtClean="0"/>
              <a:t>			 	 </a:t>
            </a:r>
            <a:r>
              <a:rPr lang="en-US" sz="2400" b="1" smtClean="0"/>
              <a:t>C</a:t>
            </a:r>
            <a:r>
              <a:rPr lang="en-US" sz="2400" b="1"/>
              <a:t>.</a:t>
            </a:r>
            <a:r>
              <a:rPr lang="en-US" sz="2400"/>
              <a:t> are</a:t>
            </a:r>
            <a:br>
              <a:rPr lang="en-US" sz="2400"/>
            </a:br>
            <a:r>
              <a:rPr lang="en-US" sz="2400" b="1"/>
              <a:t>3. A.</a:t>
            </a:r>
            <a:r>
              <a:rPr lang="en-US" sz="2400"/>
              <a:t> enjoy </a:t>
            </a:r>
            <a:r>
              <a:rPr lang="en-US" sz="2400" smtClean="0"/>
              <a:t>		 	</a:t>
            </a:r>
            <a:r>
              <a:rPr lang="en-US" sz="2400" b="1" smtClean="0"/>
              <a:t>B</a:t>
            </a:r>
            <a:r>
              <a:rPr lang="en-US" sz="2400" b="1"/>
              <a:t>. </a:t>
            </a:r>
            <a:r>
              <a:rPr lang="en-US" sz="2400"/>
              <a:t>enjoys </a:t>
            </a:r>
            <a:r>
              <a:rPr lang="en-US" sz="2400" smtClean="0"/>
              <a:t>			 </a:t>
            </a:r>
            <a:r>
              <a:rPr lang="en-US" sz="2400" b="1" smtClean="0"/>
              <a:t>C</a:t>
            </a:r>
            <a:r>
              <a:rPr lang="en-US" sz="2400" b="1"/>
              <a:t>.</a:t>
            </a:r>
            <a:r>
              <a:rPr lang="en-US" sz="2400"/>
              <a:t> enjoying</a:t>
            </a:r>
            <a:br>
              <a:rPr lang="en-US" sz="2400"/>
            </a:br>
            <a:r>
              <a:rPr lang="en-US" sz="2400" b="1"/>
              <a:t>4. A. </a:t>
            </a:r>
            <a:r>
              <a:rPr lang="en-US" sz="2400" smtClean="0"/>
              <a:t>do		 	</a:t>
            </a:r>
            <a:r>
              <a:rPr lang="en-US" sz="2400" b="1" smtClean="0"/>
              <a:t>B.</a:t>
            </a:r>
            <a:r>
              <a:rPr lang="en-US" sz="2400" smtClean="0"/>
              <a:t> </a:t>
            </a:r>
            <a:r>
              <a:rPr lang="en-US" sz="2400"/>
              <a:t>doing </a:t>
            </a:r>
            <a:r>
              <a:rPr lang="en-US" sz="2400" smtClean="0"/>
              <a:t>			 </a:t>
            </a:r>
            <a:r>
              <a:rPr lang="en-US" sz="2400" b="1" smtClean="0"/>
              <a:t>C</a:t>
            </a:r>
            <a:r>
              <a:rPr lang="en-US" sz="2400" b="1"/>
              <a:t>.</a:t>
            </a:r>
            <a:r>
              <a:rPr lang="en-US" sz="2400"/>
              <a:t> are</a:t>
            </a:r>
            <a:br>
              <a:rPr lang="en-US" sz="2400"/>
            </a:br>
            <a:r>
              <a:rPr lang="en-US" sz="2400" b="1"/>
              <a:t>5. A</a:t>
            </a:r>
            <a:r>
              <a:rPr lang="en-US" sz="2400"/>
              <a:t>. at </a:t>
            </a:r>
            <a:r>
              <a:rPr lang="en-US" sz="2400" smtClean="0"/>
              <a:t>		 	</a:t>
            </a:r>
            <a:r>
              <a:rPr lang="en-US" sz="2400" b="1" smtClean="0"/>
              <a:t>B</a:t>
            </a:r>
            <a:r>
              <a:rPr lang="en-US" sz="2400" b="1"/>
              <a:t>.</a:t>
            </a:r>
            <a:r>
              <a:rPr lang="en-US" sz="2400"/>
              <a:t> in </a:t>
            </a:r>
            <a:r>
              <a:rPr lang="en-US" sz="2400" smtClean="0"/>
              <a:t>			 	 </a:t>
            </a:r>
            <a:r>
              <a:rPr lang="en-US" sz="2400" b="1" smtClean="0"/>
              <a:t>C</a:t>
            </a:r>
            <a:r>
              <a:rPr lang="en-US" sz="2400" b="1"/>
              <a:t>.</a:t>
            </a:r>
            <a:r>
              <a:rPr lang="en-US" sz="2400"/>
              <a:t> </a:t>
            </a:r>
            <a:r>
              <a:rPr lang="en-US" sz="2400" smtClean="0"/>
              <a:t>on</a:t>
            </a:r>
            <a:endParaRPr lang="en-US" sz="2400"/>
          </a:p>
        </p:txBody>
      </p:sp>
      <p:sp>
        <p:nvSpPr>
          <p:cNvPr id="10" name="Rectangle 9"/>
          <p:cNvSpPr/>
          <p:nvPr/>
        </p:nvSpPr>
        <p:spPr>
          <a:xfrm>
            <a:off x="346830" y="330717"/>
            <a:ext cx="11929247" cy="5539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rgbClr val="0070C0"/>
                </a:solidFill>
              </a:rPr>
              <a:t>Read the paragraph. Choose the best word (A, B, or C) for each space. </a:t>
            </a:r>
            <a:endParaRPr lang="en-US" sz="3000" b="1" i="1" dirty="0">
              <a:solidFill>
                <a:srgbClr val="0070C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45517" y="4246876"/>
            <a:ext cx="798787" cy="3993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003737" y="4693218"/>
            <a:ext cx="798787" cy="3993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288220" y="5026919"/>
            <a:ext cx="798787" cy="3993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003737" y="5426312"/>
            <a:ext cx="1119353" cy="3133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003737" y="5786633"/>
            <a:ext cx="798787" cy="3524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092962" y="6139079"/>
            <a:ext cx="798787" cy="3993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8607977" y="1698076"/>
            <a:ext cx="882869" cy="13698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11971" y="2100352"/>
            <a:ext cx="1129865" cy="5072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0368459" y="2826911"/>
            <a:ext cx="882869" cy="13698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7378267" y="2810998"/>
            <a:ext cx="273267" cy="2358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4393326" y="3193767"/>
            <a:ext cx="399391" cy="13698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046484" y="3928813"/>
            <a:ext cx="1891862" cy="7324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2212430" y="2445585"/>
            <a:ext cx="399391" cy="13698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316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972" y="328247"/>
            <a:ext cx="9749028" cy="6082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583" y="68681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3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51" y="555734"/>
            <a:ext cx="10867697" cy="58227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72249" y="3005958"/>
            <a:ext cx="641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</a:rPr>
              <a:t>2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72249" y="5521623"/>
            <a:ext cx="641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</a:rPr>
              <a:t>4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20247" y="5600699"/>
            <a:ext cx="641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</a:rPr>
              <a:t>3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66443" y="5521623"/>
            <a:ext cx="641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</a:rPr>
              <a:t>5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920247" y="3005958"/>
            <a:ext cx="641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</a:rPr>
              <a:t>1</a:t>
            </a:r>
            <a:endParaRPr lang="en-US" sz="4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0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062" y="349706"/>
            <a:ext cx="9144000" cy="597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9161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775" y="830321"/>
            <a:ext cx="11503570" cy="5076493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1460939" y="3132083"/>
            <a:ext cx="451944" cy="52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365284" y="2488379"/>
            <a:ext cx="2194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l</a:t>
            </a:r>
            <a:r>
              <a:rPr lang="en-US" sz="3600" smtClean="0">
                <a:solidFill>
                  <a:srgbClr val="FF0000"/>
                </a:solidFill>
              </a:rPr>
              <a:t>ike/hate</a:t>
            </a:r>
            <a:endParaRPr lang="en-US" sz="3600">
              <a:solidFill>
                <a:srgbClr val="FF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695906" y="3126828"/>
            <a:ext cx="451944" cy="52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527932" y="3769688"/>
            <a:ext cx="584037" cy="59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591461" y="3143934"/>
            <a:ext cx="2194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d</a:t>
            </a:r>
            <a:r>
              <a:rPr lang="en-US" sz="3600" smtClean="0">
                <a:solidFill>
                  <a:srgbClr val="FF0000"/>
                </a:solidFill>
              </a:rPr>
              <a:t>on’t</a:t>
            </a:r>
            <a:endParaRPr lang="en-US" sz="3600">
              <a:solidFill>
                <a:srgbClr val="FF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698709" y="4346843"/>
            <a:ext cx="466354" cy="9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771593" y="4346843"/>
            <a:ext cx="484732" cy="59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958637" y="3718210"/>
            <a:ext cx="3007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</a:rPr>
              <a:t>doesn’t/thinks</a:t>
            </a:r>
            <a:endParaRPr lang="en-US" sz="3600">
              <a:solidFill>
                <a:srgbClr val="FF0000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45055" y="4984955"/>
            <a:ext cx="153382" cy="59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491171" y="4373765"/>
            <a:ext cx="2194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</a:rPr>
              <a:t>Is/Does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51031" y="5029320"/>
            <a:ext cx="2194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</a:rPr>
              <a:t>his</a:t>
            </a:r>
            <a:endParaRPr lang="en-US" sz="3600">
              <a:solidFill>
                <a:srgbClr val="FF0000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2052975" y="5586689"/>
            <a:ext cx="218277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329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7" grpId="0"/>
      <p:bldP spid="21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90" y="593228"/>
            <a:ext cx="11708381" cy="39518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19779" y="1150636"/>
            <a:ext cx="6145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There's a music festival in our town in </a:t>
            </a:r>
            <a:r>
              <a:rPr lang="en-US" sz="2000" dirty="0" smtClean="0">
                <a:solidFill>
                  <a:srgbClr val="FF0000"/>
                </a:solidFill>
              </a:rPr>
              <a:t>January. </a:t>
            </a: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10401" y="1753780"/>
            <a:ext cx="61456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G Star's show is at 1 p.m. on January 20th. </a:t>
            </a:r>
            <a:br>
              <a:rPr lang="en-US" sz="2000">
                <a:solidFill>
                  <a:srgbClr val="FF0000"/>
                </a:solidFill>
              </a:rPr>
            </a:br>
            <a:r>
              <a:rPr lang="en-US" sz="2000" b="1" smtClean="0">
                <a:solidFill>
                  <a:srgbClr val="FF0000"/>
                </a:solidFill>
              </a:rPr>
              <a:t> </a:t>
            </a:r>
            <a:r>
              <a:rPr lang="en-US" sz="2000" b="1">
                <a:solidFill>
                  <a:srgbClr val="FF0000"/>
                </a:solidFill>
              </a:rPr>
              <a:t/>
            </a:r>
            <a:br>
              <a:rPr lang="en-US" sz="2000" b="1">
                <a:solidFill>
                  <a:srgbClr val="FF0000"/>
                </a:solidFill>
              </a:rPr>
            </a:b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46605" y="2201547"/>
            <a:ext cx="6475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Would you like to go to my birthday </a:t>
            </a:r>
            <a:r>
              <a:rPr lang="en-US" sz="2000" smtClean="0">
                <a:solidFill>
                  <a:srgbClr val="FF0000"/>
                </a:solidFill>
              </a:rPr>
              <a:t>party </a:t>
            </a:r>
          </a:p>
          <a:p>
            <a:r>
              <a:rPr lang="en-US" sz="2000" smtClean="0">
                <a:solidFill>
                  <a:srgbClr val="FF0000"/>
                </a:solidFill>
              </a:rPr>
              <a:t>on Friday evening</a:t>
            </a:r>
            <a:r>
              <a:rPr lang="en-US" sz="2000">
                <a:solidFill>
                  <a:srgbClr val="FF0000"/>
                </a:solidFill>
              </a:rPr>
              <a:t>? 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51406" y="3035718"/>
            <a:ext cx="6475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My friend's birthday is in March. </a:t>
            </a:r>
            <a:br>
              <a:rPr lang="en-US" sz="2000">
                <a:solidFill>
                  <a:srgbClr val="FF0000"/>
                </a:solidFill>
              </a:rPr>
            </a:b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8624" y="3459558"/>
            <a:ext cx="64752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</a:rPr>
              <a:t>My </a:t>
            </a:r>
            <a:r>
              <a:rPr lang="en-US" sz="2000">
                <a:solidFill>
                  <a:srgbClr val="FF0000"/>
                </a:solidFill>
              </a:rPr>
              <a:t>parents enjoy listening to country </a:t>
            </a:r>
            <a:r>
              <a:rPr lang="en-US" sz="2000" smtClean="0">
                <a:solidFill>
                  <a:srgbClr val="FF0000"/>
                </a:solidFill>
              </a:rPr>
              <a:t>music</a:t>
            </a:r>
          </a:p>
          <a:p>
            <a:r>
              <a:rPr lang="en-US" sz="2000" smtClean="0">
                <a:solidFill>
                  <a:srgbClr val="FF0000"/>
                </a:solidFill>
              </a:rPr>
              <a:t>in their free </a:t>
            </a:r>
            <a:r>
              <a:rPr lang="en-US" sz="2000">
                <a:solidFill>
                  <a:srgbClr val="FF0000"/>
                </a:solidFill>
              </a:rPr>
              <a:t>time. </a:t>
            </a:r>
            <a:br>
              <a:rPr lang="en-US" sz="2000">
                <a:solidFill>
                  <a:srgbClr val="FF0000"/>
                </a:solidFill>
              </a:rPr>
            </a:br>
            <a:endParaRPr lang="en-US" sz="2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04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856" y="904332"/>
            <a:ext cx="5300679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3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81" y="590281"/>
            <a:ext cx="10934567" cy="296468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237392" y="2993976"/>
            <a:ext cx="429371" cy="3993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433279" y="2358875"/>
            <a:ext cx="429371" cy="4669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2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11076" y="411086"/>
            <a:ext cx="5980924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</a:t>
            </a:r>
            <a:r>
              <a:rPr lang="en-US" sz="36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…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500" dirty="0" smtClean="0">
                <a:solidFill>
                  <a:srgbClr val="0070C0"/>
                </a:solidFill>
              </a:rPr>
              <a:t>- review vocabularies and grammar points.</a:t>
            </a:r>
          </a:p>
          <a:p>
            <a:r>
              <a:rPr lang="en-US" sz="3500" dirty="0" smtClean="0">
                <a:solidFill>
                  <a:srgbClr val="0070C0"/>
                </a:solidFill>
              </a:rPr>
              <a:t>- talk about music that you like.</a:t>
            </a:r>
            <a:r>
              <a:rPr lang="en-US" sz="3500" dirty="0">
                <a:solidFill>
                  <a:srgbClr val="0070C0"/>
                </a:solidFill>
              </a:rPr>
              <a:t/>
            </a:r>
            <a:br>
              <a:rPr lang="en-US" sz="3500" dirty="0">
                <a:solidFill>
                  <a:srgbClr val="0070C0"/>
                </a:solidFill>
              </a:rPr>
            </a:br>
            <a:r>
              <a:rPr lang="en-US" sz="3500" dirty="0" smtClean="0">
                <a:solidFill>
                  <a:srgbClr val="0070C0"/>
                </a:solidFill>
              </a:rPr>
              <a:t>- </a:t>
            </a:r>
            <a:r>
              <a:rPr lang="en-US" sz="3500" dirty="0">
                <a:solidFill>
                  <a:srgbClr val="0070C0"/>
                </a:solidFill>
              </a:rPr>
              <a:t>practice </a:t>
            </a:r>
            <a:r>
              <a:rPr lang="en-US" sz="3500" dirty="0" smtClean="0">
                <a:solidFill>
                  <a:srgbClr val="0070C0"/>
                </a:solidFill>
              </a:rPr>
              <a:t>listening, reading and speaking.</a:t>
            </a:r>
            <a:r>
              <a:rPr lang="en-US" sz="3600" dirty="0"/>
              <a:t/>
            </a:r>
            <a:br>
              <a:rPr lang="en-US" sz="3600" dirty="0"/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09340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01" y="342238"/>
            <a:ext cx="11870487" cy="389386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269933" y="2167689"/>
            <a:ext cx="429371" cy="3993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822816" y="2921226"/>
            <a:ext cx="429371" cy="3993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290724" y="3696613"/>
            <a:ext cx="429371" cy="3993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24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14605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47" y="485294"/>
            <a:ext cx="11567537" cy="587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97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99717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160317" y="1772863"/>
            <a:ext cx="971550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0070C0"/>
                </a:solidFill>
              </a:rPr>
              <a:t>Reading &amp; Listening: 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   </a:t>
            </a:r>
            <a:r>
              <a:rPr lang="en-US" sz="3600" i="1" dirty="0" smtClean="0">
                <a:solidFill>
                  <a:srgbClr val="0070C0"/>
                </a:solidFill>
              </a:rPr>
              <a:t>Understand instructions.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Practice reading and listening for </a:t>
            </a:r>
            <a:r>
              <a:rPr lang="en-US" sz="3600" i="1" dirty="0">
                <a:solidFill>
                  <a:srgbClr val="0070C0"/>
                </a:solidFill>
              </a:rPr>
              <a:t>general and specific </a:t>
            </a:r>
            <a:r>
              <a:rPr lang="en-US" sz="3600" i="1" dirty="0" smtClean="0">
                <a:solidFill>
                  <a:srgbClr val="0070C0"/>
                </a:solidFill>
              </a:rPr>
              <a:t>information.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Speaking: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Talk </a:t>
            </a:r>
            <a:r>
              <a:rPr lang="en-US" sz="3600" i="1" dirty="0">
                <a:solidFill>
                  <a:srgbClr val="0070C0"/>
                </a:solidFill>
              </a:rPr>
              <a:t>about </a:t>
            </a:r>
            <a:r>
              <a:rPr lang="en-US" sz="3600" i="1" dirty="0" smtClean="0">
                <a:solidFill>
                  <a:srgbClr val="0070C0"/>
                </a:solidFill>
              </a:rPr>
              <a:t>music </a:t>
            </a:r>
            <a:r>
              <a:rPr lang="en-US" sz="3600" i="1" dirty="0">
                <a:solidFill>
                  <a:srgbClr val="0070C0"/>
                </a:solidFill>
              </a:rPr>
              <a:t>that you </a:t>
            </a:r>
            <a:r>
              <a:rPr lang="en-US" sz="3600" i="1" dirty="0" smtClean="0">
                <a:solidFill>
                  <a:srgbClr val="0070C0"/>
                </a:solidFill>
              </a:rPr>
              <a:t>like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  <a:r>
              <a:rPr lang="en-US" sz="3600" i="1" dirty="0" smtClean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60543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60317" y="1558255"/>
            <a:ext cx="1068956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0070C0"/>
                </a:solidFill>
              </a:rPr>
              <a:t>Vocabulary: about movies and arts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i="1" dirty="0" smtClean="0">
                <a:solidFill>
                  <a:srgbClr val="0070C0"/>
                </a:solidFill>
              </a:rPr>
              <a:t>Grammar: 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The Present Simple for facts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Preposition of time 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Possessive adjectives</a:t>
            </a:r>
          </a:p>
          <a:p>
            <a:r>
              <a:rPr lang="en-US" sz="3600" i="1" dirty="0" smtClean="0">
                <a:solidFill>
                  <a:srgbClr val="0070C0"/>
                </a:solidFill>
              </a:rPr>
              <a:t>Pronunciation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Different sounds /s/, /z/ of "s" at the end of verbs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Intonation for </a:t>
            </a:r>
            <a:r>
              <a:rPr lang="en-US" sz="3600" i="1" dirty="0" smtClean="0">
                <a:solidFill>
                  <a:srgbClr val="0070C0"/>
                </a:solidFill>
              </a:rPr>
              <a:t>statements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</p:spTree>
    <p:extLst>
      <p:ext uri="{BB962C8B-B14F-4D97-AF65-F5344CB8AC3E}">
        <p14:creationId xmlns:p14="http://schemas.microsoft.com/office/powerpoint/2010/main" val="30798585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789709" y="1729885"/>
            <a:ext cx="1115845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</a:t>
            </a:r>
            <a:r>
              <a:rPr lang="en-US" sz="3600" i="1" dirty="0" smtClean="0">
                <a:solidFill>
                  <a:srgbClr val="0070C0"/>
                </a:solidFill>
              </a:rPr>
              <a:t>exercises </a:t>
            </a:r>
            <a:r>
              <a:rPr lang="en-US" sz="3600" i="1" dirty="0">
                <a:solidFill>
                  <a:srgbClr val="0070C0"/>
                </a:solidFill>
              </a:rPr>
              <a:t>on page </a:t>
            </a:r>
            <a:r>
              <a:rPr lang="en-US" sz="3600" i="1" dirty="0" smtClean="0">
                <a:solidFill>
                  <a:srgbClr val="0070C0"/>
                </a:solidFill>
              </a:rPr>
              <a:t>64 </a:t>
            </a:r>
            <a:r>
              <a:rPr lang="en-US" sz="3600" i="1" dirty="0">
                <a:solidFill>
                  <a:srgbClr val="0070C0"/>
                </a:solidFill>
              </a:rPr>
              <a:t>WB. </a:t>
            </a:r>
            <a:endParaRPr lang="en-US" sz="3600" i="1" dirty="0" smtClean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Review all vocabularies and grammar points in Unit 3.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Practice presenting about the music and movie you like.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Review the vocabulary exercises and grammar/ writing notes </a:t>
            </a:r>
            <a:r>
              <a:rPr lang="en-US" sz="3600" i="1" dirty="0">
                <a:solidFill>
                  <a:srgbClr val="0070C0"/>
                </a:solidFill>
              </a:rPr>
              <a:t>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3600" i="1" dirty="0" smtClean="0">
                <a:solidFill>
                  <a:srgbClr val="0070C0"/>
                </a:solidFill>
              </a:rPr>
              <a:t>(pages 14 – 19)</a:t>
            </a:r>
          </a:p>
          <a:p>
            <a:pPr marL="571500" indent="-571500">
              <a:buFontTx/>
              <a:buChar char="-"/>
            </a:pPr>
            <a:r>
              <a:rPr lang="en-US" sz="3600" i="1" smtClean="0">
                <a:solidFill>
                  <a:srgbClr val="0070C0"/>
                </a:solidFill>
              </a:rPr>
              <a:t>Play </a:t>
            </a:r>
            <a:r>
              <a:rPr lang="en-US" sz="3600" i="1" smtClean="0">
                <a:solidFill>
                  <a:srgbClr val="0070C0"/>
                </a:solidFill>
              </a:rPr>
              <a:t>the consolidation </a:t>
            </a:r>
            <a:r>
              <a:rPr lang="en-US" sz="3600" i="1" dirty="0" smtClean="0">
                <a:solidFill>
                  <a:srgbClr val="0070C0"/>
                </a:solidFill>
              </a:rPr>
              <a:t>games in </a:t>
            </a:r>
            <a:r>
              <a:rPr lang="en-US" sz="3600" b="1" i="1" dirty="0" err="1" smtClean="0">
                <a:solidFill>
                  <a:srgbClr val="0070C0"/>
                </a:solidFill>
              </a:rPr>
              <a:t>Tiếng</a:t>
            </a:r>
            <a:r>
              <a:rPr lang="en-US" sz="3600" b="1" i="1" dirty="0" smtClean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</a:rPr>
              <a:t>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</a:t>
            </a:r>
            <a:r>
              <a:rPr lang="en-US" sz="3600" b="1" i="1" dirty="0" smtClean="0">
                <a:solidFill>
                  <a:srgbClr val="0070C0"/>
                </a:solidFill>
              </a:rPr>
              <a:t>DHA App </a:t>
            </a:r>
            <a:r>
              <a:rPr lang="en-US" sz="3600" i="1" dirty="0" smtClean="0">
                <a:solidFill>
                  <a:srgbClr val="0070C0"/>
                </a:solidFill>
              </a:rPr>
              <a:t>on </a:t>
            </a:r>
            <a:r>
              <a:rPr lang="en-US" sz="3600" i="1" dirty="0" smtClean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 smtClean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1313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72349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21376037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241" b="19645"/>
          <a:stretch/>
        </p:blipFill>
        <p:spPr>
          <a:xfrm>
            <a:off x="243159" y="1129053"/>
            <a:ext cx="3414444" cy="19925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0827" t="6594"/>
          <a:stretch/>
        </p:blipFill>
        <p:spPr>
          <a:xfrm>
            <a:off x="4696151" y="3834962"/>
            <a:ext cx="3393527" cy="19931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258" t="4873" r="3683"/>
          <a:stretch/>
        </p:blipFill>
        <p:spPr>
          <a:xfrm>
            <a:off x="8592208" y="3865262"/>
            <a:ext cx="3239813" cy="19628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1089" t="5976" r="2887"/>
          <a:stretch/>
        </p:blipFill>
        <p:spPr>
          <a:xfrm>
            <a:off x="315308" y="3807373"/>
            <a:ext cx="3342295" cy="20482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13321" t="6573" r="11299"/>
          <a:stretch/>
        </p:blipFill>
        <p:spPr>
          <a:xfrm>
            <a:off x="4771035" y="1129053"/>
            <a:ext cx="3318643" cy="20161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12010" t="5853" r="3240"/>
          <a:stretch/>
        </p:blipFill>
        <p:spPr>
          <a:xfrm>
            <a:off x="8734095" y="1117227"/>
            <a:ext cx="3097926" cy="20161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50880" y="418226"/>
            <a:ext cx="6750776" cy="5539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i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 the type of music for each picture</a:t>
            </a:r>
            <a:endParaRPr lang="en-US" sz="3000" i="1" dirty="0">
              <a:solidFill>
                <a:srgbClr val="FF0000"/>
              </a:solidFill>
            </a:endParaRPr>
          </a:p>
        </p:txBody>
      </p:sp>
      <p:pic>
        <p:nvPicPr>
          <p:cNvPr id="9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2114" y="317129"/>
            <a:ext cx="1915831" cy="81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12584" y="419972"/>
            <a:ext cx="24382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23058" y="2459639"/>
            <a:ext cx="97912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pop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08738" y="2536795"/>
            <a:ext cx="97912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RnB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39399" y="1129053"/>
            <a:ext cx="149262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h</a:t>
            </a:r>
            <a:r>
              <a:rPr lang="en-US" sz="3200" smtClean="0">
                <a:solidFill>
                  <a:srgbClr val="FF0000"/>
                </a:solidFill>
              </a:rPr>
              <a:t>ip hop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64981" y="3865262"/>
            <a:ext cx="149262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reggae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547131" y="3933492"/>
            <a:ext cx="121657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blues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84627" y="3865262"/>
            <a:ext cx="92360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rock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72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F71796-AF44-47EC-95C6-EDC2EFF828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"/>
          <a:stretch/>
        </p:blipFill>
        <p:spPr>
          <a:xfrm>
            <a:off x="3314700" y="323850"/>
            <a:ext cx="8836856" cy="6059167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493856" y="474983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listening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3851" y="1461413"/>
            <a:ext cx="4086709" cy="8335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186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337" y="379379"/>
            <a:ext cx="1673158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2000" b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</a:t>
            </a:r>
            <a:r>
              <a:rPr lang="en-US" sz="2000" b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listening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13037" y="402388"/>
            <a:ext cx="10022627" cy="5539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 the instruction </a:t>
            </a:r>
            <a:r>
              <a:rPr lang="en-US" sz="3000" i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quickly</a:t>
            </a:r>
            <a:r>
              <a:rPr lang="en-US" sz="3000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i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</a:t>
            </a:r>
            <a:r>
              <a:rPr lang="en-US" sz="3000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we going to do? </a:t>
            </a:r>
            <a:endParaRPr lang="en-US" sz="3000" i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82" y="2357614"/>
            <a:ext cx="11871182" cy="13471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00593" y="1616889"/>
            <a:ext cx="6746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>
                <a:solidFill>
                  <a:srgbClr val="FF0000"/>
                </a:solidFill>
              </a:rPr>
              <a:t>Listen and </a:t>
            </a:r>
            <a:r>
              <a:rPr lang="en-US" sz="3200" i="1" smtClean="0">
                <a:solidFill>
                  <a:srgbClr val="FF0000"/>
                </a:solidFill>
              </a:rPr>
              <a:t>choose </a:t>
            </a:r>
            <a:r>
              <a:rPr lang="en-US" sz="3200" i="1">
                <a:solidFill>
                  <a:srgbClr val="FF0000"/>
                </a:solidFill>
              </a:rPr>
              <a:t>the correct </a:t>
            </a:r>
            <a:r>
              <a:rPr lang="en-US" sz="3200" i="1" smtClean="0">
                <a:solidFill>
                  <a:srgbClr val="FF0000"/>
                </a:solidFill>
              </a:rPr>
              <a:t>answers</a:t>
            </a:r>
            <a:endParaRPr lang="en-US" sz="3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21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69373" y="540887"/>
            <a:ext cx="10022627" cy="5539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i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Underline </a:t>
            </a:r>
            <a:r>
              <a:rPr lang="en-US" sz="3000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key </a:t>
            </a:r>
            <a:r>
              <a:rPr lang="en-US" sz="3000" i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words</a:t>
            </a:r>
            <a:r>
              <a:rPr lang="vi-VN" sz="3000" i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questions</a:t>
            </a:r>
            <a:r>
              <a:rPr lang="en-US" sz="3000" i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000" i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476" y="575367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2000" b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</a:t>
            </a:r>
            <a:r>
              <a:rPr lang="en-US" sz="2000" b="1" smtClean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- </a:t>
            </a:r>
            <a:r>
              <a:rPr lang="en-US" sz="2000" b="1" dirty="0" smtClean="0">
                <a:solidFill>
                  <a:schemeClr val="bg1"/>
                </a:solidFill>
              </a:rPr>
              <a:t>listening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533" y="1718438"/>
            <a:ext cx="8204343" cy="342112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743203" y="2159872"/>
            <a:ext cx="646387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5969880" y="2151989"/>
            <a:ext cx="1164019" cy="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352397" y="2151989"/>
            <a:ext cx="4177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524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269" y="842175"/>
            <a:ext cx="10121462" cy="433679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033752" y="1521372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365124" y="1545021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961993" y="1545021"/>
            <a:ext cx="7462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563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4954</TotalTime>
  <Words>428</Words>
  <Application>Microsoft Office PowerPoint</Application>
  <PresentationFormat>Widescreen</PresentationFormat>
  <Paragraphs>86</Paragraphs>
  <Slides>37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MyriadPro-It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259</cp:revision>
  <dcterms:created xsi:type="dcterms:W3CDTF">2020-12-08T03:17:05Z</dcterms:created>
  <dcterms:modified xsi:type="dcterms:W3CDTF">2022-06-22T10:34:54Z</dcterms:modified>
</cp:coreProperties>
</file>