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85" r:id="rId2"/>
    <p:sldId id="284" r:id="rId3"/>
    <p:sldId id="256" r:id="rId4"/>
    <p:sldId id="287" r:id="rId5"/>
    <p:sldId id="265" r:id="rId6"/>
    <p:sldId id="266" r:id="rId7"/>
    <p:sldId id="297" r:id="rId8"/>
    <p:sldId id="269" r:id="rId9"/>
    <p:sldId id="288" r:id="rId10"/>
    <p:sldId id="289" r:id="rId11"/>
    <p:sldId id="290" r:id="rId12"/>
    <p:sldId id="268" r:id="rId13"/>
    <p:sldId id="298" r:id="rId14"/>
    <p:sldId id="291" r:id="rId15"/>
    <p:sldId id="295" r:id="rId16"/>
    <p:sldId id="304" r:id="rId17"/>
    <p:sldId id="299" r:id="rId18"/>
    <p:sldId id="296" r:id="rId19"/>
    <p:sldId id="300" r:id="rId20"/>
    <p:sldId id="309" r:id="rId21"/>
    <p:sldId id="317" r:id="rId22"/>
    <p:sldId id="276" r:id="rId23"/>
    <p:sldId id="320" r:id="rId24"/>
    <p:sldId id="310" r:id="rId25"/>
    <p:sldId id="318" r:id="rId26"/>
    <p:sldId id="305" r:id="rId27"/>
    <p:sldId id="274" r:id="rId28"/>
    <p:sldId id="275" r:id="rId29"/>
    <p:sldId id="321" r:id="rId30"/>
    <p:sldId id="307" r:id="rId31"/>
    <p:sldId id="313" r:id="rId32"/>
    <p:sldId id="312" r:id="rId33"/>
    <p:sldId id="314" r:id="rId34"/>
    <p:sldId id="315" r:id="rId35"/>
    <p:sldId id="316" r:id="rId36"/>
    <p:sldId id="277" r:id="rId37"/>
    <p:sldId id="278" r:id="rId38"/>
    <p:sldId id="308" r:id="rId39"/>
    <p:sldId id="319" r:id="rId40"/>
    <p:sldId id="322" r:id="rId41"/>
    <p:sldId id="279" r:id="rId42"/>
    <p:sldId id="306" r:id="rId43"/>
    <p:sldId id="282" r:id="rId44"/>
    <p:sldId id="302" r:id="rId45"/>
    <p:sldId id="286" r:id="rId46"/>
    <p:sldId id="303" r:id="rId47"/>
    <p:sldId id="281" r:id="rId48"/>
    <p:sldId id="323" r:id="rId49"/>
    <p:sldId id="32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9933"/>
    <a:srgbClr val="DF7DD3"/>
    <a:srgbClr val="F0AABB"/>
    <a:srgbClr val="DF41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89" autoAdjust="0"/>
    <p:restoredTop sz="94660"/>
  </p:normalViewPr>
  <p:slideViewPr>
    <p:cSldViewPr snapToGrid="0">
      <p:cViewPr varScale="1">
        <p:scale>
          <a:sx n="69" d="100"/>
          <a:sy n="69" d="100"/>
        </p:scale>
        <p:origin x="34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5T08:04:47.178"/>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3F5AB-960B-482F-989A-62F87C9AD1F2}" type="datetimeFigureOut">
              <a:rPr lang="en-US" smtClean="0"/>
              <a:t>8/20/2022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DFA1A-C5A5-4916-8505-159A4E3EA597}" type="slidenum">
              <a:rPr lang="en-US" smtClean="0"/>
              <a:t>‹#›</a:t>
            </a:fld>
            <a:endParaRPr lang="en-US"/>
          </a:p>
        </p:txBody>
      </p:sp>
    </p:spTree>
    <p:extLst>
      <p:ext uri="{BB962C8B-B14F-4D97-AF65-F5344CB8AC3E}">
        <p14:creationId xmlns:p14="http://schemas.microsoft.com/office/powerpoint/2010/main" val="51386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9</a:t>
            </a:fld>
            <a:endParaRPr lang="en-US"/>
          </a:p>
        </p:txBody>
      </p:sp>
    </p:spTree>
    <p:extLst>
      <p:ext uri="{BB962C8B-B14F-4D97-AF65-F5344CB8AC3E}">
        <p14:creationId xmlns:p14="http://schemas.microsoft.com/office/powerpoint/2010/main" val="1167177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19</a:t>
            </a:fld>
            <a:endParaRPr lang="en-US"/>
          </a:p>
        </p:txBody>
      </p:sp>
    </p:spTree>
    <p:extLst>
      <p:ext uri="{BB962C8B-B14F-4D97-AF65-F5344CB8AC3E}">
        <p14:creationId xmlns:p14="http://schemas.microsoft.com/office/powerpoint/2010/main" val="2522400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39</a:t>
            </a:fld>
            <a:endParaRPr lang="en-US"/>
          </a:p>
        </p:txBody>
      </p:sp>
    </p:spTree>
    <p:extLst>
      <p:ext uri="{BB962C8B-B14F-4D97-AF65-F5344CB8AC3E}">
        <p14:creationId xmlns:p14="http://schemas.microsoft.com/office/powerpoint/2010/main" val="2610089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10</a:t>
            </a:fld>
            <a:endParaRPr lang="en-US"/>
          </a:p>
        </p:txBody>
      </p:sp>
    </p:spTree>
    <p:extLst>
      <p:ext uri="{BB962C8B-B14F-4D97-AF65-F5344CB8AC3E}">
        <p14:creationId xmlns:p14="http://schemas.microsoft.com/office/powerpoint/2010/main" val="428930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H4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11</a:t>
            </a:fld>
            <a:endParaRPr lang="en-US"/>
          </a:p>
        </p:txBody>
      </p:sp>
    </p:spTree>
    <p:extLst>
      <p:ext uri="{BB962C8B-B14F-4D97-AF65-F5344CB8AC3E}">
        <p14:creationId xmlns:p14="http://schemas.microsoft.com/office/powerpoint/2010/main" val="64113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H4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nghèo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nộp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12</a:t>
            </a:fld>
            <a:endParaRPr lang="en-US"/>
          </a:p>
        </p:txBody>
      </p:sp>
    </p:spTree>
    <p:extLst>
      <p:ext uri="{BB962C8B-B14F-4D97-AF65-F5344CB8AC3E}">
        <p14:creationId xmlns:p14="http://schemas.microsoft.com/office/powerpoint/2010/main" val="3952507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H4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nghèo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nộp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13</a:t>
            </a:fld>
            <a:endParaRPr lang="en-US"/>
          </a:p>
        </p:txBody>
      </p:sp>
    </p:spTree>
    <p:extLst>
      <p:ext uri="{BB962C8B-B14F-4D97-AF65-F5344CB8AC3E}">
        <p14:creationId xmlns:p14="http://schemas.microsoft.com/office/powerpoint/2010/main" val="3094415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14</a:t>
            </a:fld>
            <a:endParaRPr lang="en-US"/>
          </a:p>
        </p:txBody>
      </p:sp>
    </p:spTree>
    <p:extLst>
      <p:ext uri="{BB962C8B-B14F-4D97-AF65-F5344CB8AC3E}">
        <p14:creationId xmlns:p14="http://schemas.microsoft.com/office/powerpoint/2010/main" val="186153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15</a:t>
            </a:fld>
            <a:endParaRPr lang="en-US"/>
          </a:p>
        </p:txBody>
      </p:sp>
    </p:spTree>
    <p:extLst>
      <p:ext uri="{BB962C8B-B14F-4D97-AF65-F5344CB8AC3E}">
        <p14:creationId xmlns:p14="http://schemas.microsoft.com/office/powerpoint/2010/main" val="1481192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a:t>
            </a:r>
            <a:r>
              <a:rPr lang="en-US" dirty="0" smtClean="0"/>
              <a:t> </a:t>
            </a:r>
            <a:r>
              <a:rPr lang="en-US" dirty="0" err="1" smtClean="0"/>
              <a:t>có</a:t>
            </a:r>
            <a:r>
              <a:rPr lang="en-US" baseline="0" dirty="0" smtClean="0"/>
              <a:t> </a:t>
            </a:r>
            <a:r>
              <a:rPr lang="en-US" baseline="0" dirty="0" err="1" smtClean="0"/>
              <a:t>biết</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17</a:t>
            </a:fld>
            <a:endParaRPr lang="en-US"/>
          </a:p>
        </p:txBody>
      </p:sp>
    </p:spTree>
    <p:extLst>
      <p:ext uri="{BB962C8B-B14F-4D97-AF65-F5344CB8AC3E}">
        <p14:creationId xmlns:p14="http://schemas.microsoft.com/office/powerpoint/2010/main" val="1947496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18</a:t>
            </a:fld>
            <a:endParaRPr lang="en-US"/>
          </a:p>
        </p:txBody>
      </p:sp>
    </p:spTree>
    <p:extLst>
      <p:ext uri="{BB962C8B-B14F-4D97-AF65-F5344CB8AC3E}">
        <p14:creationId xmlns:p14="http://schemas.microsoft.com/office/powerpoint/2010/main" val="1398958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F0D0-E1E2-40F1-8E8D-C739F5E40D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618F2D-8445-418C-8EB5-A3A761D24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68C3A9-E415-4C0F-B4D2-C5C9E57CCE42}"/>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5" name="Footer Placeholder 4">
            <a:extLst>
              <a:ext uri="{FF2B5EF4-FFF2-40B4-BE49-F238E27FC236}">
                <a16:creationId xmlns:a16="http://schemas.microsoft.com/office/drawing/2014/main" id="{06EEFC2D-5EB9-432F-899B-29D7631D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3E359-B461-4D37-8D51-004CED15972E}"/>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178883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C2D8-F31D-41AF-92FE-4962AFEC88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696772-2E31-4387-9D9F-EA6EA68C43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0A0A9-8FC5-4849-80E8-0DCF11457595}"/>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5" name="Footer Placeholder 4">
            <a:extLst>
              <a:ext uri="{FF2B5EF4-FFF2-40B4-BE49-F238E27FC236}">
                <a16:creationId xmlns:a16="http://schemas.microsoft.com/office/drawing/2014/main" id="{E9FF19AE-F2FD-4C3F-AA59-2FCDA12D6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8A754-BE9E-4D31-A5A0-E1C132F2BB93}"/>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63710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4A2A0A-D152-4E1F-BA1F-FC32AD83EA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BA79FC-95FF-4C55-9616-76131E740B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DA66A-83E4-4FAD-AE92-9EB597920F22}"/>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5" name="Footer Placeholder 4">
            <a:extLst>
              <a:ext uri="{FF2B5EF4-FFF2-40B4-BE49-F238E27FC236}">
                <a16:creationId xmlns:a16="http://schemas.microsoft.com/office/drawing/2014/main" id="{98DBD918-A425-41F1-9D74-034A9F0B5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64C21-3895-4B8A-91C4-FD3A6C7FE656}"/>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663456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D2ED-11C4-4BB4-9D8F-0F2662668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E93394-F721-43C1-94CA-32F9527BFB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9F315-07C2-4870-93AC-F137ED87D93F}"/>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5" name="Footer Placeholder 4">
            <a:extLst>
              <a:ext uri="{FF2B5EF4-FFF2-40B4-BE49-F238E27FC236}">
                <a16:creationId xmlns:a16="http://schemas.microsoft.com/office/drawing/2014/main" id="{6F66A991-E46B-409C-8ADB-F526399C9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9816E-BDB9-4CE2-A009-61F4A50DBBED}"/>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01565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BA4C-281B-467D-B5B7-9D997FF385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B749DE-8975-4294-9986-E16AA0D01D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FC35FF-DBDA-484F-A7D5-DB09ABA6BA9D}"/>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5" name="Footer Placeholder 4">
            <a:extLst>
              <a:ext uri="{FF2B5EF4-FFF2-40B4-BE49-F238E27FC236}">
                <a16:creationId xmlns:a16="http://schemas.microsoft.com/office/drawing/2014/main" id="{526CD1B3-1436-469C-89EA-5B5CD41D1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D402D-6C09-4B87-8293-AF11D2977E6C}"/>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610498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C299D-C7E3-4A0B-96F9-3ABD19ED66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055899-0CC4-4444-BF70-27099E86BD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D4B7A6-34EA-45DA-8B9D-4972A0969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F5FC5-C44F-4BB8-B263-08F4C6EABD2C}"/>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6" name="Footer Placeholder 5">
            <a:extLst>
              <a:ext uri="{FF2B5EF4-FFF2-40B4-BE49-F238E27FC236}">
                <a16:creationId xmlns:a16="http://schemas.microsoft.com/office/drawing/2014/main" id="{8D7DF462-C1F6-4B32-B0C4-07F2A886D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AB4A34-CF19-40E1-8710-A7A6B46B8418}"/>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60985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43756-FC95-4460-B55C-1D0E322AD4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4DEE8C-8F9B-4BB2-88F2-C516B26FD0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FE9397-DC37-411F-9B98-41268C2DE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480408-95E2-4293-A530-4C30334BFC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1DF14E-DF62-4EDD-B1BB-C38751B30F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97FA33-5543-458B-8BC7-720D4EB210BA}"/>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8" name="Footer Placeholder 7">
            <a:extLst>
              <a:ext uri="{FF2B5EF4-FFF2-40B4-BE49-F238E27FC236}">
                <a16:creationId xmlns:a16="http://schemas.microsoft.com/office/drawing/2014/main" id="{4CDB92DD-06FE-4945-8075-8995D8E06D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A5364F-9017-4ABE-813F-064CEA4B10BB}"/>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181984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6E06-AA05-45BF-B643-29E04143ED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046A7A-DACD-47A8-BAF4-3ED39DD62DF2}"/>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4" name="Footer Placeholder 3">
            <a:extLst>
              <a:ext uri="{FF2B5EF4-FFF2-40B4-BE49-F238E27FC236}">
                <a16:creationId xmlns:a16="http://schemas.microsoft.com/office/drawing/2014/main" id="{EE0D56ED-4AAD-4FDA-A5CA-07499DEEF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423EA0-E7EF-4A81-9CB7-C564304EC887}"/>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2163066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4D0F3-0B16-4374-8D00-7EB583C52B3B}"/>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3" name="Footer Placeholder 2">
            <a:extLst>
              <a:ext uri="{FF2B5EF4-FFF2-40B4-BE49-F238E27FC236}">
                <a16:creationId xmlns:a16="http://schemas.microsoft.com/office/drawing/2014/main" id="{5A7529AA-F819-449D-8769-64E841996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CD363C-94BB-4824-85E0-07C9194F5813}"/>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197951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60159-171A-47FF-BFE3-2325569FB9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F2E075-0585-482E-83F9-05AC4CBBF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A3C2E2-541A-4013-9C5F-ACA3D8A7C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5823C5-D57F-4AE7-AC22-57999741E307}"/>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6" name="Footer Placeholder 5">
            <a:extLst>
              <a:ext uri="{FF2B5EF4-FFF2-40B4-BE49-F238E27FC236}">
                <a16:creationId xmlns:a16="http://schemas.microsoft.com/office/drawing/2014/main" id="{621B5D44-8D5C-459A-AC84-AB1533F653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71ED8A-A717-41ED-91E0-443D8052EBFD}"/>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34722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92A1-172E-4D8F-9333-25363D91D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CC7D2-4334-44C9-B466-C2D7DE258E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1CDBA7-93AC-4580-B6E8-DF0FAFFFE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7F47CD-FAC2-45CA-94D3-0C2030D8D985}"/>
              </a:ext>
            </a:extLst>
          </p:cNvPr>
          <p:cNvSpPr>
            <a:spLocks noGrp="1"/>
          </p:cNvSpPr>
          <p:nvPr>
            <p:ph type="dt" sz="half" idx="10"/>
          </p:nvPr>
        </p:nvSpPr>
        <p:spPr/>
        <p:txBody>
          <a:bodyPr/>
          <a:lstStyle/>
          <a:p>
            <a:fld id="{A4A7F3B6-55F7-4C5A-8945-FB2725E55FEB}" type="datetimeFigureOut">
              <a:rPr lang="en-US" smtClean="0"/>
              <a:pPr/>
              <a:t>8/20/2022</a:t>
            </a:fld>
            <a:endParaRPr lang="en-US"/>
          </a:p>
        </p:txBody>
      </p:sp>
      <p:sp>
        <p:nvSpPr>
          <p:cNvPr id="6" name="Footer Placeholder 5">
            <a:extLst>
              <a:ext uri="{FF2B5EF4-FFF2-40B4-BE49-F238E27FC236}">
                <a16:creationId xmlns:a16="http://schemas.microsoft.com/office/drawing/2014/main" id="{A7ABDE0B-B34C-44D0-9106-9E1A394CA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38E1D1-C3BB-4961-954C-FE47EB3DF53C}"/>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101382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2913CA-7CD3-4AB1-BC20-AB21E9ECA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844A56-4B34-4376-A185-2ADB4293D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E472D-34AF-4DD6-98B4-B541A892E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7F3B6-55F7-4C5A-8945-FB2725E55FEB}" type="datetimeFigureOut">
              <a:rPr lang="en-US" smtClean="0"/>
              <a:pPr/>
              <a:t>8/20/2022</a:t>
            </a:fld>
            <a:endParaRPr lang="en-US"/>
          </a:p>
        </p:txBody>
      </p:sp>
      <p:sp>
        <p:nvSpPr>
          <p:cNvPr id="5" name="Footer Placeholder 4">
            <a:extLst>
              <a:ext uri="{FF2B5EF4-FFF2-40B4-BE49-F238E27FC236}">
                <a16:creationId xmlns:a16="http://schemas.microsoft.com/office/drawing/2014/main" id="{2B0CC5BB-237C-4C5A-A9AA-0720B566C1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C53659-DE31-4AD7-B97C-C313EE3DCE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C0345-E55A-46A3-828C-24B4FD71B25B}" type="slidenum">
              <a:rPr lang="en-US" smtClean="0"/>
              <a:pPr/>
              <a:t>‹#›</a:t>
            </a:fld>
            <a:endParaRPr lang="en-US"/>
          </a:p>
        </p:txBody>
      </p:sp>
    </p:spTree>
    <p:extLst>
      <p:ext uri="{BB962C8B-B14F-4D97-AF65-F5344CB8AC3E}">
        <p14:creationId xmlns:p14="http://schemas.microsoft.com/office/powerpoint/2010/main" val="141172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2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ownloads\z2707415972041_56773a4298946105b0a57459ef924d9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415508" y="653509"/>
            <a:ext cx="3752194" cy="4978169"/>
          </a:xfrm>
          <a:prstGeom prst="rect">
            <a:avLst/>
          </a:prstGeom>
          <a:noFill/>
          <a:ln>
            <a:noFill/>
          </a:ln>
        </p:spPr>
      </p:pic>
      <p:pic>
        <p:nvPicPr>
          <p:cNvPr id="3" name="Picture 2" descr="C:\Users\HP\OneDrive\Desktop\Screenshot_18.png"/>
          <p:cNvPicPr/>
          <p:nvPr/>
        </p:nvPicPr>
        <p:blipFill>
          <a:blip r:embed="rId5">
            <a:extLst>
              <a:ext uri="{28A0092B-C50C-407E-A947-70E740481C1C}">
                <a14:useLocalDpi xmlns:a14="http://schemas.microsoft.com/office/drawing/2010/main" val="0"/>
              </a:ext>
            </a:extLst>
          </a:blip>
          <a:srcRect/>
          <a:stretch>
            <a:fillRect/>
          </a:stretch>
        </p:blipFill>
        <p:spPr bwMode="auto">
          <a:xfrm>
            <a:off x="5780690" y="1135118"/>
            <a:ext cx="5591502" cy="4014952"/>
          </a:xfrm>
          <a:prstGeom prst="rect">
            <a:avLst/>
          </a:prstGeom>
          <a:noFill/>
          <a:ln>
            <a:noFill/>
          </a:ln>
        </p:spPr>
      </p:pic>
      <p:sp>
        <p:nvSpPr>
          <p:cNvPr id="4" name="Rounded Rectangle 3"/>
          <p:cNvSpPr/>
          <p:nvPr/>
        </p:nvSpPr>
        <p:spPr>
          <a:xfrm>
            <a:off x="1292772" y="189186"/>
            <a:ext cx="9417269" cy="788276"/>
          </a:xfrm>
          <a:prstGeom prst="round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QUAN SÁT 2 BỨC HÌNH SAU VÀ TRẢ LỜI CÂU HỎI:</a:t>
            </a:r>
            <a:endParaRPr lang="en-US" sz="2400" b="1" dirty="0">
              <a:latin typeface="Times New Roman" panose="02020603050405020304" pitchFamily="18" charset="0"/>
              <a:cs typeface="Times New Roman" panose="02020603050405020304" pitchFamily="18" charset="0"/>
            </a:endParaRPr>
          </a:p>
        </p:txBody>
      </p:sp>
      <p:pic>
        <p:nvPicPr>
          <p:cNvPr id="8" name="Picture 2"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1406" y="189184"/>
            <a:ext cx="6190594" cy="5768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89185"/>
            <a:ext cx="6001406" cy="576826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152745" y="6227380"/>
            <a:ext cx="8996641" cy="61976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3600" b="1" dirty="0" smtClean="0">
                <a:solidFill>
                  <a:schemeClr val="tx1"/>
                </a:solidFill>
                <a:latin typeface="Times New Roman" panose="02020603050405020304" pitchFamily="18" charset="0"/>
                <a:cs typeface="Times New Roman" panose="02020603050405020304" pitchFamily="18" charset="0"/>
              </a:rPr>
              <a:t>Vạn Lí Trường Thành</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174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4"/>
                                        </p:tgtEl>
                                        <p:attrNameLst>
                                          <p:attrName>ppt_x</p:attrName>
                                        </p:attrNameLst>
                                      </p:cBhvr>
                                      <p:tavLst>
                                        <p:tav tm="0">
                                          <p:val>
                                            <p:strVal val="ppt_x"/>
                                          </p:val>
                                        </p:tav>
                                        <p:tav tm="100000">
                                          <p:val>
                                            <p:strVal val="ppt_x"/>
                                          </p:val>
                                        </p:tav>
                                      </p:tavLst>
                                    </p:anim>
                                    <p:anim calcmode="lin" valueType="num">
                                      <p:cBhvr additive="base">
                                        <p:cTn id="28" dur="500"/>
                                        <p:tgtEl>
                                          <p:spTgt spid="4"/>
                                        </p:tgtEl>
                                        <p:attrNameLst>
                                          <p:attrName>ppt_y</p:attrName>
                                        </p:attrNameLst>
                                      </p:cBhvr>
                                      <p:tavLst>
                                        <p:tav tm="0">
                                          <p:val>
                                            <p:strVal val="ppt_y"/>
                                          </p:val>
                                        </p:tav>
                                        <p:tav tm="100000">
                                          <p:val>
                                            <p:strVal val="1+ppt_h/2"/>
                                          </p:val>
                                        </p:tav>
                                      </p:tavLst>
                                    </p:anim>
                                    <p:set>
                                      <p:cBhvr>
                                        <p:cTn id="29" dur="1" fill="hold">
                                          <p:stCondLst>
                                            <p:cond delay="499"/>
                                          </p:stCondLst>
                                        </p:cTn>
                                        <p:tgtEl>
                                          <p:spTgt spid="4"/>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2"/>
                                        </p:tgtEl>
                                        <p:attrNameLst>
                                          <p:attrName>ppt_x</p:attrName>
                                        </p:attrNameLst>
                                      </p:cBhvr>
                                      <p:tavLst>
                                        <p:tav tm="0">
                                          <p:val>
                                            <p:strVal val="ppt_x"/>
                                          </p:val>
                                        </p:tav>
                                        <p:tav tm="100000">
                                          <p:val>
                                            <p:strVal val="ppt_x"/>
                                          </p:val>
                                        </p:tav>
                                      </p:tavLst>
                                    </p:anim>
                                    <p:anim calcmode="lin" valueType="num">
                                      <p:cBhvr additive="base">
                                        <p:cTn id="32" dur="500"/>
                                        <p:tgtEl>
                                          <p:spTgt spid="2"/>
                                        </p:tgtEl>
                                        <p:attrNameLst>
                                          <p:attrName>ppt_y</p:attrName>
                                        </p:attrNameLst>
                                      </p:cBhvr>
                                      <p:tavLst>
                                        <p:tav tm="0">
                                          <p:val>
                                            <p:strVal val="ppt_y"/>
                                          </p:val>
                                        </p:tav>
                                        <p:tav tm="100000">
                                          <p:val>
                                            <p:strVal val="1+ppt_h/2"/>
                                          </p:val>
                                        </p:tav>
                                      </p:tavLst>
                                    </p:anim>
                                    <p:set>
                                      <p:cBhvr>
                                        <p:cTn id="33" dur="1" fill="hold">
                                          <p:stCondLst>
                                            <p:cond delay="499"/>
                                          </p:stCondLst>
                                        </p:cTn>
                                        <p:tgtEl>
                                          <p:spTgt spid="2"/>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3"/>
                                        </p:tgtEl>
                                        <p:attrNameLst>
                                          <p:attrName>ppt_x</p:attrName>
                                        </p:attrNameLst>
                                      </p:cBhvr>
                                      <p:tavLst>
                                        <p:tav tm="0">
                                          <p:val>
                                            <p:strVal val="ppt_x"/>
                                          </p:val>
                                        </p:tav>
                                        <p:tav tm="100000">
                                          <p:val>
                                            <p:strVal val="ppt_x"/>
                                          </p:val>
                                        </p:tav>
                                      </p:tavLst>
                                    </p:anim>
                                    <p:anim calcmode="lin" valueType="num">
                                      <p:cBhvr additive="base">
                                        <p:cTn id="36" dur="500"/>
                                        <p:tgtEl>
                                          <p:spTgt spid="3"/>
                                        </p:tgtEl>
                                        <p:attrNameLst>
                                          <p:attrName>ppt_y</p:attrName>
                                        </p:attrNameLst>
                                      </p:cBhvr>
                                      <p:tavLst>
                                        <p:tav tm="0">
                                          <p:val>
                                            <p:strVal val="ppt_y"/>
                                          </p:val>
                                        </p:tav>
                                        <p:tav tm="100000">
                                          <p:val>
                                            <p:strVal val="1+ppt_h/2"/>
                                          </p:val>
                                        </p:tav>
                                      </p:tavLst>
                                    </p:anim>
                                    <p:set>
                                      <p:cBhvr>
                                        <p:cTn id="37" dur="1" fill="hold">
                                          <p:stCondLst>
                                            <p:cond delay="499"/>
                                          </p:stCondLst>
                                        </p:cTn>
                                        <p:tgtEl>
                                          <p:spTgt spid="3"/>
                                        </p:tgtEl>
                                        <p:attrNameLst>
                                          <p:attrName>style.visibility</p:attrName>
                                        </p:attrNameLst>
                                      </p:cBhvr>
                                      <p:to>
                                        <p:strVal val="hidden"/>
                                      </p:to>
                                    </p:set>
                                  </p:childTnLst>
                                </p:cTn>
                              </p:par>
                              <p:par>
                                <p:cTn id="38" presetID="16" presetClass="entr" presetSubtype="21"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barn(inVertical)">
                                      <p:cBhvr>
                                        <p:cTn id="45" dur="500"/>
                                        <p:tgtEl>
                                          <p:spTgt spid="1028"/>
                                        </p:tgtEl>
                                      </p:cBhvr>
                                    </p:animEffect>
                                  </p:childTnLst>
                                </p:cTn>
                              </p:par>
                              <p:par>
                                <p:cTn id="46" presetID="16" presetClass="entr" presetSubtype="21"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bldLst>
      <p:bldP spid="4" grpId="0" animBg="1"/>
      <p:bldP spid="4" grpId="1"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91184" y="631129"/>
            <a:ext cx="4908177" cy="5693866"/>
          </a:xfrm>
          <a:prstGeom prst="rect">
            <a:avLst/>
          </a:prstGeom>
        </p:spPr>
        <p:txBody>
          <a:bodyPr wrap="square">
            <a:spAutoFit/>
          </a:bodyPr>
          <a:lstStyle/>
          <a:p>
            <a:r>
              <a:rPr lang="vi-VN" sz="2800" b="1" dirty="0">
                <a:solidFill>
                  <a:srgbClr val="FFFF00"/>
                </a:solidFill>
                <a:latin typeface="arial" panose="020B0604020202020204" pitchFamily="34" charset="0"/>
              </a:rPr>
              <a:t>Tần Thủy </a:t>
            </a:r>
            <a:r>
              <a:rPr lang="vi-VN" sz="2800" b="1" dirty="0" smtClean="0">
                <a:solidFill>
                  <a:srgbClr val="FFFF00"/>
                </a:solidFill>
                <a:latin typeface="arial" panose="020B0604020202020204" pitchFamily="34" charset="0"/>
              </a:rPr>
              <a:t>Hoàng</a:t>
            </a:r>
            <a:r>
              <a:rPr lang="en-US" sz="2800" b="1" dirty="0" smtClean="0">
                <a:solidFill>
                  <a:srgbClr val="FFFF00"/>
                </a:solidFill>
                <a:latin typeface="arial" panose="020B0604020202020204" pitchFamily="34" charset="0"/>
              </a:rPr>
              <a:t> (259 TCN- 210 TCN)</a:t>
            </a:r>
            <a:r>
              <a:rPr lang="vi-VN" sz="2800" b="1" dirty="0" smtClean="0">
                <a:solidFill>
                  <a:srgbClr val="FFFF00"/>
                </a:solidFill>
                <a:latin typeface="arial" panose="020B0604020202020204" pitchFamily="34" charset="0"/>
              </a:rPr>
              <a:t>, </a:t>
            </a:r>
            <a:r>
              <a:rPr lang="vi-VN" sz="2800" b="1" dirty="0">
                <a:solidFill>
                  <a:srgbClr val="FFFF00"/>
                </a:solidFill>
                <a:latin typeface="arial" panose="020B0604020202020204" pitchFamily="34" charset="0"/>
              </a:rPr>
              <a:t>tên huý là Chính, tính Doanh, thị Triệu hoặc Tần, là vị vua thứ 36 của nước Tần, đồng thời là Hoàng đế đầu tiên thống nhất Trung Hoa sau khi tiêu diệt sáu nước chư hầu, chấm dứt thời kỳ Chiến Quốc vào năm 221 TCN. Ông lên ngôi Tần vương năm 13 tuổi và trở thành Hoàng đế năm 38 tuổi. </a:t>
            </a:r>
            <a:endParaRPr lang="en-US" sz="2800" b="1" dirty="0">
              <a:solidFill>
                <a:srgbClr val="FFFF00"/>
              </a:solidFill>
            </a:endParaRPr>
          </a:p>
        </p:txBody>
      </p:sp>
      <p:pic>
        <p:nvPicPr>
          <p:cNvPr id="1026" name="Picture 2" descr="Qinshihua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767"/>
            <a:ext cx="4894730" cy="62713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85008" y="6311140"/>
            <a:ext cx="4096314" cy="369332"/>
          </a:xfrm>
          <a:prstGeom prst="rect">
            <a:avLst/>
          </a:prstGeom>
        </p:spPr>
        <p:txBody>
          <a:bodyPr wrap="none">
            <a:spAutoFit/>
          </a:bodyPr>
          <a:lstStyle/>
          <a:p>
            <a:r>
              <a:rPr lang="vi-VN" dirty="0">
                <a:solidFill>
                  <a:schemeClr val="bg1"/>
                </a:solidFill>
                <a:latin typeface="arial" panose="020B0604020202020204" pitchFamily="34" charset="0"/>
              </a:rPr>
              <a:t>Tần Thủy Hoàng</a:t>
            </a:r>
            <a:r>
              <a:rPr lang="en-US" dirty="0">
                <a:solidFill>
                  <a:schemeClr val="bg1"/>
                </a:solidFill>
                <a:latin typeface="arial" panose="020B0604020202020204" pitchFamily="34" charset="0"/>
              </a:rPr>
              <a:t> (259 TCN- 210 TCN)</a:t>
            </a:r>
            <a:endParaRPr lang="en-US" dirty="0"/>
          </a:p>
        </p:txBody>
      </p:sp>
    </p:spTree>
    <p:extLst>
      <p:ext uri="{BB962C8B-B14F-4D97-AF65-F5344CB8AC3E}">
        <p14:creationId xmlns:p14="http://schemas.microsoft.com/office/powerpoint/2010/main" val="66159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51433"/>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Tự</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803466"/>
            <a:ext cx="11116234"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471" y="308134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44071" y="2914314"/>
            <a:ext cx="11116235" cy="830997"/>
          </a:xfrm>
          <a:prstGeom prst="rect">
            <a:avLst/>
          </a:prstGeom>
        </p:spPr>
        <p:txBody>
          <a:bodyPr wrap="square">
            <a:spAutoFit/>
          </a:bodyPr>
          <a:lstStyle/>
          <a:p>
            <a:pPr algn="just"/>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Chia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quận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huyện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quản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luật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70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6" y="156754"/>
            <a:ext cx="9144000" cy="58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56101" y="6024282"/>
            <a:ext cx="5809129" cy="400110"/>
          </a:xfrm>
          <a:prstGeom prst="rect">
            <a:avLst/>
          </a:prstGeom>
          <a:noFill/>
        </p:spPr>
        <p:txBody>
          <a:bodyPr wrap="square" rtlCol="0">
            <a:spAutoFit/>
          </a:bodyPr>
          <a:lstStyle/>
          <a:p>
            <a:r>
              <a:rPr lang="en-US" sz="2000" i="1" dirty="0" err="1" smtClean="0">
                <a:solidFill>
                  <a:schemeClr val="bg1"/>
                </a:solidFill>
              </a:rPr>
              <a:t>Hình</a:t>
            </a:r>
            <a:r>
              <a:rPr lang="en-US" sz="2000" i="1" dirty="0" smtClean="0">
                <a:solidFill>
                  <a:schemeClr val="bg1"/>
                </a:solidFill>
              </a:rPr>
              <a:t> 4. </a:t>
            </a:r>
            <a:r>
              <a:rPr lang="en-US" sz="2000" i="1" dirty="0" err="1" smtClean="0">
                <a:solidFill>
                  <a:schemeClr val="bg1"/>
                </a:solidFill>
              </a:rPr>
              <a:t>Sơ</a:t>
            </a:r>
            <a:r>
              <a:rPr lang="en-US" sz="2000" i="1" dirty="0" smtClean="0">
                <a:solidFill>
                  <a:schemeClr val="bg1"/>
                </a:solidFill>
              </a:rPr>
              <a:t> </a:t>
            </a:r>
            <a:r>
              <a:rPr lang="en-US" sz="2000" i="1" dirty="0" err="1" smtClean="0">
                <a:solidFill>
                  <a:schemeClr val="bg1"/>
                </a:solidFill>
              </a:rPr>
              <a:t>đồ</a:t>
            </a:r>
            <a:r>
              <a:rPr lang="en-US" sz="2000" i="1" dirty="0" smtClean="0">
                <a:solidFill>
                  <a:schemeClr val="bg1"/>
                </a:solidFill>
              </a:rPr>
              <a:t> </a:t>
            </a:r>
            <a:r>
              <a:rPr lang="en-US" sz="2000" i="1" dirty="0" err="1" smtClean="0">
                <a:solidFill>
                  <a:schemeClr val="bg1"/>
                </a:solidFill>
              </a:rPr>
              <a:t>sự</a:t>
            </a:r>
            <a:r>
              <a:rPr lang="en-US" sz="2000" i="1" dirty="0" smtClean="0">
                <a:solidFill>
                  <a:schemeClr val="bg1"/>
                </a:solidFill>
              </a:rPr>
              <a:t> </a:t>
            </a:r>
            <a:r>
              <a:rPr lang="en-US" sz="2000" i="1" dirty="0" err="1" smtClean="0">
                <a:solidFill>
                  <a:schemeClr val="bg1"/>
                </a:solidFill>
              </a:rPr>
              <a:t>phân</a:t>
            </a:r>
            <a:r>
              <a:rPr lang="en-US" sz="2000" i="1" dirty="0" smtClean="0">
                <a:solidFill>
                  <a:schemeClr val="bg1"/>
                </a:solidFill>
              </a:rPr>
              <a:t> </a:t>
            </a:r>
            <a:r>
              <a:rPr lang="en-US" sz="2000" i="1" dirty="0" err="1" smtClean="0">
                <a:solidFill>
                  <a:schemeClr val="bg1"/>
                </a:solidFill>
              </a:rPr>
              <a:t>hóa</a:t>
            </a:r>
            <a:r>
              <a:rPr lang="en-US" sz="2000" i="1" dirty="0" smtClean="0">
                <a:solidFill>
                  <a:schemeClr val="bg1"/>
                </a:solidFill>
              </a:rPr>
              <a:t> </a:t>
            </a:r>
            <a:r>
              <a:rPr lang="en-US" sz="2000" i="1" dirty="0" err="1" smtClean="0">
                <a:solidFill>
                  <a:schemeClr val="bg1"/>
                </a:solidFill>
              </a:rPr>
              <a:t>xã</a:t>
            </a:r>
            <a:r>
              <a:rPr lang="en-US" sz="2000" i="1" dirty="0" smtClean="0">
                <a:solidFill>
                  <a:schemeClr val="bg1"/>
                </a:solidFill>
              </a:rPr>
              <a:t> </a:t>
            </a:r>
            <a:r>
              <a:rPr lang="en-US" sz="2000" i="1" dirty="0" err="1" smtClean="0">
                <a:solidFill>
                  <a:schemeClr val="bg1"/>
                </a:solidFill>
              </a:rPr>
              <a:t>hội</a:t>
            </a:r>
            <a:r>
              <a:rPr lang="en-US" sz="2000" i="1" dirty="0" smtClean="0">
                <a:solidFill>
                  <a:schemeClr val="bg1"/>
                </a:solidFill>
              </a:rPr>
              <a:t> </a:t>
            </a:r>
            <a:r>
              <a:rPr lang="en-US" sz="2000" i="1" dirty="0" err="1" smtClean="0">
                <a:solidFill>
                  <a:schemeClr val="bg1"/>
                </a:solidFill>
              </a:rPr>
              <a:t>dưới</a:t>
            </a:r>
            <a:r>
              <a:rPr lang="en-US" sz="2000" i="1" dirty="0" smtClean="0">
                <a:solidFill>
                  <a:schemeClr val="bg1"/>
                </a:solidFill>
              </a:rPr>
              <a:t> </a:t>
            </a:r>
            <a:r>
              <a:rPr lang="en-US" sz="2000" i="1" dirty="0" err="1" smtClean="0">
                <a:solidFill>
                  <a:schemeClr val="bg1"/>
                </a:solidFill>
              </a:rPr>
              <a:t>thời</a:t>
            </a:r>
            <a:r>
              <a:rPr lang="en-US" sz="2000" i="1" dirty="0" smtClean="0">
                <a:solidFill>
                  <a:schemeClr val="bg1"/>
                </a:solidFill>
              </a:rPr>
              <a:t> </a:t>
            </a:r>
            <a:r>
              <a:rPr lang="en-US" sz="2000" i="1" dirty="0" err="1" smtClean="0">
                <a:solidFill>
                  <a:schemeClr val="bg1"/>
                </a:solidFill>
              </a:rPr>
              <a:t>nhà</a:t>
            </a:r>
            <a:r>
              <a:rPr lang="en-US" sz="2000" i="1" dirty="0" smtClean="0">
                <a:solidFill>
                  <a:schemeClr val="bg1"/>
                </a:solidFill>
              </a:rPr>
              <a:t> </a:t>
            </a:r>
            <a:r>
              <a:rPr lang="en-US" sz="2000" i="1" dirty="0" err="1" smtClean="0">
                <a:solidFill>
                  <a:schemeClr val="bg1"/>
                </a:solidFill>
              </a:rPr>
              <a:t>Tần</a:t>
            </a:r>
            <a:r>
              <a:rPr lang="en-US" sz="2000" i="1" dirty="0" smtClean="0">
                <a:solidFill>
                  <a:schemeClr val="bg1"/>
                </a:solidFill>
              </a:rPr>
              <a:t> </a:t>
            </a:r>
            <a:endParaRPr lang="en-US" sz="2000" i="1" dirty="0">
              <a:solidFill>
                <a:schemeClr val="bg1"/>
              </a:solidFill>
            </a:endParaRPr>
          </a:p>
        </p:txBody>
      </p:sp>
    </p:spTree>
    <p:extLst>
      <p:ext uri="{BB962C8B-B14F-4D97-AF65-F5344CB8AC3E}">
        <p14:creationId xmlns:p14="http://schemas.microsoft.com/office/powerpoint/2010/main" val="29153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76101" y="1122811"/>
            <a:ext cx="2815899" cy="3567130"/>
          </a:xfrm>
          <a:prstGeom prst="rect">
            <a:avLst/>
          </a:prstGeom>
          <a:solidFill>
            <a:srgbClr val="92D050"/>
          </a:solidFill>
        </p:spPr>
        <p:txBody>
          <a:bodyPr wrap="square">
            <a:spAutoFit/>
          </a:bodyPr>
          <a:lstStyle/>
          <a:p>
            <a:pPr>
              <a:lnSpc>
                <a:spcPct val="107000"/>
              </a:lnSpc>
              <a:spcAft>
                <a:spcPts val="800"/>
              </a:spcAft>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Các giai cấp:</a:t>
            </a:r>
          </a:p>
          <a:p>
            <a:pPr>
              <a:lnSpc>
                <a:spcPct val="107000"/>
              </a:lnSpc>
              <a:spcAft>
                <a:spcPts val="800"/>
              </a:spcAft>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 Thống trị: Quý tộc quan lại, địa chủ</a:t>
            </a:r>
          </a:p>
          <a:p>
            <a:pPr>
              <a:spcAft>
                <a:spcPts val="800"/>
              </a:spcAft>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 Bị trị: Nông dân công xã và nông dân lĩnh canh</a:t>
            </a:r>
          </a:p>
          <a:p>
            <a:pPr>
              <a:lnSpc>
                <a:spcPct val="107000"/>
              </a:lnSpc>
              <a:spcAft>
                <a:spcPts val="800"/>
              </a:spcAft>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=&gt; Địa chủ </a:t>
            </a:r>
            <a:r>
              <a:rPr lang="nl-NL" sz="2400" dirty="0">
                <a:latin typeface="Times New Roman" panose="02020603050405020304" pitchFamily="18" charset="0"/>
                <a:ea typeface="Calibri" panose="020F0502020204030204" pitchFamily="34" charset="0"/>
                <a:cs typeface="Times New Roman" panose="02020603050405020304" pitchFamily="18" charset="0"/>
              </a:rPr>
              <a:t>bóc lột </a:t>
            </a:r>
            <a:r>
              <a:rPr lang="nl-NL" sz="2400" dirty="0" smtClean="0">
                <a:latin typeface="Times New Roman" panose="02020603050405020304" pitchFamily="18" charset="0"/>
                <a:ea typeface="Calibri" panose="020F0502020204030204" pitchFamily="34" charset="0"/>
                <a:cs typeface="Times New Roman" panose="02020603050405020304" pitchFamily="18" charset="0"/>
              </a:rPr>
              <a:t>nông </a:t>
            </a:r>
            <a:r>
              <a:rPr lang="nl-NL" sz="2400" dirty="0">
                <a:latin typeface="Times New Roman" panose="02020603050405020304" pitchFamily="18" charset="0"/>
                <a:ea typeface="Calibri" panose="020F0502020204030204" pitchFamily="34" charset="0"/>
                <a:cs typeface="Times New Roman" panose="02020603050405020304" pitchFamily="18" charset="0"/>
              </a:rPr>
              <a:t>dân bằng địa tô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6" y="156754"/>
            <a:ext cx="9144000" cy="58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56101" y="6024282"/>
            <a:ext cx="5809129" cy="400110"/>
          </a:xfrm>
          <a:prstGeom prst="rect">
            <a:avLst/>
          </a:prstGeom>
          <a:noFill/>
        </p:spPr>
        <p:txBody>
          <a:bodyPr wrap="square" rtlCol="0">
            <a:spAutoFit/>
          </a:bodyPr>
          <a:lstStyle/>
          <a:p>
            <a:r>
              <a:rPr lang="en-US" sz="2000" i="1" dirty="0" err="1" smtClean="0">
                <a:solidFill>
                  <a:schemeClr val="bg1"/>
                </a:solidFill>
              </a:rPr>
              <a:t>Hình</a:t>
            </a:r>
            <a:r>
              <a:rPr lang="en-US" sz="2000" i="1" dirty="0" smtClean="0">
                <a:solidFill>
                  <a:schemeClr val="bg1"/>
                </a:solidFill>
              </a:rPr>
              <a:t> 4. </a:t>
            </a:r>
            <a:r>
              <a:rPr lang="en-US" sz="2000" i="1" dirty="0" err="1" smtClean="0">
                <a:solidFill>
                  <a:schemeClr val="bg1"/>
                </a:solidFill>
              </a:rPr>
              <a:t>Sơ</a:t>
            </a:r>
            <a:r>
              <a:rPr lang="en-US" sz="2000" i="1" dirty="0" smtClean="0">
                <a:solidFill>
                  <a:schemeClr val="bg1"/>
                </a:solidFill>
              </a:rPr>
              <a:t> </a:t>
            </a:r>
            <a:r>
              <a:rPr lang="en-US" sz="2000" i="1" dirty="0" err="1" smtClean="0">
                <a:solidFill>
                  <a:schemeClr val="bg1"/>
                </a:solidFill>
              </a:rPr>
              <a:t>đồ</a:t>
            </a:r>
            <a:r>
              <a:rPr lang="en-US" sz="2000" i="1" dirty="0" smtClean="0">
                <a:solidFill>
                  <a:schemeClr val="bg1"/>
                </a:solidFill>
              </a:rPr>
              <a:t> </a:t>
            </a:r>
            <a:r>
              <a:rPr lang="en-US" sz="2000" i="1" dirty="0" err="1" smtClean="0">
                <a:solidFill>
                  <a:schemeClr val="bg1"/>
                </a:solidFill>
              </a:rPr>
              <a:t>sự</a:t>
            </a:r>
            <a:r>
              <a:rPr lang="en-US" sz="2000" i="1" dirty="0" smtClean="0">
                <a:solidFill>
                  <a:schemeClr val="bg1"/>
                </a:solidFill>
              </a:rPr>
              <a:t> </a:t>
            </a:r>
            <a:r>
              <a:rPr lang="en-US" sz="2000" i="1" dirty="0" err="1" smtClean="0">
                <a:solidFill>
                  <a:schemeClr val="bg1"/>
                </a:solidFill>
              </a:rPr>
              <a:t>phân</a:t>
            </a:r>
            <a:r>
              <a:rPr lang="en-US" sz="2000" i="1" dirty="0" smtClean="0">
                <a:solidFill>
                  <a:schemeClr val="bg1"/>
                </a:solidFill>
              </a:rPr>
              <a:t> </a:t>
            </a:r>
            <a:r>
              <a:rPr lang="en-US" sz="2000" i="1" dirty="0" err="1" smtClean="0">
                <a:solidFill>
                  <a:schemeClr val="bg1"/>
                </a:solidFill>
              </a:rPr>
              <a:t>hóa</a:t>
            </a:r>
            <a:r>
              <a:rPr lang="en-US" sz="2000" i="1" dirty="0" smtClean="0">
                <a:solidFill>
                  <a:schemeClr val="bg1"/>
                </a:solidFill>
              </a:rPr>
              <a:t> </a:t>
            </a:r>
            <a:r>
              <a:rPr lang="en-US" sz="2000" i="1" dirty="0" err="1" smtClean="0">
                <a:solidFill>
                  <a:schemeClr val="bg1"/>
                </a:solidFill>
              </a:rPr>
              <a:t>xã</a:t>
            </a:r>
            <a:r>
              <a:rPr lang="en-US" sz="2000" i="1" dirty="0" smtClean="0">
                <a:solidFill>
                  <a:schemeClr val="bg1"/>
                </a:solidFill>
              </a:rPr>
              <a:t> </a:t>
            </a:r>
            <a:r>
              <a:rPr lang="en-US" sz="2000" i="1" dirty="0" err="1" smtClean="0">
                <a:solidFill>
                  <a:schemeClr val="bg1"/>
                </a:solidFill>
              </a:rPr>
              <a:t>hội</a:t>
            </a:r>
            <a:r>
              <a:rPr lang="en-US" sz="2000" i="1" dirty="0" smtClean="0">
                <a:solidFill>
                  <a:schemeClr val="bg1"/>
                </a:solidFill>
              </a:rPr>
              <a:t> </a:t>
            </a:r>
            <a:r>
              <a:rPr lang="en-US" sz="2000" i="1" dirty="0" err="1" smtClean="0">
                <a:solidFill>
                  <a:schemeClr val="bg1"/>
                </a:solidFill>
              </a:rPr>
              <a:t>dưới</a:t>
            </a:r>
            <a:r>
              <a:rPr lang="en-US" sz="2000" i="1" dirty="0" smtClean="0">
                <a:solidFill>
                  <a:schemeClr val="bg1"/>
                </a:solidFill>
              </a:rPr>
              <a:t> </a:t>
            </a:r>
            <a:r>
              <a:rPr lang="en-US" sz="2000" i="1" dirty="0" err="1" smtClean="0">
                <a:solidFill>
                  <a:schemeClr val="bg1"/>
                </a:solidFill>
              </a:rPr>
              <a:t>thời</a:t>
            </a:r>
            <a:r>
              <a:rPr lang="en-US" sz="2000" i="1" dirty="0" smtClean="0">
                <a:solidFill>
                  <a:schemeClr val="bg1"/>
                </a:solidFill>
              </a:rPr>
              <a:t> </a:t>
            </a:r>
            <a:r>
              <a:rPr lang="en-US" sz="2000" i="1" dirty="0" err="1" smtClean="0">
                <a:solidFill>
                  <a:schemeClr val="bg1"/>
                </a:solidFill>
              </a:rPr>
              <a:t>nhà</a:t>
            </a:r>
            <a:r>
              <a:rPr lang="en-US" sz="2000" i="1" dirty="0" smtClean="0">
                <a:solidFill>
                  <a:schemeClr val="bg1"/>
                </a:solidFill>
              </a:rPr>
              <a:t> </a:t>
            </a:r>
            <a:r>
              <a:rPr lang="en-US" sz="2000" i="1" dirty="0" err="1" smtClean="0">
                <a:solidFill>
                  <a:schemeClr val="bg1"/>
                </a:solidFill>
              </a:rPr>
              <a:t>Tần</a:t>
            </a:r>
            <a:r>
              <a:rPr lang="en-US" sz="2000" i="1" dirty="0" smtClean="0">
                <a:solidFill>
                  <a:schemeClr val="bg1"/>
                </a:solidFill>
              </a:rPr>
              <a:t> </a:t>
            </a:r>
            <a:endParaRPr lang="en-US" sz="2000" i="1" dirty="0">
              <a:solidFill>
                <a:schemeClr val="bg1"/>
              </a:solidFill>
            </a:endParaRPr>
          </a:p>
        </p:txBody>
      </p:sp>
    </p:spTree>
    <p:extLst>
      <p:ext uri="{BB962C8B-B14F-4D97-AF65-F5344CB8AC3E}">
        <p14:creationId xmlns:p14="http://schemas.microsoft.com/office/powerpoint/2010/main" val="25346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51432"/>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Tự</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803466"/>
            <a:ext cx="11116234"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3544" y="3918535"/>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44071" y="2914314"/>
            <a:ext cx="11116235" cy="830997"/>
          </a:xfrm>
          <a:prstGeom prst="rect">
            <a:avLst/>
          </a:prstGeom>
        </p:spPr>
        <p:txBody>
          <a:bodyPr wrap="square">
            <a:spAutoFit/>
          </a:bodyPr>
          <a:lstStyle/>
          <a:p>
            <a:pPr algn="just"/>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Chia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quận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huyện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quản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luật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44071" y="3932065"/>
            <a:ext cx="11116234" cy="978729"/>
          </a:xfrm>
          <a:prstGeom prst="rect">
            <a:avLst/>
          </a:prstGeom>
        </p:spPr>
        <p:txBody>
          <a:bodyPr wrap="square">
            <a:spAutoFit/>
          </a:bodyPr>
          <a:lstStyle/>
          <a:p>
            <a:pPr algn="just">
              <a:lnSpc>
                <a:spcPct val="120000"/>
              </a:lnSpc>
              <a:spcAft>
                <a:spcPts val="0"/>
              </a:spcAft>
              <a:tabLst>
                <a:tab pos="457200" algn="l"/>
              </a:tabLst>
            </a:pP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bóc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lột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793144" y="5085587"/>
            <a:ext cx="4883068" cy="53553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206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735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026320" cy="646983"/>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Tự</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699935"/>
            <a:ext cx="11116234"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471" y="4305341"/>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44071" y="2570805"/>
            <a:ext cx="11116235" cy="830997"/>
          </a:xfrm>
          <a:prstGeom prst="rect">
            <a:avLst/>
          </a:prstGeom>
        </p:spPr>
        <p:txBody>
          <a:bodyPr wrap="square">
            <a:spAutoFit/>
          </a:bodyPr>
          <a:lstStyle/>
          <a:p>
            <a:pPr algn="just"/>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Chia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quận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huyện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quản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luật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44071" y="3436033"/>
            <a:ext cx="11116234" cy="978729"/>
          </a:xfrm>
          <a:prstGeom prst="rect">
            <a:avLst/>
          </a:prstGeom>
        </p:spPr>
        <p:txBody>
          <a:bodyPr wrap="square">
            <a:spAutoFit/>
          </a:bodyPr>
          <a:lstStyle/>
          <a:p>
            <a:pPr algn="just">
              <a:lnSpc>
                <a:spcPct val="120000"/>
              </a:lnSpc>
              <a:spcAft>
                <a:spcPts val="0"/>
              </a:spcAft>
              <a:tabLst>
                <a:tab pos="457200" algn="l"/>
              </a:tabLst>
            </a:pP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bóc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lột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744071" y="4352052"/>
            <a:ext cx="4883068"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206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234045" y="4784093"/>
            <a:ext cx="11759768"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cs typeface="Arial" panose="020B0604020202020204" pitchFamily="34" charset="0"/>
              </a:rPr>
              <a:t>3. </a:t>
            </a:r>
            <a:r>
              <a:rPr lang="en-US" sz="2800" b="1" dirty="0" err="1">
                <a:solidFill>
                  <a:srgbClr val="FFFF00"/>
                </a:solidFill>
                <a:latin typeface="Arial" panose="020B0604020202020204" pitchFamily="34" charset="0"/>
                <a:cs typeface="Arial" panose="020B0604020202020204" pitchFamily="34" charset="0"/>
              </a:rPr>
              <a:t>Trung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Quốc</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từ</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Hán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đến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nhà</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Tùy</a:t>
            </a:r>
            <a:r>
              <a:rPr lang="en-US" sz="2800" b="1" dirty="0">
                <a:solidFill>
                  <a:srgbClr val="FFFF00"/>
                </a:solidFill>
                <a:latin typeface="Arial" panose="020B0604020202020204" pitchFamily="34" charset="0"/>
                <a:cs typeface="Arial" panose="020B0604020202020204" pitchFamily="34" charset="0"/>
              </a:rPr>
              <a:t> (206 TCN – </a:t>
            </a:r>
            <a:r>
              <a:rPr lang="en-US" sz="2800" b="1" dirty="0" err="1">
                <a:solidFill>
                  <a:srgbClr val="FFFF00"/>
                </a:solidFill>
                <a:latin typeface="Arial" panose="020B0604020202020204" pitchFamily="34" charset="0"/>
                <a:cs typeface="Arial" panose="020B0604020202020204" pitchFamily="34" charset="0"/>
              </a:rPr>
              <a:t>thế</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kỉ</a:t>
            </a:r>
            <a:r>
              <a:rPr lang="en-US" sz="2800" b="1" dirty="0">
                <a:solidFill>
                  <a:srgbClr val="FFFF00"/>
                </a:solidFill>
                <a:latin typeface="Arial" panose="020B0604020202020204" pitchFamily="34" charset="0"/>
                <a:cs typeface="Arial" panose="020B0604020202020204" pitchFamily="34" charset="0"/>
              </a:rPr>
              <a:t> VII)</a:t>
            </a:r>
            <a:endParaRPr lang="en-US" sz="2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2900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22647090-A44A-492C-B7B7-76E19FD79C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527" y="120981"/>
            <a:ext cx="11568545" cy="2711310"/>
          </a:xfrm>
        </p:spPr>
      </p:pic>
    </p:spTree>
    <p:extLst>
      <p:ext uri="{BB962C8B-B14F-4D97-AF65-F5344CB8AC3E}">
        <p14:creationId xmlns:p14="http://schemas.microsoft.com/office/powerpoint/2010/main" val="2936916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2647090-A44A-492C-B7B7-76E19FD79C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548" y="120981"/>
            <a:ext cx="10779056" cy="2711310"/>
          </a:xfrm>
        </p:spPr>
      </p:pic>
      <p:sp>
        <p:nvSpPr>
          <p:cNvPr id="4" name="Title 1">
            <a:extLst>
              <a:ext uri="{FF2B5EF4-FFF2-40B4-BE49-F238E27FC236}">
                <a16:creationId xmlns:a16="http://schemas.microsoft.com/office/drawing/2014/main" id="{604957F2-6A79-401D-A5B7-7C9175D9E294}"/>
              </a:ext>
            </a:extLst>
          </p:cNvPr>
          <p:cNvSpPr txBox="1">
            <a:spLocks/>
          </p:cNvSpPr>
          <p:nvPr/>
        </p:nvSpPr>
        <p:spPr>
          <a:xfrm>
            <a:off x="548701" y="3084859"/>
            <a:ext cx="12072730" cy="46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FFFF00"/>
                </a:solidFill>
                <a:latin typeface="Times New Roman" panose="02020603050405020304" pitchFamily="18" charset="0"/>
                <a:cs typeface="Times New Roman" panose="02020603050405020304" pitchFamily="18" charset="0"/>
              </a:rPr>
              <a:t> </a:t>
            </a:r>
            <a:r>
              <a:rPr lang="nl-NL" sz="2400" b="1" dirty="0">
                <a:solidFill>
                  <a:srgbClr val="FFFF00"/>
                </a:solidFill>
                <a:latin typeface="Times New Roman" panose="02020603050405020304" pitchFamily="18" charset="0"/>
                <a:cs typeface="Times New Roman" panose="02020603050405020304" pitchFamily="18" charset="0"/>
              </a:rPr>
              <a:t>Xây dựng </a:t>
            </a:r>
            <a:r>
              <a:rPr lang="nl-NL" sz="2400" b="1" dirty="0" smtClean="0">
                <a:solidFill>
                  <a:srgbClr val="FFFF00"/>
                </a:solidFill>
                <a:latin typeface="Times New Roman" panose="02020603050405020304" pitchFamily="18" charset="0"/>
                <a:cs typeface="Times New Roman" panose="02020603050405020304" pitchFamily="18" charset="0"/>
              </a:rPr>
              <a:t>trục </a:t>
            </a:r>
            <a:r>
              <a:rPr lang="nl-NL" sz="2400" b="1" dirty="0">
                <a:solidFill>
                  <a:srgbClr val="FFFF00"/>
                </a:solidFill>
                <a:latin typeface="Times New Roman" panose="02020603050405020304" pitchFamily="18" charset="0"/>
                <a:cs typeface="Times New Roman" panose="02020603050405020304" pitchFamily="18" charset="0"/>
              </a:rPr>
              <a:t>thời gian từ </a:t>
            </a:r>
            <a:r>
              <a:rPr lang="nl-NL" sz="2400" b="1" dirty="0" smtClean="0">
                <a:solidFill>
                  <a:srgbClr val="FFFF00"/>
                </a:solidFill>
                <a:latin typeface="Times New Roman" panose="02020603050405020304" pitchFamily="18" charset="0"/>
                <a:cs typeface="Times New Roman" panose="02020603050405020304" pitchFamily="18" charset="0"/>
              </a:rPr>
              <a:t>thời nhà Hán đến thời nhà </a:t>
            </a:r>
            <a:r>
              <a:rPr lang="nl-NL" sz="2400" b="1" dirty="0">
                <a:solidFill>
                  <a:srgbClr val="FFFF00"/>
                </a:solidFill>
                <a:latin typeface="Times New Roman" panose="02020603050405020304" pitchFamily="18" charset="0"/>
                <a:cs typeface="Times New Roman" panose="02020603050405020304" pitchFamily="18" charset="0"/>
              </a:rPr>
              <a:t>Tùy.</a:t>
            </a:r>
          </a:p>
          <a:p>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EA2F8D-3A0C-40BF-8586-FCB09B35E28B}"/>
              </a:ext>
            </a:extLst>
          </p:cNvPr>
          <p:cNvSpPr txBox="1"/>
          <p:nvPr/>
        </p:nvSpPr>
        <p:spPr>
          <a:xfrm>
            <a:off x="188842" y="3440580"/>
            <a:ext cx="11510468" cy="3174074"/>
          </a:xfrm>
          <a:prstGeom prst="rect">
            <a:avLst/>
          </a:prstGeom>
          <a:noFill/>
        </p:spPr>
        <p:txBody>
          <a:bodyPr wrap="square">
            <a:spAutoFit/>
          </a:bodyPr>
          <a:lstStyle/>
          <a:p>
            <a:pPr algn="ctr">
              <a:lnSpc>
                <a:spcPct val="107000"/>
              </a:lnSpc>
              <a:spcAft>
                <a:spcPts val="800"/>
              </a:spcAft>
            </a:pPr>
            <a:r>
              <a:rPr lang="en-US" sz="2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PHIẾU HỌC TẬP</a:t>
            </a:r>
          </a:p>
          <a:p>
            <a:pPr marL="285750" indent="-285750" algn="just">
              <a:lnSpc>
                <a:spcPct val="107000"/>
              </a:lnSpc>
              <a:spcAft>
                <a:spcPts val="800"/>
              </a:spcAft>
              <a:buFontTx/>
              <a:buChar char="-"/>
            </a:pPr>
            <a:r>
              <a:rPr lang="en-US" sz="26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a:t>
            </a: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riều </a:t>
            </a:r>
            <a:r>
              <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đại nào đưa nước Trung Quốc vào thời phát triển rực rỡ nhất </a:t>
            </a: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Triều đại nào ngắn nhất, triều đại nào kéo dài </a:t>
            </a: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nhất?................................</a:t>
            </a:r>
          </a:p>
          <a:p>
            <a:pPr algn="just">
              <a:lnSpc>
                <a:spcPct val="107000"/>
              </a:lnSpc>
              <a:spcAft>
                <a:spcPts val="800"/>
              </a:spcAft>
            </a:pPr>
            <a:endPar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Đặc </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điểm chung của Trung Quốc từ Hán đến Tuỳ là </a:t>
            </a:r>
            <a:r>
              <a:rPr lang="en-US" sz="26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gì?........................................... </a:t>
            </a:r>
            <a:endPar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Thời </a:t>
            </a:r>
            <a:r>
              <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kỳ này, nước ta bị triều đại nào xâm lược và đô </a:t>
            </a: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 </a:t>
            </a:r>
            <a:endPar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9604885" y="3798649"/>
            <a:ext cx="1878904" cy="526093"/>
          </a:xfrm>
          <a:prstGeom prst="rect">
            <a:avLst/>
          </a:prstGeom>
          <a:solidFill>
            <a:srgbClr val="DF7D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Nhà Hán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7363892" y="4403846"/>
            <a:ext cx="3517542" cy="5260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Nhà Tùy, nhà Hán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941501" y="5202132"/>
            <a:ext cx="4190864" cy="70449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tx1"/>
                </a:solidFill>
                <a:latin typeface="Times New Roman" panose="02020603050405020304" pitchFamily="18" charset="0"/>
                <a:cs typeface="Times New Roman" panose="02020603050405020304" pitchFamily="18" charset="0"/>
              </a:rPr>
              <a:t>M</a:t>
            </a:r>
            <a:r>
              <a:rPr lang="nl-NL" sz="2400" b="1" dirty="0" smtClean="0">
                <a:solidFill>
                  <a:schemeClr val="tx1"/>
                </a:solidFill>
                <a:latin typeface="Times New Roman" panose="02020603050405020304" pitchFamily="18" charset="0"/>
                <a:cs typeface="Times New Roman" panose="02020603050405020304" pitchFamily="18" charset="0"/>
              </a:rPr>
              <a:t>ở </a:t>
            </a:r>
            <a:r>
              <a:rPr lang="nl-NL" sz="2400" b="1" dirty="0">
                <a:solidFill>
                  <a:schemeClr val="tx1"/>
                </a:solidFill>
                <a:latin typeface="Times New Roman" panose="02020603050405020304" pitchFamily="18" charset="0"/>
                <a:cs typeface="Times New Roman" panose="02020603050405020304" pitchFamily="18" charset="0"/>
              </a:rPr>
              <a:t>những cuộc chiến tranh </a:t>
            </a:r>
            <a:endParaRPr lang="nl-NL" sz="2400" b="1" dirty="0" smtClean="0">
              <a:solidFill>
                <a:schemeClr val="tx1"/>
              </a:solidFill>
              <a:latin typeface="Times New Roman" panose="02020603050405020304" pitchFamily="18" charset="0"/>
              <a:cs typeface="Times New Roman" panose="02020603050405020304" pitchFamily="18" charset="0"/>
            </a:endParaRPr>
          </a:p>
          <a:p>
            <a:pPr algn="ctr"/>
            <a:r>
              <a:rPr lang="nl-NL" sz="2400" b="1" dirty="0" smtClean="0">
                <a:solidFill>
                  <a:schemeClr val="tx1"/>
                </a:solidFill>
                <a:latin typeface="Times New Roman" panose="02020603050405020304" pitchFamily="18" charset="0"/>
                <a:cs typeface="Times New Roman" panose="02020603050405020304" pitchFamily="18" charset="0"/>
              </a:rPr>
              <a:t>xâm </a:t>
            </a:r>
            <a:r>
              <a:rPr lang="nl-NL" sz="2400" b="1" dirty="0">
                <a:solidFill>
                  <a:schemeClr val="tx1"/>
                </a:solidFill>
                <a:latin typeface="Times New Roman" panose="02020603050405020304" pitchFamily="18" charset="0"/>
                <a:cs typeface="Times New Roman" panose="02020603050405020304" pitchFamily="18" charset="0"/>
              </a:rPr>
              <a:t>lược</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039032" y="5924924"/>
            <a:ext cx="3995802" cy="53154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Nhà Hán, </a:t>
            </a:r>
            <a:r>
              <a:rPr lang="en-US" sz="2400" b="1" dirty="0" err="1" smtClean="0">
                <a:solidFill>
                  <a:schemeClr val="tx1"/>
                </a:solidFill>
                <a:latin typeface="Times New Roman" panose="02020603050405020304" pitchFamily="18" charset="0"/>
                <a:cs typeface="Times New Roman" panose="02020603050405020304" pitchFamily="18" charset="0"/>
              </a:rPr>
              <a:t>Nhà</a:t>
            </a:r>
            <a:r>
              <a:rPr lang="en-US" sz="2400" b="1" dirty="0" smtClean="0">
                <a:solidFill>
                  <a:schemeClr val="tx1"/>
                </a:solidFill>
                <a:latin typeface="Times New Roman" panose="02020603050405020304" pitchFamily="18" charset="0"/>
                <a:cs typeface="Times New Roman" panose="02020603050405020304" pitchFamily="18" charset="0"/>
              </a:rPr>
              <a:t> Tùy</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768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8"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Tự</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699935"/>
            <a:ext cx="11116234"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471" y="546267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44071" y="2570805"/>
            <a:ext cx="11116235" cy="830997"/>
          </a:xfrm>
          <a:prstGeom prst="rect">
            <a:avLst/>
          </a:prstGeom>
        </p:spPr>
        <p:txBody>
          <a:bodyPr wrap="square">
            <a:spAutoFit/>
          </a:bodyPr>
          <a:lstStyle/>
          <a:p>
            <a:pPr algn="just"/>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Chia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quận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huyện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quản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luật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44071" y="3364390"/>
            <a:ext cx="11116234" cy="978729"/>
          </a:xfrm>
          <a:prstGeom prst="rect">
            <a:avLst/>
          </a:prstGeom>
        </p:spPr>
        <p:txBody>
          <a:bodyPr wrap="square">
            <a:spAutoFit/>
          </a:bodyPr>
          <a:lstStyle/>
          <a:p>
            <a:pPr algn="just">
              <a:lnSpc>
                <a:spcPct val="120000"/>
              </a:lnSpc>
              <a:spcAft>
                <a:spcPts val="0"/>
              </a:spcAft>
              <a:tabLst>
                <a:tab pos="457200" algn="l"/>
              </a:tabLst>
            </a:pP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bóc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lột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744071" y="4352052"/>
            <a:ext cx="4883068"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206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234045" y="4784093"/>
            <a:ext cx="11759768"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cs typeface="Arial" panose="020B0604020202020204" pitchFamily="34" charset="0"/>
              </a:rPr>
              <a:t>3. </a:t>
            </a:r>
            <a:r>
              <a:rPr lang="en-US" sz="2800" b="1" dirty="0" err="1">
                <a:solidFill>
                  <a:srgbClr val="FFFF00"/>
                </a:solidFill>
                <a:latin typeface="Arial" panose="020B0604020202020204" pitchFamily="34" charset="0"/>
                <a:cs typeface="Arial" panose="020B0604020202020204" pitchFamily="34" charset="0"/>
              </a:rPr>
              <a:t>Trung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Quốc</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từ</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Hán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đến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nhà</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Tùy</a:t>
            </a:r>
            <a:r>
              <a:rPr lang="en-US" sz="2800" b="1" dirty="0">
                <a:solidFill>
                  <a:srgbClr val="FFFF00"/>
                </a:solidFill>
                <a:latin typeface="Arial" panose="020B0604020202020204" pitchFamily="34" charset="0"/>
                <a:cs typeface="Arial" panose="020B0604020202020204" pitchFamily="34" charset="0"/>
              </a:rPr>
              <a:t> (206 TCN – </a:t>
            </a:r>
            <a:r>
              <a:rPr lang="en-US" sz="2800" b="1" dirty="0" err="1">
                <a:solidFill>
                  <a:srgbClr val="FFFF00"/>
                </a:solidFill>
                <a:latin typeface="Arial" panose="020B0604020202020204" pitchFamily="34" charset="0"/>
                <a:cs typeface="Arial" panose="020B0604020202020204" pitchFamily="34" charset="0"/>
              </a:rPr>
              <a:t>thế</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kỉ</a:t>
            </a:r>
            <a:r>
              <a:rPr lang="en-US" sz="2800" b="1" dirty="0">
                <a:solidFill>
                  <a:srgbClr val="FFFF00"/>
                </a:solidFill>
                <a:latin typeface="Arial" panose="020B0604020202020204" pitchFamily="34" charset="0"/>
                <a:cs typeface="Arial" panose="020B0604020202020204" pitchFamily="34" charset="0"/>
              </a:rPr>
              <a:t> VII)</a:t>
            </a:r>
            <a:endParaRPr lang="en-US" sz="2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6D20E95C-5357-41E2-A9BA-C5DFE0634036}"/>
              </a:ext>
            </a:extLst>
          </p:cNvPr>
          <p:cNvSpPr txBox="1"/>
          <p:nvPr/>
        </p:nvSpPr>
        <p:spPr>
          <a:xfrm>
            <a:off x="744071" y="5393491"/>
            <a:ext cx="11116234" cy="1200329"/>
          </a:xfrm>
          <a:prstGeom prst="rect">
            <a:avLst/>
          </a:prstGeom>
          <a:noFill/>
        </p:spPr>
        <p:txBody>
          <a:bodyPr wrap="square">
            <a:spAutoFit/>
          </a:bodyPr>
          <a:lstStyle/>
          <a:p>
            <a:pPr algn="just"/>
            <a:r>
              <a:rPr lang="nl-NL" sz="2400" b="1" dirty="0" smtClean="0">
                <a:solidFill>
                  <a:schemeClr val="bg1"/>
                </a:solidFill>
                <a:latin typeface="Arial" panose="020B0604020202020204" pitchFamily="34" charset="0"/>
                <a:cs typeface="Arial" panose="020B0604020202020204" pitchFamily="34" charset="0"/>
              </a:rPr>
              <a:t>- </a:t>
            </a:r>
            <a:r>
              <a:rPr lang="nl-NL" sz="2400" b="1" dirty="0">
                <a:solidFill>
                  <a:schemeClr val="bg1"/>
                </a:solidFill>
                <a:latin typeface="Arial" panose="020B0604020202020204" pitchFamily="34" charset="0"/>
                <a:cs typeface="Arial" panose="020B0604020202020204" pitchFamily="34" charset="0"/>
              </a:rPr>
              <a:t>Đặc điểm nổi bật của thời kì này: Trung Quốc bước vào thời kì loạn lạc, thống nhất xen kẽ chia rẽ. Các triều đại phong kiến liên tiếp mở những cuộc chiến tranh xâm lược để mở rộng lãnh thổ.</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406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02632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708082" y="650001"/>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Tự</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708082" y="1054360"/>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6477" y="236282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08082" y="1577580"/>
            <a:ext cx="11759768"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cs typeface="Arial" panose="020B0604020202020204" pitchFamily="34" charset="0"/>
              </a:rPr>
              <a:t>3. </a:t>
            </a:r>
            <a:r>
              <a:rPr lang="en-US" sz="2800" b="1" dirty="0" err="1">
                <a:solidFill>
                  <a:srgbClr val="FFFF00"/>
                </a:solidFill>
                <a:latin typeface="Arial" panose="020B0604020202020204" pitchFamily="34" charset="0"/>
                <a:cs typeface="Arial" panose="020B0604020202020204" pitchFamily="34" charset="0"/>
              </a:rPr>
              <a:t>Trung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Quốc</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từ</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Hán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đến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nhà</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Tùy</a:t>
            </a:r>
            <a:r>
              <a:rPr lang="en-US" sz="2800" b="1" dirty="0">
                <a:solidFill>
                  <a:srgbClr val="FFFF00"/>
                </a:solidFill>
                <a:latin typeface="Arial" panose="020B0604020202020204" pitchFamily="34" charset="0"/>
                <a:cs typeface="Arial" panose="020B0604020202020204" pitchFamily="34" charset="0"/>
              </a:rPr>
              <a:t> (206 TCN – </a:t>
            </a:r>
            <a:r>
              <a:rPr lang="en-US" sz="2800" b="1" dirty="0" err="1">
                <a:solidFill>
                  <a:srgbClr val="FFFF00"/>
                </a:solidFill>
                <a:latin typeface="Arial" panose="020B0604020202020204" pitchFamily="34" charset="0"/>
                <a:cs typeface="Arial" panose="020B0604020202020204" pitchFamily="34" charset="0"/>
              </a:rPr>
              <a:t>thế</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kỉ</a:t>
            </a:r>
            <a:r>
              <a:rPr lang="en-US" sz="2800" b="1" dirty="0">
                <a:solidFill>
                  <a:srgbClr val="FFFF00"/>
                </a:solidFill>
                <a:latin typeface="Arial" panose="020B0604020202020204" pitchFamily="34" charset="0"/>
                <a:cs typeface="Arial" panose="020B0604020202020204" pitchFamily="34" charset="0"/>
              </a:rPr>
              <a:t> VII)</a:t>
            </a:r>
            <a:endParaRPr lang="en-US" sz="2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744071" y="2110033"/>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901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6"/>
          <p:cNvSpPr>
            <a:spLocks noChangeArrowheads="1"/>
          </p:cNvSpPr>
          <p:nvPr/>
        </p:nvSpPr>
        <p:spPr bwMode="auto">
          <a:xfrm>
            <a:off x="0" y="-37578"/>
            <a:ext cx="12191999" cy="578880"/>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2800" b="1" dirty="0" smtClean="0">
                <a:solidFill>
                  <a:srgbClr val="FF0000"/>
                </a:solidFill>
              </a:rPr>
              <a:t>BÀI </a:t>
            </a:r>
            <a:r>
              <a:rPr lang="en-US" sz="2800" b="1" dirty="0" smtClean="0">
                <a:solidFill>
                  <a:srgbClr val="FF0000"/>
                </a:solidFill>
              </a:rPr>
              <a:t>9: TRUNG QUỐC TỪ THỜI CỔ ĐẠI</a:t>
            </a:r>
            <a:r>
              <a:rPr lang="en-US" sz="2800" b="1" dirty="0">
                <a:solidFill>
                  <a:srgbClr val="FF0000"/>
                </a:solidFill>
              </a:rPr>
              <a:t> </a:t>
            </a:r>
            <a:r>
              <a:rPr lang="en-US" sz="2800" b="1" dirty="0" smtClean="0">
                <a:solidFill>
                  <a:srgbClr val="FF0000"/>
                </a:solidFill>
              </a:rPr>
              <a:t>ĐẾN THẾ KỶ VII</a:t>
            </a:r>
          </a:p>
        </p:txBody>
      </p:sp>
      <p:pic>
        <p:nvPicPr>
          <p:cNvPr id="2052" name="Picture 4" descr="https://i1-dulich.vnecdn.net/2019/08/13/yangshuo-1-1565689239.jpg?w=0&amp;h=0&amp;q=100&amp;dpr=2&amp;fit=crop&amp;s=b5aJKTAHUpA1QKMnFDLB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0" y="526598"/>
            <a:ext cx="5780465" cy="32778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28909" y="3404336"/>
            <a:ext cx="3227358" cy="400110"/>
          </a:xfrm>
          <a:prstGeom prst="rect">
            <a:avLst/>
          </a:prstGeom>
        </p:spPr>
        <p:txBody>
          <a:bodyPr wrap="none">
            <a:spAutoFit/>
          </a:bodyPr>
          <a:lstStyle/>
          <a:p>
            <a:r>
              <a:rPr lang="en-US" sz="2000" b="1" dirty="0">
                <a:solidFill>
                  <a:schemeClr val="bg1"/>
                </a:solidFill>
                <a:latin typeface="Times New Roman" panose="02020603050405020304" pitchFamily="18" charset="0"/>
                <a:cs typeface="Times New Roman" panose="02020603050405020304" pitchFamily="18" charset="0"/>
              </a:rPr>
              <a:t>Sông Li </a:t>
            </a:r>
            <a:r>
              <a:rPr lang="en-US" sz="2000" b="1" dirty="0" smtClean="0">
                <a:solidFill>
                  <a:schemeClr val="bg1"/>
                </a:solidFill>
                <a:latin typeface="Times New Roman" panose="02020603050405020304" pitchFamily="18" charset="0"/>
                <a:cs typeface="Times New Roman" panose="02020603050405020304" pitchFamily="18" charset="0"/>
              </a:rPr>
              <a:t>Giang (Quảng Tây)</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2054" name="Picture 6" descr="https://i1-dulich.vnecdn.net/2019/08/13/0e73521c023d4ff59dfe1da4f2bd7aff-1565688776.jpg?w=1200&amp;h=0&amp;q=100&amp;dpr=1&amp;fit=crop&amp;s=Wn9H5LoSiXL1YVAIIfE9c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949" y="548099"/>
            <a:ext cx="6137369" cy="32563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94980" y="3446997"/>
            <a:ext cx="4933205" cy="400110"/>
          </a:xfrm>
          <a:prstGeom prst="rect">
            <a:avLst/>
          </a:prstGeom>
          <a:noFill/>
        </p:spPr>
        <p:txBody>
          <a:bodyPr wrap="square">
            <a:spAutoFit/>
          </a:bodyPr>
          <a:lstStyle/>
          <a:p>
            <a:pPr algn="ctr"/>
            <a:r>
              <a:rPr lang="vi-VN" sz="2000" b="1" dirty="0">
                <a:solidFill>
                  <a:schemeClr val="bg1"/>
                </a:solidFill>
                <a:latin typeface="Times New Roman" panose="02020603050405020304" pitchFamily="18" charset="0"/>
                <a:cs typeface="Times New Roman" panose="02020603050405020304" pitchFamily="18" charset="0"/>
              </a:rPr>
              <a:t>Vườn quốc gia Trương Gia </a:t>
            </a:r>
            <a:r>
              <a:rPr lang="vi-VN" sz="2000" b="1" dirty="0" smtClean="0">
                <a:solidFill>
                  <a:schemeClr val="bg1"/>
                </a:solidFill>
                <a:latin typeface="Times New Roman" panose="02020603050405020304" pitchFamily="18" charset="0"/>
                <a:cs typeface="Times New Roman" panose="02020603050405020304" pitchFamily="18" charset="0"/>
              </a:rPr>
              <a:t>Giới</a:t>
            </a:r>
            <a:r>
              <a:rPr lang="en-US" sz="2000" b="1" dirty="0" smtClean="0">
                <a:solidFill>
                  <a:schemeClr val="bg1"/>
                </a:solidFill>
                <a:latin typeface="Times New Roman" panose="02020603050405020304" pitchFamily="18" charset="0"/>
                <a:cs typeface="Times New Roman" panose="02020603050405020304" pitchFamily="18" charset="0"/>
              </a:rPr>
              <a:t> (Hồ Nam)</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2056" name="Picture 8" descr="https://i1-dulich.vnecdn.net/2019/08/13/7-1565692361.png?w=1200&amp;h=0&amp;q=100&amp;dpr=1&amp;fit=crop&amp;s=TnXT6faCcmqlG0CCltyW7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0" y="3847107"/>
            <a:ext cx="5780465" cy="30194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47676" y="13678968"/>
            <a:ext cx="589824" cy="3785652"/>
          </a:xfrm>
          <a:prstGeom prst="rect">
            <a:avLst/>
          </a:prstGeom>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Núi cầu </a:t>
            </a:r>
            <a:r>
              <a:rPr lang="en-US" sz="2400" b="1" dirty="0" smtClean="0">
                <a:solidFill>
                  <a:schemeClr val="bg1"/>
                </a:solidFill>
                <a:latin typeface="Times New Roman" panose="02020603050405020304" pitchFamily="18" charset="0"/>
                <a:cs typeface="Times New Roman" panose="02020603050405020304" pitchFamily="18" charset="0"/>
              </a:rPr>
              <a:t>vồng (Cam Túc</a:t>
            </a:r>
            <a:r>
              <a:rPr lang="en-US" b="1" dirty="0" smtClean="0">
                <a:solidFill>
                  <a:srgbClr val="E5E5E5"/>
                </a:solidFill>
                <a:latin typeface="arial" panose="020B0604020202020204" pitchFamily="34" charset="0"/>
              </a:rPr>
              <a:t>)</a:t>
            </a:r>
            <a:endParaRPr lang="en-US" dirty="0"/>
          </a:p>
        </p:txBody>
      </p:sp>
      <p:pic>
        <p:nvPicPr>
          <p:cNvPr id="2058" name="Picture 10" descr="https://i1-dulich.vnecdn.net/2019/08/13/WeChat-1517489630-1565694221.jpg?w=1200&amp;h=0&amp;q=100&amp;dpr=1&amp;fit=crop&amp;s=J9mazn-1CoDi2xG6DloUw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5949" y="3847107"/>
            <a:ext cx="6108422" cy="29610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692598" y="6434802"/>
            <a:ext cx="2499402" cy="400110"/>
          </a:xfrm>
          <a:prstGeom prst="rect">
            <a:avLst/>
          </a:prstGeom>
        </p:spPr>
        <p:txBody>
          <a:bodyPr wrap="none">
            <a:spAutoFit/>
          </a:bodyPr>
          <a:lstStyle/>
          <a:p>
            <a:r>
              <a:rPr lang="vi-VN" sz="2000" b="1" dirty="0">
                <a:solidFill>
                  <a:schemeClr val="bg1"/>
                </a:solidFill>
                <a:latin typeface="Times New Roman" panose="02020603050405020304" pitchFamily="18" charset="0"/>
                <a:cs typeface="Times New Roman" panose="02020603050405020304" pitchFamily="18" charset="0"/>
              </a:rPr>
              <a:t>Hoàng </a:t>
            </a:r>
            <a:r>
              <a:rPr lang="vi-VN" sz="2000" b="1" dirty="0" smtClean="0">
                <a:solidFill>
                  <a:schemeClr val="bg1"/>
                </a:solidFill>
                <a:latin typeface="Times New Roman" panose="02020603050405020304" pitchFamily="18" charset="0"/>
                <a:cs typeface="Times New Roman" panose="02020603050405020304" pitchFamily="18" charset="0"/>
              </a:rPr>
              <a:t>Sơn</a:t>
            </a:r>
            <a:r>
              <a:rPr lang="en-US" sz="2000" b="1" dirty="0" smtClean="0">
                <a:solidFill>
                  <a:schemeClr val="bg1"/>
                </a:solidFill>
                <a:latin typeface="Times New Roman" panose="02020603050405020304" pitchFamily="18" charset="0"/>
                <a:cs typeface="Times New Roman" panose="02020603050405020304" pitchFamily="18" charset="0"/>
              </a:rPr>
              <a:t> (An Huy)</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050" y="6509145"/>
            <a:ext cx="2873094" cy="400110"/>
          </a:xfrm>
          <a:prstGeom prst="rect">
            <a:avLst/>
          </a:prstGeom>
        </p:spPr>
        <p:txBody>
          <a:bodyPr wrap="none">
            <a:spAutoFit/>
          </a:bodyPr>
          <a:lstStyle/>
          <a:p>
            <a:r>
              <a:rPr lang="en-US" sz="2000" b="1" dirty="0">
                <a:solidFill>
                  <a:schemeClr val="bg1"/>
                </a:solidFill>
                <a:latin typeface="Times New Roman" panose="02020603050405020304" pitchFamily="18" charset="0"/>
                <a:cs typeface="Times New Roman" panose="02020603050405020304" pitchFamily="18" charset="0"/>
              </a:rPr>
              <a:t>Núi cầu </a:t>
            </a:r>
            <a:r>
              <a:rPr lang="en-US" sz="2000" b="1" dirty="0" smtClean="0">
                <a:solidFill>
                  <a:schemeClr val="bg1"/>
                </a:solidFill>
                <a:latin typeface="Times New Roman" panose="02020603050405020304" pitchFamily="18" charset="0"/>
                <a:cs typeface="Times New Roman" panose="02020603050405020304" pitchFamily="18" charset="0"/>
              </a:rPr>
              <a:t>vồng (Cam Túc)</a:t>
            </a:r>
            <a:endParaRPr lang="en-US" sz="2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fade">
                                      <p:cBhvr>
                                        <p:cTn id="7" dur="500"/>
                                        <p:tgtEl>
                                          <p:spTgt spid="358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barn(inVertical)">
                                      <p:cBhvr>
                                        <p:cTn id="15" dur="500"/>
                                        <p:tgtEl>
                                          <p:spTgt spid="2054"/>
                                        </p:tgtEl>
                                      </p:cBhvr>
                                    </p:animEffect>
                                  </p:childTnLst>
                                </p:cTn>
                              </p:par>
                              <p:par>
                                <p:cTn id="16" presetID="16" presetClass="entr" presetSubtype="21" fill="hold" nodeType="withEffect">
                                  <p:stCondLst>
                                    <p:cond delay="0"/>
                                  </p:stCondLst>
                                  <p:childTnLst>
                                    <p:set>
                                      <p:cBhvr>
                                        <p:cTn id="17" dur="1" fill="hold">
                                          <p:stCondLst>
                                            <p:cond delay="0"/>
                                          </p:stCondLst>
                                        </p:cTn>
                                        <p:tgtEl>
                                          <p:spTgt spid="2056"/>
                                        </p:tgtEl>
                                        <p:attrNameLst>
                                          <p:attrName>style.visibility</p:attrName>
                                        </p:attrNameLst>
                                      </p:cBhvr>
                                      <p:to>
                                        <p:strVal val="visible"/>
                                      </p:to>
                                    </p:set>
                                    <p:animEffect transition="in" filter="barn(inVertical)">
                                      <p:cBhvr>
                                        <p:cTn id="18" dur="500"/>
                                        <p:tgtEl>
                                          <p:spTgt spid="2056"/>
                                        </p:tgtEl>
                                      </p:cBhvr>
                                    </p:animEffect>
                                  </p:childTnLst>
                                </p:cTn>
                              </p:par>
                              <p:par>
                                <p:cTn id="19" presetID="16" presetClass="entr" presetSubtype="21" fill="hold" nodeType="withEffect">
                                  <p:stCondLst>
                                    <p:cond delay="0"/>
                                  </p:stCondLst>
                                  <p:childTnLst>
                                    <p:set>
                                      <p:cBhvr>
                                        <p:cTn id="20" dur="1" fill="hold">
                                          <p:stCondLst>
                                            <p:cond delay="0"/>
                                          </p:stCondLst>
                                        </p:cTn>
                                        <p:tgtEl>
                                          <p:spTgt spid="2058"/>
                                        </p:tgtEl>
                                        <p:attrNameLst>
                                          <p:attrName>style.visibility</p:attrName>
                                        </p:attrNameLst>
                                      </p:cBhvr>
                                      <p:to>
                                        <p:strVal val="visible"/>
                                      </p:to>
                                    </p:set>
                                    <p:animEffect transition="in" filter="barn(inVertical)">
                                      <p:cBhvr>
                                        <p:cTn id="21" dur="500"/>
                                        <p:tgtEl>
                                          <p:spTgt spid="2058"/>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p:bldP spid="2" grpId="0"/>
      <p:bldP spid="3"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DF94D410-D286-A24B-A5BE-13CF38AC4828}"/>
                  </a:ext>
                </a:extLst>
              </p14:cNvPr>
              <p14:cNvContentPartPr/>
              <p14:nvPr/>
            </p14:nvContentPartPr>
            <p14:xfrm>
              <a:off x="9109473" y="2058742"/>
              <a:ext cx="360" cy="360"/>
            </p14:xfrm>
          </p:contentPart>
        </mc:Choice>
        <mc:Fallback xmlns="">
          <p:pic>
            <p:nvPicPr>
              <p:cNvPr id="6" name="Ink 5">
                <a:extLst>
                  <a:ext uri="{FF2B5EF4-FFF2-40B4-BE49-F238E27FC236}">
                    <a16:creationId xmlns:a16="http://schemas.microsoft.com/office/drawing/2014/main" id="{DF94D410-D286-A24B-A5BE-13CF38AC4828}"/>
                  </a:ext>
                </a:extLst>
              </p:cNvPr>
              <p:cNvPicPr/>
              <p:nvPr/>
            </p:nvPicPr>
            <p:blipFill>
              <a:blip r:embed="rId4"/>
              <a:stretch>
                <a:fillRect/>
              </a:stretch>
            </p:blipFill>
            <p:spPr>
              <a:xfrm>
                <a:off x="9100833" y="2049742"/>
                <a:ext cx="18000" cy="18000"/>
              </a:xfrm>
              <a:prstGeom prst="rect">
                <a:avLst/>
              </a:prstGeom>
            </p:spPr>
          </p:pic>
        </mc:Fallback>
      </mc:AlternateContent>
      <p:sp>
        <p:nvSpPr>
          <p:cNvPr id="4" name="TextBox 3">
            <a:extLst>
              <a:ext uri="{FF2B5EF4-FFF2-40B4-BE49-F238E27FC236}">
                <a16:creationId xmlns:a16="http://schemas.microsoft.com/office/drawing/2014/main" id="{635A7E56-3A4A-1A44-90BC-0308B16EDCDE}"/>
              </a:ext>
            </a:extLst>
          </p:cNvPr>
          <p:cNvSpPr txBox="1"/>
          <p:nvPr/>
        </p:nvSpPr>
        <p:spPr>
          <a:xfrm>
            <a:off x="695820" y="1839124"/>
            <a:ext cx="10782307" cy="304698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a:t>
            </a:r>
            <a:r>
              <a:rPr lang="en-VN" sz="3200" b="1" dirty="0" smtClean="0">
                <a:solidFill>
                  <a:srgbClr val="FF0000"/>
                </a:solidFill>
                <a:latin typeface="Times New Roman" panose="02020603050405020304" pitchFamily="18" charset="0"/>
                <a:cs typeface="Times New Roman" panose="02020603050405020304" pitchFamily="18" charset="0"/>
              </a:rPr>
              <a:t>1</a:t>
            </a:r>
            <a:r>
              <a:rPr lang="en-VN" sz="3200" b="1"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Tìm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hiểu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tựu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về</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chữ</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viết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r>
              <a:rPr lang="en-VN" sz="3200" b="1" dirty="0" smtClean="0">
                <a:latin typeface="Times New Roman" panose="02020603050405020304" pitchFamily="18" charset="0"/>
                <a:cs typeface="Times New Roman" panose="02020603050405020304" pitchFamily="18" charset="0"/>
              </a:rPr>
              <a:t>?</a:t>
            </a:r>
            <a:endParaRPr lang="en-VN" sz="3200" b="1" dirty="0">
              <a:latin typeface="Times New Roman" panose="02020603050405020304" pitchFamily="18" charset="0"/>
              <a:cs typeface="Times New Roman" panose="02020603050405020304" pitchFamily="18" charset="0"/>
            </a:endParaRPr>
          </a:p>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a:t>
            </a:r>
            <a:r>
              <a:rPr lang="en-VN" sz="3200" b="1" dirty="0" smtClean="0">
                <a:solidFill>
                  <a:srgbClr val="FF0000"/>
                </a:solidFill>
                <a:latin typeface="Times New Roman" panose="02020603050405020304" pitchFamily="18" charset="0"/>
                <a:cs typeface="Times New Roman" panose="02020603050405020304" pitchFamily="18" charset="0"/>
              </a:rPr>
              <a:t>2</a:t>
            </a:r>
            <a:r>
              <a:rPr lang="en-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tưởng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r>
              <a:rPr lang="en-VN" sz="3200" b="1" dirty="0" smtClean="0">
                <a:latin typeface="Times New Roman" panose="02020603050405020304" pitchFamily="18" charset="0"/>
                <a:cs typeface="Times New Roman" panose="02020603050405020304" pitchFamily="18" charset="0"/>
              </a:rPr>
              <a:t>?</a:t>
            </a:r>
            <a:endParaRPr lang="en-VN" sz="3200" b="1" dirty="0">
              <a:latin typeface="Times New Roman" panose="02020603050405020304" pitchFamily="18" charset="0"/>
              <a:cs typeface="Times New Roman" panose="02020603050405020304" pitchFamily="18" charset="0"/>
            </a:endParaRPr>
          </a:p>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a:t>
            </a:r>
            <a:r>
              <a:rPr lang="en-VN" sz="3200" b="1" dirty="0" smtClean="0">
                <a:solidFill>
                  <a:srgbClr val="FF0000"/>
                </a:solidFill>
                <a:latin typeface="Times New Roman" panose="02020603050405020304" pitchFamily="18" charset="0"/>
                <a:cs typeface="Times New Roman" panose="02020603050405020304" pitchFamily="18" charset="0"/>
              </a:rPr>
              <a:t>3</a:t>
            </a:r>
            <a:r>
              <a:rPr lang="en-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y </a:t>
            </a:r>
            <a:r>
              <a:rPr lang="en-US" sz="3200" b="1" dirty="0" err="1" smtClean="0">
                <a:latin typeface="Times New Roman" panose="02020603050405020304" pitchFamily="18" charset="0"/>
                <a:cs typeface="Times New Roman" panose="02020603050405020304" pitchFamily="18" charset="0"/>
              </a:rPr>
              <a:t>học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kĩ</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thuật</a:t>
            </a:r>
            <a:r>
              <a:rPr lang="en-VN" sz="3200" b="1" dirty="0" smtClean="0">
                <a:latin typeface="Times New Roman" panose="02020603050405020304" pitchFamily="18" charset="0"/>
                <a:cs typeface="Times New Roman" panose="02020603050405020304" pitchFamily="18" charset="0"/>
              </a:rPr>
              <a:t>?</a:t>
            </a:r>
            <a:endParaRPr lang="en-VN" sz="3200" b="1" dirty="0">
              <a:latin typeface="Times New Roman" panose="02020603050405020304" pitchFamily="18" charset="0"/>
              <a:cs typeface="Times New Roman" panose="02020603050405020304" pitchFamily="18" charset="0"/>
            </a:endParaRPr>
          </a:p>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a:t>
            </a:r>
            <a:r>
              <a:rPr lang="en-VN" sz="3200" b="1" dirty="0" smtClean="0">
                <a:solidFill>
                  <a:srgbClr val="FF0000"/>
                </a:solidFill>
                <a:latin typeface="Times New Roman" panose="02020603050405020304" pitchFamily="18" charset="0"/>
                <a:cs typeface="Times New Roman" panose="02020603050405020304" pitchFamily="18" charset="0"/>
              </a:rPr>
              <a:t>4</a:t>
            </a:r>
            <a:r>
              <a:rPr lang="en-VN"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kiến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trúc</a:t>
            </a:r>
            <a:r>
              <a:rPr lang="vi-VN" sz="3200" b="1" dirty="0" smtClean="0">
                <a:latin typeface="Times New Roman" panose="02020603050405020304" pitchFamily="18" charset="0"/>
                <a:cs typeface="Times New Roman" panose="02020603050405020304" pitchFamily="18" charset="0"/>
              </a:rPr>
              <a:t>?</a:t>
            </a:r>
            <a:endParaRPr lang="en-VN"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078303" y="291618"/>
            <a:ext cx="4644592"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THẢO LUẬN NHÓM</a:t>
            </a:r>
            <a:endParaRPr lang="en-US" sz="3600" b="1" dirty="0">
              <a:solidFill>
                <a:srgbClr val="FFFF00"/>
              </a:solidFill>
              <a:effectLst>
                <a:outerShdw blurRad="38100" dist="38100" dir="2700000" algn="tl">
                  <a:srgbClr val="000000">
                    <a:alpha val="43137"/>
                  </a:srgbClr>
                </a:outerShdw>
              </a:effectLst>
            </a:endParaRPr>
          </a:p>
        </p:txBody>
      </p:sp>
      <p:pic>
        <p:nvPicPr>
          <p:cNvPr id="1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7BA840DA-3F17-F24C-8458-E3E4F800BC9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92518" y="213209"/>
            <a:ext cx="1522340" cy="103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6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736686" y="1203317"/>
            <a:ext cx="11186609" cy="523220"/>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31852"/>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0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AEA7-0F73-4BCE-B0F2-F387FE21F18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BDB0E11-873F-43E7-BB55-332C1E6452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5287617" cy="6857999"/>
          </a:xfrm>
        </p:spPr>
      </p:pic>
      <p:pic>
        <p:nvPicPr>
          <p:cNvPr id="7" name="Picture 6">
            <a:extLst>
              <a:ext uri="{FF2B5EF4-FFF2-40B4-BE49-F238E27FC236}">
                <a16:creationId xmlns:a16="http://schemas.microsoft.com/office/drawing/2014/main" id="{59E38DF6-203D-426A-97B1-32B3BEEE8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200" y="849057"/>
            <a:ext cx="7344800" cy="5048159"/>
          </a:xfrm>
          <a:prstGeom prst="rect">
            <a:avLst/>
          </a:prstGeom>
        </p:spPr>
      </p:pic>
      <p:sp>
        <p:nvSpPr>
          <p:cNvPr id="3" name="Left Arrow 2">
            <a:hlinkClick r:id="rId4" action="ppaction://hlinksldjump"/>
          </p:cNvPr>
          <p:cNvSpPr/>
          <p:nvPr/>
        </p:nvSpPr>
        <p:spPr>
          <a:xfrm>
            <a:off x="10533345" y="5898896"/>
            <a:ext cx="1640910" cy="9645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461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736686" y="1203317"/>
            <a:ext cx="11186609" cy="1107996"/>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31852"/>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89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nh Thi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53" y="167560"/>
            <a:ext cx="4007352" cy="59509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21705" y="511530"/>
            <a:ext cx="6677527" cy="5262979"/>
          </a:xfrm>
          <a:prstGeom prst="rect">
            <a:avLst/>
          </a:prstGeom>
        </p:spPr>
        <p:txBody>
          <a:bodyPr wrap="square">
            <a:spAutoFit/>
          </a:bodyPr>
          <a:lstStyle/>
          <a:p>
            <a:pPr algn="just"/>
            <a:r>
              <a:rPr lang="vi-VN" sz="2400" b="1" i="1" dirty="0">
                <a:solidFill>
                  <a:srgbClr val="FFFF00"/>
                </a:solidFill>
                <a:latin typeface="Arial" panose="020B0604020202020204" pitchFamily="34" charset="0"/>
                <a:cs typeface="Arial" panose="020B0604020202020204" pitchFamily="34" charset="0"/>
              </a:rPr>
              <a:t>Kinh Thi</a:t>
            </a:r>
            <a:r>
              <a:rPr lang="vi-VN" sz="2400" dirty="0">
                <a:solidFill>
                  <a:srgbClr val="FFFF00"/>
                </a:solidFill>
                <a:latin typeface="Arial" panose="020B0604020202020204" pitchFamily="34" charset="0"/>
                <a:cs typeface="Arial" panose="020B0604020202020204" pitchFamily="34" charset="0"/>
              </a:rPr>
              <a:t> </a:t>
            </a:r>
            <a:r>
              <a:rPr lang="vi-VN" sz="2400" dirty="0" smtClean="0">
                <a:solidFill>
                  <a:srgbClr val="FFFF00"/>
                </a:solidFill>
                <a:latin typeface="Arial" panose="020B0604020202020204" pitchFamily="34" charset="0"/>
                <a:cs typeface="Arial" panose="020B0604020202020204" pitchFamily="34" charset="0"/>
              </a:rPr>
              <a:t>là </a:t>
            </a:r>
            <a:r>
              <a:rPr lang="vi-VN" sz="2400" dirty="0">
                <a:solidFill>
                  <a:srgbClr val="FFFF00"/>
                </a:solidFill>
                <a:latin typeface="Arial" panose="020B0604020202020204" pitchFamily="34" charset="0"/>
                <a:cs typeface="Arial" panose="020B0604020202020204" pitchFamily="34" charset="0"/>
              </a:rPr>
              <a:t>một bộ tổng tập thơ ca vô danh </a:t>
            </a:r>
            <a:r>
              <a:rPr lang="vi-VN" sz="2400" dirty="0" smtClean="0">
                <a:solidFill>
                  <a:srgbClr val="FFFF00"/>
                </a:solidFill>
                <a:latin typeface="Arial" panose="020B0604020202020204" pitchFamily="34" charset="0"/>
                <a:cs typeface="Arial" panose="020B0604020202020204" pitchFamily="34" charset="0"/>
              </a:rPr>
              <a:t>của</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Trung</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Quốc</a:t>
            </a:r>
            <a:r>
              <a:rPr lang="vi-VN" sz="2400" dirty="0" smtClean="0">
                <a:solidFill>
                  <a:srgbClr val="FFFF00"/>
                </a:solidFill>
                <a:latin typeface="Arial" panose="020B0604020202020204" pitchFamily="34" charset="0"/>
                <a:cs typeface="Arial" panose="020B0604020202020204" pitchFamily="34" charset="0"/>
              </a:rPr>
              <a:t>, </a:t>
            </a:r>
            <a:r>
              <a:rPr lang="vi-VN" sz="2400" dirty="0">
                <a:solidFill>
                  <a:srgbClr val="FFFF00"/>
                </a:solidFill>
                <a:latin typeface="Arial" panose="020B0604020202020204" pitchFamily="34" charset="0"/>
                <a:cs typeface="Arial" panose="020B0604020202020204" pitchFamily="34" charset="0"/>
              </a:rPr>
              <a:t>một </a:t>
            </a:r>
            <a:r>
              <a:rPr lang="vi-VN" sz="2400" dirty="0" smtClean="0">
                <a:solidFill>
                  <a:srgbClr val="FFFF00"/>
                </a:solidFill>
                <a:latin typeface="Arial" panose="020B0604020202020204" pitchFamily="34" charset="0"/>
                <a:cs typeface="Arial" panose="020B0604020202020204" pitchFamily="34" charset="0"/>
              </a:rPr>
              <a:t>trong</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năm</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bộ</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sách</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kinh</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điển</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của</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Nho</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giáo</a:t>
            </a:r>
            <a:r>
              <a:rPr lang="vi-VN" sz="2400" dirty="0" smtClean="0">
                <a:solidFill>
                  <a:srgbClr val="FFFF00"/>
                </a:solidFill>
                <a:latin typeface="Arial" panose="020B0604020202020204" pitchFamily="34" charset="0"/>
                <a:cs typeface="Arial" panose="020B0604020202020204" pitchFamily="34" charset="0"/>
              </a:rPr>
              <a:t>. </a:t>
            </a:r>
            <a:r>
              <a:rPr lang="vi-VN" sz="2400" dirty="0">
                <a:solidFill>
                  <a:srgbClr val="FFFF00"/>
                </a:solidFill>
                <a:latin typeface="Arial" panose="020B0604020202020204" pitchFamily="34" charset="0"/>
                <a:cs typeface="Arial" panose="020B0604020202020204" pitchFamily="34" charset="0"/>
              </a:rPr>
              <a:t>Các bài thơ trong </a:t>
            </a:r>
            <a:r>
              <a:rPr lang="vi-VN" sz="2400" i="1" dirty="0">
                <a:solidFill>
                  <a:srgbClr val="FFFF00"/>
                </a:solidFill>
                <a:latin typeface="Arial" panose="020B0604020202020204" pitchFamily="34" charset="0"/>
                <a:cs typeface="Arial" panose="020B0604020202020204" pitchFamily="34" charset="0"/>
              </a:rPr>
              <a:t>Kinh Thi</a:t>
            </a:r>
            <a:r>
              <a:rPr lang="vi-VN" sz="2400" dirty="0">
                <a:solidFill>
                  <a:srgbClr val="FFFF00"/>
                </a:solidFill>
                <a:latin typeface="Arial" panose="020B0604020202020204" pitchFamily="34" charset="0"/>
                <a:cs typeface="Arial" panose="020B0604020202020204" pitchFamily="34" charset="0"/>
              </a:rPr>
              <a:t> được sáng tác trong khoảng thời gian 500 năm, từ đầu </a:t>
            </a:r>
            <a:r>
              <a:rPr lang="vi-VN" sz="2400" dirty="0" smtClean="0">
                <a:solidFill>
                  <a:srgbClr val="FFFF00"/>
                </a:solidFill>
                <a:latin typeface="Arial" panose="020B0604020202020204" pitchFamily="34" charset="0"/>
                <a:cs typeface="Arial" panose="020B0604020202020204" pitchFamily="34" charset="0"/>
              </a:rPr>
              <a:t>thời</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Tây</a:t>
            </a:r>
            <a:r>
              <a:rPr lang="en-US" sz="2400" dirty="0" smtClean="0">
                <a:solidFill>
                  <a:srgbClr val="FFFF00"/>
                </a:solidFill>
                <a:latin typeface="Arial" panose="020B0604020202020204" pitchFamily="34" charset="0"/>
                <a:cs typeface="Arial" panose="020B0604020202020204" pitchFamily="34" charset="0"/>
              </a:rPr>
              <a:t> Chu</a:t>
            </a:r>
            <a:r>
              <a:rPr lang="vi-VN" sz="2400" dirty="0">
                <a:solidFill>
                  <a:srgbClr val="FFFF00"/>
                </a:solidFill>
                <a:latin typeface="Arial" panose="020B0604020202020204" pitchFamily="34" charset="0"/>
                <a:cs typeface="Arial" panose="020B0604020202020204" pitchFamily="34" charset="0"/>
              </a:rPr>
              <a:t> </a:t>
            </a:r>
            <a:r>
              <a:rPr lang="vi-VN" sz="2400" dirty="0" smtClean="0">
                <a:solidFill>
                  <a:srgbClr val="FFFF00"/>
                </a:solidFill>
                <a:latin typeface="Arial" panose="020B0604020202020204" pitchFamily="34" charset="0"/>
                <a:cs typeface="Arial" panose="020B0604020202020204" pitchFamily="34" charset="0"/>
              </a:rPr>
              <a:t>(</a:t>
            </a:r>
            <a:r>
              <a:rPr lang="en-US" sz="2400" dirty="0" smtClean="0">
                <a:solidFill>
                  <a:srgbClr val="FFFF00"/>
                </a:solidFill>
                <a:latin typeface="Arial" panose="020B0604020202020204" pitchFamily="34" charset="0"/>
                <a:cs typeface="Arial" panose="020B0604020202020204" pitchFamily="34" charset="0"/>
              </a:rPr>
              <a:t>TK</a:t>
            </a:r>
            <a:r>
              <a:rPr lang="vi-VN" sz="2400" dirty="0" smtClean="0">
                <a:solidFill>
                  <a:srgbClr val="FFFF00"/>
                </a:solidFill>
                <a:latin typeface="Arial" panose="020B0604020202020204" pitchFamily="34" charset="0"/>
                <a:cs typeface="Arial" panose="020B0604020202020204" pitchFamily="34" charset="0"/>
              </a:rPr>
              <a:t> 11–771</a:t>
            </a:r>
            <a:r>
              <a:rPr lang="en-US" sz="2400" dirty="0" smtClean="0">
                <a:solidFill>
                  <a:srgbClr val="FFFF00"/>
                </a:solidFill>
                <a:latin typeface="Arial" panose="020B0604020202020204" pitchFamily="34" charset="0"/>
                <a:cs typeface="Arial" panose="020B0604020202020204" pitchFamily="34" charset="0"/>
              </a:rPr>
              <a:t> TCN</a:t>
            </a:r>
            <a:r>
              <a:rPr lang="vi-VN" sz="2400" dirty="0" smtClean="0">
                <a:solidFill>
                  <a:srgbClr val="FFFF00"/>
                </a:solidFill>
                <a:latin typeface="Arial" panose="020B0604020202020204" pitchFamily="34" charset="0"/>
                <a:cs typeface="Arial" panose="020B0604020202020204" pitchFamily="34" charset="0"/>
              </a:rPr>
              <a:t>) </a:t>
            </a:r>
            <a:r>
              <a:rPr lang="vi-VN" sz="2400" dirty="0">
                <a:solidFill>
                  <a:srgbClr val="FFFF00"/>
                </a:solidFill>
                <a:latin typeface="Arial" panose="020B0604020202020204" pitchFamily="34" charset="0"/>
                <a:cs typeface="Arial" panose="020B0604020202020204" pitchFamily="34" charset="0"/>
              </a:rPr>
              <a:t>đến giữa </a:t>
            </a:r>
            <a:r>
              <a:rPr lang="vi-VN" sz="2400" dirty="0" smtClean="0">
                <a:solidFill>
                  <a:srgbClr val="FFFF00"/>
                </a:solidFill>
                <a:latin typeface="Arial" panose="020B0604020202020204" pitchFamily="34" charset="0"/>
                <a:cs typeface="Arial" panose="020B0604020202020204" pitchFamily="34" charset="0"/>
              </a:rPr>
              <a:t>thời</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Xuân</a:t>
            </a:r>
            <a:r>
              <a:rPr lang="en-US" sz="2400" dirty="0" smtClean="0">
                <a:solidFill>
                  <a:srgbClr val="FFFF00"/>
                </a:solidFill>
                <a:latin typeface="Arial" panose="020B0604020202020204" pitchFamily="34" charset="0"/>
                <a:cs typeface="Arial" panose="020B0604020202020204" pitchFamily="34" charset="0"/>
              </a:rPr>
              <a:t> Thu</a:t>
            </a:r>
            <a:r>
              <a:rPr lang="vi-VN" sz="2400" dirty="0">
                <a:solidFill>
                  <a:srgbClr val="FFFF00"/>
                </a:solidFill>
                <a:latin typeface="Arial" panose="020B0604020202020204" pitchFamily="34" charset="0"/>
                <a:cs typeface="Arial" panose="020B0604020202020204" pitchFamily="34" charset="0"/>
              </a:rPr>
              <a:t> (770–476 TCN), gồm 311 bài thơ. </a:t>
            </a:r>
            <a:r>
              <a:rPr lang="vi-VN" sz="2400" i="1" dirty="0">
                <a:solidFill>
                  <a:srgbClr val="FFFF00"/>
                </a:solidFill>
                <a:latin typeface="Arial" panose="020B0604020202020204" pitchFamily="34" charset="0"/>
                <a:cs typeface="Arial" panose="020B0604020202020204" pitchFamily="34" charset="0"/>
              </a:rPr>
              <a:t>Kinh Thi</a:t>
            </a:r>
            <a:r>
              <a:rPr lang="vi-VN" sz="2400" dirty="0">
                <a:solidFill>
                  <a:srgbClr val="FFFF00"/>
                </a:solidFill>
                <a:latin typeface="Arial" panose="020B0604020202020204" pitchFamily="34" charset="0"/>
                <a:cs typeface="Arial" panose="020B0604020202020204" pitchFamily="34" charset="0"/>
              </a:rPr>
              <a:t> chia làm ba bộ phận lớn là Phong, Nhã và Tụng. Nguồn gốc các bài thơ trong Kinh Thi khá phức tạp, gồm cả ca dao, dân ca và nhã nhạc triều đình, với các tác giả thuộc mọi tầng lớp trong xã hội đương thời. Từ ca dao, dân ca được ghi chép lại thành văn rồi thành kinh điển, Kinh Thi đã trải qua quá trình sưu tầm, chỉnh lý, biên soạn công phu.</a:t>
            </a:r>
            <a:endParaRPr lang="en-US" sz="2400"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595644" y="6252228"/>
            <a:ext cx="1210588" cy="400110"/>
          </a:xfrm>
          <a:prstGeom prst="rect">
            <a:avLst/>
          </a:prstGeom>
        </p:spPr>
        <p:txBody>
          <a:bodyPr wrap="none">
            <a:spAutoFit/>
          </a:bodyPr>
          <a:lstStyle/>
          <a:p>
            <a:r>
              <a:rPr lang="vi-VN" sz="2000" b="1" dirty="0">
                <a:solidFill>
                  <a:schemeClr val="bg1"/>
                </a:solidFill>
                <a:cs typeface="Arial" panose="020B0604020202020204" pitchFamily="34" charset="0"/>
              </a:rPr>
              <a:t>Kinh Thi</a:t>
            </a:r>
            <a:endParaRPr lang="en-US" sz="2000" dirty="0">
              <a:solidFill>
                <a:schemeClr val="bg1"/>
              </a:solidFill>
            </a:endParaRPr>
          </a:p>
        </p:txBody>
      </p:sp>
    </p:spTree>
    <p:extLst>
      <p:ext uri="{BB962C8B-B14F-4D97-AF65-F5344CB8AC3E}">
        <p14:creationId xmlns:p14="http://schemas.microsoft.com/office/powerpoint/2010/main" val="347502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730670" y="1203317"/>
            <a:ext cx="10927930" cy="1107996"/>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666303"/>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0670" y="2437412"/>
            <a:ext cx="2276585" cy="523220"/>
          </a:xfrm>
          <a:prstGeom prst="rect">
            <a:avLst/>
          </a:prstGeom>
        </p:spPr>
        <p:txBody>
          <a:bodyPr wrap="non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119247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ổng Tử - Người sáng lập nền Nho gi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82" y="626083"/>
            <a:ext cx="6882534"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36561" y="5683326"/>
            <a:ext cx="4940776" cy="400110"/>
          </a:xfrm>
          <a:prstGeom prst="rect">
            <a:avLst/>
          </a:prstGeom>
        </p:spPr>
        <p:txBody>
          <a:bodyPr wrap="none">
            <a:spAutoFit/>
          </a:bodyPr>
          <a:lstStyle/>
          <a:p>
            <a:r>
              <a:rPr lang="vi-VN" sz="2000" i="1" dirty="0">
                <a:solidFill>
                  <a:schemeClr val="bg1"/>
                </a:solidFill>
                <a:latin typeface="Montserrat"/>
              </a:rPr>
              <a:t>Khổng Tử – Người sáng lập nền Nho giáo</a:t>
            </a:r>
            <a:endParaRPr lang="vi-VN" sz="2000" i="1" dirty="0">
              <a:solidFill>
                <a:schemeClr val="bg1"/>
              </a:solidFill>
              <a:effectLst/>
              <a:latin typeface="Montserrat"/>
            </a:endParaRPr>
          </a:p>
        </p:txBody>
      </p:sp>
      <p:sp>
        <p:nvSpPr>
          <p:cNvPr id="6" name="Rectangle 5"/>
          <p:cNvSpPr/>
          <p:nvPr/>
        </p:nvSpPr>
        <p:spPr>
          <a:xfrm>
            <a:off x="7299521" y="620402"/>
            <a:ext cx="4779819" cy="5262979"/>
          </a:xfrm>
          <a:prstGeom prst="rect">
            <a:avLst/>
          </a:prstGeom>
        </p:spPr>
        <p:txBody>
          <a:bodyPr wrap="square">
            <a:spAutoFit/>
          </a:bodyPr>
          <a:lstStyle/>
          <a:p>
            <a:pPr algn="just"/>
            <a:r>
              <a:rPr lang="vi-VN" sz="2400" b="1" dirty="0">
                <a:solidFill>
                  <a:srgbClr val="FFFF00"/>
                </a:solidFill>
                <a:latin typeface="Arial (Body)"/>
              </a:rPr>
              <a:t>Khổng Phu Tử hay Khổng Tử </a:t>
            </a:r>
            <a:r>
              <a:rPr lang="vi-VN" sz="2400" b="1" dirty="0" smtClean="0">
                <a:solidFill>
                  <a:srgbClr val="FFFF00"/>
                </a:solidFill>
                <a:latin typeface="Arial (Body)"/>
              </a:rPr>
              <a:t>(551 </a:t>
            </a:r>
            <a:r>
              <a:rPr lang="vi-VN" sz="2400" b="1" dirty="0">
                <a:solidFill>
                  <a:srgbClr val="FFFF00"/>
                </a:solidFill>
                <a:latin typeface="Arial (Body)"/>
              </a:rPr>
              <a:t>TCN − </a:t>
            </a:r>
            <a:r>
              <a:rPr lang="vi-VN" sz="2400" b="1" dirty="0" smtClean="0">
                <a:solidFill>
                  <a:srgbClr val="FFFF00"/>
                </a:solidFill>
                <a:latin typeface="Arial (Body)"/>
              </a:rPr>
              <a:t>479 </a:t>
            </a:r>
            <a:r>
              <a:rPr lang="vi-VN" sz="2400" b="1" dirty="0">
                <a:solidFill>
                  <a:srgbClr val="FFFF00"/>
                </a:solidFill>
                <a:latin typeface="Arial (Body)"/>
              </a:rPr>
              <a:t>TCN) là một </a:t>
            </a:r>
            <a:r>
              <a:rPr lang="en-US" sz="2400" b="1" dirty="0" err="1" smtClean="0">
                <a:solidFill>
                  <a:srgbClr val="FFFF00"/>
                </a:solidFill>
                <a:latin typeface="Arial (Body)"/>
              </a:rPr>
              <a:t>triết</a:t>
            </a:r>
            <a:r>
              <a:rPr lang="en-US" sz="2400" b="1" dirty="0" smtClean="0">
                <a:solidFill>
                  <a:srgbClr val="FFFF00"/>
                </a:solidFill>
                <a:latin typeface="Arial (Body)"/>
              </a:rPr>
              <a:t> </a:t>
            </a:r>
            <a:r>
              <a:rPr lang="en-US" sz="2400" b="1" dirty="0" err="1" smtClean="0">
                <a:solidFill>
                  <a:srgbClr val="FFFF00"/>
                </a:solidFill>
                <a:latin typeface="Arial (Body)"/>
              </a:rPr>
              <a:t>gia</a:t>
            </a:r>
            <a:r>
              <a:rPr lang="vi-VN" sz="2400" b="1" dirty="0">
                <a:solidFill>
                  <a:srgbClr val="FFFF00"/>
                </a:solidFill>
                <a:latin typeface="Arial (Body)"/>
              </a:rPr>
              <a:t> và </a:t>
            </a:r>
            <a:r>
              <a:rPr lang="en-US" sz="2400" b="1" dirty="0" err="1" smtClean="0">
                <a:solidFill>
                  <a:srgbClr val="FFFF00"/>
                </a:solidFill>
                <a:latin typeface="Arial (Body)"/>
              </a:rPr>
              <a:t>chính</a:t>
            </a:r>
            <a:r>
              <a:rPr lang="en-US" sz="2400" b="1" dirty="0" smtClean="0">
                <a:solidFill>
                  <a:srgbClr val="FFFF00"/>
                </a:solidFill>
                <a:latin typeface="Arial (Body)"/>
              </a:rPr>
              <a:t> </a:t>
            </a:r>
            <a:r>
              <a:rPr lang="en-US" sz="2400" b="1" dirty="0" err="1" smtClean="0">
                <a:solidFill>
                  <a:srgbClr val="FFFF00"/>
                </a:solidFill>
                <a:latin typeface="Arial (Body)"/>
              </a:rPr>
              <a:t>trị</a:t>
            </a:r>
            <a:r>
              <a:rPr lang="en-US" sz="2400" b="1" dirty="0" smtClean="0">
                <a:solidFill>
                  <a:srgbClr val="FFFF00"/>
                </a:solidFill>
                <a:latin typeface="Arial (Body)"/>
              </a:rPr>
              <a:t> </a:t>
            </a:r>
            <a:r>
              <a:rPr lang="en-US" sz="2400" b="1" dirty="0" err="1" smtClean="0">
                <a:solidFill>
                  <a:srgbClr val="FFFF00"/>
                </a:solidFill>
                <a:latin typeface="Arial (Body)"/>
              </a:rPr>
              <a:t>của</a:t>
            </a:r>
            <a:r>
              <a:rPr lang="en-US" sz="2400" b="1" dirty="0" smtClean="0">
                <a:solidFill>
                  <a:srgbClr val="FFFF00"/>
                </a:solidFill>
                <a:latin typeface="Arial (Body)"/>
              </a:rPr>
              <a:t> </a:t>
            </a:r>
            <a:r>
              <a:rPr lang="en-US" sz="2400" b="1" dirty="0" err="1" smtClean="0">
                <a:solidFill>
                  <a:srgbClr val="FFFF00"/>
                </a:solidFill>
                <a:latin typeface="Arial (Body)"/>
              </a:rPr>
              <a:t>người</a:t>
            </a:r>
            <a:r>
              <a:rPr lang="en-US" sz="2400" b="1" dirty="0" smtClean="0">
                <a:solidFill>
                  <a:srgbClr val="FFFF00"/>
                </a:solidFill>
                <a:latin typeface="Arial (Body)"/>
              </a:rPr>
              <a:t> </a:t>
            </a:r>
            <a:r>
              <a:rPr lang="en-US" sz="2400" b="1" dirty="0" err="1" smtClean="0">
                <a:solidFill>
                  <a:srgbClr val="FFFF00"/>
                </a:solidFill>
                <a:latin typeface="Arial (Body)"/>
              </a:rPr>
              <a:t>Trung</a:t>
            </a:r>
            <a:r>
              <a:rPr lang="en-US" sz="2400" b="1" dirty="0" smtClean="0">
                <a:solidFill>
                  <a:srgbClr val="FFFF00"/>
                </a:solidFill>
                <a:latin typeface="Arial (Body)"/>
              </a:rPr>
              <a:t> </a:t>
            </a:r>
            <a:r>
              <a:rPr lang="en-US" sz="2400" b="1" dirty="0" err="1" smtClean="0">
                <a:solidFill>
                  <a:srgbClr val="FFFF00"/>
                </a:solidFill>
                <a:latin typeface="Arial (Body)"/>
              </a:rPr>
              <a:t>Quốc</a:t>
            </a:r>
            <a:r>
              <a:rPr lang="vi-VN" sz="2400" b="1" dirty="0" smtClean="0">
                <a:solidFill>
                  <a:srgbClr val="FFFF00"/>
                </a:solidFill>
                <a:latin typeface="Arial (Body)"/>
              </a:rPr>
              <a:t>, </a:t>
            </a:r>
            <a:r>
              <a:rPr lang="vi-VN" sz="2400" b="1" dirty="0">
                <a:solidFill>
                  <a:srgbClr val="FFFF00"/>
                </a:solidFill>
                <a:latin typeface="Arial (Body)"/>
              </a:rPr>
              <a:t>sinh sống vào </a:t>
            </a:r>
            <a:r>
              <a:rPr lang="vi-VN" sz="2400" b="1" dirty="0" smtClean="0">
                <a:solidFill>
                  <a:srgbClr val="FFFF00"/>
                </a:solidFill>
                <a:latin typeface="Arial (Body)"/>
              </a:rPr>
              <a:t>thời</a:t>
            </a:r>
            <a:r>
              <a:rPr lang="en-US" sz="2400" b="1" dirty="0" smtClean="0">
                <a:solidFill>
                  <a:srgbClr val="FFFF00"/>
                </a:solidFill>
                <a:latin typeface="Arial (Body)"/>
              </a:rPr>
              <a:t> </a:t>
            </a:r>
            <a:r>
              <a:rPr lang="en-US" sz="2400" b="1" dirty="0" err="1" smtClean="0">
                <a:solidFill>
                  <a:srgbClr val="FFFF00"/>
                </a:solidFill>
                <a:latin typeface="Arial (Body)"/>
              </a:rPr>
              <a:t>Xuân</a:t>
            </a:r>
            <a:r>
              <a:rPr lang="en-US" sz="2400" b="1" dirty="0" smtClean="0">
                <a:solidFill>
                  <a:srgbClr val="FFFF00"/>
                </a:solidFill>
                <a:latin typeface="Arial (Body)"/>
              </a:rPr>
              <a:t> Thu</a:t>
            </a:r>
            <a:r>
              <a:rPr lang="vi-VN" sz="2400" b="1" dirty="0" smtClean="0">
                <a:solidFill>
                  <a:srgbClr val="FFFF00"/>
                </a:solidFill>
                <a:latin typeface="Arial (Body)"/>
              </a:rPr>
              <a:t>. </a:t>
            </a:r>
            <a:r>
              <a:rPr lang="vi-VN" sz="2400" b="1" dirty="0">
                <a:solidFill>
                  <a:srgbClr val="FFFF00"/>
                </a:solidFill>
                <a:latin typeface="Arial (Body)"/>
              </a:rPr>
              <a:t>Theo truyền thống, ông được xem là nhà hiền triết Trung Quốc mẫu mực nhất. Những lời dạy và triết lý của Khổng Tử đã hình thành nền </a:t>
            </a:r>
            <a:r>
              <a:rPr lang="vi-VN" sz="2400" b="1" dirty="0" smtClean="0">
                <a:solidFill>
                  <a:srgbClr val="FFFF00"/>
                </a:solidFill>
                <a:latin typeface="Arial (Body)"/>
              </a:rPr>
              <a:t>tảng</a:t>
            </a:r>
            <a:r>
              <a:rPr lang="en-US" sz="2400" b="1" dirty="0" smtClean="0">
                <a:solidFill>
                  <a:srgbClr val="FFFF00"/>
                </a:solidFill>
                <a:latin typeface="Arial (Body)"/>
              </a:rPr>
              <a:t> </a:t>
            </a:r>
            <a:r>
              <a:rPr lang="en-US" sz="2400" b="1" dirty="0" err="1" smtClean="0">
                <a:solidFill>
                  <a:srgbClr val="FFFF00"/>
                </a:solidFill>
                <a:latin typeface="Arial (Body)"/>
              </a:rPr>
              <a:t>văn</a:t>
            </a:r>
            <a:r>
              <a:rPr lang="en-US" sz="2400" b="1" dirty="0" smtClean="0">
                <a:solidFill>
                  <a:srgbClr val="FFFF00"/>
                </a:solidFill>
                <a:latin typeface="Arial (Body)"/>
              </a:rPr>
              <a:t> </a:t>
            </a:r>
            <a:r>
              <a:rPr lang="en-US" sz="2400" b="1" dirty="0" err="1" smtClean="0">
                <a:solidFill>
                  <a:srgbClr val="FFFF00"/>
                </a:solidFill>
                <a:latin typeface="Arial (Body)"/>
              </a:rPr>
              <a:t>hóa</a:t>
            </a:r>
            <a:r>
              <a:rPr lang="en-US" sz="2400" b="1" dirty="0" smtClean="0">
                <a:solidFill>
                  <a:srgbClr val="FFFF00"/>
                </a:solidFill>
                <a:latin typeface="Arial (Body)"/>
              </a:rPr>
              <a:t> Á </a:t>
            </a:r>
            <a:r>
              <a:rPr lang="en-US" sz="2400" b="1" dirty="0" err="1" smtClean="0">
                <a:solidFill>
                  <a:srgbClr val="FFFF00"/>
                </a:solidFill>
                <a:latin typeface="Arial (Body)"/>
              </a:rPr>
              <a:t>Đông</a:t>
            </a:r>
            <a:r>
              <a:rPr lang="vi-VN" sz="2400" b="1" dirty="0" smtClean="0">
                <a:solidFill>
                  <a:srgbClr val="FFFF00"/>
                </a:solidFill>
                <a:latin typeface="Arial (Body)"/>
              </a:rPr>
              <a:t>, </a:t>
            </a:r>
            <a:r>
              <a:rPr lang="vi-VN" sz="2400" b="1" dirty="0">
                <a:solidFill>
                  <a:srgbClr val="FFFF00"/>
                </a:solidFill>
                <a:latin typeface="Arial (Body)"/>
              </a:rPr>
              <a:t>và ngày nay vẫn tiếp tục duy trì ảnh hướng khắp Trung Quốc cũng như các quốc gia Đông Á khác</a:t>
            </a:r>
            <a:r>
              <a:rPr lang="vi-VN" sz="2400" b="1" dirty="0" smtClean="0">
                <a:solidFill>
                  <a:srgbClr val="FFFF00"/>
                </a:solidFill>
                <a:latin typeface="Arial (Body)"/>
              </a:rPr>
              <a:t>.</a:t>
            </a:r>
            <a:endParaRPr lang="en-US" sz="2400" b="1" dirty="0">
              <a:solidFill>
                <a:srgbClr val="FFFF00"/>
              </a:solidFill>
              <a:latin typeface="Arial (Body)"/>
            </a:endParaRPr>
          </a:p>
        </p:txBody>
      </p:sp>
    </p:spTree>
    <p:extLst>
      <p:ext uri="{BB962C8B-B14F-4D97-AF65-F5344CB8AC3E}">
        <p14:creationId xmlns:p14="http://schemas.microsoft.com/office/powerpoint/2010/main" val="84640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2E5D-5FCE-43D4-BBBB-9FED32E8332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2F90E77-A9A9-4812-A421-4347EAD260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026038" cy="4535905"/>
          </a:xfrm>
        </p:spPr>
      </p:pic>
      <p:sp>
        <p:nvSpPr>
          <p:cNvPr id="6" name="AutoShape 4">
            <a:extLst>
              <a:ext uri="{FF2B5EF4-FFF2-40B4-BE49-F238E27FC236}">
                <a16:creationId xmlns:a16="http://schemas.microsoft.com/office/drawing/2014/main" id="{2A7E4F5C-D161-4DF6-9BAB-628530B780E5}"/>
              </a:ext>
            </a:extLst>
          </p:cNvPr>
          <p:cNvSpPr>
            <a:spLocks noChangeArrowheads="1"/>
          </p:cNvSpPr>
          <p:nvPr/>
        </p:nvSpPr>
        <p:spPr bwMode="auto">
          <a:xfrm>
            <a:off x="8026038" y="0"/>
            <a:ext cx="3626933" cy="3654335"/>
          </a:xfrm>
          <a:prstGeom prst="cloudCallout">
            <a:avLst>
              <a:gd name="adj1" fmla="val 56512"/>
              <a:gd name="adj2" fmla="val 36521"/>
            </a:avLst>
          </a:prstGeom>
          <a:solidFill>
            <a:srgbClr val="FFFF00"/>
          </a:solidFill>
          <a:ln w="9525">
            <a:solidFill>
              <a:schemeClr val="tx1"/>
            </a:solidFill>
            <a:round/>
            <a:headEnd/>
            <a:tailEnd/>
          </a:ln>
          <a:effectLst/>
          <a:extLst/>
        </p:spPr>
        <p:txBody>
          <a:bodyPr/>
          <a:lstStyle/>
          <a:p>
            <a:pPr algn="ctr"/>
            <a:r>
              <a:rPr lang="en-US" altLang="en-US" sz="2400" b="1" i="1" dirty="0" err="1">
                <a:solidFill>
                  <a:srgbClr val="000099"/>
                </a:solidFill>
                <a:latin typeface="Times New Roman" panose="02020603050405020304" pitchFamily="18" charset="0"/>
              </a:rPr>
              <a:t>Em</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có</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đồng</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tình</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với</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quan</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điểm</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Tiên</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học</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lễ</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hậu</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học</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văn</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không</a:t>
            </a:r>
            <a:r>
              <a:rPr lang="en-US" altLang="en-US" sz="2400" b="1" i="1" dirty="0">
                <a:solidFill>
                  <a:srgbClr val="000099"/>
                </a:solidFill>
                <a:latin typeface="Times New Roman" panose="02020603050405020304" pitchFamily="18" charset="0"/>
              </a:rPr>
              <a:t> ? </a:t>
            </a:r>
            <a:r>
              <a:rPr lang="en-US" altLang="en-US" sz="2400" b="1" i="1" dirty="0" err="1">
                <a:solidFill>
                  <a:srgbClr val="000099"/>
                </a:solidFill>
                <a:latin typeface="Times New Roman" panose="02020603050405020304" pitchFamily="18" charset="0"/>
              </a:rPr>
              <a:t>Lý</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giải</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cho</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sự</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lựa</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chọn</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của</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em</a:t>
            </a:r>
            <a:endParaRPr lang="en-US" altLang="en-US" sz="2400" b="1" i="1" dirty="0">
              <a:solidFill>
                <a:srgbClr val="000099"/>
              </a:solidFill>
              <a:latin typeface="Times New Roman" panose="02020603050405020304" pitchFamily="18" charset="0"/>
            </a:endParaRPr>
          </a:p>
        </p:txBody>
      </p:sp>
      <p:sp>
        <p:nvSpPr>
          <p:cNvPr id="3" name="Rectangle 2"/>
          <p:cNvSpPr/>
          <p:nvPr/>
        </p:nvSpPr>
        <p:spPr>
          <a:xfrm>
            <a:off x="144379" y="4884910"/>
            <a:ext cx="12192000" cy="1938992"/>
          </a:xfrm>
          <a:prstGeom prst="rect">
            <a:avLst/>
          </a:prstGeom>
          <a:solidFill>
            <a:srgbClr val="FFFF00"/>
          </a:solidFill>
        </p:spPr>
        <p:txBody>
          <a:bodyPr wrap="square">
            <a:spAutoFit/>
          </a:bodyPr>
          <a:lstStyle/>
          <a:p>
            <a:pPr algn="just"/>
            <a:r>
              <a:rPr lang="vi-VN" sz="2400" b="1" dirty="0">
                <a:solidFill>
                  <a:srgbClr val="000099"/>
                </a:solidFill>
                <a:latin typeface="Verdana" panose="020B0604030504040204" pitchFamily="34" charset="0"/>
              </a:rPr>
              <a:t>Em đồng ý với quan niệm trên. Bởi hiểu đơn giản có nghĩa là: học lễ nghĩa trước, học kiến thức sau. Đạo đức, phẩm chất của người học trò quyết định tinh thần, thái độ học tập và cũng quyết định luôn hiệu quả của việc học tập của mỗi người. Cũng chính yếu tố này quyết định việc sử dụng năng lực của con người vào cuộc sống thường ngày.</a:t>
            </a:r>
            <a:endParaRPr lang="en-US" sz="2400" b="1" dirty="0">
              <a:solidFill>
                <a:srgbClr val="000099"/>
              </a:solidFill>
            </a:endParaRPr>
          </a:p>
        </p:txBody>
      </p:sp>
      <p:pic>
        <p:nvPicPr>
          <p:cNvPr id="7" name="Content Placeholder 4">
            <a:extLst>
              <a:ext uri="{FF2B5EF4-FFF2-40B4-BE49-F238E27FC236}">
                <a16:creationId xmlns:a16="http://schemas.microsoft.com/office/drawing/2014/main" id="{898A5183-7AFD-884E-9DFB-3424FF0DE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9981" y="3372876"/>
            <a:ext cx="1387637" cy="1340966"/>
          </a:xfrm>
          <a:prstGeom prst="rect">
            <a:avLst/>
          </a:prstGeom>
        </p:spPr>
      </p:pic>
    </p:spTree>
    <p:extLst>
      <p:ext uri="{BB962C8B-B14F-4D97-AF65-F5344CB8AC3E}">
        <p14:creationId xmlns:p14="http://schemas.microsoft.com/office/powerpoint/2010/main" val="296710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368C-F3D5-4F52-B530-832BCE04EC5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4721ED3-0100-47E7-8F07-14FDE61702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059805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900" y="5288340"/>
            <a:ext cx="11938000" cy="1569660"/>
          </a:xfrm>
          <a:prstGeom prst="rect">
            <a:avLst/>
          </a:prstGeom>
        </p:spPr>
        <p:txBody>
          <a:bodyPr wrap="square">
            <a:spAutoFit/>
          </a:bodyPr>
          <a:lstStyle/>
          <a:p>
            <a:pPr algn="just"/>
            <a:r>
              <a:rPr lang="vi-VN" sz="2400" b="1" dirty="0">
                <a:solidFill>
                  <a:srgbClr val="FFFF00"/>
                </a:solidFill>
                <a:latin typeface="arial" panose="020B0604020202020204" pitchFamily="34" charset="0"/>
              </a:rPr>
              <a:t>Đạo giáo hay gọi là Tiên Đạo, là một nhánh triết học và tôn giáo của Trung Quốc, được xem là tôn giáo đặc hữu chính thống của đất nước này. Nguồn gốc lịch sử của Đạo giáo được xác nhận nằm ở thế kỉ thứ 4 trước CN, khi tác phẩm Đạo Đức kinh của Lão Tử xuất hiện.</a:t>
            </a:r>
            <a:endParaRPr lang="en-US" sz="2400" b="1" dirty="0">
              <a:solidFill>
                <a:srgbClr val="FFFF00"/>
              </a:solidFill>
            </a:endParaRPr>
          </a:p>
        </p:txBody>
      </p:sp>
      <p:pic>
        <p:nvPicPr>
          <p:cNvPr id="1030" name="Picture 6" descr="https://nguoinoitieng.tv/images/nnt/94/0/a95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88" y="152400"/>
            <a:ext cx="3936996" cy="44291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301" y="152400"/>
            <a:ext cx="6908800" cy="4429122"/>
          </a:xfrm>
          <a:prstGeom prst="rect">
            <a:avLst/>
          </a:prstGeom>
        </p:spPr>
      </p:pic>
      <p:sp>
        <p:nvSpPr>
          <p:cNvPr id="9" name="Rectangle 8"/>
          <p:cNvSpPr/>
          <p:nvPr/>
        </p:nvSpPr>
        <p:spPr>
          <a:xfrm>
            <a:off x="4940301" y="4580454"/>
            <a:ext cx="6908800" cy="707886"/>
          </a:xfrm>
          <a:prstGeom prst="rect">
            <a:avLst/>
          </a:prstGeom>
        </p:spPr>
        <p:txBody>
          <a:bodyPr wrap="square">
            <a:spAutoFit/>
          </a:bodyPr>
          <a:lstStyle/>
          <a:p>
            <a:pPr algn="ctr"/>
            <a:r>
              <a:rPr lang="vi-VN" sz="2000" i="1" dirty="0">
                <a:solidFill>
                  <a:schemeClr val="bg1"/>
                </a:solidFill>
                <a:latin typeface="Noto Sans"/>
              </a:rPr>
              <a:t>Tượng Lão Tử ở đền thờ đạo Lão Yuanxuan </a:t>
            </a:r>
            <a:endParaRPr lang="en-US" sz="2000" i="1" dirty="0" smtClean="0">
              <a:solidFill>
                <a:schemeClr val="bg1"/>
              </a:solidFill>
              <a:latin typeface="Noto Sans"/>
            </a:endParaRPr>
          </a:p>
          <a:p>
            <a:pPr algn="ctr"/>
            <a:r>
              <a:rPr lang="vi-VN" sz="2000" i="1" dirty="0" smtClean="0">
                <a:solidFill>
                  <a:schemeClr val="bg1"/>
                </a:solidFill>
                <a:latin typeface="Noto Sans"/>
              </a:rPr>
              <a:t>ở </a:t>
            </a:r>
            <a:r>
              <a:rPr lang="vi-VN" sz="2000" i="1" dirty="0">
                <a:solidFill>
                  <a:schemeClr val="bg1"/>
                </a:solidFill>
                <a:latin typeface="Noto Sans"/>
              </a:rPr>
              <a:t>Quảng Châu, Trung Quốc.</a:t>
            </a:r>
            <a:endParaRPr lang="en-US" sz="2000" dirty="0">
              <a:solidFill>
                <a:schemeClr val="bg1"/>
              </a:solidFill>
            </a:endParaRPr>
          </a:p>
        </p:txBody>
      </p:sp>
      <p:sp>
        <p:nvSpPr>
          <p:cNvPr id="10" name="Rectangle 9"/>
          <p:cNvSpPr/>
          <p:nvPr/>
        </p:nvSpPr>
        <p:spPr>
          <a:xfrm>
            <a:off x="405017" y="4581522"/>
            <a:ext cx="4028667" cy="400110"/>
          </a:xfrm>
          <a:prstGeom prst="rect">
            <a:avLst/>
          </a:prstGeom>
        </p:spPr>
        <p:txBody>
          <a:bodyPr wrap="none">
            <a:spAutoFit/>
          </a:bodyPr>
          <a:lstStyle/>
          <a:p>
            <a:pPr fontAlgn="base"/>
            <a:r>
              <a:rPr lang="vi-VN" sz="2000" b="1" i="1" dirty="0">
                <a:solidFill>
                  <a:schemeClr val="bg1"/>
                </a:solidFill>
                <a:latin typeface="+mj-lt"/>
              </a:rPr>
              <a:t>Lão </a:t>
            </a:r>
            <a:r>
              <a:rPr lang="en-US" sz="2000" b="1" i="1" dirty="0" smtClean="0">
                <a:solidFill>
                  <a:schemeClr val="bg1"/>
                </a:solidFill>
                <a:latin typeface="+mj-lt"/>
              </a:rPr>
              <a:t>T</a:t>
            </a:r>
            <a:r>
              <a:rPr lang="vi-VN" sz="2000" b="1" i="1" dirty="0" smtClean="0">
                <a:solidFill>
                  <a:schemeClr val="bg1"/>
                </a:solidFill>
                <a:latin typeface="+mj-lt"/>
              </a:rPr>
              <a:t>ử</a:t>
            </a:r>
            <a:r>
              <a:rPr lang="vi-VN" sz="2000" b="1" i="1" dirty="0">
                <a:solidFill>
                  <a:schemeClr val="bg1"/>
                </a:solidFill>
                <a:latin typeface="+mj-lt"/>
              </a:rPr>
              <a:t>, người sáng lập ra Đạo Giáo</a:t>
            </a:r>
            <a:endParaRPr lang="vi-VN" sz="2000" b="1" i="1" dirty="0">
              <a:solidFill>
                <a:schemeClr val="bg1"/>
              </a:solidFill>
              <a:effectLst/>
              <a:latin typeface="+mj-lt"/>
            </a:endParaRPr>
          </a:p>
        </p:txBody>
      </p:sp>
    </p:spTree>
    <p:extLst>
      <p:ext uri="{BB962C8B-B14F-4D97-AF65-F5344CB8AC3E}">
        <p14:creationId xmlns:p14="http://schemas.microsoft.com/office/powerpoint/2010/main" val="4123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20;p29"/>
          <p:cNvSpPr txBox="1">
            <a:spLocks/>
          </p:cNvSpPr>
          <p:nvPr/>
        </p:nvSpPr>
        <p:spPr>
          <a:xfrm>
            <a:off x="2145379" y="182194"/>
            <a:ext cx="7772400" cy="5727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4800" b="1" dirty="0" smtClean="0">
                <a:solidFill>
                  <a:srgbClr val="FFFF00"/>
                </a:solidFill>
                <a:latin typeface="Times New Roman" panose="02020603050405020304" pitchFamily="18" charset="0"/>
                <a:cs typeface="Times New Roman" panose="02020603050405020304" pitchFamily="18" charset="0"/>
              </a:rPr>
              <a:t>NỘI DUNG CHÍNH</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80702" y="2052961"/>
            <a:ext cx="9341522" cy="646331"/>
          </a:xfrm>
          <a:prstGeom prst="rect">
            <a:avLst/>
          </a:prstGeom>
        </p:spPr>
        <p:txBody>
          <a:bodyPr wrap="square">
            <a:spAutoFit/>
          </a:bodyPr>
          <a:lstStyle/>
          <a:p>
            <a:pPr marL="0" indent="0" algn="just">
              <a:buClr>
                <a:schemeClr val="dk1"/>
              </a:buClr>
              <a:buSzPts val="1100"/>
              <a:buNone/>
            </a:pPr>
            <a:r>
              <a:rPr lang="en-US" sz="3600" dirty="0" smtClean="0">
                <a:solidFill>
                  <a:schemeClr val="bg1"/>
                </a:solidFill>
                <a:latin typeface="Times New Roman" panose="02020603050405020304" pitchFamily="18" charset="0"/>
                <a:cs typeface="Times New Roman" panose="02020603050405020304" pitchFamily="18" charset="0"/>
              </a:rPr>
              <a:t>1. </a:t>
            </a:r>
            <a:r>
              <a:rPr lang="en-US" sz="3600" dirty="0">
                <a:solidFill>
                  <a:schemeClr val="bg1"/>
                </a:solidFill>
                <a:latin typeface="Times New Roman" panose="02020603050405020304" pitchFamily="18" charset="0"/>
                <a:cs typeface="Times New Roman" panose="02020603050405020304" pitchFamily="18" charset="0"/>
              </a:rPr>
              <a:t>Điều kiện </a:t>
            </a:r>
            <a:r>
              <a:rPr lang="en-US" sz="3600" dirty="0" err="1">
                <a:solidFill>
                  <a:schemeClr val="bg1"/>
                </a:solidFill>
                <a:latin typeface="Times New Roman" panose="02020603050405020304" pitchFamily="18" charset="0"/>
                <a:cs typeface="Times New Roman" panose="02020603050405020304" pitchFamily="18" charset="0"/>
              </a:rPr>
              <a:t>tự</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nhiên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của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Trung</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Quốc</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cổ</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đại</a:t>
            </a:r>
            <a:r>
              <a:rPr lang="en-US" sz="3600" dirty="0" smtClean="0">
                <a:solidFill>
                  <a:schemeClr val="bg1"/>
                </a:solidFill>
                <a:latin typeface="Times New Roman" panose="02020603050405020304" pitchFamily="18" charset="0"/>
                <a:cs typeface="Times New Roman" panose="02020603050405020304" pitchFamily="18" charset="0"/>
              </a:rPr>
              <a:t> </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80702" y="2699292"/>
            <a:ext cx="11361107" cy="3416320"/>
          </a:xfrm>
          <a:prstGeom prst="rect">
            <a:avLst/>
          </a:prstGeom>
        </p:spPr>
        <p:txBody>
          <a:bodyPr wrap="square">
            <a:spAutoFit/>
          </a:bodyPr>
          <a:lstStyle/>
          <a:p>
            <a:pPr algn="just">
              <a:buClr>
                <a:schemeClr val="dk1"/>
              </a:buClr>
              <a:buSzPts val="1100"/>
            </a:pPr>
            <a:r>
              <a:rPr lang="en-US" sz="3600" dirty="0">
                <a:solidFill>
                  <a:schemeClr val="bg1"/>
                </a:solidFill>
                <a:latin typeface="Times New Roman" panose="02020603050405020304" pitchFamily="18" charset="0"/>
                <a:cs typeface="Times New Roman" panose="02020603050405020304" pitchFamily="18" charset="0"/>
              </a:rPr>
              <a:t>2. </a:t>
            </a:r>
            <a:r>
              <a:rPr lang="en-US" sz="3600" dirty="0" err="1">
                <a:solidFill>
                  <a:schemeClr val="bg1"/>
                </a:solidFill>
                <a:latin typeface="Times New Roman" panose="02020603050405020304" pitchFamily="18" charset="0"/>
                <a:cs typeface="Times New Roman" panose="02020603050405020304" pitchFamily="18" charset="0"/>
              </a:rPr>
              <a:t>Nhà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Tần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thống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nhất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lập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chế</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phong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kiến</a:t>
            </a:r>
            <a:r>
              <a:rPr lang="en-US" sz="3600" dirty="0">
                <a:solidFill>
                  <a:schemeClr val="bg1"/>
                </a:solidFill>
                <a:latin typeface="Times New Roman" panose="02020603050405020304" pitchFamily="18" charset="0"/>
                <a:cs typeface="Times New Roman" panose="02020603050405020304" pitchFamily="18" charset="0"/>
              </a:rPr>
              <a:t> ở </a:t>
            </a:r>
            <a:r>
              <a:rPr lang="en-US" sz="3600" dirty="0" err="1">
                <a:solidFill>
                  <a:schemeClr val="bg1"/>
                </a:solidFill>
                <a:latin typeface="Times New Roman" panose="02020603050405020304" pitchFamily="18" charset="0"/>
                <a:cs typeface="Times New Roman" panose="02020603050405020304" pitchFamily="18" charset="0"/>
              </a:rPr>
              <a:t>Trung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Quốc</a:t>
            </a:r>
            <a:endParaRPr lang="en-US" sz="3600" dirty="0" smtClean="0">
              <a:solidFill>
                <a:schemeClr val="bg1"/>
              </a:solidFill>
              <a:latin typeface="Times New Roman" panose="02020603050405020304" pitchFamily="18" charset="0"/>
              <a:cs typeface="Times New Roman" panose="02020603050405020304" pitchFamily="18" charset="0"/>
            </a:endParaRPr>
          </a:p>
          <a:p>
            <a:pPr algn="just">
              <a:buClr>
                <a:schemeClr val="dk1"/>
              </a:buClr>
              <a:buSzPts val="1100"/>
            </a:pPr>
            <a:r>
              <a:rPr lang="en-US" sz="3600" dirty="0">
                <a:solidFill>
                  <a:schemeClr val="bg1"/>
                </a:solidFill>
                <a:latin typeface="Times New Roman" panose="02020603050405020304" pitchFamily="18" charset="0"/>
                <a:cs typeface="Times New Roman" panose="02020603050405020304" pitchFamily="18" charset="0"/>
              </a:rPr>
              <a:t>3. </a:t>
            </a:r>
            <a:r>
              <a:rPr lang="en-US" sz="3600" dirty="0" err="1">
                <a:solidFill>
                  <a:schemeClr val="bg1"/>
                </a:solidFill>
                <a:latin typeface="Times New Roman" panose="02020603050405020304" pitchFamily="18" charset="0"/>
                <a:cs typeface="Times New Roman" panose="02020603050405020304" pitchFamily="18" charset="0"/>
              </a:rPr>
              <a:t>Trung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Quốc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từ</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Hán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đến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Tùy</a:t>
            </a:r>
            <a:r>
              <a:rPr lang="en-US" sz="3600" dirty="0">
                <a:solidFill>
                  <a:schemeClr val="bg1"/>
                </a:solidFill>
                <a:latin typeface="Times New Roman" panose="02020603050405020304" pitchFamily="18" charset="0"/>
                <a:cs typeface="Times New Roman" panose="02020603050405020304" pitchFamily="18" charset="0"/>
              </a:rPr>
              <a:t> (206 TCN – </a:t>
            </a:r>
            <a:r>
              <a:rPr lang="en-US" sz="3600" dirty="0" err="1">
                <a:solidFill>
                  <a:schemeClr val="bg1"/>
                </a:solidFill>
                <a:latin typeface="Times New Roman" panose="02020603050405020304" pitchFamily="18" charset="0"/>
                <a:cs typeface="Times New Roman" panose="02020603050405020304" pitchFamily="18" charset="0"/>
              </a:rPr>
              <a:t>thế</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kỉ</a:t>
            </a:r>
            <a:r>
              <a:rPr lang="en-US" sz="3600" dirty="0">
                <a:solidFill>
                  <a:schemeClr val="bg1"/>
                </a:solidFill>
                <a:latin typeface="Times New Roman" panose="02020603050405020304" pitchFamily="18" charset="0"/>
                <a:cs typeface="Times New Roman" panose="02020603050405020304" pitchFamily="18" charset="0"/>
              </a:rPr>
              <a:t> VII</a:t>
            </a:r>
            <a:r>
              <a:rPr lang="en-US" sz="3600" dirty="0" smtClean="0">
                <a:solidFill>
                  <a:schemeClr val="bg1"/>
                </a:solidFill>
                <a:latin typeface="Times New Roman" panose="02020603050405020304" pitchFamily="18" charset="0"/>
                <a:cs typeface="Times New Roman" panose="02020603050405020304" pitchFamily="18" charset="0"/>
              </a:rPr>
              <a:t>)</a:t>
            </a:r>
          </a:p>
          <a:p>
            <a:pPr algn="just">
              <a:buClr>
                <a:schemeClr val="dk1"/>
              </a:buClr>
              <a:buSzPts val="1100"/>
            </a:pPr>
            <a:r>
              <a:rPr lang="en-US" sz="3600" dirty="0">
                <a:solidFill>
                  <a:schemeClr val="bg1"/>
                </a:solidFill>
                <a:latin typeface="Times New Roman" panose="02020603050405020304" pitchFamily="18" charset="0"/>
                <a:cs typeface="Times New Roman" panose="02020603050405020304" pitchFamily="18" charset="0"/>
              </a:rPr>
              <a:t>4. </a:t>
            </a:r>
            <a:r>
              <a:rPr lang="en-US" sz="3600" dirty="0" err="1">
                <a:solidFill>
                  <a:schemeClr val="bg1"/>
                </a:solidFill>
                <a:latin typeface="Times New Roman" panose="02020603050405020304" pitchFamily="18" charset="0"/>
                <a:cs typeface="Times New Roman" panose="02020603050405020304" pitchFamily="18" charset="0"/>
              </a:rPr>
              <a:t>Một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thành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tựu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nổi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bật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văn</a:t>
            </a:r>
            <a:r>
              <a:rPr lang="en-US" sz="3600" dirty="0">
                <a:solidFill>
                  <a:schemeClr val="bg1"/>
                </a:solidFill>
                <a:latin typeface="Times New Roman" panose="02020603050405020304" pitchFamily="18" charset="0"/>
                <a:cs typeface="Times New Roman" panose="02020603050405020304" pitchFamily="18" charset="0"/>
              </a:rPr>
              <a:t> minh </a:t>
            </a:r>
            <a:r>
              <a:rPr lang="en-US" sz="3600" dirty="0" err="1">
                <a:solidFill>
                  <a:schemeClr val="bg1"/>
                </a:solidFill>
                <a:latin typeface="Times New Roman" panose="02020603050405020304" pitchFamily="18" charset="0"/>
                <a:cs typeface="Times New Roman" panose="02020603050405020304" pitchFamily="18" charset="0"/>
              </a:rPr>
              <a:t>Trung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Quốc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từ</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cổ</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đến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thế</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kỉ</a:t>
            </a:r>
            <a:r>
              <a:rPr lang="en-US" sz="3600" dirty="0">
                <a:solidFill>
                  <a:schemeClr val="bg1"/>
                </a:solidFill>
                <a:latin typeface="Times New Roman" panose="02020603050405020304" pitchFamily="18" charset="0"/>
                <a:cs typeface="Times New Roman" panose="02020603050405020304" pitchFamily="18" charset="0"/>
              </a:rPr>
              <a:t> VII</a:t>
            </a:r>
          </a:p>
        </p:txBody>
      </p:sp>
      <p:sp>
        <p:nvSpPr>
          <p:cNvPr id="7" name="Rectangle 6"/>
          <p:cNvSpPr/>
          <p:nvPr/>
        </p:nvSpPr>
        <p:spPr>
          <a:xfrm>
            <a:off x="380702" y="2074846"/>
            <a:ext cx="10387016" cy="646331"/>
          </a:xfrm>
          <a:prstGeom prst="rect">
            <a:avLst/>
          </a:prstGeom>
        </p:spPr>
        <p:txBody>
          <a:bodyPr wrap="square">
            <a:spAutoFit/>
          </a:bodyPr>
          <a:lstStyle/>
          <a:p>
            <a:pPr marL="0" indent="0" algn="just">
              <a:buClr>
                <a:schemeClr val="dk1"/>
              </a:buClr>
              <a:buSzPts val="1100"/>
              <a:buNone/>
            </a:pPr>
            <a:r>
              <a:rPr lang="en-US" sz="3600" dirty="0" smtClean="0">
                <a:solidFill>
                  <a:srgbClr val="FFFF00"/>
                </a:solidFill>
                <a:latin typeface="Times New Roman" panose="02020603050405020304" pitchFamily="18" charset="0"/>
                <a:cs typeface="Times New Roman" panose="02020603050405020304" pitchFamily="18" charset="0"/>
              </a:rPr>
              <a:t>1. </a:t>
            </a:r>
            <a:r>
              <a:rPr lang="en-US" sz="3600" dirty="0">
                <a:solidFill>
                  <a:srgbClr val="FFFF00"/>
                </a:solidFill>
                <a:latin typeface="Times New Roman" panose="02020603050405020304" pitchFamily="18" charset="0"/>
                <a:cs typeface="Times New Roman" panose="02020603050405020304" pitchFamily="18" charset="0"/>
              </a:rPr>
              <a:t>Điều kiện </a:t>
            </a:r>
            <a:r>
              <a:rPr lang="en-US" sz="3600" dirty="0" err="1">
                <a:solidFill>
                  <a:srgbClr val="FFFF00"/>
                </a:solidFill>
                <a:latin typeface="Times New Roman" panose="02020603050405020304" pitchFamily="18" charset="0"/>
                <a:cs typeface="Times New Roman" panose="02020603050405020304" pitchFamily="18" charset="0"/>
              </a:rPr>
              <a:t>tự</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nhiên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của</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Trung</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Quốc</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cổ</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đại</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Tự</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học</a:t>
            </a:r>
            <a:r>
              <a:rPr lang="en-US" sz="3600" dirty="0" smtClean="0">
                <a:solidFill>
                  <a:srgbClr val="FFFF00"/>
                </a:solidFill>
                <a:latin typeface="Times New Roman" panose="02020603050405020304" pitchFamily="18" charset="0"/>
                <a:cs typeface="Times New Roman" panose="02020603050405020304" pitchFamily="18" charset="0"/>
              </a:rPr>
              <a:t>) </a:t>
            </a:r>
            <a:endParaRPr lang="en-US" sz="3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8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4" presetClass="exit" presetSubtype="10" fill="hold" grpId="1" nodeType="withEffect">
                                  <p:stCondLst>
                                    <p:cond delay="0"/>
                                  </p:stCondLst>
                                  <p:childTnLst>
                                    <p:animEffect transition="out" filter="randombar(horizontal)">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586108" y="1204438"/>
            <a:ext cx="11605892" cy="1692771"/>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371746"/>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2984049"/>
            <a:ext cx="1981633" cy="523220"/>
          </a:xfrm>
          <a:prstGeom prst="rect">
            <a:avLst/>
          </a:prstGeom>
        </p:spPr>
        <p:txBody>
          <a:bodyPr wrap="none">
            <a:spAutoFit/>
          </a:bodyPr>
          <a:lstStyle/>
          <a:p>
            <a:r>
              <a:rPr lang="en-US" sz="2800" b="1" dirty="0">
                <a:solidFill>
                  <a:schemeClr val="bg1"/>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09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ử gia Tư Mã Thiên bị &amp;#34;cung hình&amp;#34;, việc làm của vợ khiến người đời rơi lệ -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11" y="865426"/>
            <a:ext cx="6855440" cy="41528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0420" y="5018242"/>
            <a:ext cx="6998369" cy="400110"/>
          </a:xfrm>
          <a:prstGeom prst="rect">
            <a:avLst/>
          </a:prstGeom>
        </p:spPr>
        <p:txBody>
          <a:bodyPr wrap="square">
            <a:spAutoFit/>
          </a:bodyPr>
          <a:lstStyle/>
          <a:p>
            <a:r>
              <a:rPr lang="vi-VN" sz="2000" i="1" dirty="0">
                <a:solidFill>
                  <a:schemeClr val="bg1"/>
                </a:solidFill>
                <a:latin typeface="+mj-lt"/>
              </a:rPr>
              <a:t>Tư Mã Thiên đã để lại cho hậu thế trước tác lịch sử đồ sộ “Sử ký”</a:t>
            </a:r>
            <a:endParaRPr lang="en-US" sz="2000" dirty="0">
              <a:solidFill>
                <a:schemeClr val="bg1"/>
              </a:solidFill>
              <a:latin typeface="+mj-lt"/>
            </a:endParaRPr>
          </a:p>
        </p:txBody>
      </p:sp>
      <p:sp>
        <p:nvSpPr>
          <p:cNvPr id="8" name="Rectangle 7"/>
          <p:cNvSpPr/>
          <p:nvPr/>
        </p:nvSpPr>
        <p:spPr>
          <a:xfrm>
            <a:off x="7664115" y="865426"/>
            <a:ext cx="4343401" cy="4524315"/>
          </a:xfrm>
          <a:prstGeom prst="rect">
            <a:avLst/>
          </a:prstGeom>
          <a:solidFill>
            <a:srgbClr val="00B0F0"/>
          </a:solidFill>
          <a:ln>
            <a:solidFill>
              <a:srgbClr val="FFFF00"/>
            </a:solidFill>
          </a:ln>
        </p:spPr>
        <p:txBody>
          <a:bodyPr wrap="square">
            <a:spAutoFit/>
          </a:bodyPr>
          <a:lstStyle/>
          <a:p>
            <a:pPr algn="just"/>
            <a:r>
              <a:rPr lang="vi-VN" sz="2400" b="1" i="1" dirty="0">
                <a:solidFill>
                  <a:srgbClr val="FFFF00"/>
                </a:solidFill>
                <a:latin typeface="arial" panose="020B0604020202020204" pitchFamily="34" charset="0"/>
              </a:rPr>
              <a:t>Sử ký</a:t>
            </a:r>
            <a:r>
              <a:rPr lang="vi-VN" sz="2400" b="1" dirty="0">
                <a:solidFill>
                  <a:srgbClr val="FFFF00"/>
                </a:solidFill>
                <a:latin typeface="arial" panose="020B0604020202020204" pitchFamily="34" charset="0"/>
              </a:rPr>
              <a:t>, hay </a:t>
            </a:r>
            <a:r>
              <a:rPr lang="vi-VN" sz="2400" b="1" i="1" dirty="0">
                <a:solidFill>
                  <a:srgbClr val="FFFF00"/>
                </a:solidFill>
                <a:latin typeface="arial" panose="020B0604020202020204" pitchFamily="34" charset="0"/>
              </a:rPr>
              <a:t>Thái sử công thư </a:t>
            </a:r>
            <a:r>
              <a:rPr lang="vi-VN" sz="2400" b="1" dirty="0">
                <a:solidFill>
                  <a:srgbClr val="FFFF00"/>
                </a:solidFill>
                <a:latin typeface="arial" panose="020B0604020202020204" pitchFamily="34" charset="0"/>
              </a:rPr>
              <a:t>là cuốn sử của Tư Mã Thiên được viết từ năm 109 TCN đến 91 TCN, ghi lại lịch sử Trung Quốc trong hơn 2500 năm từ thời Hoàng Đế thần thoại cho tới thời ông sống. Vì là văn bản lịch sử Trung Quốc có hệ thống đầu tiên, nó ảnh hưởng cực lớn tới việc chép sử và văn chương Trung Quốc sau này.</a:t>
            </a:r>
            <a:endParaRPr lang="en-US" sz="2400" b="1" dirty="0">
              <a:solidFill>
                <a:srgbClr val="FFFF00"/>
              </a:solidFill>
            </a:endParaRPr>
          </a:p>
        </p:txBody>
      </p:sp>
    </p:spTree>
    <p:extLst>
      <p:ext uri="{BB962C8B-B14F-4D97-AF65-F5344CB8AC3E}">
        <p14:creationId xmlns:p14="http://schemas.microsoft.com/office/powerpoint/2010/main" val="137880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7465" y="5180056"/>
            <a:ext cx="10832850" cy="1569660"/>
          </a:xfrm>
          <a:prstGeom prst="rect">
            <a:avLst/>
          </a:prstGeom>
          <a:solidFill>
            <a:srgbClr val="92D050"/>
          </a:solidFill>
        </p:spPr>
        <p:txBody>
          <a:bodyPr wrap="square">
            <a:spAutoFit/>
          </a:bodyPr>
          <a:lstStyle/>
          <a:p>
            <a:pPr algn="just"/>
            <a:r>
              <a:rPr lang="vi-VN" sz="2400" b="1" dirty="0">
                <a:solidFill>
                  <a:srgbClr val="C00000"/>
                </a:solidFill>
                <a:latin typeface="arial" panose="020B0604020202020204" pitchFamily="34" charset="0"/>
              </a:rPr>
              <a:t>Hán thư là một tài liệu lịch sử Trung Quốc cổ đại viết về giai đoạn lịch sử thời Tây Hán từ năm 206 TCN đến năm 25. Đôi khi, sách này cũng được gọi là Tiền Hán thư để phân biệt với cuốn Hậu Hán thư, viết về giai đoạn Đông Hán từ năm 25 đến năm 220, được Phạm Diệp viết trong thế kỷ 5.</a:t>
            </a:r>
            <a:endParaRPr lang="en-US" sz="2400" b="1" dirty="0">
              <a:solidFill>
                <a:srgbClr val="C00000"/>
              </a:solidFill>
            </a:endParaRPr>
          </a:p>
        </p:txBody>
      </p:sp>
      <p:pic>
        <p:nvPicPr>
          <p:cNvPr id="2052" name="Picture 4" descr="han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813" y="331717"/>
            <a:ext cx="3297488" cy="42511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8333" y="4614908"/>
            <a:ext cx="2100447" cy="400110"/>
          </a:xfrm>
          <a:prstGeom prst="rect">
            <a:avLst/>
          </a:prstGeom>
        </p:spPr>
        <p:txBody>
          <a:bodyPr wrap="none">
            <a:spAutoFit/>
          </a:bodyPr>
          <a:lstStyle/>
          <a:p>
            <a:r>
              <a:rPr lang="vi-VN" sz="2000" i="1" dirty="0">
                <a:solidFill>
                  <a:schemeClr val="bg1"/>
                </a:solidFill>
                <a:latin typeface="+mj-lt"/>
              </a:rPr>
              <a:t>Bìa sách Hán </a:t>
            </a:r>
            <a:r>
              <a:rPr lang="vi-VN" sz="2000" i="1" dirty="0" smtClean="0">
                <a:solidFill>
                  <a:schemeClr val="bg1"/>
                </a:solidFill>
                <a:latin typeface="+mj-lt"/>
              </a:rPr>
              <a:t>Thư</a:t>
            </a:r>
            <a:endParaRPr lang="en-US" sz="2000" i="1" dirty="0">
              <a:solidFill>
                <a:schemeClr val="bg1"/>
              </a:solidFill>
              <a:latin typeface="+mj-lt"/>
            </a:endParaRPr>
          </a:p>
        </p:txBody>
      </p:sp>
      <p:pic>
        <p:nvPicPr>
          <p:cNvPr id="3074" name="Picture 2" descr="1-1G20911212T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196" y="331717"/>
            <a:ext cx="6322750" cy="41998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273594" y="4581786"/>
            <a:ext cx="1715534" cy="400110"/>
          </a:xfrm>
          <a:prstGeom prst="rect">
            <a:avLst/>
          </a:prstGeom>
        </p:spPr>
        <p:txBody>
          <a:bodyPr wrap="none">
            <a:spAutoFit/>
          </a:bodyPr>
          <a:lstStyle/>
          <a:p>
            <a:r>
              <a:rPr lang="vi-VN" sz="2000" i="1" dirty="0">
                <a:solidFill>
                  <a:schemeClr val="bg1"/>
                </a:solidFill>
                <a:latin typeface="+mj-lt"/>
              </a:rPr>
              <a:t>Tượng Ban Cố</a:t>
            </a:r>
            <a:endParaRPr lang="en-US" sz="2000" i="1" dirty="0">
              <a:solidFill>
                <a:schemeClr val="bg1"/>
              </a:solidFill>
              <a:latin typeface="+mj-lt"/>
            </a:endParaRPr>
          </a:p>
        </p:txBody>
      </p:sp>
    </p:spTree>
    <p:extLst>
      <p:ext uri="{BB962C8B-B14F-4D97-AF65-F5344CB8AC3E}">
        <p14:creationId xmlns:p14="http://schemas.microsoft.com/office/powerpoint/2010/main" val="125416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586108" y="1239412"/>
            <a:ext cx="11605892" cy="2277547"/>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latin typeface="Arial" panose="020B0604020202020204" pitchFamily="34" charset="0"/>
                <a:cs typeface="Arial" panose="020B0604020202020204" pitchFamily="34" charset="0"/>
              </a:rPr>
              <a:t>-</a:t>
            </a:r>
            <a:r>
              <a:rPr lang="en-US" dirty="0" smtClean="0"/>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Bộ</a:t>
            </a:r>
            <a:r>
              <a:rPr lang="en-US" sz="2800" b="1" dirty="0" smtClean="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Sử</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kí</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Thiên</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Hán</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thư</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Ban </a:t>
            </a:r>
            <a:r>
              <a:rPr lang="en-US" sz="2800" b="1" dirty="0" err="1">
                <a:solidFill>
                  <a:schemeClr val="bg1"/>
                </a:solidFill>
                <a:latin typeface="Arial" panose="020B0604020202020204" pitchFamily="34" charset="0"/>
                <a:cs typeface="Arial" panose="020B0604020202020204" pitchFamily="34" charset="0"/>
              </a:rPr>
              <a:t>Cố</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977745"/>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3675264"/>
            <a:ext cx="1588768" cy="523220"/>
          </a:xfrm>
          <a:prstGeom prst="rect">
            <a:avLst/>
          </a:prstGeom>
        </p:spPr>
        <p:txBody>
          <a:bodyPr wrap="non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Y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392941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汉名医华佗.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8809" y="259598"/>
            <a:ext cx="2890752" cy="38672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vietnamese.cri.cn/mmsource/images/2011/06/08/aa47c388105d4bf2a42d717ee7e892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531" y="259598"/>
            <a:ext cx="5588153" cy="38672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6726" y="4717249"/>
            <a:ext cx="11682663" cy="1938992"/>
          </a:xfrm>
          <a:prstGeom prst="rect">
            <a:avLst/>
          </a:prstGeom>
          <a:solidFill>
            <a:srgbClr val="FF0000"/>
          </a:solidFill>
        </p:spPr>
        <p:txBody>
          <a:bodyPr wrap="square">
            <a:spAutoFit/>
          </a:bodyPr>
          <a:lstStyle/>
          <a:p>
            <a:pPr algn="just"/>
            <a:r>
              <a:rPr lang="vi-VN" sz="2400" b="1" i="1" dirty="0">
                <a:solidFill>
                  <a:srgbClr val="FFFF00"/>
                </a:solidFill>
                <a:latin typeface="Arial" panose="020B0604020202020204" pitchFamily="34" charset="0"/>
                <a:cs typeface="Arial" panose="020B0604020202020204" pitchFamily="34" charset="0"/>
              </a:rPr>
              <a:t>Hoàng Đế nội kinh</a:t>
            </a:r>
            <a:r>
              <a:rPr lang="vi-VN" sz="2400" b="1" dirty="0">
                <a:solidFill>
                  <a:srgbClr val="FFFF00"/>
                </a:solidFill>
                <a:latin typeface="Arial" panose="020B0604020202020204" pitchFamily="34" charset="0"/>
                <a:cs typeface="Arial" panose="020B0604020202020204" pitchFamily="34" charset="0"/>
              </a:rPr>
              <a:t> </a:t>
            </a:r>
            <a:r>
              <a:rPr lang="vi-VN" sz="2400" b="1" dirty="0" smtClean="0">
                <a:solidFill>
                  <a:srgbClr val="FFFF00"/>
                </a:solidFill>
                <a:latin typeface="Arial" panose="020B0604020202020204" pitchFamily="34" charset="0"/>
                <a:cs typeface="Arial" panose="020B0604020202020204" pitchFamily="34" charset="0"/>
              </a:rPr>
              <a:t>là một</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tài</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liệu</a:t>
            </a:r>
            <a:r>
              <a:rPr lang="en-US" sz="2400" b="1" dirty="0" smtClean="0">
                <a:solidFill>
                  <a:srgbClr val="FFFF00"/>
                </a:solidFill>
                <a:latin typeface="Arial" panose="020B0604020202020204" pitchFamily="34" charset="0"/>
                <a:cs typeface="Arial" panose="020B0604020202020204" pitchFamily="34" charset="0"/>
              </a:rPr>
              <a:t> y </a:t>
            </a:r>
            <a:r>
              <a:rPr lang="en-US" sz="2400" b="1" dirty="0" err="1" smtClean="0">
                <a:solidFill>
                  <a:srgbClr val="FFFF00"/>
                </a:solidFill>
                <a:latin typeface="Arial" panose="020B0604020202020204" pitchFamily="34" charset="0"/>
                <a:cs typeface="Arial" panose="020B0604020202020204" pitchFamily="34" charset="0"/>
              </a:rPr>
              <a:t>học</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cổ</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của</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Trung</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Quốc</a:t>
            </a:r>
            <a:r>
              <a:rPr lang="vi-VN" sz="2400" b="1" dirty="0" smtClean="0">
                <a:solidFill>
                  <a:srgbClr val="FFFF00"/>
                </a:solidFill>
                <a:latin typeface="Arial" panose="020B0604020202020204" pitchFamily="34" charset="0"/>
                <a:cs typeface="Arial" panose="020B0604020202020204" pitchFamily="34" charset="0"/>
              </a:rPr>
              <a:t>, </a:t>
            </a:r>
            <a:r>
              <a:rPr lang="vi-VN" sz="2400" b="1" dirty="0">
                <a:solidFill>
                  <a:srgbClr val="FFFF00"/>
                </a:solidFill>
                <a:latin typeface="Arial" panose="020B0604020202020204" pitchFamily="34" charset="0"/>
                <a:cs typeface="Arial" panose="020B0604020202020204" pitchFamily="34" charset="0"/>
              </a:rPr>
              <a:t>được coi là nguồn gốc giáo lý cơ bản của </a:t>
            </a:r>
            <a:r>
              <a:rPr lang="vi-VN" sz="2400" b="1" dirty="0" smtClean="0">
                <a:solidFill>
                  <a:srgbClr val="FFFF00"/>
                </a:solidFill>
                <a:latin typeface="Arial" panose="020B0604020202020204" pitchFamily="34" charset="0"/>
                <a:cs typeface="Arial" panose="020B0604020202020204" pitchFamily="34" charset="0"/>
              </a:rPr>
              <a:t>nền</a:t>
            </a:r>
            <a:r>
              <a:rPr lang="en-US" sz="2400" b="1" dirty="0" smtClean="0">
                <a:solidFill>
                  <a:srgbClr val="FFFF00"/>
                </a:solidFill>
                <a:latin typeface="Arial" panose="020B0604020202020204" pitchFamily="34" charset="0"/>
                <a:cs typeface="Arial" panose="020B0604020202020204" pitchFamily="34" charset="0"/>
              </a:rPr>
              <a:t> y </a:t>
            </a:r>
            <a:r>
              <a:rPr lang="en-US" sz="2400" b="1" dirty="0" err="1" smtClean="0">
                <a:solidFill>
                  <a:srgbClr val="FFFF00"/>
                </a:solidFill>
                <a:latin typeface="Arial" panose="020B0604020202020204" pitchFamily="34" charset="0"/>
                <a:cs typeface="Arial" panose="020B0604020202020204" pitchFamily="34" charset="0"/>
              </a:rPr>
              <a:t>học</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cổ</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truyền</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Trung</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Quốc</a:t>
            </a:r>
            <a:r>
              <a:rPr lang="vi-VN" sz="2400" b="1" dirty="0">
                <a:solidFill>
                  <a:srgbClr val="FFFF00"/>
                </a:solidFill>
                <a:latin typeface="Arial" panose="020B0604020202020204" pitchFamily="34" charset="0"/>
                <a:cs typeface="Arial" panose="020B0604020202020204" pitchFamily="34" charset="0"/>
              </a:rPr>
              <a:t> trong hơn hai thiên niên kỷ. Tác phẩm bao gồm hai phần, mỗi phần bao gồm 81 chương hoặc chuyên luận theo dạng hỏi và đáp </a:t>
            </a:r>
            <a:r>
              <a:rPr lang="vi-VN" sz="2400" b="1" dirty="0" smtClean="0">
                <a:solidFill>
                  <a:srgbClr val="FFFF00"/>
                </a:solidFill>
                <a:latin typeface="Arial" panose="020B0604020202020204" pitchFamily="34" charset="0"/>
                <a:cs typeface="Arial" panose="020B0604020202020204" pitchFamily="34" charset="0"/>
              </a:rPr>
              <a:t>giữa</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Hoàng</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Đế</a:t>
            </a:r>
            <a:r>
              <a:rPr lang="vi-VN" sz="2400" b="1" dirty="0">
                <a:solidFill>
                  <a:srgbClr val="FFFF00"/>
                </a:solidFill>
                <a:latin typeface="Arial" panose="020B0604020202020204" pitchFamily="34" charset="0"/>
                <a:cs typeface="Arial" panose="020B0604020202020204" pitchFamily="34" charset="0"/>
              </a:rPr>
              <a:t> và các vị đại thần của ông </a:t>
            </a:r>
            <a:r>
              <a:rPr lang="vi-VN" sz="2400" b="1" dirty="0" smtClean="0">
                <a:solidFill>
                  <a:srgbClr val="FFFF00"/>
                </a:solidFill>
                <a:latin typeface="Arial" panose="020B0604020202020204" pitchFamily="34" charset="0"/>
                <a:cs typeface="Arial" panose="020B0604020202020204" pitchFamily="34" charset="0"/>
              </a:rPr>
              <a:t>như</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Ký</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Bá</a:t>
            </a:r>
            <a:r>
              <a:rPr lang="vi-VN" sz="2400" b="1" dirty="0" smtClean="0">
                <a:solidFill>
                  <a:srgbClr val="FFFF00"/>
                </a:solidFill>
                <a:latin typeface="Arial" panose="020B0604020202020204" pitchFamily="34" charset="0"/>
                <a:cs typeface="Arial" panose="020B0604020202020204" pitchFamily="34" charset="0"/>
              </a:rPr>
              <a:t>, </a:t>
            </a:r>
            <a:r>
              <a:rPr lang="vi-VN" sz="2400" b="1" dirty="0">
                <a:solidFill>
                  <a:srgbClr val="FFFF00"/>
                </a:solidFill>
                <a:latin typeface="Arial" panose="020B0604020202020204" pitchFamily="34" charset="0"/>
                <a:cs typeface="Arial" panose="020B0604020202020204" pitchFamily="34" charset="0"/>
              </a:rPr>
              <a:t>Lôi Công</a:t>
            </a:r>
            <a:r>
              <a:rPr lang="vi-VN" sz="2400" b="1" dirty="0" smtClean="0">
                <a:solidFill>
                  <a:srgbClr val="FFFF00"/>
                </a:solidFill>
                <a:latin typeface="Arial" panose="020B0604020202020204" pitchFamily="34" charset="0"/>
                <a:cs typeface="Arial" panose="020B0604020202020204" pitchFamily="34" charset="0"/>
              </a:rPr>
              <a:t>,</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Bá</a:t>
            </a:r>
            <a:r>
              <a:rPr lang="en-US" sz="2400" b="1" dirty="0" smtClean="0">
                <a:solidFill>
                  <a:srgbClr val="FFFF00"/>
                </a:solidFill>
                <a:latin typeface="Arial" panose="020B0604020202020204" pitchFamily="34" charset="0"/>
                <a:cs typeface="Arial" panose="020B0604020202020204" pitchFamily="34" charset="0"/>
              </a:rPr>
              <a:t> Cao, Du </a:t>
            </a:r>
            <a:r>
              <a:rPr lang="en-US" sz="2400" b="1" dirty="0" err="1" smtClean="0">
                <a:solidFill>
                  <a:srgbClr val="FFFF00"/>
                </a:solidFill>
                <a:latin typeface="Arial" panose="020B0604020202020204" pitchFamily="34" charset="0"/>
                <a:cs typeface="Arial" panose="020B0604020202020204" pitchFamily="34" charset="0"/>
              </a:rPr>
              <a:t>Phu</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Thiếu</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Sư</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Quỷ</a:t>
            </a:r>
            <a:r>
              <a:rPr lang="en-US" sz="2400" b="1" dirty="0" smtClean="0">
                <a:solidFill>
                  <a:srgbClr val="FFFF00"/>
                </a:solidFill>
                <a:latin typeface="Arial" panose="020B0604020202020204" pitchFamily="34" charset="0"/>
                <a:cs typeface="Arial" panose="020B0604020202020204" pitchFamily="34" charset="0"/>
              </a:rPr>
              <a:t> Du </a:t>
            </a:r>
            <a:r>
              <a:rPr lang="en-US" sz="2400" b="1" dirty="0" err="1" smtClean="0">
                <a:solidFill>
                  <a:srgbClr val="FFFF00"/>
                </a:solidFill>
                <a:latin typeface="Arial" panose="020B0604020202020204" pitchFamily="34" charset="0"/>
                <a:cs typeface="Arial" panose="020B0604020202020204" pitchFamily="34" charset="0"/>
              </a:rPr>
              <a:t>Khu</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Thiếu</a:t>
            </a:r>
            <a:r>
              <a:rPr lang="en-US" sz="2400" b="1" dirty="0" smtClean="0">
                <a:solidFill>
                  <a:srgbClr val="FFFF00"/>
                </a:solidFill>
                <a:latin typeface="Arial" panose="020B0604020202020204" pitchFamily="34" charset="0"/>
                <a:cs typeface="Arial" panose="020B0604020202020204" pitchFamily="34" charset="0"/>
              </a:rPr>
              <a:t> Du</a:t>
            </a:r>
            <a:r>
              <a:rPr lang="vi-VN" sz="2400" b="1" dirty="0" smtClean="0">
                <a:solidFill>
                  <a:srgbClr val="FFFF00"/>
                </a:solidFill>
                <a:latin typeface="Arial" panose="020B0604020202020204" pitchFamily="34" charset="0"/>
                <a:cs typeface="Arial" panose="020B0604020202020204" pitchFamily="34" charset="0"/>
              </a:rPr>
              <a:t>.</a:t>
            </a:r>
            <a:endParaRPr lang="en-US" sz="24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2032060" y="4138864"/>
            <a:ext cx="4187365" cy="400110"/>
          </a:xfrm>
          <a:prstGeom prst="rect">
            <a:avLst/>
          </a:prstGeom>
        </p:spPr>
        <p:txBody>
          <a:bodyPr wrap="none">
            <a:spAutoFit/>
          </a:bodyPr>
          <a:lstStyle/>
          <a:p>
            <a:r>
              <a:rPr lang="en-US" sz="2000" b="1" i="1" dirty="0" err="1" smtClean="0">
                <a:solidFill>
                  <a:schemeClr val="bg1"/>
                </a:solidFill>
                <a:latin typeface="Arial" panose="020B0604020202020204" pitchFamily="34" charset="0"/>
                <a:cs typeface="Arial" panose="020B0604020202020204" pitchFamily="34" charset="0"/>
              </a:rPr>
              <a:t>Một</a:t>
            </a:r>
            <a:r>
              <a:rPr lang="en-US" sz="2000" b="1" i="1" dirty="0" smtClean="0">
                <a:solidFill>
                  <a:schemeClr val="bg1"/>
                </a:solidFill>
                <a:latin typeface="Arial" panose="020B0604020202020204" pitchFamily="34" charset="0"/>
                <a:cs typeface="Arial" panose="020B0604020202020204" pitchFamily="34" charset="0"/>
              </a:rPr>
              <a:t> </a:t>
            </a:r>
            <a:r>
              <a:rPr lang="en-US" sz="2000" b="1" i="1" dirty="0" err="1" smtClean="0">
                <a:solidFill>
                  <a:schemeClr val="bg1"/>
                </a:solidFill>
                <a:latin typeface="Arial" panose="020B0604020202020204" pitchFamily="34" charset="0"/>
                <a:cs typeface="Arial" panose="020B0604020202020204" pitchFamily="34" charset="0"/>
              </a:rPr>
              <a:t>trang</a:t>
            </a:r>
            <a:r>
              <a:rPr lang="en-US" sz="2000" b="1" i="1" dirty="0" smtClean="0">
                <a:solidFill>
                  <a:schemeClr val="bg1"/>
                </a:solidFill>
                <a:latin typeface="Arial" panose="020B0604020202020204" pitchFamily="34" charset="0"/>
                <a:cs typeface="Arial" panose="020B0604020202020204" pitchFamily="34" charset="0"/>
              </a:rPr>
              <a:t> </a:t>
            </a:r>
            <a:r>
              <a:rPr lang="en-US" sz="2000" b="1" i="1" dirty="0" err="1" smtClean="0">
                <a:solidFill>
                  <a:schemeClr val="bg1"/>
                </a:solidFill>
                <a:latin typeface="Arial" panose="020B0604020202020204" pitchFamily="34" charset="0"/>
                <a:cs typeface="Arial" panose="020B0604020202020204" pitchFamily="34" charset="0"/>
              </a:rPr>
              <a:t>của</a:t>
            </a:r>
            <a:r>
              <a:rPr lang="en-US" sz="2000" b="1" i="1" dirty="0" smtClean="0">
                <a:solidFill>
                  <a:schemeClr val="bg1"/>
                </a:solidFill>
                <a:latin typeface="Arial" panose="020B0604020202020204" pitchFamily="34" charset="0"/>
                <a:cs typeface="Arial" panose="020B0604020202020204" pitchFamily="34" charset="0"/>
              </a:rPr>
              <a:t> </a:t>
            </a:r>
            <a:r>
              <a:rPr lang="vi-VN" sz="2000" b="1" i="1" dirty="0" smtClean="0">
                <a:solidFill>
                  <a:schemeClr val="bg1"/>
                </a:solidFill>
                <a:cs typeface="Arial" panose="020B0604020202020204" pitchFamily="34" charset="0"/>
              </a:rPr>
              <a:t>Hoàng Đế nội kinh</a:t>
            </a:r>
            <a:endParaRPr lang="en-US" sz="2000" dirty="0">
              <a:solidFill>
                <a:schemeClr val="bg1"/>
              </a:solidFill>
            </a:endParaRPr>
          </a:p>
        </p:txBody>
      </p:sp>
      <p:sp>
        <p:nvSpPr>
          <p:cNvPr id="6" name="Rectangle 5"/>
          <p:cNvSpPr/>
          <p:nvPr/>
        </p:nvSpPr>
        <p:spPr>
          <a:xfrm>
            <a:off x="9159091" y="4126832"/>
            <a:ext cx="917302" cy="400110"/>
          </a:xfrm>
          <a:prstGeom prst="rect">
            <a:avLst/>
          </a:prstGeom>
        </p:spPr>
        <p:txBody>
          <a:bodyPr wrap="none">
            <a:spAutoFit/>
          </a:bodyPr>
          <a:lstStyle/>
          <a:p>
            <a:r>
              <a:rPr lang="en-US" sz="2000" b="1" i="1" dirty="0" err="1" smtClean="0">
                <a:solidFill>
                  <a:schemeClr val="bg1"/>
                </a:solidFill>
                <a:cs typeface="Arial" panose="020B0604020202020204" pitchFamily="34" charset="0"/>
              </a:rPr>
              <a:t>Tản</a:t>
            </a:r>
            <a:r>
              <a:rPr lang="en-US" sz="2000" b="1" i="1" dirty="0" smtClean="0">
                <a:solidFill>
                  <a:schemeClr val="bg1"/>
                </a:solidFill>
                <a:cs typeface="Arial" panose="020B0604020202020204" pitchFamily="34" charset="0"/>
              </a:rPr>
              <a:t> </a:t>
            </a:r>
            <a:r>
              <a:rPr lang="en-US" sz="2000" b="1" i="1" dirty="0" err="1" smtClean="0">
                <a:solidFill>
                  <a:schemeClr val="bg1"/>
                </a:solidFill>
                <a:cs typeface="Arial" panose="020B0604020202020204" pitchFamily="34" charset="0"/>
              </a:rPr>
              <a:t>Đà</a:t>
            </a:r>
            <a:endParaRPr lang="en-US" sz="2000" dirty="0">
              <a:solidFill>
                <a:schemeClr val="bg1"/>
              </a:solidFill>
            </a:endParaRPr>
          </a:p>
        </p:txBody>
      </p:sp>
    </p:spTree>
    <p:extLst>
      <p:ext uri="{BB962C8B-B14F-4D97-AF65-F5344CB8AC3E}">
        <p14:creationId xmlns:p14="http://schemas.microsoft.com/office/powerpoint/2010/main" val="337542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586108" y="1239412"/>
            <a:ext cx="11605892" cy="2862322"/>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latin typeface="Arial" panose="020B0604020202020204" pitchFamily="34" charset="0"/>
                <a:cs typeface="Arial" panose="020B0604020202020204" pitchFamily="34" charset="0"/>
              </a:rPr>
              <a:t>-</a:t>
            </a:r>
            <a:r>
              <a:rPr lang="en-US" dirty="0" smtClean="0"/>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Bộ</a:t>
            </a:r>
            <a:r>
              <a:rPr lang="en-US" sz="2800" b="1" dirty="0" smtClean="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Sử</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kí</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Thiên</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Hán</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thư</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Ban </a:t>
            </a:r>
            <a:r>
              <a:rPr lang="en-US" sz="2800" b="1" dirty="0" err="1">
                <a:solidFill>
                  <a:schemeClr val="bg1"/>
                </a:solidFill>
                <a:latin typeface="Arial" panose="020B0604020202020204" pitchFamily="34" charset="0"/>
                <a:cs typeface="Arial" panose="020B0604020202020204" pitchFamily="34" charset="0"/>
              </a:rPr>
              <a:t>Cố</a:t>
            </a:r>
            <a:r>
              <a:rPr lang="en-US" sz="2800" b="1" dirty="0">
                <a:solidFill>
                  <a:schemeClr val="bg1"/>
                </a:solidFill>
                <a:latin typeface="Arial" panose="020B0604020202020204" pitchFamily="34" charset="0"/>
                <a:cs typeface="Arial" panose="020B0604020202020204" pitchFamily="34" charset="0"/>
              </a:rPr>
              <a:t>,...</a:t>
            </a: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Y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Bộ</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Hoàng</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đế</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nội</a:t>
            </a:r>
            <a:r>
              <a:rPr lang="en-US" sz="2800" b="1" i="1" dirty="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Đà</a:t>
            </a:r>
            <a:r>
              <a:rPr lang="en-US" sz="2800" b="1" dirty="0">
                <a:solidFill>
                  <a:schemeClr val="bg1"/>
                </a:solidFill>
                <a:latin typeface="Arial" panose="020B0604020202020204" pitchFamily="34" charset="0"/>
                <a:cs typeface="Arial" panose="020B0604020202020204" pitchFamily="34" charset="0"/>
              </a:rPr>
              <a:t> </a:t>
            </a:r>
            <a:endParaRPr lang="en-US" sz="2800" b="1" dirty="0" smtClean="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76271"/>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4260039"/>
            <a:ext cx="1962397" cy="523220"/>
          </a:xfrm>
          <a:prstGeom prst="rect">
            <a:avLst/>
          </a:prstGeom>
        </p:spPr>
        <p:txBody>
          <a:bodyPr wrap="non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Kĩ</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thuật</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275677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88B6E-ABDA-46BD-BB70-ED8EDC197F6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0C81834-84BF-4725-AFC7-70EA4B343F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929808" cy="6857999"/>
          </a:xfrm>
        </p:spPr>
      </p:pic>
      <p:pic>
        <p:nvPicPr>
          <p:cNvPr id="7" name="Picture 6">
            <a:extLst>
              <a:ext uri="{FF2B5EF4-FFF2-40B4-BE49-F238E27FC236}">
                <a16:creationId xmlns:a16="http://schemas.microsoft.com/office/drawing/2014/main" id="{F366E772-430C-4967-A255-7214B1989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974" y="816943"/>
            <a:ext cx="7779026" cy="4906060"/>
          </a:xfrm>
          <a:prstGeom prst="rect">
            <a:avLst/>
          </a:prstGeom>
        </p:spPr>
      </p:pic>
    </p:spTree>
    <p:extLst>
      <p:ext uri="{BB962C8B-B14F-4D97-AF65-F5344CB8AC3E}">
        <p14:creationId xmlns:p14="http://schemas.microsoft.com/office/powerpoint/2010/main" val="4436104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D6E3F-F724-4F54-91FE-30735A2E382D}"/>
              </a:ext>
            </a:extLst>
          </p:cNvPr>
          <p:cNvSpPr>
            <a:spLocks noGrp="1"/>
          </p:cNvSpPr>
          <p:nvPr>
            <p:ph type="title"/>
          </p:nvPr>
        </p:nvSpPr>
        <p:spPr>
          <a:xfrm>
            <a:off x="5150846" y="6060998"/>
            <a:ext cx="3078753" cy="509518"/>
          </a:xfrm>
        </p:spPr>
        <p:txBody>
          <a:bodyPr>
            <a:noAutofit/>
          </a:bodyPr>
          <a:lstStyle/>
          <a:p>
            <a:r>
              <a:rPr lang="en-US" sz="3600" b="1" dirty="0" err="1">
                <a:solidFill>
                  <a:schemeClr val="bg1"/>
                </a:solidFill>
                <a:latin typeface="Times New Roman" panose="02020603050405020304" pitchFamily="18" charset="0"/>
                <a:cs typeface="Times New Roman" panose="02020603050405020304" pitchFamily="18" charset="0"/>
              </a:rPr>
              <a:t>Làm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giấy</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B861B2C-9CAE-4B91-A96B-96FAA6193713}"/>
              </a:ext>
            </a:extLst>
          </p:cNvPr>
          <p:cNvPicPr>
            <a:picLocks noChangeAspect="1"/>
          </p:cNvPicPr>
          <p:nvPr/>
        </p:nvPicPr>
        <p:blipFill>
          <a:blip r:embed="rId2"/>
          <a:stretch>
            <a:fillRect/>
          </a:stretch>
        </p:blipFill>
        <p:spPr>
          <a:xfrm>
            <a:off x="1578279" y="731975"/>
            <a:ext cx="9775521" cy="5107712"/>
          </a:xfrm>
          <a:prstGeom prst="rect">
            <a:avLst/>
          </a:prstGeom>
        </p:spPr>
      </p:pic>
      <p:sp>
        <p:nvSpPr>
          <p:cNvPr id="4" name="Left Arrow 3">
            <a:hlinkClick r:id="rId3" action="ppaction://hlinksldjump"/>
          </p:cNvPr>
          <p:cNvSpPr/>
          <p:nvPr/>
        </p:nvSpPr>
        <p:spPr>
          <a:xfrm>
            <a:off x="11110586" y="6315757"/>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2428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542842" y="1203317"/>
            <a:ext cx="11605892" cy="3877985"/>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latin typeface="Arial" panose="020B0604020202020204" pitchFamily="34" charset="0"/>
                <a:cs typeface="Arial" panose="020B0604020202020204" pitchFamily="34" charset="0"/>
              </a:rPr>
              <a:t>-</a:t>
            </a:r>
            <a:r>
              <a:rPr lang="en-US" dirty="0" smtClean="0"/>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Bộ</a:t>
            </a:r>
            <a:r>
              <a:rPr lang="en-US" sz="2800" b="1" dirty="0" smtClean="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Sử</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kí</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Thiên</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Hán</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thư</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Ban </a:t>
            </a:r>
            <a:r>
              <a:rPr lang="en-US" sz="2800" b="1" dirty="0" err="1">
                <a:solidFill>
                  <a:schemeClr val="bg1"/>
                </a:solidFill>
                <a:latin typeface="Arial" panose="020B0604020202020204" pitchFamily="34" charset="0"/>
                <a:cs typeface="Arial" panose="020B0604020202020204" pitchFamily="34" charset="0"/>
              </a:rPr>
              <a:t>Cố</a:t>
            </a:r>
            <a:r>
              <a:rPr lang="en-US" sz="2800" b="1" dirty="0">
                <a:solidFill>
                  <a:schemeClr val="bg1"/>
                </a:solidFill>
                <a:latin typeface="Arial" panose="020B0604020202020204" pitchFamily="34" charset="0"/>
                <a:cs typeface="Arial" panose="020B0604020202020204" pitchFamily="34" charset="0"/>
              </a:rPr>
              <a:t>,...</a:t>
            </a: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Y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Bộ</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Hoàng</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đế</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nội</a:t>
            </a:r>
            <a:r>
              <a:rPr lang="en-US" sz="2800" b="1" i="1" dirty="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Đà</a:t>
            </a:r>
            <a:r>
              <a:rPr lang="en-US" sz="2800" b="1" dirty="0">
                <a:solidFill>
                  <a:schemeClr val="bg1"/>
                </a:solidFill>
                <a:latin typeface="Arial" panose="020B0604020202020204" pitchFamily="34" charset="0"/>
                <a:cs typeface="Arial" panose="020B0604020202020204" pitchFamily="34" charset="0"/>
              </a:rPr>
              <a:t> </a:t>
            </a:r>
            <a:endParaRPr lang="en-US" sz="2800" b="1" dirty="0" smtClean="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Kĩ</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thuật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Thiết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bị</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động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đất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địa</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động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nghi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4 </a:t>
            </a:r>
            <a:r>
              <a:rPr lang="en-US" sz="2800" b="1" dirty="0" err="1">
                <a:solidFill>
                  <a:schemeClr val="bg1"/>
                </a:solidFill>
                <a:latin typeface="Arial" panose="020B0604020202020204" pitchFamily="34" charset="0"/>
                <a:cs typeface="Arial" panose="020B0604020202020204" pitchFamily="34" charset="0"/>
              </a:rPr>
              <a:t>phát</a:t>
            </a:r>
            <a:r>
              <a:rPr lang="en-US" sz="2800" b="1" dirty="0">
                <a:solidFill>
                  <a:schemeClr val="bg1"/>
                </a:solidFill>
                <a:latin typeface="Arial" panose="020B0604020202020204" pitchFamily="34" charset="0"/>
                <a:cs typeface="Arial" panose="020B0604020202020204" pitchFamily="34" charset="0"/>
              </a:rPr>
              <a:t> minh </a:t>
            </a:r>
            <a:r>
              <a:rPr lang="en-US" sz="2800" b="1" dirty="0" err="1">
                <a:solidFill>
                  <a:schemeClr val="bg1"/>
                </a:solidFill>
                <a:latin typeface="Arial" panose="020B0604020202020204" pitchFamily="34" charset="0"/>
                <a:cs typeface="Arial" panose="020B0604020202020204" pitchFamily="34" charset="0"/>
              </a:rPr>
              <a:t>quan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trọng</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t>
            </a:r>
            <a:r>
              <a:rPr lang="en-US" sz="2800" b="1" dirty="0" err="1" smtClean="0">
                <a:solidFill>
                  <a:schemeClr val="bg1"/>
                </a:solidFill>
                <a:latin typeface="Arial" panose="020B0604020202020204" pitchFamily="34" charset="0"/>
                <a:cs typeface="Arial" panose="020B0604020202020204" pitchFamily="34" charset="0"/>
              </a:rPr>
              <a:t>Làm</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giấy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thuốc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nổ</a:t>
            </a:r>
            <a:r>
              <a:rPr lang="en-US" sz="2800" b="1" dirty="0">
                <a:solidFill>
                  <a:schemeClr val="bg1"/>
                </a:solidFill>
                <a:latin typeface="Arial" panose="020B0604020202020204" pitchFamily="34" charset="0"/>
                <a:cs typeface="Arial" panose="020B0604020202020204" pitchFamily="34" charset="0"/>
              </a:rPr>
              <a:t>, la </a:t>
            </a:r>
            <a:r>
              <a:rPr lang="en-US" sz="2800" b="1" dirty="0" err="1" smtClean="0">
                <a:solidFill>
                  <a:schemeClr val="bg1"/>
                </a:solidFill>
                <a:latin typeface="Arial" panose="020B0604020202020204" pitchFamily="34" charset="0"/>
                <a:cs typeface="Arial" panose="020B0604020202020204" pitchFamily="34" charset="0"/>
              </a:rPr>
              <a:t>bàn</a:t>
            </a:r>
            <a:r>
              <a:rPr lang="en-US" sz="2800" b="1" dirty="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thuật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in)</a:t>
            </a: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14948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5314324"/>
            <a:ext cx="2182008" cy="523220"/>
          </a:xfrm>
          <a:prstGeom prst="rect">
            <a:avLst/>
          </a:prstGeom>
        </p:spPr>
        <p:txBody>
          <a:bodyPr wrap="non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trúc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232258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 Lăng mộ Tần Thủy Ho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6037"/>
            <a:ext cx="6946900" cy="55419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0500" y="5699542"/>
            <a:ext cx="11847882" cy="1015663"/>
          </a:xfrm>
          <a:prstGeom prst="rect">
            <a:avLst/>
          </a:prstGeom>
          <a:solidFill>
            <a:schemeClr val="bg1"/>
          </a:solidFill>
        </p:spPr>
        <p:txBody>
          <a:bodyPr wrap="square">
            <a:spAutoFit/>
          </a:bodyPr>
          <a:lstStyle/>
          <a:p>
            <a:pPr algn="just"/>
            <a:r>
              <a:rPr lang="vi-VN" sz="2000" b="1" dirty="0">
                <a:solidFill>
                  <a:srgbClr val="C00000"/>
                </a:solidFill>
                <a:latin typeface="+mj-lt"/>
              </a:rPr>
              <a:t>Lăng mộ Tần Thủy Hoàng, vị hoàng đế đầu tiên của Trung Quốc nằm ở phía Bắc núi Lý Sơn, thuộc địa phận tỉnh Thiểm Tây, cách thành phố Tây An 50 km về phía Đông. Nơi đây được bao quanh lăng mộ là núi Linh Sơn và sông Vỹ và được xây ở vị trí chính giữa mắt rồng, tương truyền rất linh thiêng.</a:t>
            </a:r>
            <a:endParaRPr lang="en-US" sz="2000" b="1" dirty="0">
              <a:solidFill>
                <a:srgbClr val="C00000"/>
              </a:solidFill>
              <a:latin typeface="+mj-lt"/>
            </a:endParaRPr>
          </a:p>
        </p:txBody>
      </p:sp>
      <p:pic>
        <p:nvPicPr>
          <p:cNvPr id="6" name="Content Placeholder 4">
            <a:extLst>
              <a:ext uri="{FF2B5EF4-FFF2-40B4-BE49-F238E27FC236}">
                <a16:creationId xmlns:a16="http://schemas.microsoft.com/office/drawing/2014/main" id="{F22364B6-FBFB-40C7-9030-E397EEC18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8200" y="58737"/>
            <a:ext cx="4850182" cy="5529263"/>
          </a:xfrm>
          <a:prstGeom prst="rect">
            <a:avLst/>
          </a:prstGeom>
        </p:spPr>
      </p:pic>
    </p:spTree>
    <p:extLst>
      <p:ext uri="{BB962C8B-B14F-4D97-AF65-F5344CB8AC3E}">
        <p14:creationId xmlns:p14="http://schemas.microsoft.com/office/powerpoint/2010/main" val="92653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Times New Roman" panose="02020603050405020304" pitchFamily="18" charset="0"/>
                <a:cs typeface="Times New Roman" panose="02020603050405020304" pitchFamily="18" charset="0"/>
              </a:rPr>
              <a:t>1. </a:t>
            </a:r>
            <a:r>
              <a:rPr lang="en-US" sz="2800" b="1" dirty="0">
                <a:solidFill>
                  <a:srgbClr val="FFFF00"/>
                </a:solidFill>
                <a:latin typeface="Times New Roman" panose="02020603050405020304" pitchFamily="18" charset="0"/>
                <a:cs typeface="Times New Roman" panose="02020603050405020304" pitchFamily="18" charset="0"/>
              </a:rPr>
              <a:t>Điều kiện </a:t>
            </a:r>
            <a:r>
              <a:rPr lang="en-US" sz="2800" b="1" dirty="0" err="1">
                <a:solidFill>
                  <a:srgbClr val="FFFF00"/>
                </a:solidFill>
                <a:latin typeface="Times New Roman" panose="02020603050405020304" pitchFamily="18" charset="0"/>
                <a:cs typeface="Times New Roman" panose="02020603050405020304" pitchFamily="18" charset="0"/>
              </a:rPr>
              <a:t>tự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nhiên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của</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Trung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Quốc</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cổ</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đại</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Tự</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học</a:t>
            </a:r>
            <a:r>
              <a:rPr lang="en-US" sz="2800" b="1" dirty="0" smtClean="0">
                <a:solidFill>
                  <a:srgbClr val="FFFF00"/>
                </a:solidFill>
                <a:latin typeface="Times New Roman" panose="02020603050405020304" pitchFamily="18" charset="0"/>
                <a:cs typeface="Times New Roman" panose="02020603050405020304" pitchFamily="18" charset="0"/>
              </a:rPr>
              <a:t>) </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5550" y="1132625"/>
            <a:ext cx="11183768"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Tần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phong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Quốc</a:t>
            </a:r>
            <a:endParaRPr lang="en-US" sz="2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82028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2/22/Tomb_of_Emperor_Qin_Shi_Huang.jpg/800px-Tomb_of_Emperor_Qin_Shi_Hu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99" y="139700"/>
            <a:ext cx="6016625" cy="44447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9175" y="4682460"/>
            <a:ext cx="6030049" cy="400110"/>
          </a:xfrm>
          <a:prstGeom prst="rect">
            <a:avLst/>
          </a:prstGeom>
        </p:spPr>
        <p:txBody>
          <a:bodyPr wrap="none">
            <a:spAutoFit/>
          </a:bodyPr>
          <a:lstStyle/>
          <a:p>
            <a:r>
              <a:rPr lang="en-US" sz="2000" i="1" dirty="0" err="1">
                <a:solidFill>
                  <a:schemeClr val="bg1"/>
                </a:solidFill>
                <a:latin typeface="Arial" panose="020B0604020202020204" pitchFamily="34" charset="0"/>
              </a:rPr>
              <a:t>Toàn</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cảnh</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khu</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lăng</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mộ</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Tần</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Thủy</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Hoàng</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nhìn</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từ</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xa</a:t>
            </a:r>
            <a:endParaRPr lang="en-US" sz="2000" i="1" dirty="0">
              <a:solidFill>
                <a:schemeClr val="bg1"/>
              </a:solidFill>
            </a:endParaRPr>
          </a:p>
        </p:txBody>
      </p:sp>
      <p:sp>
        <p:nvSpPr>
          <p:cNvPr id="6" name="Rectangle 5"/>
          <p:cNvSpPr/>
          <p:nvPr/>
        </p:nvSpPr>
        <p:spPr>
          <a:xfrm>
            <a:off x="6248400" y="139700"/>
            <a:ext cx="5842000" cy="6083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0099"/>
                </a:solidFill>
              </a:rPr>
              <a:t>Lăng mộ của Tần Thủy Hoàng </a:t>
            </a:r>
            <a:r>
              <a:rPr lang="vi-VN" sz="2000" dirty="0" smtClean="0">
                <a:solidFill>
                  <a:srgbClr val="000099"/>
                </a:solidFill>
              </a:rPr>
              <a:t>được </a:t>
            </a:r>
            <a:r>
              <a:rPr lang="vi-VN" sz="2000" dirty="0">
                <a:solidFill>
                  <a:srgbClr val="000099"/>
                </a:solidFill>
              </a:rPr>
              <a:t>xây dựng trong hơn 38 năm, từ 246-208 TCN và nằm dưới một gò mộ cao 76 mét có hình dạng gần giống một kim tự tháp. </a:t>
            </a:r>
            <a:r>
              <a:rPr lang="vi-VN" sz="2000" dirty="0">
                <a:solidFill>
                  <a:srgbClr val="000099"/>
                </a:solidFill>
                <a:latin typeface="Roboto"/>
              </a:rPr>
              <a:t>Bố cục của lăng mộ được mô phỏng theo kinh thành Hàm Dương, được chia thành khu nội thành và khu ngoại thành. Chu vi của khu vực nội thành là 2,5km và khu vực ngoại thành là 6,3km. Có khoảng 7.000 chiến binh đất nung được tạo ra </a:t>
            </a:r>
            <a:r>
              <a:rPr lang="en-US" sz="2000" dirty="0" err="1">
                <a:solidFill>
                  <a:srgbClr val="000099"/>
                </a:solidFill>
                <a:latin typeface="Roboto"/>
              </a:rPr>
              <a:t>từ</a:t>
            </a:r>
            <a:r>
              <a:rPr lang="en-US" sz="2000" dirty="0">
                <a:solidFill>
                  <a:srgbClr val="000099"/>
                </a:solidFill>
                <a:latin typeface="Roboto"/>
              </a:rPr>
              <a:t> </a:t>
            </a:r>
            <a:r>
              <a:rPr lang="vi-VN" sz="2000" dirty="0">
                <a:solidFill>
                  <a:srgbClr val="000099"/>
                </a:solidFill>
                <a:latin typeface="Roboto"/>
              </a:rPr>
              <a:t>các hỗn hợp khuôn đất sét và được cá nhân hóa bằng tay bởi các nghệ sĩ</a:t>
            </a:r>
            <a:r>
              <a:rPr lang="en-US" sz="2000" dirty="0">
                <a:solidFill>
                  <a:srgbClr val="000099"/>
                </a:solidFill>
                <a:latin typeface="Roboto"/>
              </a:rPr>
              <a:t>,</a:t>
            </a:r>
            <a:r>
              <a:rPr lang="vi-VN" sz="2000" dirty="0">
                <a:solidFill>
                  <a:srgbClr val="000099"/>
                </a:solidFill>
                <a:latin typeface="Roboto"/>
              </a:rPr>
              <a:t> mục đích của họ là để bảo vệ hoàng đế khỏi các linh hồn xấu xa ở thế giới bên kia. Trong đội quân này có nhiều xe ngựa và 40.000 vũ khí thực sự bằng đồng.</a:t>
            </a:r>
          </a:p>
          <a:p>
            <a:pPr algn="just"/>
            <a:r>
              <a:rPr lang="en-US" sz="2000" dirty="0" err="1">
                <a:solidFill>
                  <a:srgbClr val="000099"/>
                </a:solidFill>
                <a:latin typeface="Roboto"/>
              </a:rPr>
              <a:t>Trong</a:t>
            </a:r>
            <a:r>
              <a:rPr lang="vi-VN" sz="2000" dirty="0">
                <a:solidFill>
                  <a:srgbClr val="000099"/>
                </a:solidFill>
                <a:latin typeface="Roboto"/>
              </a:rPr>
              <a:t> lăng mộ </a:t>
            </a:r>
            <a:r>
              <a:rPr lang="en-US" sz="2000" dirty="0" err="1">
                <a:solidFill>
                  <a:srgbClr val="000099"/>
                </a:solidFill>
                <a:latin typeface="Roboto"/>
              </a:rPr>
              <a:t>có</a:t>
            </a:r>
            <a:r>
              <a:rPr lang="en-US" sz="2000" dirty="0">
                <a:solidFill>
                  <a:srgbClr val="000099"/>
                </a:solidFill>
                <a:latin typeface="Roboto"/>
              </a:rPr>
              <a:t> </a:t>
            </a:r>
            <a:r>
              <a:rPr lang="vi-VN" sz="2000" dirty="0">
                <a:solidFill>
                  <a:srgbClr val="000099"/>
                </a:solidFill>
                <a:latin typeface="Roboto"/>
              </a:rPr>
              <a:t>các bản sao của cung điện và các tháp ngắm cảnh, rất nhiều châu báu, có một trăm dòng sông được làm bằng thủy ngân, và những chiếc nỏ được trang bị để bắn vào bất cứ kẻ nào đột nhập lăng mộ</a:t>
            </a:r>
            <a:r>
              <a:rPr lang="vi-VN" sz="2000" dirty="0" smtClean="0">
                <a:solidFill>
                  <a:srgbClr val="000099"/>
                </a:solidFill>
                <a:latin typeface="Roboto"/>
              </a:rPr>
              <a:t>.</a:t>
            </a:r>
            <a:endParaRPr lang="vi-VN" sz="2000" dirty="0">
              <a:solidFill>
                <a:srgbClr val="000099"/>
              </a:solidFill>
              <a:latin typeface="Roboto"/>
            </a:endParaRPr>
          </a:p>
        </p:txBody>
      </p:sp>
    </p:spTree>
    <p:extLst>
      <p:ext uri="{BB962C8B-B14F-4D97-AF65-F5344CB8AC3E}">
        <p14:creationId xmlns:p14="http://schemas.microsoft.com/office/powerpoint/2010/main" val="167571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DE0048-BE5A-4264-B67B-1BE894D15E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0300" y="144050"/>
            <a:ext cx="5894018" cy="5004730"/>
          </a:xfrm>
        </p:spPr>
      </p:pic>
      <p:sp>
        <p:nvSpPr>
          <p:cNvPr id="6" name="Rectangle 5"/>
          <p:cNvSpPr/>
          <p:nvPr/>
        </p:nvSpPr>
        <p:spPr>
          <a:xfrm>
            <a:off x="0" y="5237680"/>
            <a:ext cx="12192000" cy="1569660"/>
          </a:xfrm>
          <a:prstGeom prst="rect">
            <a:avLst/>
          </a:prstGeom>
          <a:solidFill>
            <a:schemeClr val="bg1"/>
          </a:solidFill>
        </p:spPr>
        <p:txBody>
          <a:bodyPr wrap="square">
            <a:spAutoFit/>
          </a:bodyPr>
          <a:lstStyle/>
          <a:p>
            <a:pPr algn="just"/>
            <a:r>
              <a:rPr lang="vi-VN" sz="2400" b="1" dirty="0">
                <a:solidFill>
                  <a:srgbClr val="339933"/>
                </a:solidFill>
                <a:latin typeface="arial" panose="020B0604020202020204" pitchFamily="34" charset="0"/>
              </a:rPr>
              <a:t>Vạn Lý Trường Thành, gọi tắt là Trường Vạn Thành Lũy, là tên gọi chung cho nhiều thành lũy kéo dài hàng ngàn cây số từ Đông sang Tây, được xây dựng bằng đất và đá từ thế kỷ 5 TCN cho tới thế kỷ 16, để bảo vệ Trung Hoa khỏi những cuộc tấn công của người Hung Nô, Mông Cổ, Đột Quyết, và những bộ tộc du mục </a:t>
            </a:r>
            <a:r>
              <a:rPr lang="vi-VN" sz="2400" b="1" dirty="0" smtClean="0">
                <a:solidFill>
                  <a:srgbClr val="339933"/>
                </a:solidFill>
                <a:latin typeface="arial" panose="020B0604020202020204" pitchFamily="34" charset="0"/>
              </a:rPr>
              <a:t>khác</a:t>
            </a:r>
            <a:r>
              <a:rPr lang="en-US" sz="2400" b="1" dirty="0" smtClean="0">
                <a:solidFill>
                  <a:srgbClr val="339933"/>
                </a:solidFill>
                <a:latin typeface="arial" panose="020B0604020202020204" pitchFamily="34" charset="0"/>
              </a:rPr>
              <a:t>.</a:t>
            </a:r>
            <a:endParaRPr lang="en-US" sz="2400" b="1" dirty="0">
              <a:solidFill>
                <a:srgbClr val="339933"/>
              </a:solidFill>
            </a:endParaRPr>
          </a:p>
        </p:txBody>
      </p:sp>
      <p:pic>
        <p:nvPicPr>
          <p:cNvPr id="7170" name="Picture 2" descr="Kỳ vĩ Vạn Lý trường thành - Hội Kiến Trúc Sư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9" y="98943"/>
            <a:ext cx="5933281" cy="504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378BB-2DE2-4617-8D76-E46519CD145F}"/>
              </a:ext>
            </a:extLst>
          </p:cNvPr>
          <p:cNvSpPr txBox="1"/>
          <p:nvPr/>
        </p:nvSpPr>
        <p:spPr>
          <a:xfrm>
            <a:off x="542842" y="1203317"/>
            <a:ext cx="11605892" cy="4893647"/>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latin typeface="Arial" panose="020B0604020202020204" pitchFamily="34" charset="0"/>
                <a:cs typeface="Arial" panose="020B0604020202020204" pitchFamily="34" charset="0"/>
              </a:rPr>
              <a:t>-</a:t>
            </a:r>
            <a:r>
              <a:rPr lang="en-US" dirty="0" smtClean="0"/>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Bộ</a:t>
            </a:r>
            <a:r>
              <a:rPr lang="en-US" sz="2800" b="1" dirty="0" smtClean="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Sử</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kí</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Thiên</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Hán</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thư</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Ban </a:t>
            </a:r>
            <a:r>
              <a:rPr lang="en-US" sz="2800" b="1" dirty="0" err="1">
                <a:solidFill>
                  <a:schemeClr val="bg1"/>
                </a:solidFill>
                <a:latin typeface="Arial" panose="020B0604020202020204" pitchFamily="34" charset="0"/>
                <a:cs typeface="Arial" panose="020B0604020202020204" pitchFamily="34" charset="0"/>
              </a:rPr>
              <a:t>Cố</a:t>
            </a:r>
            <a:r>
              <a:rPr lang="en-US" sz="2800" b="1" dirty="0">
                <a:solidFill>
                  <a:schemeClr val="bg1"/>
                </a:solidFill>
                <a:latin typeface="Arial" panose="020B0604020202020204" pitchFamily="34" charset="0"/>
                <a:cs typeface="Arial" panose="020B0604020202020204" pitchFamily="34" charset="0"/>
              </a:rPr>
              <a:t>,...</a:t>
            </a: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Y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Bộ</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Hoàng</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đế</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nội</a:t>
            </a:r>
            <a:r>
              <a:rPr lang="en-US" sz="2800" b="1" i="1" dirty="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Đà</a:t>
            </a:r>
            <a:r>
              <a:rPr lang="en-US" sz="2800" b="1" dirty="0">
                <a:solidFill>
                  <a:schemeClr val="bg1"/>
                </a:solidFill>
                <a:latin typeface="Arial" panose="020B0604020202020204" pitchFamily="34" charset="0"/>
                <a:cs typeface="Arial" panose="020B0604020202020204" pitchFamily="34" charset="0"/>
              </a:rPr>
              <a:t> </a:t>
            </a:r>
            <a:endParaRPr lang="en-US" sz="2800" b="1" dirty="0" smtClean="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Khoa</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kĩ</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thuật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Thiết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bị</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động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đất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địa</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động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nghi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4 </a:t>
            </a:r>
            <a:r>
              <a:rPr lang="en-US" sz="2800" b="1" dirty="0" err="1">
                <a:solidFill>
                  <a:schemeClr val="bg1"/>
                </a:solidFill>
                <a:latin typeface="Arial" panose="020B0604020202020204" pitchFamily="34" charset="0"/>
                <a:cs typeface="Arial" panose="020B0604020202020204" pitchFamily="34" charset="0"/>
              </a:rPr>
              <a:t>phát</a:t>
            </a:r>
            <a:r>
              <a:rPr lang="en-US" sz="2800" b="1" dirty="0">
                <a:solidFill>
                  <a:schemeClr val="bg1"/>
                </a:solidFill>
                <a:latin typeface="Arial" panose="020B0604020202020204" pitchFamily="34" charset="0"/>
                <a:cs typeface="Arial" panose="020B0604020202020204" pitchFamily="34" charset="0"/>
              </a:rPr>
              <a:t> minh </a:t>
            </a:r>
            <a:r>
              <a:rPr lang="en-US" sz="2800" b="1" dirty="0" err="1">
                <a:solidFill>
                  <a:schemeClr val="bg1"/>
                </a:solidFill>
                <a:latin typeface="Arial" panose="020B0604020202020204" pitchFamily="34" charset="0"/>
                <a:cs typeface="Arial" panose="020B0604020202020204" pitchFamily="34" charset="0"/>
              </a:rPr>
              <a:t>quan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trọng</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t>
            </a:r>
            <a:r>
              <a:rPr lang="en-US" sz="2800" b="1" dirty="0" err="1" smtClean="0">
                <a:solidFill>
                  <a:schemeClr val="bg1"/>
                </a:solidFill>
                <a:latin typeface="Arial" panose="020B0604020202020204" pitchFamily="34" charset="0"/>
                <a:cs typeface="Arial" panose="020B0604020202020204" pitchFamily="34" charset="0"/>
              </a:rPr>
              <a:t>Làm</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giấy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thuốc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nổ</a:t>
            </a:r>
            <a:r>
              <a:rPr lang="en-US" sz="2800" b="1" dirty="0">
                <a:solidFill>
                  <a:schemeClr val="bg1"/>
                </a:solidFill>
                <a:latin typeface="Arial" panose="020B0604020202020204" pitchFamily="34" charset="0"/>
                <a:cs typeface="Arial" panose="020B0604020202020204" pitchFamily="34" charset="0"/>
              </a:rPr>
              <a:t>, la </a:t>
            </a:r>
            <a:r>
              <a:rPr lang="en-US" sz="2800" b="1" dirty="0" err="1" smtClean="0">
                <a:solidFill>
                  <a:schemeClr val="bg1"/>
                </a:solidFill>
                <a:latin typeface="Arial" panose="020B0604020202020204" pitchFamily="34" charset="0"/>
                <a:cs typeface="Arial" panose="020B0604020202020204" pitchFamily="34" charset="0"/>
              </a:rPr>
              <a:t>bàn</a:t>
            </a:r>
            <a:r>
              <a:rPr lang="en-US" sz="2800" b="1" dirty="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thuật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in)</a:t>
            </a: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Kiến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trúc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Nhiều</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công</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trình</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kiến</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trúc</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lớn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Vạn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Lý</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Trường</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Thành</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lăng</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Ly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Sơn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20358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36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fade">
                                      <p:cBhvr>
                                        <p:cTn id="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4190" y="1432233"/>
            <a:ext cx="10947749" cy="4375044"/>
          </a:xfrm>
          <a:prstGeom prst="rect">
            <a:avLst/>
          </a:prstGeom>
        </p:spPr>
        <p:txBody>
          <a:bodyPr wrap="square">
            <a:spAutoFit/>
          </a:bodyPr>
          <a:lstStyle/>
          <a:p>
            <a:pPr algn="just">
              <a:lnSpc>
                <a:spcPct val="115000"/>
              </a:lnSpc>
              <a:spcAft>
                <a:spcPts val="0"/>
              </a:spcAft>
            </a:pPr>
            <a:endParaRPr lang="nl-NL" b="1"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nl-NL" sz="2800" b="1"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a:t>
            </a:r>
            <a:r>
              <a:rPr lang="nl-NL" sz="28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1:</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Nhà Tần ở Trung Quốc tồn tại bao nhiêu năm?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719580" algn="l"/>
                <a:tab pos="3262630" algn="l"/>
                <a:tab pos="4806315" algn="l"/>
              </a:tabLst>
            </a:pP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A. 10 năm.	</a:t>
            </a:r>
            <a:r>
              <a:rPr lang="nl-NL" sz="2800"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	B</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15 năm.	C. 20 năm.	</a:t>
            </a:r>
            <a:r>
              <a:rPr lang="nl-NL" sz="2800"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	D</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22 năm.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nl-NL"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Nguời Trung Quốc đã xây dựng nhà nước đầu tiên của mình trên vùng đồng bằng nào?</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Hoa Bắc.				</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Hoa </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Nam.</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châu thổ Trường Giang.	</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châu thổ sông Hoàng Hà</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ounded Rectangle 3"/>
          <p:cNvSpPr/>
          <p:nvPr/>
        </p:nvSpPr>
        <p:spPr>
          <a:xfrm>
            <a:off x="375782" y="112734"/>
            <a:ext cx="5536504" cy="9269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27809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4190" y="1432233"/>
            <a:ext cx="10947749" cy="4375044"/>
          </a:xfrm>
          <a:prstGeom prst="rect">
            <a:avLst/>
          </a:prstGeom>
        </p:spPr>
        <p:txBody>
          <a:bodyPr wrap="square">
            <a:spAutoFit/>
          </a:bodyPr>
          <a:lstStyle/>
          <a:p>
            <a:pPr algn="just">
              <a:lnSpc>
                <a:spcPct val="115000"/>
              </a:lnSpc>
              <a:spcAft>
                <a:spcPts val="0"/>
              </a:spcAft>
            </a:pPr>
            <a:endParaRPr lang="nl-NL" b="1"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nl-NL" sz="2800" b="1"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a:t>
            </a:r>
            <a:r>
              <a:rPr lang="nl-NL" sz="28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1:</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Nhà Tần ở Trung Quốc tồn tại bao nhiêu năm?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719580" algn="l"/>
                <a:tab pos="3262630" algn="l"/>
                <a:tab pos="4806315" algn="l"/>
              </a:tabLst>
            </a:pP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A. 10 năm.	</a:t>
            </a:r>
            <a:r>
              <a:rPr lang="nl-NL" sz="2800"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	B</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15 năm.	C. 20 năm.	</a:t>
            </a:r>
            <a:r>
              <a:rPr lang="nl-NL" sz="2800"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	D</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22 năm.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nl-NL"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Nguời Trung Quốc đã xây dựng nhà nước đầu tiên của mình trên vùng đồng bằng nào?</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Hoa Bắc.				</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Hoa </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Nam.</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châu thổ Trường Giang.	</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châu thổ sông Hoàng Hà</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ounded Rectangle 3"/>
          <p:cNvSpPr/>
          <p:nvPr/>
        </p:nvSpPr>
        <p:spPr>
          <a:xfrm>
            <a:off x="375782" y="112734"/>
            <a:ext cx="5536504" cy="9269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
        <p:nvSpPr>
          <p:cNvPr id="6" name="Oval 5"/>
          <p:cNvSpPr/>
          <p:nvPr/>
        </p:nvSpPr>
        <p:spPr>
          <a:xfrm>
            <a:off x="3945699" y="2242159"/>
            <a:ext cx="60124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B</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691020" y="3619755"/>
            <a:ext cx="60124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363017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5782" y="112734"/>
            <a:ext cx="5536504" cy="9269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
        <p:nvSpPr>
          <p:cNvPr id="2" name="Rectangle 1"/>
          <p:cNvSpPr/>
          <p:nvPr/>
        </p:nvSpPr>
        <p:spPr>
          <a:xfrm>
            <a:off x="225470" y="1039660"/>
            <a:ext cx="11724360" cy="5543056"/>
          </a:xfrm>
          <a:prstGeom prst="rect">
            <a:avLst/>
          </a:prstGeom>
        </p:spPr>
        <p:txBody>
          <a:bodyPr wrap="square">
            <a:spAutoFit/>
          </a:bodyPr>
          <a:lstStyle/>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3</a:t>
            </a:r>
            <a:r>
              <a:rPr lang="en-US" sz="2800" dirty="0">
                <a:solidFill>
                  <a:schemeClr val="bg1"/>
                </a:solidFill>
                <a:latin typeface="Times New Roman" panose="02020603050405020304" pitchFamily="18" charset="0"/>
                <a:ea typeface="Times New Roman" panose="02020603050405020304" pitchFamily="18" charset="0"/>
              </a:rPr>
              <a:t>: Những tiến bộ trong sản xuất đã tác động đến xã hội làm cho xã hội Trung Quốc có những sự thay đổi như thế nào?</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Giai cấp địa chủ xuất hiện.			B. Nông dân bị phân hoá.</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Nông dân nộp hoa lợi cho địa chủ.		D. Giai cấp quý tộc xuất hiện.</a:t>
            </a:r>
          </a:p>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4</a:t>
            </a:r>
            <a:r>
              <a:rPr lang="en-US" sz="2800" dirty="0">
                <a:solidFill>
                  <a:schemeClr val="bg1"/>
                </a:solidFill>
                <a:latin typeface="Times New Roman" panose="02020603050405020304" pitchFamily="18" charset="0"/>
                <a:ea typeface="Times New Roman" panose="02020603050405020304" pitchFamily="18" charset="0"/>
              </a:rPr>
              <a:t>: Xã hội phong kiến Trung Quốc được hình thành dần dần từ thế kỉ nào?</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Thế kỉ thứ nhất TCN.				B. Thế kỉ thứ hai TCN.</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Thế kỉ thứ ha TCN.				D. Hai nghìn năm TCN.</a:t>
            </a:r>
          </a:p>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5</a:t>
            </a:r>
            <a:r>
              <a:rPr lang="en-US" sz="2800" dirty="0">
                <a:solidFill>
                  <a:schemeClr val="bg1"/>
                </a:solidFill>
                <a:latin typeface="Times New Roman" panose="02020603050405020304" pitchFamily="18" charset="0"/>
                <a:ea typeface="Times New Roman" panose="02020603050405020304" pitchFamily="18" charset="0"/>
              </a:rPr>
              <a:t>: Nông dân bị mất ruộng, trở nên nghèo túng, phải nhận ruộng của địa chủ cày gọi là:</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Nông dân tự canh.				B. Nông dân lĩnh canh.</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Nông dân làm thuê.				D. Nông nô.</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7232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5782" y="112734"/>
            <a:ext cx="5536504" cy="9269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
        <p:nvSpPr>
          <p:cNvPr id="2" name="Rectangle 1"/>
          <p:cNvSpPr/>
          <p:nvPr/>
        </p:nvSpPr>
        <p:spPr>
          <a:xfrm>
            <a:off x="225470" y="1039660"/>
            <a:ext cx="11724360" cy="5543056"/>
          </a:xfrm>
          <a:prstGeom prst="rect">
            <a:avLst/>
          </a:prstGeom>
        </p:spPr>
        <p:txBody>
          <a:bodyPr wrap="square">
            <a:spAutoFit/>
          </a:bodyPr>
          <a:lstStyle/>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3</a:t>
            </a:r>
            <a:r>
              <a:rPr lang="en-US" sz="2800" dirty="0">
                <a:solidFill>
                  <a:schemeClr val="bg1"/>
                </a:solidFill>
                <a:latin typeface="Times New Roman" panose="02020603050405020304" pitchFamily="18" charset="0"/>
                <a:ea typeface="Times New Roman" panose="02020603050405020304" pitchFamily="18" charset="0"/>
              </a:rPr>
              <a:t>: Những tiến bộ trong sản xuất đã tác động đến xã hội làm cho xã hội Trung Quốc có những sự thay đổi như thế nào?</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Giai cấp địa chủ xuất hiện.			B. Nông dân bị phân hoá.</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Nông dân nộp hoa lợi cho địa chủ.		D. Giai cấp quý tộc xuất hiện.</a:t>
            </a:r>
          </a:p>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4</a:t>
            </a:r>
            <a:r>
              <a:rPr lang="en-US" sz="2800" dirty="0">
                <a:solidFill>
                  <a:schemeClr val="bg1"/>
                </a:solidFill>
                <a:latin typeface="Times New Roman" panose="02020603050405020304" pitchFamily="18" charset="0"/>
                <a:ea typeface="Times New Roman" panose="02020603050405020304" pitchFamily="18" charset="0"/>
              </a:rPr>
              <a:t>: Xã hội phong kiến Trung Quốc được hình thành dần dần từ thế kỉ nào?</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Thế kỉ thứ nhất TCN.				B. Thế kỉ thứ hai TCN.</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Thế kỉ thứ ha TCN.				D. Hai nghìn năm TCN.</a:t>
            </a:r>
          </a:p>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5</a:t>
            </a:r>
            <a:r>
              <a:rPr lang="en-US" sz="2800" dirty="0">
                <a:solidFill>
                  <a:schemeClr val="bg1"/>
                </a:solidFill>
                <a:latin typeface="Times New Roman" panose="02020603050405020304" pitchFamily="18" charset="0"/>
                <a:ea typeface="Times New Roman" panose="02020603050405020304" pitchFamily="18" charset="0"/>
              </a:rPr>
              <a:t>: Nông dân bị mất ruộng, trở nên nghèo túng, phải nhận ruộng của địa chủ cày gọi là:</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Nông dân tự canh.				B. Nông dân lĩnh canh.</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Nông dân làm thuê.				D. Nông nô.</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8" name="Oval 7"/>
          <p:cNvSpPr/>
          <p:nvPr/>
        </p:nvSpPr>
        <p:spPr>
          <a:xfrm>
            <a:off x="75157" y="2492679"/>
            <a:ext cx="66387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Oval 8"/>
          <p:cNvSpPr/>
          <p:nvPr/>
        </p:nvSpPr>
        <p:spPr>
          <a:xfrm>
            <a:off x="75156" y="4045906"/>
            <a:ext cx="66387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Oval 9"/>
          <p:cNvSpPr/>
          <p:nvPr/>
        </p:nvSpPr>
        <p:spPr>
          <a:xfrm>
            <a:off x="6452992" y="5350701"/>
            <a:ext cx="66387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362257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10265-87E2-4288-8551-6A5F680B040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D4A2F1A-24C2-4880-B806-56D2F016F1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30" y="152400"/>
            <a:ext cx="11904870" cy="6553200"/>
          </a:xfrm>
        </p:spPr>
      </p:pic>
    </p:spTree>
    <p:extLst>
      <p:ext uri="{BB962C8B-B14F-4D97-AF65-F5344CB8AC3E}">
        <p14:creationId xmlns:p14="http://schemas.microsoft.com/office/powerpoint/2010/main" val="12525631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ABE310-17AB-4332-99FD-906421CD8B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164" y="-104116"/>
            <a:ext cx="6739909" cy="6843197"/>
          </a:xfrm>
        </p:spPr>
      </p:pic>
      <p:sp>
        <p:nvSpPr>
          <p:cNvPr id="6" name="AutoShape 4">
            <a:extLst>
              <a:ext uri="{FF2B5EF4-FFF2-40B4-BE49-F238E27FC236}">
                <a16:creationId xmlns:a16="http://schemas.microsoft.com/office/drawing/2014/main" id="{0CE7285F-7504-4797-A1FB-A86A627176CA}"/>
              </a:ext>
            </a:extLst>
          </p:cNvPr>
          <p:cNvSpPr>
            <a:spLocks noChangeArrowheads="1"/>
          </p:cNvSpPr>
          <p:nvPr/>
        </p:nvSpPr>
        <p:spPr bwMode="auto">
          <a:xfrm>
            <a:off x="6792126" y="72112"/>
            <a:ext cx="5465545" cy="2342367"/>
          </a:xfrm>
          <a:prstGeom prst="cloudCallout">
            <a:avLst>
              <a:gd name="adj1" fmla="val -59091"/>
              <a:gd name="adj2" fmla="val 4837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800" b="1" i="1" dirty="0">
                <a:solidFill>
                  <a:schemeClr val="bg1"/>
                </a:solidFill>
                <a:latin typeface="Times New Roman" panose="02020603050405020304" pitchFamily="18" charset="0"/>
              </a:rPr>
              <a:t>Những thành tựu nào của văn minh Trung Quốc có ảnh hưởng đến Việt </a:t>
            </a:r>
            <a:r>
              <a:rPr lang="en-US" altLang="en-US" sz="2800" b="1" i="1" dirty="0" smtClean="0">
                <a:solidFill>
                  <a:schemeClr val="bg1"/>
                </a:solidFill>
                <a:latin typeface="Times New Roman" panose="02020603050405020304" pitchFamily="18" charset="0"/>
              </a:rPr>
              <a:t>Nam? </a:t>
            </a:r>
            <a:endParaRPr lang="en-US" altLang="en-US" sz="2800" b="1" i="1" dirty="0">
              <a:solidFill>
                <a:schemeClr val="bg1"/>
              </a:solidFill>
              <a:latin typeface="Times New Roman" panose="02020603050405020304" pitchFamily="18" charset="0"/>
            </a:endParaRPr>
          </a:p>
        </p:txBody>
      </p:sp>
      <p:sp>
        <p:nvSpPr>
          <p:cNvPr id="7" name="TextBox 6">
            <a:extLst>
              <a:ext uri="{FF2B5EF4-FFF2-40B4-BE49-F238E27FC236}">
                <a16:creationId xmlns:a16="http://schemas.microsoft.com/office/drawing/2014/main" id="{9FADE4F6-B719-4BCC-B1BC-5A768741DD4B}"/>
              </a:ext>
            </a:extLst>
          </p:cNvPr>
          <p:cNvSpPr txBox="1"/>
          <p:nvPr/>
        </p:nvSpPr>
        <p:spPr>
          <a:xfrm>
            <a:off x="7079672" y="2483752"/>
            <a:ext cx="4890455" cy="3729867"/>
          </a:xfrm>
          <a:prstGeom prst="rect">
            <a:avLst/>
          </a:prstGeom>
          <a:noFill/>
        </p:spPr>
        <p:txBody>
          <a:bodyPr wrap="square">
            <a:spAutoFit/>
          </a:bodyPr>
          <a:lstStyle/>
          <a:p>
            <a:pPr algn="just">
              <a:lnSpc>
                <a:spcPct val="107000"/>
              </a:lnSpc>
              <a:spcAft>
                <a:spcPts val="800"/>
              </a:spcAft>
            </a:pP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Nho</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Phật</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giáo</a:t>
            </a:r>
            <a:endPar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Kỹ</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dệt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lụa</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Y học (châm cứu, bấm huyệt</a:t>
            </a:r>
            <a:r>
              <a:rPr lang="en-US" sz="28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trúc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cung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a:t>
            </a:r>
            <a:r>
              <a:rPr lang="en-US" sz="28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794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6" presetClass="exit" presetSubtype="32" fill="hold" grpId="1" nodeType="withEffect">
                                  <p:stCondLst>
                                    <p:cond delay="0"/>
                                  </p:stCondLst>
                                  <p:childTnLst>
                                    <p:animEffect transition="out" filter="circle(out)">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1FE36FA1-154D-8146-87A0-DD4BE03CFFE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860483" y="1825625"/>
            <a:ext cx="181356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543E65EE-15BA-C04B-8DC8-D4AF71EC8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388" y="1825625"/>
            <a:ext cx="1103284" cy="1091565"/>
          </a:xfrm>
          <a:prstGeom prst="rect">
            <a:avLst/>
          </a:prstGeom>
        </p:spPr>
      </p:pic>
      <p:pic>
        <p:nvPicPr>
          <p:cNvPr id="6"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5DF6842B-54F7-0443-B4DC-706DFFED775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331519" y="3217228"/>
            <a:ext cx="1561811" cy="1752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267AA5-5743-2E46-B1E2-8EC0D2A07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4613" y="2917189"/>
            <a:ext cx="1245870" cy="1028701"/>
          </a:xfrm>
          <a:prstGeom prst="rect">
            <a:avLst/>
          </a:prstGeom>
        </p:spPr>
      </p:pic>
      <p:pic>
        <p:nvPicPr>
          <p:cNvPr id="8" name="Picture 2" descr="Tải Nhanh 32 Khung Slide Powerpoint Đẹp - Link Drive">
            <a:extLst>
              <a:ext uri="{FF2B5EF4-FFF2-40B4-BE49-F238E27FC236}">
                <a16:creationId xmlns:a16="http://schemas.microsoft.com/office/drawing/2014/main" id="{AFB813E1-6AED-784E-AF20-90279EC3D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451"/>
            <a:ext cx="12192000" cy="68744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DBFE70F-40D3-5C44-8E84-87DB43FDF694}"/>
              </a:ext>
            </a:extLst>
          </p:cNvPr>
          <p:cNvSpPr/>
          <p:nvPr/>
        </p:nvSpPr>
        <p:spPr>
          <a:xfrm>
            <a:off x="2614612" y="1442806"/>
            <a:ext cx="7411256" cy="3785652"/>
          </a:xfrm>
          <a:prstGeom prst="rect">
            <a:avLst/>
          </a:prstGeom>
        </p:spPr>
        <p:txBody>
          <a:bodyPr wrap="square">
            <a:spAutoFit/>
          </a:bodyPr>
          <a:lstStyle/>
          <a:p>
            <a:pPr algn="just">
              <a:lnSpc>
                <a:spcPct val="115000"/>
              </a:lnSpc>
            </a:pPr>
            <a:r>
              <a:rPr lang="en-US" sz="3200" b="1" dirty="0">
                <a:solidFill>
                  <a:srgbClr val="000099"/>
                </a:solidFill>
                <a:latin typeface="Times New Roman" panose="02020603050405020304" pitchFamily="18" charset="0"/>
                <a:ea typeface="Times New Roman" panose="02020603050405020304" pitchFamily="18" charset="0"/>
              </a:rPr>
              <a:t>C</a:t>
            </a:r>
            <a:r>
              <a:rPr lang="en-VN" sz="3200" b="1" dirty="0" smtClean="0">
                <a:solidFill>
                  <a:srgbClr val="000099"/>
                </a:solidFill>
                <a:latin typeface="Times New Roman" panose="02020603050405020304" pitchFamily="18" charset="0"/>
                <a:ea typeface="Times New Roman" panose="02020603050405020304" pitchFamily="18" charset="0"/>
              </a:rPr>
              <a:t>huẩn </a:t>
            </a:r>
            <a:r>
              <a:rPr lang="en-VN" sz="3200" b="1" dirty="0">
                <a:solidFill>
                  <a:srgbClr val="000099"/>
                </a:solidFill>
                <a:latin typeface="Times New Roman" panose="02020603050405020304" pitchFamily="18" charset="0"/>
                <a:ea typeface="Times New Roman" panose="02020603050405020304" pitchFamily="18" charset="0"/>
              </a:rPr>
              <a:t>bị bài </a:t>
            </a:r>
            <a:r>
              <a:rPr lang="en-VN" sz="3200" b="1" dirty="0" smtClean="0">
                <a:solidFill>
                  <a:srgbClr val="000099"/>
                </a:solidFill>
                <a:latin typeface="Times New Roman" panose="02020603050405020304" pitchFamily="18" charset="0"/>
                <a:ea typeface="Times New Roman" panose="02020603050405020304" pitchFamily="18" charset="0"/>
              </a:rPr>
              <a:t>mới</a:t>
            </a:r>
            <a:r>
              <a:rPr lang="en-US" sz="3200" b="1" dirty="0" smtClean="0">
                <a:solidFill>
                  <a:srgbClr val="000099"/>
                </a:solidFill>
                <a:latin typeface="Times New Roman" panose="02020603050405020304" pitchFamily="18" charset="0"/>
                <a:ea typeface="Times New Roman" panose="02020603050405020304" pitchFamily="18" charset="0"/>
              </a:rPr>
              <a:t>:</a:t>
            </a:r>
            <a:r>
              <a:rPr lang="en-VN" sz="3200" b="1" dirty="0" smtClean="0">
                <a:solidFill>
                  <a:srgbClr val="000099"/>
                </a:solidFill>
                <a:latin typeface="Times New Roman" panose="02020603050405020304" pitchFamily="18" charset="0"/>
                <a:ea typeface="Times New Roman" panose="02020603050405020304" pitchFamily="18" charset="0"/>
              </a:rPr>
              <a:t> </a:t>
            </a:r>
            <a:r>
              <a:rPr lang="en-VN" sz="3200" b="1" dirty="0">
                <a:solidFill>
                  <a:srgbClr val="000099"/>
                </a:solidFill>
                <a:latin typeface="Times New Roman" panose="02020603050405020304" pitchFamily="18" charset="0"/>
                <a:ea typeface="Times New Roman" panose="02020603050405020304" pitchFamily="18" charset="0"/>
              </a:rPr>
              <a:t>Bài </a:t>
            </a:r>
            <a:r>
              <a:rPr lang="en-US" sz="3200" b="1" dirty="0" smtClean="0">
                <a:solidFill>
                  <a:srgbClr val="000099"/>
                </a:solidFill>
                <a:latin typeface="Times New Roman" panose="02020603050405020304" pitchFamily="18" charset="0"/>
                <a:ea typeface="Times New Roman" panose="02020603050405020304" pitchFamily="18" charset="0"/>
              </a:rPr>
              <a:t>10</a:t>
            </a:r>
            <a:r>
              <a:rPr lang="en-VN" sz="3200" b="1" dirty="0" smtClean="0">
                <a:solidFill>
                  <a:srgbClr val="000099"/>
                </a:solidFill>
                <a:latin typeface="Times New Roman" panose="02020603050405020304" pitchFamily="18" charset="0"/>
                <a:ea typeface="Times New Roman" panose="02020603050405020304" pitchFamily="18" charset="0"/>
              </a:rPr>
              <a:t>: </a:t>
            </a:r>
            <a:r>
              <a:rPr lang="en-US" sz="3200" b="1" dirty="0" smtClean="0">
                <a:solidFill>
                  <a:srgbClr val="000099"/>
                </a:solidFill>
                <a:latin typeface="Times New Roman" panose="02020603050405020304" pitchFamily="18" charset="0"/>
                <a:ea typeface="Times New Roman" panose="02020603050405020304" pitchFamily="18" charset="0"/>
              </a:rPr>
              <a:t>“</a:t>
            </a:r>
            <a:r>
              <a:rPr lang="fr-FR" sz="3200" b="1" dirty="0">
                <a:ln w="22225">
                  <a:solidFill>
                    <a:srgbClr val="C00000"/>
                  </a:solidFill>
                  <a:prstDash val="solid"/>
                </a:ln>
                <a:solidFill>
                  <a:srgbClr val="C00000"/>
                </a:solidFill>
                <a:latin typeface="Times New Roman" panose="02020603050405020304" pitchFamily="18" charset="0"/>
                <a:cs typeface="Times New Roman" panose="02020603050405020304" pitchFamily="18" charset="0"/>
              </a:rPr>
              <a:t>HI LẠP VÀ LA MÃ CỔ ĐẠI</a:t>
            </a:r>
            <a:r>
              <a:rPr lang="en-US" sz="3200" b="1" dirty="0" smtClean="0">
                <a:solidFill>
                  <a:srgbClr val="000099"/>
                </a:solidFill>
                <a:latin typeface="Times New Roman" panose="02020603050405020304" pitchFamily="18" charset="0"/>
                <a:ea typeface="Times New Roman" panose="02020603050405020304" pitchFamily="18" charset="0"/>
              </a:rPr>
              <a:t>”:</a:t>
            </a:r>
          </a:p>
          <a:p>
            <a:pPr algn="just">
              <a:lnSpc>
                <a:spcPct val="130000"/>
              </a:lnSpc>
              <a:spcBef>
                <a:spcPts val="0"/>
              </a:spcBef>
              <a:buClr>
                <a:srgbClr val="000000"/>
              </a:buClr>
              <a:buSzPts val="1100"/>
              <a:tabLst>
                <a:tab pos="489585" algn="l"/>
              </a:tabLst>
            </a:pPr>
            <a:r>
              <a:rPr lang="nl-NL" sz="3200" dirty="0">
                <a:solidFill>
                  <a:srgbClr val="000099"/>
                </a:solidFill>
                <a:latin typeface="Times New Roman"/>
                <a:ea typeface="Times New Roman"/>
                <a:cs typeface="Times New Roman"/>
              </a:rPr>
              <a:t>- Điều kiện tự nhiên của </a:t>
            </a:r>
            <a:r>
              <a:rPr lang="nl-NL" sz="3200" dirty="0" smtClean="0">
                <a:solidFill>
                  <a:srgbClr val="000099"/>
                </a:solidFill>
                <a:latin typeface="Times New Roman"/>
                <a:ea typeface="Times New Roman"/>
                <a:cs typeface="Times New Roman"/>
              </a:rPr>
              <a:t>Hi Lạp và </a:t>
            </a:r>
            <a:r>
              <a:rPr lang="nl-NL" sz="3200" dirty="0">
                <a:solidFill>
                  <a:srgbClr val="000099"/>
                </a:solidFill>
                <a:latin typeface="Times New Roman"/>
                <a:ea typeface="Times New Roman"/>
                <a:cs typeface="Times New Roman"/>
              </a:rPr>
              <a:t>La Mã.</a:t>
            </a:r>
            <a:endParaRPr lang="en-US" sz="3200" dirty="0">
              <a:solidFill>
                <a:srgbClr val="000099"/>
              </a:solidFill>
              <a:latin typeface="Times New Roman"/>
              <a:ea typeface="Times New Roman"/>
              <a:cs typeface="Times New Roman"/>
            </a:endParaRPr>
          </a:p>
          <a:p>
            <a:pPr algn="just">
              <a:lnSpc>
                <a:spcPct val="130000"/>
              </a:lnSpc>
              <a:spcBef>
                <a:spcPts val="0"/>
              </a:spcBef>
              <a:buClr>
                <a:srgbClr val="000000"/>
              </a:buClr>
              <a:buSzPts val="1100"/>
              <a:tabLst>
                <a:tab pos="489585" algn="l"/>
              </a:tabLst>
            </a:pPr>
            <a:r>
              <a:rPr lang="en-US" sz="3200" dirty="0">
                <a:solidFill>
                  <a:srgbClr val="000099"/>
                </a:solidFill>
                <a:latin typeface="Times New Roman"/>
                <a:ea typeface="Times New Roman"/>
                <a:cs typeface="Times New Roman"/>
              </a:rPr>
              <a:t>- </a:t>
            </a:r>
            <a:r>
              <a:rPr lang="nl-NL" sz="3200" dirty="0" smtClean="0">
                <a:solidFill>
                  <a:srgbClr val="000099"/>
                </a:solidFill>
                <a:latin typeface="Times New Roman"/>
                <a:ea typeface="Times New Roman"/>
                <a:cs typeface="Times New Roman"/>
              </a:rPr>
              <a:t>Tổ </a:t>
            </a:r>
            <a:r>
              <a:rPr lang="nl-NL" sz="3200" dirty="0">
                <a:solidFill>
                  <a:srgbClr val="000099"/>
                </a:solidFill>
                <a:latin typeface="Times New Roman"/>
                <a:ea typeface="Times New Roman"/>
                <a:cs typeface="Times New Roman"/>
              </a:rPr>
              <a:t>chức nhà nước </a:t>
            </a:r>
            <a:r>
              <a:rPr lang="nl-NL" sz="3200" dirty="0" smtClean="0">
                <a:solidFill>
                  <a:srgbClr val="000099"/>
                </a:solidFill>
                <a:latin typeface="Times New Roman"/>
                <a:ea typeface="Times New Roman"/>
                <a:cs typeface="Times New Roman"/>
              </a:rPr>
              <a:t>ở Hi </a:t>
            </a:r>
            <a:r>
              <a:rPr lang="nl-NL" sz="3200" dirty="0">
                <a:solidFill>
                  <a:srgbClr val="000099"/>
                </a:solidFill>
                <a:latin typeface="Times New Roman"/>
                <a:ea typeface="Times New Roman"/>
                <a:cs typeface="Times New Roman"/>
              </a:rPr>
              <a:t>Lạp và La Mã.</a:t>
            </a:r>
            <a:endParaRPr lang="en-US" sz="3200" dirty="0">
              <a:solidFill>
                <a:srgbClr val="000099"/>
              </a:solidFill>
              <a:latin typeface="Times New Roman"/>
              <a:ea typeface="Times New Roman"/>
              <a:cs typeface="Times New Roman"/>
            </a:endParaRPr>
          </a:p>
          <a:p>
            <a:pPr algn="just">
              <a:lnSpc>
                <a:spcPct val="130000"/>
              </a:lnSpc>
              <a:spcBef>
                <a:spcPts val="0"/>
              </a:spcBef>
              <a:buClr>
                <a:srgbClr val="000000"/>
              </a:buClr>
              <a:buSzPts val="1100"/>
              <a:tabLst>
                <a:tab pos="486410" algn="l"/>
              </a:tabLst>
            </a:pPr>
            <a:r>
              <a:rPr lang="nl-NL" sz="3200" dirty="0">
                <a:solidFill>
                  <a:srgbClr val="000099"/>
                </a:solidFill>
                <a:latin typeface="Times New Roman"/>
                <a:ea typeface="Times New Roman"/>
                <a:cs typeface="Times New Roman"/>
              </a:rPr>
              <a:t>- </a:t>
            </a:r>
            <a:r>
              <a:rPr lang="nl-NL" sz="3200" dirty="0" smtClean="0">
                <a:solidFill>
                  <a:srgbClr val="000099"/>
                </a:solidFill>
                <a:latin typeface="Times New Roman"/>
                <a:ea typeface="Times New Roman"/>
                <a:cs typeface="Times New Roman"/>
              </a:rPr>
              <a:t>Những thành </a:t>
            </a:r>
            <a:r>
              <a:rPr lang="nl-NL" sz="3200" dirty="0">
                <a:solidFill>
                  <a:srgbClr val="000099"/>
                </a:solidFill>
                <a:latin typeface="Times New Roman"/>
                <a:ea typeface="Times New Roman"/>
                <a:cs typeface="Times New Roman"/>
              </a:rPr>
              <a:t>tựu văn hoá tiêu biểu của </a:t>
            </a:r>
            <a:r>
              <a:rPr lang="nl-NL" sz="3200" dirty="0" smtClean="0">
                <a:solidFill>
                  <a:srgbClr val="000099"/>
                </a:solidFill>
                <a:latin typeface="Times New Roman"/>
                <a:ea typeface="Times New Roman"/>
                <a:cs typeface="Times New Roman"/>
              </a:rPr>
              <a:t>Hi </a:t>
            </a:r>
            <a:r>
              <a:rPr lang="nl-NL" sz="3200" dirty="0">
                <a:solidFill>
                  <a:srgbClr val="000099"/>
                </a:solidFill>
                <a:latin typeface="Times New Roman"/>
                <a:ea typeface="Times New Roman"/>
                <a:cs typeface="Times New Roman"/>
              </a:rPr>
              <a:t>Lạp và La Mã</a:t>
            </a:r>
            <a:endParaRPr lang="en-VN" sz="3200" b="1" dirty="0">
              <a:solidFill>
                <a:srgbClr val="000099"/>
              </a:solidFill>
              <a:latin typeface="Times New Roman" panose="02020603050405020304" pitchFamily="18" charset="0"/>
              <a:ea typeface="Times New Roman" panose="02020603050405020304" pitchFamily="18" charset="0"/>
            </a:endParaRPr>
          </a:p>
        </p:txBody>
      </p:sp>
      <p:sp>
        <p:nvSpPr>
          <p:cNvPr id="10" name="Subtitle 4"/>
          <p:cNvSpPr txBox="1">
            <a:spLocks/>
          </p:cNvSpPr>
          <p:nvPr/>
        </p:nvSpPr>
        <p:spPr>
          <a:xfrm>
            <a:off x="522415" y="3708413"/>
            <a:ext cx="11595651" cy="26580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spcBef>
                <a:spcPts val="0"/>
              </a:spcBef>
              <a:buClr>
                <a:srgbClr val="000000"/>
              </a:buClr>
              <a:buSzPts val="1100"/>
              <a:tabLst>
                <a:tab pos="489585" algn="l"/>
              </a:tabLst>
            </a:pPr>
            <a:r>
              <a:rPr lang="nl-NL" dirty="0" smtClean="0">
                <a:solidFill>
                  <a:schemeClr val="bg1"/>
                </a:solidFill>
                <a:latin typeface="Times New Roman"/>
                <a:ea typeface="Times New Roman"/>
                <a:cs typeface="Times New Roman"/>
              </a:rPr>
              <a:t>.</a:t>
            </a:r>
            <a:endParaRPr lang="en-US" dirty="0" smtClean="0">
              <a:solidFill>
                <a:schemeClr val="bg1"/>
              </a:solidFill>
              <a:latin typeface="Times New Roman"/>
              <a:ea typeface="Times New Roman"/>
              <a:cs typeface="Times New Roman"/>
            </a:endParaRPr>
          </a:p>
          <a:p>
            <a:endParaRPr lang="en-US" dirty="0">
              <a:solidFill>
                <a:schemeClr val="bg1"/>
              </a:solidFill>
            </a:endParaRPr>
          </a:p>
        </p:txBody>
      </p:sp>
    </p:spTree>
    <p:extLst>
      <p:ext uri="{BB962C8B-B14F-4D97-AF65-F5344CB8AC3E}">
        <p14:creationId xmlns:p14="http://schemas.microsoft.com/office/powerpoint/2010/main" val="2339612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A98D1FB-A5F9-432C-9387-15092D761F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1" y="757055"/>
            <a:ext cx="9397517" cy="6056333"/>
          </a:xfrm>
        </p:spPr>
      </p:pic>
      <p:sp>
        <p:nvSpPr>
          <p:cNvPr id="5" name="AutoShape 4">
            <a:extLst>
              <a:ext uri="{FF2B5EF4-FFF2-40B4-BE49-F238E27FC236}">
                <a16:creationId xmlns:a16="http://schemas.microsoft.com/office/drawing/2014/main" id="{53D464EC-C2D5-4B51-BD1B-38013B7E5998}"/>
              </a:ext>
            </a:extLst>
          </p:cNvPr>
          <p:cNvSpPr>
            <a:spLocks noChangeArrowheads="1"/>
          </p:cNvSpPr>
          <p:nvPr/>
        </p:nvSpPr>
        <p:spPr bwMode="auto">
          <a:xfrm>
            <a:off x="9970718" y="966022"/>
            <a:ext cx="1803748" cy="5142913"/>
          </a:xfrm>
          <a:prstGeom prst="cloudCallout">
            <a:avLst>
              <a:gd name="adj1" fmla="val -59091"/>
              <a:gd name="adj2" fmla="val 4837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800" b="1" i="1" dirty="0" err="1">
                <a:solidFill>
                  <a:schemeClr val="bg1"/>
                </a:solidFill>
                <a:latin typeface="Times New Roman" panose="02020603050405020304" pitchFamily="18" charset="0"/>
              </a:rPr>
              <a:t>Kể</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tên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các</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tiểu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quốc</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trong</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hình</a:t>
            </a:r>
            <a:r>
              <a:rPr lang="en-US" altLang="en-US" sz="2800" b="1" i="1" dirty="0">
                <a:solidFill>
                  <a:schemeClr val="bg1"/>
                </a:solidFill>
                <a:latin typeface="Times New Roman" panose="02020603050405020304" pitchFamily="18" charset="0"/>
              </a:rPr>
              <a:t> 9.3</a:t>
            </a:r>
          </a:p>
        </p:txBody>
      </p:sp>
      <p:sp>
        <p:nvSpPr>
          <p:cNvPr id="3" name="Oval Callout 2"/>
          <p:cNvSpPr/>
          <p:nvPr/>
        </p:nvSpPr>
        <p:spPr>
          <a:xfrm>
            <a:off x="6155635" y="1315233"/>
            <a:ext cx="1440492" cy="1440493"/>
          </a:xfrm>
          <a:prstGeom prst="wedgeEllipse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Nước Yên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Oval Callout 7"/>
          <p:cNvSpPr/>
          <p:nvPr/>
        </p:nvSpPr>
        <p:spPr>
          <a:xfrm rot="943198">
            <a:off x="6863098" y="2832330"/>
            <a:ext cx="2393379" cy="855880"/>
          </a:xfrm>
          <a:prstGeom prst="wedgeEllipseCallout">
            <a:avLst/>
          </a:prstGeom>
          <a:solidFill>
            <a:srgbClr val="DF41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Nước Tề</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Oval Callout 8"/>
          <p:cNvSpPr/>
          <p:nvPr/>
        </p:nvSpPr>
        <p:spPr>
          <a:xfrm rot="3945330">
            <a:off x="6733184" y="4427735"/>
            <a:ext cx="2393379" cy="846523"/>
          </a:xfrm>
          <a:prstGeom prst="wedgeEllipseCallout">
            <a:avLst/>
          </a:prstGeom>
          <a:solidFill>
            <a:srgbClr val="F0AA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Nước Sở</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Oval Callout 9"/>
          <p:cNvSpPr/>
          <p:nvPr/>
        </p:nvSpPr>
        <p:spPr>
          <a:xfrm rot="16523916">
            <a:off x="2820432" y="3487903"/>
            <a:ext cx="2419746" cy="932098"/>
          </a:xfrm>
          <a:prstGeom prst="wedgeEllipseCallout">
            <a:avLst/>
          </a:prstGeom>
          <a:solidFill>
            <a:srgbClr val="DF7D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Nước Tần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1" name="Oval Callout 10"/>
          <p:cNvSpPr/>
          <p:nvPr/>
        </p:nvSpPr>
        <p:spPr>
          <a:xfrm rot="19561585">
            <a:off x="4606180" y="1511075"/>
            <a:ext cx="1259611" cy="1315232"/>
          </a:xfrm>
          <a:prstGeom prst="wedgeEllipseCallout">
            <a:avLst/>
          </a:prstGeom>
          <a:solidFill>
            <a:srgbClr val="F0AA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anose="02020603050405020304" pitchFamily="18" charset="0"/>
                <a:cs typeface="Times New Roman" panose="02020603050405020304" pitchFamily="18" charset="0"/>
              </a:rPr>
              <a:t>Nước Triệu</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Freeform 15"/>
          <p:cNvSpPr/>
          <p:nvPr/>
        </p:nvSpPr>
        <p:spPr>
          <a:xfrm>
            <a:off x="4323174" y="3909158"/>
            <a:ext cx="1507156" cy="1852101"/>
          </a:xfrm>
          <a:custGeom>
            <a:avLst/>
            <a:gdLst>
              <a:gd name="connsiteX0" fmla="*/ 1466942 w 1507156"/>
              <a:gd name="connsiteY0" fmla="*/ 0 h 1852101"/>
              <a:gd name="connsiteX1" fmla="*/ 1507156 w 1507156"/>
              <a:gd name="connsiteY1" fmla="*/ 187771 h 1852101"/>
              <a:gd name="connsiteX2" fmla="*/ 1450160 w 1507156"/>
              <a:gd name="connsiteY2" fmla="*/ 150882 h 1852101"/>
              <a:gd name="connsiteX3" fmla="*/ 1065674 w 1507156"/>
              <a:gd name="connsiteY3" fmla="*/ 744931 h 1852101"/>
              <a:gd name="connsiteX4" fmla="*/ 1101106 w 1507156"/>
              <a:gd name="connsiteY4" fmla="*/ 773566 h 1852101"/>
              <a:gd name="connsiteX5" fmla="*/ 1290026 w 1507156"/>
              <a:gd name="connsiteY5" fmla="*/ 1220310 h 1852101"/>
              <a:gd name="connsiteX6" fmla="*/ 645013 w 1507156"/>
              <a:gd name="connsiteY6" fmla="*/ 1852101 h 1852101"/>
              <a:gd name="connsiteX7" fmla="*/ 0 w 1507156"/>
              <a:gd name="connsiteY7" fmla="*/ 1220310 h 1852101"/>
              <a:gd name="connsiteX8" fmla="*/ 645013 w 1507156"/>
              <a:gd name="connsiteY8" fmla="*/ 588519 h 1852101"/>
              <a:gd name="connsiteX9" fmla="*/ 896081 w 1507156"/>
              <a:gd name="connsiteY9" fmla="*/ 638168 h 1852101"/>
              <a:gd name="connsiteX10" fmla="*/ 953330 w 1507156"/>
              <a:gd name="connsiteY10" fmla="*/ 668605 h 1852101"/>
              <a:gd name="connsiteX11" fmla="*/ 1336168 w 1507156"/>
              <a:gd name="connsiteY11" fmla="*/ 77103 h 1852101"/>
              <a:gd name="connsiteX12" fmla="*/ 1279171 w 1507156"/>
              <a:gd name="connsiteY12" fmla="*/ 40213 h 18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7156" h="1852101">
                <a:moveTo>
                  <a:pt x="1466942" y="0"/>
                </a:moveTo>
                <a:lnTo>
                  <a:pt x="1507156" y="187771"/>
                </a:lnTo>
                <a:lnTo>
                  <a:pt x="1450160" y="150882"/>
                </a:lnTo>
                <a:lnTo>
                  <a:pt x="1065674" y="744931"/>
                </a:lnTo>
                <a:lnTo>
                  <a:pt x="1101106" y="773566"/>
                </a:lnTo>
                <a:cubicBezTo>
                  <a:pt x="1217831" y="887898"/>
                  <a:pt x="1290026" y="1045846"/>
                  <a:pt x="1290026" y="1220310"/>
                </a:cubicBezTo>
                <a:cubicBezTo>
                  <a:pt x="1290026" y="1569239"/>
                  <a:pt x="1001244" y="1852101"/>
                  <a:pt x="645013" y="1852101"/>
                </a:cubicBezTo>
                <a:cubicBezTo>
                  <a:pt x="288782" y="1852101"/>
                  <a:pt x="0" y="1569239"/>
                  <a:pt x="0" y="1220310"/>
                </a:cubicBezTo>
                <a:cubicBezTo>
                  <a:pt x="0" y="871381"/>
                  <a:pt x="288782" y="588519"/>
                  <a:pt x="645013" y="588519"/>
                </a:cubicBezTo>
                <a:cubicBezTo>
                  <a:pt x="734071" y="588519"/>
                  <a:pt x="818913" y="606198"/>
                  <a:pt x="896081" y="638168"/>
                </a:cubicBezTo>
                <a:lnTo>
                  <a:pt x="953330" y="668605"/>
                </a:lnTo>
                <a:lnTo>
                  <a:pt x="1336168" y="77103"/>
                </a:lnTo>
                <a:lnTo>
                  <a:pt x="1279171" y="40213"/>
                </a:lnTo>
                <a:close/>
              </a:path>
            </a:pathLst>
          </a:cu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latin typeface="Times New Roman" panose="02020603050405020304" pitchFamily="18" charset="0"/>
              <a:cs typeface="Times New Roman" panose="02020603050405020304" pitchFamily="18" charset="0"/>
            </a:endParaRPr>
          </a:p>
          <a:p>
            <a:pPr algn="ctr"/>
            <a:r>
              <a:rPr lang="en-US" sz="2400" b="1" dirty="0" smtClean="0">
                <a:solidFill>
                  <a:srgbClr val="FFFF00"/>
                </a:solidFill>
                <a:latin typeface="Times New Roman" panose="02020603050405020304" pitchFamily="18" charset="0"/>
                <a:cs typeface="Times New Roman" panose="02020603050405020304" pitchFamily="18" charset="0"/>
              </a:rPr>
              <a:t>Nước </a:t>
            </a:r>
          </a:p>
          <a:p>
            <a:pPr algn="ctr"/>
            <a:r>
              <a:rPr lang="en-US" sz="2400" b="1" dirty="0" smtClean="0">
                <a:solidFill>
                  <a:srgbClr val="FFFF00"/>
                </a:solidFill>
                <a:latin typeface="Times New Roman" panose="02020603050405020304" pitchFamily="18" charset="0"/>
                <a:cs typeface="Times New Roman" panose="02020603050405020304" pitchFamily="18" charset="0"/>
              </a:rPr>
              <a:t>Ngụy</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7" name="Freeform 16"/>
          <p:cNvSpPr/>
          <p:nvPr/>
        </p:nvSpPr>
        <p:spPr>
          <a:xfrm rot="19096010">
            <a:off x="5605716" y="4523262"/>
            <a:ext cx="1507156" cy="1852101"/>
          </a:xfrm>
          <a:custGeom>
            <a:avLst/>
            <a:gdLst>
              <a:gd name="connsiteX0" fmla="*/ 1466942 w 1507156"/>
              <a:gd name="connsiteY0" fmla="*/ 0 h 1852101"/>
              <a:gd name="connsiteX1" fmla="*/ 1507156 w 1507156"/>
              <a:gd name="connsiteY1" fmla="*/ 187771 h 1852101"/>
              <a:gd name="connsiteX2" fmla="*/ 1450160 w 1507156"/>
              <a:gd name="connsiteY2" fmla="*/ 150882 h 1852101"/>
              <a:gd name="connsiteX3" fmla="*/ 1065674 w 1507156"/>
              <a:gd name="connsiteY3" fmla="*/ 744931 h 1852101"/>
              <a:gd name="connsiteX4" fmla="*/ 1101106 w 1507156"/>
              <a:gd name="connsiteY4" fmla="*/ 773566 h 1852101"/>
              <a:gd name="connsiteX5" fmla="*/ 1290026 w 1507156"/>
              <a:gd name="connsiteY5" fmla="*/ 1220310 h 1852101"/>
              <a:gd name="connsiteX6" fmla="*/ 645013 w 1507156"/>
              <a:gd name="connsiteY6" fmla="*/ 1852101 h 1852101"/>
              <a:gd name="connsiteX7" fmla="*/ 0 w 1507156"/>
              <a:gd name="connsiteY7" fmla="*/ 1220310 h 1852101"/>
              <a:gd name="connsiteX8" fmla="*/ 645013 w 1507156"/>
              <a:gd name="connsiteY8" fmla="*/ 588519 h 1852101"/>
              <a:gd name="connsiteX9" fmla="*/ 896081 w 1507156"/>
              <a:gd name="connsiteY9" fmla="*/ 638168 h 1852101"/>
              <a:gd name="connsiteX10" fmla="*/ 953330 w 1507156"/>
              <a:gd name="connsiteY10" fmla="*/ 668605 h 1852101"/>
              <a:gd name="connsiteX11" fmla="*/ 1336168 w 1507156"/>
              <a:gd name="connsiteY11" fmla="*/ 77103 h 1852101"/>
              <a:gd name="connsiteX12" fmla="*/ 1279171 w 1507156"/>
              <a:gd name="connsiteY12" fmla="*/ 40213 h 18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7156" h="1852101">
                <a:moveTo>
                  <a:pt x="1466942" y="0"/>
                </a:moveTo>
                <a:lnTo>
                  <a:pt x="1507156" y="187771"/>
                </a:lnTo>
                <a:lnTo>
                  <a:pt x="1450160" y="150882"/>
                </a:lnTo>
                <a:lnTo>
                  <a:pt x="1065674" y="744931"/>
                </a:lnTo>
                <a:lnTo>
                  <a:pt x="1101106" y="773566"/>
                </a:lnTo>
                <a:cubicBezTo>
                  <a:pt x="1217831" y="887898"/>
                  <a:pt x="1290026" y="1045846"/>
                  <a:pt x="1290026" y="1220310"/>
                </a:cubicBezTo>
                <a:cubicBezTo>
                  <a:pt x="1290026" y="1569239"/>
                  <a:pt x="1001244" y="1852101"/>
                  <a:pt x="645013" y="1852101"/>
                </a:cubicBezTo>
                <a:cubicBezTo>
                  <a:pt x="288782" y="1852101"/>
                  <a:pt x="0" y="1569239"/>
                  <a:pt x="0" y="1220310"/>
                </a:cubicBezTo>
                <a:cubicBezTo>
                  <a:pt x="0" y="871381"/>
                  <a:pt x="288782" y="588519"/>
                  <a:pt x="645013" y="588519"/>
                </a:cubicBezTo>
                <a:cubicBezTo>
                  <a:pt x="734071" y="588519"/>
                  <a:pt x="818913" y="606198"/>
                  <a:pt x="896081" y="638168"/>
                </a:cubicBezTo>
                <a:lnTo>
                  <a:pt x="953330" y="668605"/>
                </a:lnTo>
                <a:lnTo>
                  <a:pt x="1336168" y="77103"/>
                </a:lnTo>
                <a:lnTo>
                  <a:pt x="1279171" y="40213"/>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latin typeface="Times New Roman" panose="02020603050405020304" pitchFamily="18" charset="0"/>
              <a:cs typeface="Times New Roman" panose="02020603050405020304" pitchFamily="18" charset="0"/>
            </a:endParaRPr>
          </a:p>
          <a:p>
            <a:pPr algn="ctr"/>
            <a:r>
              <a:rPr lang="en-US" sz="2400" b="1" dirty="0" smtClean="0">
                <a:solidFill>
                  <a:srgbClr val="FFFF00"/>
                </a:solidFill>
                <a:latin typeface="Times New Roman" panose="02020603050405020304" pitchFamily="18" charset="0"/>
                <a:cs typeface="Times New Roman" panose="02020603050405020304" pitchFamily="18" charset="0"/>
              </a:rPr>
              <a:t>Nước </a:t>
            </a:r>
          </a:p>
          <a:p>
            <a:pPr algn="ctr"/>
            <a:r>
              <a:rPr lang="en-US" sz="2400" b="1" dirty="0" smtClean="0">
                <a:solidFill>
                  <a:srgbClr val="FFFF00"/>
                </a:solidFill>
                <a:latin typeface="Times New Roman" panose="02020603050405020304" pitchFamily="18" charset="0"/>
                <a:cs typeface="Times New Roman" panose="02020603050405020304" pitchFamily="18" charset="0"/>
              </a:rPr>
              <a:t>Hán</a:t>
            </a:r>
          </a:p>
        </p:txBody>
      </p:sp>
    </p:spTree>
    <p:extLst>
      <p:ext uri="{BB962C8B-B14F-4D97-AF65-F5344CB8AC3E}">
        <p14:creationId xmlns:p14="http://schemas.microsoft.com/office/powerpoint/2010/main" val="410292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8" grpId="0" animBg="1"/>
      <p:bldP spid="9" grpId="0" animBg="1"/>
      <p:bldP spid="10" grpId="0" animBg="1"/>
      <p:bldP spid="11"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594970" y="87682"/>
            <a:ext cx="5536504" cy="68893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Phiếu Học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87683" y="1288090"/>
            <a:ext cx="1694146" cy="54550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927963" y="1288089"/>
            <a:ext cx="1804793" cy="545508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3878891" y="1288089"/>
            <a:ext cx="1882044" cy="5455085"/>
          </a:xfrm>
          <a:prstGeom prst="roundRect">
            <a:avLst/>
          </a:prstGeom>
          <a:solidFill>
            <a:srgbClr val="DF41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949859" y="1288088"/>
            <a:ext cx="1776610" cy="545508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926359" y="1288086"/>
            <a:ext cx="2067837" cy="545508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91227" y="1436315"/>
            <a:ext cx="1239034"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W</a:t>
            </a:r>
            <a:r>
              <a:rPr lang="en-US" sz="2400" b="1" dirty="0" smtClean="0">
                <a:solidFill>
                  <a:schemeClr val="tx1"/>
                </a:solidFill>
                <a:latin typeface="Times New Roman" panose="02020603050405020304" pitchFamily="18" charset="0"/>
                <a:cs typeface="Times New Roman" panose="02020603050405020304" pitchFamily="18" charset="0"/>
              </a:rPr>
              <a:t>here</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120032" y="1436314"/>
            <a:ext cx="1438407"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070959" y="1482245"/>
            <a:ext cx="1221285"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When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130447" y="1461367"/>
            <a:ext cx="141543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197756" y="1482245"/>
            <a:ext cx="156575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Why</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10172154" y="1288086"/>
            <a:ext cx="1965534" cy="5455085"/>
          </a:xfrm>
          <a:prstGeom prst="roundRect">
            <a:avLst/>
          </a:prstGeom>
          <a:solidFill>
            <a:srgbClr val="F0AA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0372044" y="1461366"/>
            <a:ext cx="156575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How</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291227" y="2167003"/>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Nước nào đã thống nhất 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4153165" y="2077225"/>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Vào khoảng thời gian nào?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5792753" y="1987458"/>
            <a:ext cx="2079342" cy="22212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Ông đã thi hành những chính sách nào sau thống nhất TQ?</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7926359" y="1582438"/>
            <a:ext cx="2202496" cy="25532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Tại sao ông thống nhất được </a:t>
            </a:r>
          </a:p>
          <a:p>
            <a:pPr algn="ctr"/>
            <a:r>
              <a:rPr lang="en-US" sz="2400" b="1" dirty="0" smtClean="0">
                <a:solidFill>
                  <a:schemeClr val="tx1"/>
                </a:solidFill>
                <a:latin typeface="Times New Roman" panose="02020603050405020304" pitchFamily="18" charset="0"/>
                <a:cs typeface="Times New Roman" panose="02020603050405020304" pitchFamily="18" charset="0"/>
              </a:rPr>
              <a:t>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10143513" y="2282854"/>
            <a:ext cx="2048487" cy="11523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Đánh giá vai trò của người thống nhất TQ?</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2197020" y="2167003"/>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Nhân vật nào đã thống nhất 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7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par>
                                <p:cTn id="57" presetID="21" presetClass="entr" presetSubtype="1" fill="hold" nodeType="withEffect">
                                  <p:stCondLst>
                                    <p:cond delay="0"/>
                                  </p:stCondLst>
                                  <p:childTnLst>
                                    <p:set>
                                      <p:cBhvr>
                                        <p:cTn id="58" dur="1" fill="hold">
                                          <p:stCondLst>
                                            <p:cond delay="0"/>
                                          </p:stCondLst>
                                        </p:cTn>
                                        <p:tgtEl>
                                          <p:spTgt spid="26">
                                            <p:txEl>
                                              <p:pRg st="0" end="0"/>
                                            </p:txEl>
                                          </p:spTgt>
                                        </p:tgtEl>
                                        <p:attrNameLst>
                                          <p:attrName>style.visibility</p:attrName>
                                        </p:attrNameLst>
                                      </p:cBhvr>
                                      <p:to>
                                        <p:strVal val="visible"/>
                                      </p:to>
                                    </p:set>
                                    <p:animEffect transition="in" filter="wheel(1)">
                                      <p:cBhvr>
                                        <p:cTn id="59" dur="2000"/>
                                        <p:tgtEl>
                                          <p:spTgt spid="26">
                                            <p:txEl>
                                              <p:pRg st="0" end="0"/>
                                            </p:txEl>
                                          </p:spTgt>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heel(1)">
                                      <p:cBhvr>
                                        <p:cTn id="62" dur="2000"/>
                                        <p:tgtEl>
                                          <p:spTgt spid="22"/>
                                        </p:tgtEl>
                                      </p:cBhvr>
                                    </p:animEffect>
                                  </p:childTnLst>
                                </p:cTn>
                              </p:par>
                              <p:par>
                                <p:cTn id="63" presetID="21" presetClass="entr" presetSubtype="1" fill="hold" nodeType="with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animEffect transition="in" filter="wheel(1)">
                                      <p:cBhvr>
                                        <p:cTn id="65" dur="2000"/>
                                        <p:tgtEl>
                                          <p:spTgt spid="23">
                                            <p:txEl>
                                              <p:pRg st="0" end="0"/>
                                            </p:txEl>
                                          </p:spTgt>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heel(1)">
                                      <p:cBhvr>
                                        <p:cTn id="68" dur="2100"/>
                                        <p:tgtEl>
                                          <p:spTgt spid="2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heel(1)">
                                      <p:cBhvr>
                                        <p:cTn id="7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594970" y="87682"/>
            <a:ext cx="5536504" cy="68893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Phiếu Học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87683" y="1288090"/>
            <a:ext cx="1694146" cy="54550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927963" y="1288089"/>
            <a:ext cx="1804793" cy="545508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3878891" y="1288089"/>
            <a:ext cx="1882044" cy="5455085"/>
          </a:xfrm>
          <a:prstGeom prst="roundRect">
            <a:avLst/>
          </a:prstGeom>
          <a:solidFill>
            <a:srgbClr val="DF41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949859" y="1288088"/>
            <a:ext cx="1776610" cy="545508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926359" y="1288086"/>
            <a:ext cx="2067837" cy="545508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91227" y="1436315"/>
            <a:ext cx="1239034"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W</a:t>
            </a:r>
            <a:r>
              <a:rPr lang="en-US" sz="2400" b="1" dirty="0" smtClean="0">
                <a:solidFill>
                  <a:schemeClr val="tx1"/>
                </a:solidFill>
                <a:latin typeface="Times New Roman" panose="02020603050405020304" pitchFamily="18" charset="0"/>
                <a:cs typeface="Times New Roman" panose="02020603050405020304" pitchFamily="18" charset="0"/>
              </a:rPr>
              <a:t>here</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120032" y="1436314"/>
            <a:ext cx="1438407"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070959" y="1482245"/>
            <a:ext cx="1221285"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When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130447" y="1461367"/>
            <a:ext cx="141543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197756" y="1482245"/>
            <a:ext cx="156575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Why</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10172154" y="1288086"/>
            <a:ext cx="1965534" cy="5455085"/>
          </a:xfrm>
          <a:prstGeom prst="roundRect">
            <a:avLst/>
          </a:prstGeom>
          <a:solidFill>
            <a:srgbClr val="F0AA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0372044" y="1461366"/>
            <a:ext cx="156575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How</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291227" y="2167003"/>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Nước nào đã thống nhất 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4153165" y="2077225"/>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Vào khoảng thời gian nào?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5792753" y="1987458"/>
            <a:ext cx="2079342" cy="22212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Ông đã thi hành những chính sách nào sau thống nhất TQ?</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7926359" y="1582438"/>
            <a:ext cx="2202496" cy="25532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Tại sao ông thống nhất được </a:t>
            </a:r>
          </a:p>
          <a:p>
            <a:pPr algn="ctr"/>
            <a:r>
              <a:rPr lang="en-US" sz="2400" b="1" dirty="0" smtClean="0">
                <a:solidFill>
                  <a:schemeClr val="tx1"/>
                </a:solidFill>
                <a:latin typeface="Times New Roman" panose="02020603050405020304" pitchFamily="18" charset="0"/>
                <a:cs typeface="Times New Roman" panose="02020603050405020304" pitchFamily="18" charset="0"/>
              </a:rPr>
              <a:t>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10143513" y="2282854"/>
            <a:ext cx="2048487" cy="11523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Đánh giá vai trò của người thống nhất TQ?</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2197020" y="2167003"/>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Nhân vật nào đã thống nhất 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134121" y="5210827"/>
            <a:ext cx="1590312" cy="132775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Tần</a:t>
            </a:r>
            <a:endParaRPr lang="en-US" sz="2800" dirty="0">
              <a:latin typeface="Times New Roman" panose="02020603050405020304" pitchFamily="18" charset="0"/>
              <a:cs typeface="Times New Roman" panose="02020603050405020304" pitchFamily="18" charset="0"/>
            </a:endParaRPr>
          </a:p>
        </p:txBody>
      </p:sp>
      <p:sp>
        <p:nvSpPr>
          <p:cNvPr id="28" name="Rounded Rectangle 27"/>
          <p:cNvSpPr/>
          <p:nvPr/>
        </p:nvSpPr>
        <p:spPr>
          <a:xfrm>
            <a:off x="2006506" y="4989540"/>
            <a:ext cx="1590312" cy="154904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Tần Thủy Hoàng</a:t>
            </a:r>
            <a:endParaRPr lang="en-US" sz="2800" dirty="0">
              <a:latin typeface="Times New Roman" panose="02020603050405020304" pitchFamily="18" charset="0"/>
              <a:cs typeface="Times New Roman" panose="02020603050405020304" pitchFamily="18" charset="0"/>
            </a:endParaRPr>
          </a:p>
        </p:txBody>
      </p:sp>
      <p:sp>
        <p:nvSpPr>
          <p:cNvPr id="29" name="Rounded Rectangle 28"/>
          <p:cNvSpPr/>
          <p:nvPr/>
        </p:nvSpPr>
        <p:spPr>
          <a:xfrm>
            <a:off x="3936287" y="5210826"/>
            <a:ext cx="1726519" cy="132775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Năm </a:t>
            </a:r>
          </a:p>
          <a:p>
            <a:pPr algn="ctr"/>
            <a:r>
              <a:rPr lang="en-US" sz="2800" dirty="0" smtClean="0">
                <a:latin typeface="Times New Roman" panose="02020603050405020304" pitchFamily="18" charset="0"/>
                <a:cs typeface="Times New Roman" panose="02020603050405020304" pitchFamily="18" charset="0"/>
              </a:rPr>
              <a:t>221 TCN</a:t>
            </a:r>
            <a:endParaRPr lang="en-US" sz="2800" dirty="0">
              <a:latin typeface="Times New Roman" panose="02020603050405020304" pitchFamily="18" charset="0"/>
              <a:cs typeface="Times New Roman" panose="02020603050405020304" pitchFamily="18" charset="0"/>
            </a:endParaRPr>
          </a:p>
        </p:txBody>
      </p:sp>
      <p:sp>
        <p:nvSpPr>
          <p:cNvPr id="30" name="Rounded Rectangle 29"/>
          <p:cNvSpPr/>
          <p:nvPr/>
        </p:nvSpPr>
        <p:spPr>
          <a:xfrm>
            <a:off x="5950105" y="4045907"/>
            <a:ext cx="1726519" cy="269726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Áp dụng chế độ đo lường, tiền tệ, chữ viết, pháp luật cho cả nước</a:t>
            </a:r>
          </a:p>
        </p:txBody>
      </p:sp>
      <p:sp>
        <p:nvSpPr>
          <p:cNvPr id="31" name="Rounded Rectangle 30"/>
          <p:cNvSpPr/>
          <p:nvPr/>
        </p:nvSpPr>
        <p:spPr>
          <a:xfrm>
            <a:off x="8029201" y="4045907"/>
            <a:ext cx="1837119" cy="269726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Thực hiện chính sách ngoại giao “bẻ đũa từng chiếc”</a:t>
            </a:r>
          </a:p>
        </p:txBody>
      </p:sp>
      <p:sp>
        <p:nvSpPr>
          <p:cNvPr id="32" name="Rounded Rectangle 31"/>
          <p:cNvSpPr/>
          <p:nvPr/>
        </p:nvSpPr>
        <p:spPr>
          <a:xfrm>
            <a:off x="10157496" y="3883069"/>
            <a:ext cx="1980192" cy="286010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Thống nhất lãnh thổ, đặt nền móng cho việc thống nhất toàn diện ở Trung Quốc</a:t>
            </a:r>
          </a:p>
        </p:txBody>
      </p:sp>
    </p:spTree>
    <p:extLst>
      <p:ext uri="{BB962C8B-B14F-4D97-AF65-F5344CB8AC3E}">
        <p14:creationId xmlns:p14="http://schemas.microsoft.com/office/powerpoint/2010/main" val="377515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par>
                                <p:cTn id="57" presetID="21" presetClass="entr" presetSubtype="1" fill="hold" nodeType="withEffect">
                                  <p:stCondLst>
                                    <p:cond delay="0"/>
                                  </p:stCondLst>
                                  <p:childTnLst>
                                    <p:set>
                                      <p:cBhvr>
                                        <p:cTn id="58" dur="1" fill="hold">
                                          <p:stCondLst>
                                            <p:cond delay="0"/>
                                          </p:stCondLst>
                                        </p:cTn>
                                        <p:tgtEl>
                                          <p:spTgt spid="26">
                                            <p:txEl>
                                              <p:pRg st="0" end="0"/>
                                            </p:txEl>
                                          </p:spTgt>
                                        </p:tgtEl>
                                        <p:attrNameLst>
                                          <p:attrName>style.visibility</p:attrName>
                                        </p:attrNameLst>
                                      </p:cBhvr>
                                      <p:to>
                                        <p:strVal val="visible"/>
                                      </p:to>
                                    </p:set>
                                    <p:animEffect transition="in" filter="wheel(1)">
                                      <p:cBhvr>
                                        <p:cTn id="59" dur="2000"/>
                                        <p:tgtEl>
                                          <p:spTgt spid="26">
                                            <p:txEl>
                                              <p:pRg st="0" end="0"/>
                                            </p:txEl>
                                          </p:spTgt>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heel(1)">
                                      <p:cBhvr>
                                        <p:cTn id="62" dur="2000"/>
                                        <p:tgtEl>
                                          <p:spTgt spid="22"/>
                                        </p:tgtEl>
                                      </p:cBhvr>
                                    </p:animEffect>
                                  </p:childTnLst>
                                </p:cTn>
                              </p:par>
                              <p:par>
                                <p:cTn id="63" presetID="21" presetClass="entr" presetSubtype="1" fill="hold" nodeType="with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animEffect transition="in" filter="wheel(1)">
                                      <p:cBhvr>
                                        <p:cTn id="65" dur="2000"/>
                                        <p:tgtEl>
                                          <p:spTgt spid="23">
                                            <p:txEl>
                                              <p:pRg st="0" end="0"/>
                                            </p:txEl>
                                          </p:spTgt>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heel(1)">
                                      <p:cBhvr>
                                        <p:cTn id="68" dur="2100"/>
                                        <p:tgtEl>
                                          <p:spTgt spid="2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heel(1)">
                                      <p:cBhvr>
                                        <p:cTn id="71" dur="20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barn(inVertical)">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barn(inVertical)">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barn(inVertical)">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barn(inVertical)">
                                      <p:cBhvr>
                                        <p:cTn id="91" dur="500"/>
                                        <p:tgtEl>
                                          <p:spTgt spid="30"/>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barn(inVertical)">
                                      <p:cBhvr>
                                        <p:cTn id="96" dur="500"/>
                                        <p:tgtEl>
                                          <p:spTgt spid="31"/>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barn(inVertical)">
                                      <p:cBhvr>
                                        <p:cTn id="10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4" grpId="0"/>
      <p:bldP spid="25" grpId="0"/>
      <p:bldP spid="27" grpId="0" animBg="1"/>
      <p:bldP spid="28"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26F04D-9BB4-47F2-B85B-796C835785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838" y="0"/>
            <a:ext cx="12029161" cy="6688899"/>
          </a:xfrm>
        </p:spPr>
      </p:pic>
      <p:sp>
        <p:nvSpPr>
          <p:cNvPr id="6" name="Freeform 5"/>
          <p:cNvSpPr/>
          <p:nvPr/>
        </p:nvSpPr>
        <p:spPr>
          <a:xfrm>
            <a:off x="5737452" y="1872609"/>
            <a:ext cx="4734307" cy="3877359"/>
          </a:xfrm>
          <a:custGeom>
            <a:avLst/>
            <a:gdLst>
              <a:gd name="connsiteX0" fmla="*/ 688400 w 4734307"/>
              <a:gd name="connsiteY0" fmla="*/ 1020903 h 3877359"/>
              <a:gd name="connsiteX1" fmla="*/ 751030 w 4734307"/>
              <a:gd name="connsiteY1" fmla="*/ 1008377 h 3877359"/>
              <a:gd name="connsiteX2" fmla="*/ 1089233 w 4734307"/>
              <a:gd name="connsiteY2" fmla="*/ 820487 h 3877359"/>
              <a:gd name="connsiteX3" fmla="*/ 1089233 w 4734307"/>
              <a:gd name="connsiteY3" fmla="*/ 620070 h 3877359"/>
              <a:gd name="connsiteX4" fmla="*/ 1239545 w 4734307"/>
              <a:gd name="connsiteY4" fmla="*/ 432180 h 3877359"/>
              <a:gd name="connsiteX5" fmla="*/ 1477540 w 4734307"/>
              <a:gd name="connsiteY5" fmla="*/ 344498 h 3877359"/>
              <a:gd name="connsiteX6" fmla="*/ 1978581 w 4734307"/>
              <a:gd name="connsiteY6" fmla="*/ 357024 h 3877359"/>
              <a:gd name="connsiteX7" fmla="*/ 2391940 w 4734307"/>
              <a:gd name="connsiteY7" fmla="*/ 482284 h 3877359"/>
              <a:gd name="connsiteX8" fmla="*/ 2755195 w 4734307"/>
              <a:gd name="connsiteY8" fmla="*/ 457232 h 3877359"/>
              <a:gd name="connsiteX9" fmla="*/ 3218658 w 4734307"/>
              <a:gd name="connsiteY9" fmla="*/ 269342 h 3877359"/>
              <a:gd name="connsiteX10" fmla="*/ 4007797 w 4734307"/>
              <a:gd name="connsiteY10" fmla="*/ 206712 h 3877359"/>
              <a:gd name="connsiteX11" fmla="*/ 4007797 w 4734307"/>
              <a:gd name="connsiteY11" fmla="*/ 219238 h 3877359"/>
              <a:gd name="connsiteX12" fmla="*/ 4007797 w 4734307"/>
              <a:gd name="connsiteY12" fmla="*/ 181659 h 3877359"/>
              <a:gd name="connsiteX13" fmla="*/ 4320948 w 4734307"/>
              <a:gd name="connsiteY13" fmla="*/ 18821 h 3877359"/>
              <a:gd name="connsiteX14" fmla="*/ 4634099 w 4734307"/>
              <a:gd name="connsiteY14" fmla="*/ 18821 h 3877359"/>
              <a:gd name="connsiteX15" fmla="*/ 4734307 w 4734307"/>
              <a:gd name="connsiteY15" fmla="*/ 156607 h 3877359"/>
              <a:gd name="connsiteX16" fmla="*/ 4634099 w 4734307"/>
              <a:gd name="connsiteY16" fmla="*/ 494810 h 3877359"/>
              <a:gd name="connsiteX17" fmla="*/ 4308422 w 4734307"/>
              <a:gd name="connsiteY17" fmla="*/ 595018 h 3877359"/>
              <a:gd name="connsiteX18" fmla="*/ 4158110 w 4734307"/>
              <a:gd name="connsiteY18" fmla="*/ 707753 h 3877359"/>
              <a:gd name="connsiteX19" fmla="*/ 3995271 w 4734307"/>
              <a:gd name="connsiteY19" fmla="*/ 757857 h 3877359"/>
              <a:gd name="connsiteX20" fmla="*/ 4070427 w 4734307"/>
              <a:gd name="connsiteY20" fmla="*/ 670175 h 3877359"/>
              <a:gd name="connsiteX21" fmla="*/ 4032849 w 4734307"/>
              <a:gd name="connsiteY21" fmla="*/ 607544 h 3877359"/>
              <a:gd name="connsiteX22" fmla="*/ 4170636 w 4734307"/>
              <a:gd name="connsiteY22" fmla="*/ 482284 h 3877359"/>
              <a:gd name="connsiteX23" fmla="*/ 4057901 w 4734307"/>
              <a:gd name="connsiteY23" fmla="*/ 394602 h 3877359"/>
              <a:gd name="connsiteX24" fmla="*/ 3844959 w 4734307"/>
              <a:gd name="connsiteY24" fmla="*/ 507336 h 3877359"/>
              <a:gd name="connsiteX25" fmla="*/ 3632016 w 4734307"/>
              <a:gd name="connsiteY25" fmla="*/ 632596 h 3877359"/>
              <a:gd name="connsiteX26" fmla="*/ 3632016 w 4734307"/>
              <a:gd name="connsiteY26" fmla="*/ 707753 h 3877359"/>
              <a:gd name="connsiteX27" fmla="*/ 3506756 w 4734307"/>
              <a:gd name="connsiteY27" fmla="*/ 732805 h 3877359"/>
              <a:gd name="connsiteX28" fmla="*/ 3481704 w 4734307"/>
              <a:gd name="connsiteY28" fmla="*/ 782909 h 3877359"/>
              <a:gd name="connsiteX29" fmla="*/ 3381496 w 4734307"/>
              <a:gd name="connsiteY29" fmla="*/ 807961 h 3877359"/>
              <a:gd name="connsiteX30" fmla="*/ 3368970 w 4734307"/>
              <a:gd name="connsiteY30" fmla="*/ 870591 h 3877359"/>
              <a:gd name="connsiteX31" fmla="*/ 3594438 w 4734307"/>
              <a:gd name="connsiteY31" fmla="*/ 870591 h 3877359"/>
              <a:gd name="connsiteX32" fmla="*/ 3619490 w 4734307"/>
              <a:gd name="connsiteY32" fmla="*/ 1008377 h 3877359"/>
              <a:gd name="connsiteX33" fmla="*/ 3932641 w 4734307"/>
              <a:gd name="connsiteY33" fmla="*/ 920695 h 3877359"/>
              <a:gd name="connsiteX34" fmla="*/ 4158110 w 4734307"/>
              <a:gd name="connsiteY34" fmla="*/ 958273 h 3877359"/>
              <a:gd name="connsiteX35" fmla="*/ 4320948 w 4734307"/>
              <a:gd name="connsiteY35" fmla="*/ 945747 h 3877359"/>
              <a:gd name="connsiteX36" fmla="*/ 4358526 w 4734307"/>
              <a:gd name="connsiteY36" fmla="*/ 1020903 h 3877359"/>
              <a:gd name="connsiteX37" fmla="*/ 4082953 w 4734307"/>
              <a:gd name="connsiteY37" fmla="*/ 1108586 h 3877359"/>
              <a:gd name="connsiteX38" fmla="*/ 3757277 w 4734307"/>
              <a:gd name="connsiteY38" fmla="*/ 1396684 h 3877359"/>
              <a:gd name="connsiteX39" fmla="*/ 4007797 w 4734307"/>
              <a:gd name="connsiteY39" fmla="*/ 1471840 h 3877359"/>
              <a:gd name="connsiteX40" fmla="*/ 4383578 w 4734307"/>
              <a:gd name="connsiteY40" fmla="*/ 1872673 h 3877359"/>
              <a:gd name="connsiteX41" fmla="*/ 4270844 w 4734307"/>
              <a:gd name="connsiteY41" fmla="*/ 1872673 h 3877359"/>
              <a:gd name="connsiteX42" fmla="*/ 4458734 w 4734307"/>
              <a:gd name="connsiteY42" fmla="*/ 1997933 h 3877359"/>
              <a:gd name="connsiteX43" fmla="*/ 4133058 w 4734307"/>
              <a:gd name="connsiteY43" fmla="*/ 2098142 h 3877359"/>
              <a:gd name="connsiteX44" fmla="*/ 4571469 w 4734307"/>
              <a:gd name="connsiteY44" fmla="*/ 2160772 h 3877359"/>
              <a:gd name="connsiteX45" fmla="*/ 3957693 w 4734307"/>
              <a:gd name="connsiteY45" fmla="*/ 3087698 h 3877359"/>
              <a:gd name="connsiteX46" fmla="*/ 2805299 w 4734307"/>
              <a:gd name="connsiteY46" fmla="*/ 3576213 h 3877359"/>
              <a:gd name="connsiteX47" fmla="*/ 1941003 w 4734307"/>
              <a:gd name="connsiteY47" fmla="*/ 3726525 h 3877359"/>
              <a:gd name="connsiteX48" fmla="*/ 1941003 w 4734307"/>
              <a:gd name="connsiteY48" fmla="*/ 3864312 h 3877359"/>
              <a:gd name="connsiteX49" fmla="*/ 1740586 w 4734307"/>
              <a:gd name="connsiteY49" fmla="*/ 3851786 h 3877359"/>
              <a:gd name="connsiteX50" fmla="*/ 1753112 w 4734307"/>
              <a:gd name="connsiteY50" fmla="*/ 3688947 h 3877359"/>
              <a:gd name="connsiteX51" fmla="*/ 1364806 w 4734307"/>
              <a:gd name="connsiteY51" fmla="*/ 3676421 h 3877359"/>
              <a:gd name="connsiteX52" fmla="*/ 1126811 w 4734307"/>
              <a:gd name="connsiteY52" fmla="*/ 3801681 h 3877359"/>
              <a:gd name="connsiteX53" fmla="*/ 826186 w 4734307"/>
              <a:gd name="connsiteY53" fmla="*/ 3501057 h 3877359"/>
              <a:gd name="connsiteX54" fmla="*/ 1076707 w 4734307"/>
              <a:gd name="connsiteY54" fmla="*/ 3050120 h 3877359"/>
              <a:gd name="connsiteX55" fmla="*/ 1014077 w 4734307"/>
              <a:gd name="connsiteY55" fmla="*/ 2862229 h 3877359"/>
              <a:gd name="connsiteX56" fmla="*/ 1126811 w 4734307"/>
              <a:gd name="connsiteY56" fmla="*/ 2611709 h 3877359"/>
              <a:gd name="connsiteX57" fmla="*/ 1014077 w 4734307"/>
              <a:gd name="connsiteY57" fmla="*/ 2486449 h 3877359"/>
              <a:gd name="connsiteX58" fmla="*/ 801134 w 4734307"/>
              <a:gd name="connsiteY58" fmla="*/ 2549079 h 3877359"/>
              <a:gd name="connsiteX59" fmla="*/ 538088 w 4734307"/>
              <a:gd name="connsiteY59" fmla="*/ 2536553 h 3877359"/>
              <a:gd name="connsiteX60" fmla="*/ 11995 w 4734307"/>
              <a:gd name="connsiteY60" fmla="*/ 2398766 h 3877359"/>
              <a:gd name="connsiteX61" fmla="*/ 162307 w 4734307"/>
              <a:gd name="connsiteY61" fmla="*/ 2160772 h 3877359"/>
              <a:gd name="connsiteX62" fmla="*/ 74625 w 4734307"/>
              <a:gd name="connsiteY62" fmla="*/ 1835095 h 3877359"/>
              <a:gd name="connsiteX63" fmla="*/ 462932 w 4734307"/>
              <a:gd name="connsiteY63" fmla="*/ 1797517 h 3877359"/>
              <a:gd name="connsiteX64" fmla="*/ 763556 w 4734307"/>
              <a:gd name="connsiteY64" fmla="*/ 1672257 h 3877359"/>
              <a:gd name="connsiteX65" fmla="*/ 375249 w 4734307"/>
              <a:gd name="connsiteY65" fmla="*/ 1371632 h 3877359"/>
              <a:gd name="connsiteX66" fmla="*/ 751030 w 4734307"/>
              <a:gd name="connsiteY66" fmla="*/ 1146164 h 3877359"/>
              <a:gd name="connsiteX67" fmla="*/ 675874 w 4734307"/>
              <a:gd name="connsiteY67" fmla="*/ 1083533 h 3877359"/>
              <a:gd name="connsiteX68" fmla="*/ 688400 w 4734307"/>
              <a:gd name="connsiteY68" fmla="*/ 1020903 h 387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734307" h="3877359">
                <a:moveTo>
                  <a:pt x="688400" y="1020903"/>
                </a:moveTo>
                <a:cubicBezTo>
                  <a:pt x="700926" y="1008377"/>
                  <a:pt x="684224" y="1041780"/>
                  <a:pt x="751030" y="1008377"/>
                </a:cubicBezTo>
                <a:cubicBezTo>
                  <a:pt x="817836" y="974974"/>
                  <a:pt x="1032866" y="885205"/>
                  <a:pt x="1089233" y="820487"/>
                </a:cubicBezTo>
                <a:cubicBezTo>
                  <a:pt x="1145600" y="755769"/>
                  <a:pt x="1064181" y="684788"/>
                  <a:pt x="1089233" y="620070"/>
                </a:cubicBezTo>
                <a:cubicBezTo>
                  <a:pt x="1114285" y="555352"/>
                  <a:pt x="1174827" y="478109"/>
                  <a:pt x="1239545" y="432180"/>
                </a:cubicBezTo>
                <a:cubicBezTo>
                  <a:pt x="1304263" y="386251"/>
                  <a:pt x="1354367" y="357024"/>
                  <a:pt x="1477540" y="344498"/>
                </a:cubicBezTo>
                <a:cubicBezTo>
                  <a:pt x="1600713" y="331972"/>
                  <a:pt x="1826181" y="334060"/>
                  <a:pt x="1978581" y="357024"/>
                </a:cubicBezTo>
                <a:cubicBezTo>
                  <a:pt x="2130981" y="379988"/>
                  <a:pt x="2262504" y="465583"/>
                  <a:pt x="2391940" y="482284"/>
                </a:cubicBezTo>
                <a:cubicBezTo>
                  <a:pt x="2521376" y="498985"/>
                  <a:pt x="2617409" y="492722"/>
                  <a:pt x="2755195" y="457232"/>
                </a:cubicBezTo>
                <a:cubicBezTo>
                  <a:pt x="2892981" y="421742"/>
                  <a:pt x="3009891" y="311095"/>
                  <a:pt x="3218658" y="269342"/>
                </a:cubicBezTo>
                <a:cubicBezTo>
                  <a:pt x="3427425" y="227589"/>
                  <a:pt x="3876274" y="215063"/>
                  <a:pt x="4007797" y="206712"/>
                </a:cubicBezTo>
                <a:cubicBezTo>
                  <a:pt x="4139320" y="198361"/>
                  <a:pt x="4007797" y="219238"/>
                  <a:pt x="4007797" y="219238"/>
                </a:cubicBezTo>
                <a:cubicBezTo>
                  <a:pt x="4007797" y="215063"/>
                  <a:pt x="3955605" y="215062"/>
                  <a:pt x="4007797" y="181659"/>
                </a:cubicBezTo>
                <a:cubicBezTo>
                  <a:pt x="4059989" y="148256"/>
                  <a:pt x="4216564" y="45961"/>
                  <a:pt x="4320948" y="18821"/>
                </a:cubicBezTo>
                <a:cubicBezTo>
                  <a:pt x="4425332" y="-8319"/>
                  <a:pt x="4565206" y="-4143"/>
                  <a:pt x="4634099" y="18821"/>
                </a:cubicBezTo>
                <a:cubicBezTo>
                  <a:pt x="4702992" y="41785"/>
                  <a:pt x="4734307" y="77276"/>
                  <a:pt x="4734307" y="156607"/>
                </a:cubicBezTo>
                <a:cubicBezTo>
                  <a:pt x="4734307" y="235938"/>
                  <a:pt x="4705080" y="421742"/>
                  <a:pt x="4634099" y="494810"/>
                </a:cubicBezTo>
                <a:cubicBezTo>
                  <a:pt x="4563118" y="567878"/>
                  <a:pt x="4387753" y="559528"/>
                  <a:pt x="4308422" y="595018"/>
                </a:cubicBezTo>
                <a:cubicBezTo>
                  <a:pt x="4229091" y="630508"/>
                  <a:pt x="4210302" y="680613"/>
                  <a:pt x="4158110" y="707753"/>
                </a:cubicBezTo>
                <a:cubicBezTo>
                  <a:pt x="4105918" y="734893"/>
                  <a:pt x="4009885" y="764120"/>
                  <a:pt x="3995271" y="757857"/>
                </a:cubicBezTo>
                <a:cubicBezTo>
                  <a:pt x="3980657" y="751594"/>
                  <a:pt x="4064164" y="695227"/>
                  <a:pt x="4070427" y="670175"/>
                </a:cubicBezTo>
                <a:cubicBezTo>
                  <a:pt x="4076690" y="645123"/>
                  <a:pt x="4016148" y="638859"/>
                  <a:pt x="4032849" y="607544"/>
                </a:cubicBezTo>
                <a:cubicBezTo>
                  <a:pt x="4049550" y="576229"/>
                  <a:pt x="4166461" y="517774"/>
                  <a:pt x="4170636" y="482284"/>
                </a:cubicBezTo>
                <a:cubicBezTo>
                  <a:pt x="4174811" y="446794"/>
                  <a:pt x="4112180" y="390427"/>
                  <a:pt x="4057901" y="394602"/>
                </a:cubicBezTo>
                <a:cubicBezTo>
                  <a:pt x="4003622" y="398777"/>
                  <a:pt x="3915940" y="467670"/>
                  <a:pt x="3844959" y="507336"/>
                </a:cubicBezTo>
                <a:cubicBezTo>
                  <a:pt x="3773978" y="547002"/>
                  <a:pt x="3667507" y="599193"/>
                  <a:pt x="3632016" y="632596"/>
                </a:cubicBezTo>
                <a:cubicBezTo>
                  <a:pt x="3596525" y="665999"/>
                  <a:pt x="3652893" y="691052"/>
                  <a:pt x="3632016" y="707753"/>
                </a:cubicBezTo>
                <a:cubicBezTo>
                  <a:pt x="3611139" y="724454"/>
                  <a:pt x="3506756" y="732805"/>
                  <a:pt x="3506756" y="732805"/>
                </a:cubicBezTo>
                <a:cubicBezTo>
                  <a:pt x="3481704" y="745331"/>
                  <a:pt x="3502581" y="770383"/>
                  <a:pt x="3481704" y="782909"/>
                </a:cubicBezTo>
                <a:cubicBezTo>
                  <a:pt x="3460827" y="795435"/>
                  <a:pt x="3400285" y="793347"/>
                  <a:pt x="3381496" y="807961"/>
                </a:cubicBezTo>
                <a:cubicBezTo>
                  <a:pt x="3362707" y="822575"/>
                  <a:pt x="3333480" y="860153"/>
                  <a:pt x="3368970" y="870591"/>
                </a:cubicBezTo>
                <a:cubicBezTo>
                  <a:pt x="3404460" y="881029"/>
                  <a:pt x="3552685" y="847627"/>
                  <a:pt x="3594438" y="870591"/>
                </a:cubicBezTo>
                <a:cubicBezTo>
                  <a:pt x="3636191" y="893555"/>
                  <a:pt x="3563123" y="1000026"/>
                  <a:pt x="3619490" y="1008377"/>
                </a:cubicBezTo>
                <a:cubicBezTo>
                  <a:pt x="3675857" y="1016728"/>
                  <a:pt x="3842871" y="929046"/>
                  <a:pt x="3932641" y="920695"/>
                </a:cubicBezTo>
                <a:cubicBezTo>
                  <a:pt x="4022411" y="912344"/>
                  <a:pt x="4093392" y="954098"/>
                  <a:pt x="4158110" y="958273"/>
                </a:cubicBezTo>
                <a:cubicBezTo>
                  <a:pt x="4222828" y="962448"/>
                  <a:pt x="4287545" y="935309"/>
                  <a:pt x="4320948" y="945747"/>
                </a:cubicBezTo>
                <a:cubicBezTo>
                  <a:pt x="4354351" y="956185"/>
                  <a:pt x="4398192" y="993763"/>
                  <a:pt x="4358526" y="1020903"/>
                </a:cubicBezTo>
                <a:cubicBezTo>
                  <a:pt x="4318860" y="1048043"/>
                  <a:pt x="4183161" y="1045956"/>
                  <a:pt x="4082953" y="1108586"/>
                </a:cubicBezTo>
                <a:cubicBezTo>
                  <a:pt x="3982745" y="1171216"/>
                  <a:pt x="3769803" y="1336142"/>
                  <a:pt x="3757277" y="1396684"/>
                </a:cubicBezTo>
                <a:cubicBezTo>
                  <a:pt x="3744751" y="1457226"/>
                  <a:pt x="3903414" y="1392509"/>
                  <a:pt x="4007797" y="1471840"/>
                </a:cubicBezTo>
                <a:cubicBezTo>
                  <a:pt x="4112180" y="1551171"/>
                  <a:pt x="4339737" y="1805867"/>
                  <a:pt x="4383578" y="1872673"/>
                </a:cubicBezTo>
                <a:cubicBezTo>
                  <a:pt x="4427419" y="1939479"/>
                  <a:pt x="4258318" y="1851796"/>
                  <a:pt x="4270844" y="1872673"/>
                </a:cubicBezTo>
                <a:cubicBezTo>
                  <a:pt x="4283370" y="1893550"/>
                  <a:pt x="4481698" y="1960355"/>
                  <a:pt x="4458734" y="1997933"/>
                </a:cubicBezTo>
                <a:cubicBezTo>
                  <a:pt x="4435770" y="2035511"/>
                  <a:pt x="4114269" y="2071002"/>
                  <a:pt x="4133058" y="2098142"/>
                </a:cubicBezTo>
                <a:cubicBezTo>
                  <a:pt x="4151847" y="2125282"/>
                  <a:pt x="4600697" y="1995846"/>
                  <a:pt x="4571469" y="2160772"/>
                </a:cubicBezTo>
                <a:cubicBezTo>
                  <a:pt x="4542242" y="2325698"/>
                  <a:pt x="4252055" y="2851791"/>
                  <a:pt x="3957693" y="3087698"/>
                </a:cubicBezTo>
                <a:cubicBezTo>
                  <a:pt x="3663331" y="3323605"/>
                  <a:pt x="3141414" y="3469742"/>
                  <a:pt x="2805299" y="3576213"/>
                </a:cubicBezTo>
                <a:cubicBezTo>
                  <a:pt x="2469184" y="3682684"/>
                  <a:pt x="2085052" y="3678509"/>
                  <a:pt x="1941003" y="3726525"/>
                </a:cubicBezTo>
                <a:cubicBezTo>
                  <a:pt x="1796954" y="3774542"/>
                  <a:pt x="1974406" y="3843435"/>
                  <a:pt x="1941003" y="3864312"/>
                </a:cubicBezTo>
                <a:cubicBezTo>
                  <a:pt x="1907600" y="3885189"/>
                  <a:pt x="1771901" y="3881013"/>
                  <a:pt x="1740586" y="3851786"/>
                </a:cubicBezTo>
                <a:cubicBezTo>
                  <a:pt x="1709271" y="3822559"/>
                  <a:pt x="1815742" y="3718175"/>
                  <a:pt x="1753112" y="3688947"/>
                </a:cubicBezTo>
                <a:cubicBezTo>
                  <a:pt x="1690482" y="3659720"/>
                  <a:pt x="1469190" y="3657632"/>
                  <a:pt x="1364806" y="3676421"/>
                </a:cubicBezTo>
                <a:cubicBezTo>
                  <a:pt x="1260422" y="3695210"/>
                  <a:pt x="1216581" y="3830908"/>
                  <a:pt x="1126811" y="3801681"/>
                </a:cubicBezTo>
                <a:cubicBezTo>
                  <a:pt x="1037041" y="3772454"/>
                  <a:pt x="834537" y="3626317"/>
                  <a:pt x="826186" y="3501057"/>
                </a:cubicBezTo>
                <a:cubicBezTo>
                  <a:pt x="817835" y="3375797"/>
                  <a:pt x="1045392" y="3156591"/>
                  <a:pt x="1076707" y="3050120"/>
                </a:cubicBezTo>
                <a:cubicBezTo>
                  <a:pt x="1108022" y="2943649"/>
                  <a:pt x="1005726" y="2935297"/>
                  <a:pt x="1014077" y="2862229"/>
                </a:cubicBezTo>
                <a:cubicBezTo>
                  <a:pt x="1022428" y="2789161"/>
                  <a:pt x="1126811" y="2674339"/>
                  <a:pt x="1126811" y="2611709"/>
                </a:cubicBezTo>
                <a:cubicBezTo>
                  <a:pt x="1126811" y="2549079"/>
                  <a:pt x="1068357" y="2496887"/>
                  <a:pt x="1014077" y="2486449"/>
                </a:cubicBezTo>
                <a:cubicBezTo>
                  <a:pt x="959798" y="2476011"/>
                  <a:pt x="880465" y="2540728"/>
                  <a:pt x="801134" y="2549079"/>
                </a:cubicBezTo>
                <a:cubicBezTo>
                  <a:pt x="721803" y="2557430"/>
                  <a:pt x="669611" y="2561605"/>
                  <a:pt x="538088" y="2536553"/>
                </a:cubicBezTo>
                <a:cubicBezTo>
                  <a:pt x="406565" y="2511501"/>
                  <a:pt x="74625" y="2461396"/>
                  <a:pt x="11995" y="2398766"/>
                </a:cubicBezTo>
                <a:cubicBezTo>
                  <a:pt x="-50635" y="2336136"/>
                  <a:pt x="151869" y="2254717"/>
                  <a:pt x="162307" y="2160772"/>
                </a:cubicBezTo>
                <a:cubicBezTo>
                  <a:pt x="172745" y="2066827"/>
                  <a:pt x="24521" y="1895638"/>
                  <a:pt x="74625" y="1835095"/>
                </a:cubicBezTo>
                <a:cubicBezTo>
                  <a:pt x="124729" y="1774553"/>
                  <a:pt x="348110" y="1824657"/>
                  <a:pt x="462932" y="1797517"/>
                </a:cubicBezTo>
                <a:cubicBezTo>
                  <a:pt x="577754" y="1770377"/>
                  <a:pt x="778170" y="1743238"/>
                  <a:pt x="763556" y="1672257"/>
                </a:cubicBezTo>
                <a:cubicBezTo>
                  <a:pt x="748942" y="1601276"/>
                  <a:pt x="377337" y="1459314"/>
                  <a:pt x="375249" y="1371632"/>
                </a:cubicBezTo>
                <a:cubicBezTo>
                  <a:pt x="373161" y="1283950"/>
                  <a:pt x="700926" y="1194180"/>
                  <a:pt x="751030" y="1146164"/>
                </a:cubicBezTo>
                <a:cubicBezTo>
                  <a:pt x="801134" y="1098148"/>
                  <a:pt x="682137" y="1106498"/>
                  <a:pt x="675874" y="1083533"/>
                </a:cubicBezTo>
                <a:cubicBezTo>
                  <a:pt x="669611" y="1060569"/>
                  <a:pt x="675874" y="1033429"/>
                  <a:pt x="688400" y="1020903"/>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99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a:t>
            </a:r>
            <a:r>
              <a:rPr lang="en-US" sz="3200" b="1" dirty="0" smtClean="0">
                <a:solidFill>
                  <a:srgbClr val="FF0000"/>
                </a:solidFill>
              </a:rPr>
              <a:t>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Tự</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803466"/>
            <a:ext cx="11116234"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471" y="186490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68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TotalTime>
  <Words>3872</Words>
  <PresentationFormat>Widescreen</PresentationFormat>
  <Paragraphs>278</Paragraphs>
  <Slides>49</Slides>
  <Notes>11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SimSun</vt:lpstr>
      <vt:lpstr>Arial</vt:lpstr>
      <vt:lpstr>Arial</vt:lpstr>
      <vt:lpstr>Arial (Body)</vt:lpstr>
      <vt:lpstr>Calibri</vt:lpstr>
      <vt:lpstr>Calibri Light</vt:lpstr>
      <vt:lpstr>Montserrat</vt:lpstr>
      <vt:lpstr>Noto Sans</vt:lpstr>
      <vt:lpstr>Roboto</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Làm giấy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2021-08-29T14:05:29Z</dcterms:created>
  <dcterms:modified xsi:type="dcterms:W3CDTF">2022-08-20T03:41:19Z</dcterms:modified>
</cp:coreProperties>
</file>