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8"/>
    <p:sldId id="257" r:id="rId39"/>
    <p:sldId id="258" r:id="rId40"/>
  </p:sldIdLst>
  <p:sldSz cx="7556500" cy="10693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VN-Anastasia" charset="1" panose="020B0606040200020203"/>
      <p:regular r:id="rId10"/>
    </p:embeddedFont>
    <p:embeddedFont>
      <p:font typeface="SVN-Cookie" charset="1" panose="020B0606040200020203"/>
      <p:regular r:id="rId11"/>
    </p:embeddedFont>
    <p:embeddedFont>
      <p:font typeface="Canva Sans" charset="1" panose="020B0503030501040103"/>
      <p:regular r:id="rId12"/>
    </p:embeddedFont>
    <p:embeddedFont>
      <p:font typeface="Canva Sans Bold" charset="1" panose="020B0803030501040103"/>
      <p:regular r:id="rId13"/>
    </p:embeddedFont>
    <p:embeddedFont>
      <p:font typeface="Canva Sans Italics" charset="1" panose="020B0503030501040103"/>
      <p:regular r:id="rId14"/>
    </p:embeddedFont>
    <p:embeddedFont>
      <p:font typeface="Canva Sans Bold Italics" charset="1" panose="020B0803030501040103"/>
      <p:regular r:id="rId15"/>
    </p:embeddedFont>
    <p:embeddedFont>
      <p:font typeface="Open Sans" charset="1" panose="020B0606030504020204"/>
      <p:regular r:id="rId16"/>
    </p:embeddedFont>
    <p:embeddedFont>
      <p:font typeface="Open Sans Bold" charset="1" panose="020B0806030504020204"/>
      <p:regular r:id="rId17"/>
    </p:embeddedFont>
    <p:embeddedFont>
      <p:font typeface="Open Sans Italics" charset="1" panose="020B0606030504020204"/>
      <p:regular r:id="rId18"/>
    </p:embeddedFont>
    <p:embeddedFont>
      <p:font typeface="Open Sans Bold Italics" charset="1" panose="020B0806030504020204"/>
      <p:regular r:id="rId19"/>
    </p:embeddedFont>
    <p:embeddedFont>
      <p:font typeface="Open Sans Light" charset="1" panose="020B0306030504020204"/>
      <p:regular r:id="rId20"/>
    </p:embeddedFont>
    <p:embeddedFont>
      <p:font typeface="Open Sans Light Italics" charset="1" panose="020B0306030504020204"/>
      <p:regular r:id="rId21"/>
    </p:embeddedFont>
    <p:embeddedFont>
      <p:font typeface="Open Sans Ultra-Bold" charset="1" panose="00000000000000000000"/>
      <p:regular r:id="rId22"/>
    </p:embeddedFont>
    <p:embeddedFont>
      <p:font typeface="Open Sans Ultra-Bold Italics" charset="1" panose="00000000000000000000"/>
      <p:regular r:id="rId23"/>
    </p:embeddedFont>
    <p:embeddedFont>
      <p:font typeface="Arima Madurai" charset="1" panose="00000500000000000000"/>
      <p:regular r:id="rId24"/>
    </p:embeddedFont>
    <p:embeddedFont>
      <p:font typeface="Arima Madurai Bold" charset="1" panose="00000800000000000000"/>
      <p:regular r:id="rId25"/>
    </p:embeddedFont>
    <p:embeddedFont>
      <p:font typeface="Arima Madurai Italics" charset="1" panose="00000500000000000000"/>
      <p:regular r:id="rId26"/>
    </p:embeddedFont>
    <p:embeddedFont>
      <p:font typeface="Arima Madurai Bold Italics" charset="1" panose="00000800000000000000"/>
      <p:regular r:id="rId27"/>
    </p:embeddedFont>
    <p:embeddedFont>
      <p:font typeface="Arima Madurai Thin" charset="1" panose="00000300000000000000"/>
      <p:regular r:id="rId28"/>
    </p:embeddedFont>
    <p:embeddedFont>
      <p:font typeface="Arima Madurai Extra-Light" charset="1" panose="00000300000000000000"/>
      <p:regular r:id="rId29"/>
    </p:embeddedFont>
    <p:embeddedFont>
      <p:font typeface="Arima Madurai Light" charset="1" panose="00000400000000000000"/>
      <p:regular r:id="rId30"/>
    </p:embeddedFont>
    <p:embeddedFont>
      <p:font typeface="Arima Madurai Light Italics" charset="1" panose="00000400000000000000"/>
      <p:regular r:id="rId31"/>
    </p:embeddedFont>
    <p:embeddedFont>
      <p:font typeface="Arima Madurai Medium" charset="1" panose="00000600000000000000"/>
      <p:regular r:id="rId32"/>
    </p:embeddedFont>
    <p:embeddedFont>
      <p:font typeface="Arima Madurai Medium Italics" charset="1" panose="00000600000000000000"/>
      <p:regular r:id="rId33"/>
    </p:embeddedFont>
    <p:embeddedFont>
      <p:font typeface="Arima Madurai Ultra-Bold" charset="1" panose="00000900000000000000"/>
      <p:regular r:id="rId34"/>
    </p:embeddedFont>
    <p:embeddedFont>
      <p:font typeface="Arima Madurai Ultra-Bold Italics" charset="1" panose="00000900000000000000"/>
      <p:regular r:id="rId35"/>
    </p:embeddedFont>
    <p:embeddedFont>
      <p:font typeface="Arima Madurai Heavy" charset="1" panose="00000A00000000000000"/>
      <p:regular r:id="rId36"/>
    </p:embeddedFont>
    <p:embeddedFont>
      <p:font typeface="Arima Madurai Heavy Italics" charset="1" panose="00000A0000000000000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slides/slide1.xml" Type="http://schemas.openxmlformats.org/officeDocument/2006/relationships/slide"/><Relationship Id="rId39" Target="slides/slide2.xml" Type="http://schemas.openxmlformats.org/officeDocument/2006/relationships/slide"/><Relationship Id="rId4" Target="theme/theme1.xml" Type="http://schemas.openxmlformats.org/officeDocument/2006/relationships/theme"/><Relationship Id="rId40" Target="slides/slide3.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7BFA9"/>
        </a:solidFill>
      </p:bgPr>
    </p:bg>
    <p:spTree>
      <p:nvGrpSpPr>
        <p:cNvPr id="1" name=""/>
        <p:cNvGrpSpPr/>
        <p:nvPr/>
      </p:nvGrpSpPr>
      <p:grpSpPr>
        <a:xfrm>
          <a:off x="0" y="0"/>
          <a:ext cx="0" cy="0"/>
          <a:chOff x="0" y="0"/>
          <a:chExt cx="0" cy="0"/>
        </a:xfrm>
      </p:grpSpPr>
      <p:sp>
        <p:nvSpPr>
          <p:cNvPr name="Freeform 2" id="2"/>
          <p:cNvSpPr/>
          <p:nvPr/>
        </p:nvSpPr>
        <p:spPr>
          <a:xfrm flipH="false" flipV="false" rot="0">
            <a:off x="-881272" y="2259373"/>
            <a:ext cx="9322544" cy="8903801"/>
          </a:xfrm>
          <a:custGeom>
            <a:avLst/>
            <a:gdLst/>
            <a:ahLst/>
            <a:cxnLst/>
            <a:rect r="r" b="b" t="t" l="l"/>
            <a:pathLst>
              <a:path h="8903801" w="9322544">
                <a:moveTo>
                  <a:pt x="0" y="0"/>
                </a:moveTo>
                <a:lnTo>
                  <a:pt x="9322544" y="0"/>
                </a:lnTo>
                <a:lnTo>
                  <a:pt x="9322544" y="8903801"/>
                </a:lnTo>
                <a:lnTo>
                  <a:pt x="0" y="8903801"/>
                </a:lnTo>
                <a:lnTo>
                  <a:pt x="0" y="0"/>
                </a:lnTo>
                <a:close/>
              </a:path>
            </a:pathLst>
          </a:custGeom>
          <a:blipFill>
            <a:blip r:embed="rId2">
              <a:alphaModFix amt="25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14263" y="292190"/>
            <a:ext cx="6982557" cy="10088862"/>
            <a:chOff x="0" y="0"/>
            <a:chExt cx="2502391" cy="3615621"/>
          </a:xfrm>
        </p:grpSpPr>
        <p:sp>
          <p:nvSpPr>
            <p:cNvPr name="Freeform 4" id="4"/>
            <p:cNvSpPr/>
            <p:nvPr/>
          </p:nvSpPr>
          <p:spPr>
            <a:xfrm flipH="false" flipV="false" rot="0">
              <a:off x="0" y="0"/>
              <a:ext cx="2502391" cy="3615620"/>
            </a:xfrm>
            <a:custGeom>
              <a:avLst/>
              <a:gdLst/>
              <a:ahLst/>
              <a:cxnLst/>
              <a:rect r="r" b="b" t="t" l="l"/>
              <a:pathLst>
                <a:path h="3615620" w="2502391">
                  <a:moveTo>
                    <a:pt x="110875" y="0"/>
                  </a:moveTo>
                  <a:lnTo>
                    <a:pt x="2391516" y="0"/>
                  </a:lnTo>
                  <a:cubicBezTo>
                    <a:pt x="2452750" y="0"/>
                    <a:pt x="2502391" y="49640"/>
                    <a:pt x="2502391" y="110875"/>
                  </a:cubicBezTo>
                  <a:lnTo>
                    <a:pt x="2502391" y="3504745"/>
                  </a:lnTo>
                  <a:cubicBezTo>
                    <a:pt x="2502391" y="3534151"/>
                    <a:pt x="2490709" y="3562353"/>
                    <a:pt x="2469916" y="3583146"/>
                  </a:cubicBezTo>
                  <a:cubicBezTo>
                    <a:pt x="2449123" y="3603939"/>
                    <a:pt x="2420922" y="3615620"/>
                    <a:pt x="2391516" y="3615620"/>
                  </a:cubicBezTo>
                  <a:lnTo>
                    <a:pt x="110875" y="3615620"/>
                  </a:lnTo>
                  <a:cubicBezTo>
                    <a:pt x="81469" y="3615620"/>
                    <a:pt x="53268" y="3603939"/>
                    <a:pt x="32475" y="3583146"/>
                  </a:cubicBezTo>
                  <a:cubicBezTo>
                    <a:pt x="11681" y="3562353"/>
                    <a:pt x="0" y="3534151"/>
                    <a:pt x="0" y="3504745"/>
                  </a:cubicBezTo>
                  <a:lnTo>
                    <a:pt x="0" y="110875"/>
                  </a:lnTo>
                  <a:cubicBezTo>
                    <a:pt x="0" y="81469"/>
                    <a:pt x="11681" y="53268"/>
                    <a:pt x="32475" y="32475"/>
                  </a:cubicBezTo>
                  <a:cubicBezTo>
                    <a:pt x="53268" y="11681"/>
                    <a:pt x="81469" y="0"/>
                    <a:pt x="110875" y="0"/>
                  </a:cubicBezTo>
                  <a:close/>
                </a:path>
              </a:pathLst>
            </a:custGeom>
            <a:solidFill>
              <a:srgbClr val="FFF9F6"/>
            </a:solidFill>
          </p:spPr>
        </p:sp>
        <p:sp>
          <p:nvSpPr>
            <p:cNvPr name="TextBox 5" id="5"/>
            <p:cNvSpPr txBox="true"/>
            <p:nvPr/>
          </p:nvSpPr>
          <p:spPr>
            <a:xfrm>
              <a:off x="0" y="-28575"/>
              <a:ext cx="2502391" cy="3644196"/>
            </a:xfrm>
            <a:prstGeom prst="rect">
              <a:avLst/>
            </a:prstGeom>
          </p:spPr>
          <p:txBody>
            <a:bodyPr anchor="ctr" rtlCol="false" tIns="50800" lIns="50800" bIns="50800" rIns="50800"/>
            <a:lstStyle/>
            <a:p>
              <a:pPr algn="ctr">
                <a:lnSpc>
                  <a:spcPts val="1960"/>
                </a:lnSpc>
                <a:spcBef>
                  <a:spcPct val="0"/>
                </a:spcBef>
              </a:pPr>
            </a:p>
          </p:txBody>
        </p:sp>
      </p:grpSp>
      <p:sp>
        <p:nvSpPr>
          <p:cNvPr name="Freeform 6" id="6"/>
          <p:cNvSpPr/>
          <p:nvPr/>
        </p:nvSpPr>
        <p:spPr>
          <a:xfrm flipH="false" flipV="false" rot="-8346025">
            <a:off x="6481992" y="14168"/>
            <a:ext cx="2963105" cy="1644524"/>
          </a:xfrm>
          <a:custGeom>
            <a:avLst/>
            <a:gdLst/>
            <a:ahLst/>
            <a:cxnLst/>
            <a:rect r="r" b="b" t="t" l="l"/>
            <a:pathLst>
              <a:path h="1644524" w="2963105">
                <a:moveTo>
                  <a:pt x="0" y="0"/>
                </a:moveTo>
                <a:lnTo>
                  <a:pt x="2963105" y="0"/>
                </a:lnTo>
                <a:lnTo>
                  <a:pt x="2963105" y="1644524"/>
                </a:lnTo>
                <a:lnTo>
                  <a:pt x="0" y="16445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2476164">
            <a:off x="-1359547" y="9388441"/>
            <a:ext cx="2471231" cy="1371533"/>
          </a:xfrm>
          <a:custGeom>
            <a:avLst/>
            <a:gdLst/>
            <a:ahLst/>
            <a:cxnLst/>
            <a:rect r="r" b="b" t="t" l="l"/>
            <a:pathLst>
              <a:path h="1371533" w="2471231">
                <a:moveTo>
                  <a:pt x="0" y="0"/>
                </a:moveTo>
                <a:lnTo>
                  <a:pt x="2471231" y="0"/>
                </a:lnTo>
                <a:lnTo>
                  <a:pt x="2471231" y="1371534"/>
                </a:lnTo>
                <a:lnTo>
                  <a:pt x="0" y="13715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9486935">
            <a:off x="6500879" y="-1214093"/>
            <a:ext cx="1591882" cy="2432042"/>
          </a:xfrm>
          <a:custGeom>
            <a:avLst/>
            <a:gdLst/>
            <a:ahLst/>
            <a:cxnLst/>
            <a:rect r="r" b="b" t="t" l="l"/>
            <a:pathLst>
              <a:path h="2432042" w="1591882">
                <a:moveTo>
                  <a:pt x="0" y="0"/>
                </a:moveTo>
                <a:lnTo>
                  <a:pt x="1591882" y="0"/>
                </a:lnTo>
                <a:lnTo>
                  <a:pt x="1591882" y="2432041"/>
                </a:lnTo>
                <a:lnTo>
                  <a:pt x="0" y="24320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true" flipV="false" rot="10017680">
            <a:off x="1517089" y="41403"/>
            <a:ext cx="402798" cy="462503"/>
          </a:xfrm>
          <a:custGeom>
            <a:avLst/>
            <a:gdLst/>
            <a:ahLst/>
            <a:cxnLst/>
            <a:rect r="r" b="b" t="t" l="l"/>
            <a:pathLst>
              <a:path h="462503" w="402798">
                <a:moveTo>
                  <a:pt x="402798" y="0"/>
                </a:moveTo>
                <a:lnTo>
                  <a:pt x="0" y="0"/>
                </a:lnTo>
                <a:lnTo>
                  <a:pt x="0" y="462503"/>
                </a:lnTo>
                <a:lnTo>
                  <a:pt x="402798" y="462503"/>
                </a:lnTo>
                <a:lnTo>
                  <a:pt x="402798"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true" flipV="false" rot="10017680">
            <a:off x="1020331" y="925016"/>
            <a:ext cx="402798" cy="462503"/>
          </a:xfrm>
          <a:custGeom>
            <a:avLst/>
            <a:gdLst/>
            <a:ahLst/>
            <a:cxnLst/>
            <a:rect r="r" b="b" t="t" l="l"/>
            <a:pathLst>
              <a:path h="462503" w="402798">
                <a:moveTo>
                  <a:pt x="402798" y="0"/>
                </a:moveTo>
                <a:lnTo>
                  <a:pt x="0" y="0"/>
                </a:lnTo>
                <a:lnTo>
                  <a:pt x="0" y="462503"/>
                </a:lnTo>
                <a:lnTo>
                  <a:pt x="402798" y="462503"/>
                </a:lnTo>
                <a:lnTo>
                  <a:pt x="402798"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2296483">
            <a:off x="6704017" y="10011046"/>
            <a:ext cx="402798" cy="462503"/>
          </a:xfrm>
          <a:custGeom>
            <a:avLst/>
            <a:gdLst/>
            <a:ahLst/>
            <a:cxnLst/>
            <a:rect r="r" b="b" t="t" l="l"/>
            <a:pathLst>
              <a:path h="462503" w="402798">
                <a:moveTo>
                  <a:pt x="0" y="0"/>
                </a:moveTo>
                <a:lnTo>
                  <a:pt x="402798" y="0"/>
                </a:lnTo>
                <a:lnTo>
                  <a:pt x="402798" y="462503"/>
                </a:lnTo>
                <a:lnTo>
                  <a:pt x="0" y="46250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649528" y="-197828"/>
            <a:ext cx="2776501" cy="1519503"/>
          </a:xfrm>
          <a:custGeom>
            <a:avLst/>
            <a:gdLst/>
            <a:ahLst/>
            <a:cxnLst/>
            <a:rect r="r" b="b" t="t" l="l"/>
            <a:pathLst>
              <a:path h="1519503" w="2776501">
                <a:moveTo>
                  <a:pt x="0" y="0"/>
                </a:moveTo>
                <a:lnTo>
                  <a:pt x="2776501" y="0"/>
                </a:lnTo>
                <a:lnTo>
                  <a:pt x="2776501" y="1519503"/>
                </a:lnTo>
                <a:lnTo>
                  <a:pt x="0" y="15195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3" id="13"/>
          <p:cNvGrpSpPr/>
          <p:nvPr/>
        </p:nvGrpSpPr>
        <p:grpSpPr>
          <a:xfrm rot="0">
            <a:off x="352173" y="1388491"/>
            <a:ext cx="6906737" cy="8992561"/>
            <a:chOff x="0" y="0"/>
            <a:chExt cx="2475219" cy="3222731"/>
          </a:xfrm>
        </p:grpSpPr>
        <p:sp>
          <p:nvSpPr>
            <p:cNvPr name="Freeform 14" id="14"/>
            <p:cNvSpPr/>
            <p:nvPr/>
          </p:nvSpPr>
          <p:spPr>
            <a:xfrm flipH="false" flipV="false" rot="0">
              <a:off x="0" y="0"/>
              <a:ext cx="2475218" cy="3222731"/>
            </a:xfrm>
            <a:custGeom>
              <a:avLst/>
              <a:gdLst/>
              <a:ahLst/>
              <a:cxnLst/>
              <a:rect r="r" b="b" t="t" l="l"/>
              <a:pathLst>
                <a:path h="3222731" w="2475218">
                  <a:moveTo>
                    <a:pt x="11209" y="0"/>
                  </a:moveTo>
                  <a:lnTo>
                    <a:pt x="2464009" y="0"/>
                  </a:lnTo>
                  <a:cubicBezTo>
                    <a:pt x="2466982" y="0"/>
                    <a:pt x="2469833" y="1181"/>
                    <a:pt x="2471935" y="3283"/>
                  </a:cubicBezTo>
                  <a:cubicBezTo>
                    <a:pt x="2474038" y="5385"/>
                    <a:pt x="2475218" y="8236"/>
                    <a:pt x="2475218" y="11209"/>
                  </a:cubicBezTo>
                  <a:lnTo>
                    <a:pt x="2475218" y="3211522"/>
                  </a:lnTo>
                  <a:cubicBezTo>
                    <a:pt x="2475218" y="3214495"/>
                    <a:pt x="2474038" y="3217346"/>
                    <a:pt x="2471935" y="3219448"/>
                  </a:cubicBezTo>
                  <a:cubicBezTo>
                    <a:pt x="2469833" y="3221550"/>
                    <a:pt x="2466982" y="3222731"/>
                    <a:pt x="2464009" y="3222731"/>
                  </a:cubicBezTo>
                  <a:lnTo>
                    <a:pt x="11209" y="3222731"/>
                  </a:lnTo>
                  <a:cubicBezTo>
                    <a:pt x="8236" y="3222731"/>
                    <a:pt x="5385" y="3221550"/>
                    <a:pt x="3283" y="3219448"/>
                  </a:cubicBezTo>
                  <a:cubicBezTo>
                    <a:pt x="1181" y="3217346"/>
                    <a:pt x="0" y="3214495"/>
                    <a:pt x="0" y="3211522"/>
                  </a:cubicBezTo>
                  <a:lnTo>
                    <a:pt x="0" y="11209"/>
                  </a:lnTo>
                  <a:cubicBezTo>
                    <a:pt x="0" y="8236"/>
                    <a:pt x="1181" y="5385"/>
                    <a:pt x="3283" y="3283"/>
                  </a:cubicBezTo>
                  <a:cubicBezTo>
                    <a:pt x="5385" y="1181"/>
                    <a:pt x="8236" y="0"/>
                    <a:pt x="11209" y="0"/>
                  </a:cubicBezTo>
                  <a:close/>
                </a:path>
              </a:pathLst>
            </a:custGeom>
            <a:solidFill>
              <a:srgbClr val="FFFFFF"/>
            </a:solidFill>
            <a:ln w="19050" cap="sq">
              <a:solidFill>
                <a:srgbClr val="C66030"/>
              </a:solidFill>
              <a:prstDash val="solid"/>
              <a:miter/>
            </a:ln>
          </p:spPr>
        </p:sp>
        <p:sp>
          <p:nvSpPr>
            <p:cNvPr name="TextBox 15" id="15"/>
            <p:cNvSpPr txBox="true"/>
            <p:nvPr/>
          </p:nvSpPr>
          <p:spPr>
            <a:xfrm>
              <a:off x="0" y="-47625"/>
              <a:ext cx="2475219" cy="3270356"/>
            </a:xfrm>
            <a:prstGeom prst="rect">
              <a:avLst/>
            </a:prstGeom>
          </p:spPr>
          <p:txBody>
            <a:bodyPr anchor="ctr" rtlCol="false" tIns="50800" lIns="50800" bIns="50800" rIns="50800"/>
            <a:lstStyle/>
            <a:p>
              <a:pPr algn="ctr">
                <a:lnSpc>
                  <a:spcPts val="1960"/>
                </a:lnSpc>
                <a:spcBef>
                  <a:spcPct val="0"/>
                </a:spcBef>
              </a:pPr>
            </a:p>
          </p:txBody>
        </p:sp>
      </p:grpSp>
      <p:sp>
        <p:nvSpPr>
          <p:cNvPr name="Freeform 16" id="16"/>
          <p:cNvSpPr/>
          <p:nvPr/>
        </p:nvSpPr>
        <p:spPr>
          <a:xfrm flipH="false" flipV="false" rot="5523311">
            <a:off x="48692" y="1083556"/>
            <a:ext cx="531141" cy="609870"/>
          </a:xfrm>
          <a:custGeom>
            <a:avLst/>
            <a:gdLst/>
            <a:ahLst/>
            <a:cxnLst/>
            <a:rect r="r" b="b" t="t" l="l"/>
            <a:pathLst>
              <a:path h="609870" w="531141">
                <a:moveTo>
                  <a:pt x="0" y="0"/>
                </a:moveTo>
                <a:lnTo>
                  <a:pt x="531141" y="0"/>
                </a:lnTo>
                <a:lnTo>
                  <a:pt x="531141" y="609870"/>
                </a:lnTo>
                <a:lnTo>
                  <a:pt x="0" y="6098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358936">
            <a:off x="-201421" y="10030403"/>
            <a:ext cx="778471" cy="1189330"/>
          </a:xfrm>
          <a:custGeom>
            <a:avLst/>
            <a:gdLst/>
            <a:ahLst/>
            <a:cxnLst/>
            <a:rect r="r" b="b" t="t" l="l"/>
            <a:pathLst>
              <a:path h="1189330" w="778471">
                <a:moveTo>
                  <a:pt x="0" y="0"/>
                </a:moveTo>
                <a:lnTo>
                  <a:pt x="778471" y="0"/>
                </a:lnTo>
                <a:lnTo>
                  <a:pt x="778471" y="1189330"/>
                </a:lnTo>
                <a:lnTo>
                  <a:pt x="0" y="11893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8" id="18"/>
          <p:cNvSpPr txBox="true"/>
          <p:nvPr/>
        </p:nvSpPr>
        <p:spPr>
          <a:xfrm rot="0">
            <a:off x="807333" y="370979"/>
            <a:ext cx="5996417" cy="306705"/>
          </a:xfrm>
          <a:prstGeom prst="rect">
            <a:avLst/>
          </a:prstGeom>
        </p:spPr>
        <p:txBody>
          <a:bodyPr anchor="t" rtlCol="false" tIns="0" lIns="0" bIns="0" rIns="0">
            <a:spAutoFit/>
          </a:bodyPr>
          <a:lstStyle/>
          <a:p>
            <a:pPr>
              <a:lnSpc>
                <a:spcPts val="2520"/>
              </a:lnSpc>
              <a:spcBef>
                <a:spcPct val="0"/>
              </a:spcBef>
            </a:pPr>
            <a:r>
              <a:rPr lang="en-US" sz="1800">
                <a:solidFill>
                  <a:srgbClr val="3B3633"/>
                </a:solidFill>
                <a:latin typeface="SVN-Cookie"/>
              </a:rPr>
              <a:t>Học sinh:.....................................................................................Lớp......................................</a:t>
            </a:r>
          </a:p>
        </p:txBody>
      </p:sp>
      <p:sp>
        <p:nvSpPr>
          <p:cNvPr name="TextBox 19" id="19"/>
          <p:cNvSpPr txBox="true"/>
          <p:nvPr/>
        </p:nvSpPr>
        <p:spPr>
          <a:xfrm rot="0">
            <a:off x="973351" y="776107"/>
            <a:ext cx="5932065" cy="533011"/>
          </a:xfrm>
          <a:prstGeom prst="rect">
            <a:avLst/>
          </a:prstGeom>
        </p:spPr>
        <p:txBody>
          <a:bodyPr anchor="t" rtlCol="false" tIns="0" lIns="0" bIns="0" rIns="0">
            <a:spAutoFit/>
          </a:bodyPr>
          <a:lstStyle/>
          <a:p>
            <a:pPr algn="ctr">
              <a:lnSpc>
                <a:spcPts val="4261"/>
              </a:lnSpc>
            </a:pPr>
            <a:r>
              <a:rPr lang="en-US" sz="3673">
                <a:solidFill>
                  <a:srgbClr val="FF3131"/>
                </a:solidFill>
                <a:latin typeface="SVN-Anastasia"/>
              </a:rPr>
              <a:t>Cuộc hội ngộ trên đất cảng</a:t>
            </a:r>
          </a:p>
        </p:txBody>
      </p:sp>
      <p:sp>
        <p:nvSpPr>
          <p:cNvPr name="TextBox 20" id="20"/>
          <p:cNvSpPr txBox="true"/>
          <p:nvPr/>
        </p:nvSpPr>
        <p:spPr>
          <a:xfrm rot="0">
            <a:off x="400599" y="1629232"/>
            <a:ext cx="6806171" cy="8682356"/>
          </a:xfrm>
          <a:prstGeom prst="rect">
            <a:avLst/>
          </a:prstGeom>
        </p:spPr>
        <p:txBody>
          <a:bodyPr anchor="t" rtlCol="false" tIns="0" lIns="0" bIns="0" rIns="0">
            <a:spAutoFit/>
          </a:bodyPr>
          <a:lstStyle/>
          <a:p>
            <a:pPr algn="just">
              <a:lnSpc>
                <a:spcPts val="1010"/>
              </a:lnSpc>
            </a:pPr>
            <a:r>
              <a:rPr lang="en-US" sz="1000" spc="-45">
                <a:solidFill>
                  <a:srgbClr val="000000"/>
                </a:solidFill>
                <a:latin typeface="Arima Madurai Bold"/>
              </a:rPr>
              <a:t>        Từ những ngày đầu đến Sài Gòn, anh Ba luôn luôn tìm hướng đi ra một phương trời xa khác để thực hiện ước mơ lớn, nhưng anh vẫn canh cánh bên lòng việc đi tìm gặp cha. Anh đinh ninh cha mình đã rời huyện đường Bình Khê vào Sài Gòn từ ngày anh còn dạy học ở Phan Thiết. Vì vậy anh đã tìm đến người bạn thân từ thuở nhỏ là Diệp Văn Kì hiện đang ở Sài Gòn vừa ôn lại những kỉ niệm xưa vừa hỏi tin tức về cha. Văn Kì bày tỏ sự ngạc nhiên khi thấy bạn mình tù một “cậu ấm” nay tình nguyện dấn thân vào cuộc đời người thợ làm thuê vất vả còn người cha của “cậu ấm” đó từ một bậc đại khoa bỏ quan trường tình nguyện làm một thầy lang đi khắp chốn chữa bệnh giúp dân nghèo.</a:t>
            </a:r>
          </a:p>
          <a:p>
            <a:pPr algn="just">
              <a:lnSpc>
                <a:spcPts val="1010"/>
              </a:lnSpc>
            </a:pPr>
            <a:r>
              <a:rPr lang="en-US" sz="1000" spc="-45">
                <a:solidFill>
                  <a:srgbClr val="000000"/>
                </a:solidFill>
                <a:latin typeface="Arima Madurai Bold"/>
              </a:rPr>
              <a:t>         Đoạn trích dưới đây kể lại cuộc gặp gỡ cảm động của cha con Nguyễn Tất Thành. Thành phố lên đèn. Những người không gia đình đủ hạng tuổi, nằm, ngồi trên hè phố ngổn ngang, nhếch nhác. Một vài người giành chỗ tốt đang cãi nhau om sòm. Có người nằm gối đầu lên một khúc gỗ thường kê hàng, chân gác vắt vẻo lên thùng hàng, ca một giọng ca buồn nẫu ruột...</a:t>
            </a:r>
          </a:p>
          <a:p>
            <a:pPr algn="just">
              <a:lnSpc>
                <a:spcPts val="1010"/>
              </a:lnSpc>
            </a:pPr>
            <a:r>
              <a:rPr lang="en-US" sz="1000" spc="-45">
                <a:solidFill>
                  <a:srgbClr val="000000"/>
                </a:solidFill>
                <a:latin typeface="Arima Madurai Bold"/>
              </a:rPr>
              <a:t> Anh Ba rẽ vào con đường Cuốc-bê. Hai ba cô gái từ trong bóng tối, dưới mái hiên đi ra đón mời : “Em mời thầy Hai… mời thầy Hai vô chỗ em... Xài tốt mà hổng mắc tiền... Đi với em nghe thầy Hai…” Anh Ba ớn xương sống, suýt co chân chạy khỏi đám gái giang hồ. Nhưng thấy có nhiều người đi qua đi lại, anh trấn tĩnh được và lẳng lặng bước đến lữ quán Nam Đồng Hương.</a:t>
            </a:r>
          </a:p>
          <a:p>
            <a:pPr algn="just">
              <a:lnSpc>
                <a:spcPts val="1010"/>
              </a:lnSpc>
            </a:pPr>
            <a:r>
              <a:rPr lang="en-US" sz="1000" spc="-45">
                <a:solidFill>
                  <a:srgbClr val="000000"/>
                </a:solidFill>
                <a:latin typeface="Arima Madurai Bold"/>
              </a:rPr>
              <a:t>         Một ông lão ngồi coi hàng ngay trước cửa thấy anh Ba ăn mặc quần áo đặc sệt dân “cu-li”, liền xua tay :</a:t>
            </a:r>
          </a:p>
          <a:p>
            <a:pPr algn="just">
              <a:lnSpc>
                <a:spcPts val="1010"/>
              </a:lnSpc>
            </a:pPr>
            <a:r>
              <a:rPr lang="en-US" sz="1000" spc="-45">
                <a:solidFill>
                  <a:srgbClr val="000000"/>
                </a:solidFill>
                <a:latin typeface="Arima Madurai Bold"/>
              </a:rPr>
              <a:t> – Quan Phó bảng tối nay không về đây nghỉ. Chắc chú mày đến mời quan đi coi mạch cho người bệnh hả?</a:t>
            </a:r>
          </a:p>
          <a:p>
            <a:pPr algn="just">
              <a:lnSpc>
                <a:spcPts val="1010"/>
              </a:lnSpc>
            </a:pPr>
            <a:r>
              <a:rPr lang="en-US" sz="1000" spc="-45">
                <a:solidFill>
                  <a:srgbClr val="000000"/>
                </a:solidFill>
                <a:latin typeface="Arima Madurai Bold"/>
              </a:rPr>
              <a:t> – Dạ, không ạ. Cháu đến thăm sức khỏe của ông Phó bảng Huy thôi ạ.</a:t>
            </a:r>
          </a:p>
          <a:p>
            <a:pPr algn="just">
              <a:lnSpc>
                <a:spcPts val="1010"/>
              </a:lnSpc>
            </a:pPr>
            <a:r>
              <a:rPr lang="en-US" sz="1000" spc="-45">
                <a:solidFill>
                  <a:srgbClr val="000000"/>
                </a:solidFill>
                <a:latin typeface="Arima Madurai Bold"/>
              </a:rPr>
              <a:t> – Chú mày quen quan Phó bảng à?</a:t>
            </a:r>
          </a:p>
          <a:p>
            <a:pPr algn="just">
              <a:lnSpc>
                <a:spcPts val="1010"/>
              </a:lnSpc>
            </a:pPr>
            <a:r>
              <a:rPr lang="en-US" sz="1000" spc="-45">
                <a:solidFill>
                  <a:srgbClr val="000000"/>
                </a:solidFill>
                <a:latin typeface="Arima Madurai Bold"/>
              </a:rPr>
              <a:t> – Vâng ạ.</a:t>
            </a:r>
          </a:p>
          <a:p>
            <a:pPr algn="just">
              <a:lnSpc>
                <a:spcPts val="1010"/>
              </a:lnSpc>
            </a:pPr>
            <a:r>
              <a:rPr lang="en-US" sz="1000" spc="-45">
                <a:solidFill>
                  <a:srgbClr val="000000"/>
                </a:solidFill>
                <a:latin typeface="Arima Madurai Bold"/>
              </a:rPr>
              <a:t> – Tối mai hãy đến nghe. Tao sẽ thưa trước với quan Phó bảng cho. A! Mà tên chú mày là gì?</a:t>
            </a:r>
          </a:p>
          <a:p>
            <a:pPr algn="just">
              <a:lnSpc>
                <a:spcPts val="1010"/>
              </a:lnSpc>
            </a:pPr>
            <a:r>
              <a:rPr lang="en-US" sz="1000" spc="-45">
                <a:solidFill>
                  <a:srgbClr val="000000"/>
                </a:solidFill>
                <a:latin typeface="Arima Madurai Bold"/>
              </a:rPr>
              <a:t> – Tên cháu là Thành ạ.</a:t>
            </a:r>
          </a:p>
          <a:p>
            <a:pPr algn="just">
              <a:lnSpc>
                <a:spcPts val="1010"/>
              </a:lnSpc>
            </a:pPr>
            <a:r>
              <a:rPr lang="en-US" sz="1000" spc="-45">
                <a:solidFill>
                  <a:srgbClr val="000000"/>
                </a:solidFill>
                <a:latin typeface="Arima Madurai Bold"/>
              </a:rPr>
              <a:t> – Làm thợ ở hãng nào đó?</a:t>
            </a:r>
          </a:p>
          <a:p>
            <a:pPr algn="just">
              <a:lnSpc>
                <a:spcPts val="1010"/>
              </a:lnSpc>
            </a:pPr>
            <a:r>
              <a:rPr lang="en-US" sz="1000" spc="-45">
                <a:solidFill>
                  <a:srgbClr val="000000"/>
                </a:solidFill>
                <a:latin typeface="Arima Madurai Bold"/>
              </a:rPr>
              <a:t> – Dạ… cháu làm ở Bến Nhà Rồng ạ.</a:t>
            </a:r>
          </a:p>
          <a:p>
            <a:pPr algn="just">
              <a:lnSpc>
                <a:spcPts val="1010"/>
              </a:lnSpc>
            </a:pPr>
            <a:r>
              <a:rPr lang="en-US" sz="1000" spc="-45">
                <a:solidFill>
                  <a:srgbClr val="000000"/>
                </a:solidFill>
                <a:latin typeface="Arima Madurai Bold"/>
              </a:rPr>
              <a:t> – Khá heng. Trông người như học trò mà chịu chơi cái nghề phu bốc vác là có chí anh hùng đó chớ.</a:t>
            </a:r>
          </a:p>
          <a:p>
            <a:pPr algn="just">
              <a:lnSpc>
                <a:spcPts val="1010"/>
              </a:lnSpc>
            </a:pPr>
            <a:r>
              <a:rPr lang="en-US" sz="1000" spc="-45">
                <a:solidFill>
                  <a:srgbClr val="000000"/>
                </a:solidFill>
                <a:latin typeface="Arima Madurai Bold"/>
              </a:rPr>
              <a:t> – Cháu cảm ơn ông, cháu xin đi ạ.</a:t>
            </a:r>
          </a:p>
          <a:p>
            <a:pPr algn="just">
              <a:lnSpc>
                <a:spcPts val="1010"/>
              </a:lnSpc>
            </a:pPr>
            <a:r>
              <a:rPr lang="en-US" sz="1000" spc="-45">
                <a:solidFill>
                  <a:srgbClr val="000000"/>
                </a:solidFill>
                <a:latin typeface="Arima Madurai Bold"/>
              </a:rPr>
              <a:t> – Rồi... Rồi. Tối mới đến đây gặp quan Phó bảng Huy, heng.</a:t>
            </a:r>
          </a:p>
          <a:p>
            <a:pPr algn="just">
              <a:lnSpc>
                <a:spcPts val="1010"/>
              </a:lnSpc>
            </a:pPr>
            <a:r>
              <a:rPr lang="en-US" sz="1000" spc="-45">
                <a:solidFill>
                  <a:srgbClr val="000000"/>
                </a:solidFill>
                <a:latin typeface="Arima Madurai Bold"/>
              </a:rPr>
              <a:t>       Cả đêm nhớ cha, anh Ba trằn trọc cho tới sáng hôm sau. Anh không đợi tối mới đến lữ quán Nam Đồng Hương tìm cha. Anh nghỉ việc buổi sáng, đi thẳng đến hiệu thuốc bắc Tam Thiên Đường, tại đường Đét-xpa- nhơ (d’Espagne). Anh đi đã khá sớm mà lúc tới nơi, người bệnh đợi xin đơn thuốc trước cửa hiệu thuốc đã đông rồi. Anh Ba đứng khuất trong đám người bệnh, ông Phó bảng Huy mải xem mạch, không thấy được người con trai thứ hiện đã có mặt ở bên ông. Hai mắt anh cứ muốn trào lệ khi nhìn thấy hình hài cha tiều tụy, chiếc áo năm thân sờn vai, vá hai miếng ở cùi chỏ, quần tai tượng chỉ dài quá gối, chiếc khăn rằn cũ vắt qua vai. Ông ngồi ở cái ghế đẩu, bên cạnh là chiếc bàn độc nhỏ để nghiên mực, giấy bút. Ông xem mạch xong quay sang phía bàn viết đơn thuốc; bệnh nhân tự đưa đơn vào quầy hàng cân thuốc, thanh toán tiền với chủ hiệu Tam Thiên Đường.</a:t>
            </a:r>
          </a:p>
          <a:p>
            <a:pPr algn="just">
              <a:lnSpc>
                <a:spcPts val="1010"/>
              </a:lnSpc>
            </a:pPr>
            <a:r>
              <a:rPr lang="en-US" sz="1000" spc="-45">
                <a:solidFill>
                  <a:srgbClr val="000000"/>
                </a:solidFill>
                <a:latin typeface="Arima Madurai Bold"/>
              </a:rPr>
              <a:t>         Anh Ba đợi một lúc lâu lâu, nhân khi người đến khám bệnh đã vãn, anh bước đến bên cha. Ông Phó bảng Huy nhìn lên. Anh Ba xúc động :</a:t>
            </a:r>
          </a:p>
          <a:p>
            <a:pPr algn="just">
              <a:lnSpc>
                <a:spcPts val="1010"/>
              </a:lnSpc>
            </a:pPr>
            <a:r>
              <a:rPr lang="en-US" sz="1000" spc="-45">
                <a:solidFill>
                  <a:srgbClr val="000000"/>
                </a:solidFill>
                <a:latin typeface="Arima Madurai Bold"/>
              </a:rPr>
              <a:t> – Cha! Cha!</a:t>
            </a:r>
          </a:p>
          <a:p>
            <a:pPr algn="just">
              <a:lnSpc>
                <a:spcPts val="1010"/>
              </a:lnSpc>
            </a:pPr>
            <a:r>
              <a:rPr lang="en-US" sz="1000" spc="-45">
                <a:solidFill>
                  <a:srgbClr val="000000"/>
                </a:solidFill>
                <a:latin typeface="Arima Madurai Bold"/>
              </a:rPr>
              <a:t> – Thành... Thành đó à! – ông đứng dậy. – Con vô đây từ bao giờ?</a:t>
            </a:r>
          </a:p>
          <a:p>
            <a:pPr algn="just">
              <a:lnSpc>
                <a:spcPts val="1010"/>
              </a:lnSpc>
            </a:pPr>
            <a:r>
              <a:rPr lang="en-US" sz="1000" spc="-45">
                <a:solidFill>
                  <a:srgbClr val="000000"/>
                </a:solidFill>
                <a:latin typeface="Arima Madurai Bold"/>
              </a:rPr>
              <a:t> -Thưa cha, con mới vô ạ.</a:t>
            </a:r>
          </a:p>
          <a:p>
            <a:pPr algn="just">
              <a:lnSpc>
                <a:spcPts val="1010"/>
              </a:lnSpc>
            </a:pPr>
            <a:r>
              <a:rPr lang="en-US" sz="1000" spc="-45">
                <a:solidFill>
                  <a:srgbClr val="000000"/>
                </a:solidFill>
                <a:latin typeface="Arima Madurai Bold"/>
              </a:rPr>
              <a:t> Ông chỉ tay về chiếc ghế mà bệnh nhân thường ngồi để ông xem mạch :</a:t>
            </a:r>
          </a:p>
          <a:p>
            <a:pPr algn="just">
              <a:lnSpc>
                <a:spcPts val="1010"/>
              </a:lnSpc>
            </a:pPr>
            <a:r>
              <a:rPr lang="en-US" sz="1000" spc="-45">
                <a:solidFill>
                  <a:srgbClr val="000000"/>
                </a:solidFill>
                <a:latin typeface="Arima Madurai Bold"/>
              </a:rPr>
              <a:t> – Con ngồi xuống đó !</a:t>
            </a:r>
          </a:p>
          <a:p>
            <a:pPr algn="just">
              <a:lnSpc>
                <a:spcPts val="1010"/>
              </a:lnSpc>
            </a:pPr>
            <a:r>
              <a:rPr lang="en-US" sz="1000" spc="-45">
                <a:solidFill>
                  <a:srgbClr val="000000"/>
                </a:solidFill>
                <a:latin typeface="Arima Madurai Bold"/>
              </a:rPr>
              <a:t> Anh Ba nhấc ghế chếch sang bên cạnh cha và ngồi xuống. Anh vẫn còn chưa hết xúc động, giọng còn hơi run :</a:t>
            </a:r>
          </a:p>
          <a:p>
            <a:pPr algn="just">
              <a:lnSpc>
                <a:spcPts val="1010"/>
              </a:lnSpc>
            </a:pPr>
            <a:r>
              <a:rPr lang="en-US" sz="1000" spc="-45">
                <a:solidFill>
                  <a:srgbClr val="000000"/>
                </a:solidFill>
                <a:latin typeface="Arima Madurai Bold"/>
              </a:rPr>
              <a:t> – Bấy lâu sức khỏe của cha... có được...</a:t>
            </a:r>
          </a:p>
          <a:p>
            <a:pPr algn="just">
              <a:lnSpc>
                <a:spcPts val="1010"/>
              </a:lnSpc>
            </a:pPr>
            <a:r>
              <a:rPr lang="en-US" sz="1000" spc="-45">
                <a:solidFill>
                  <a:srgbClr val="000000"/>
                </a:solidFill>
                <a:latin typeface="Arima Madurai Bold"/>
              </a:rPr>
              <a:t> – Con đừng bận tâm về cha. Cha mong đợi ở con những điều khác chứ không phải mong đợi sự săn sóc của con. – ông hỏi đột ngột : – Hôm nay con đi đâu mà ghé lại đây?</a:t>
            </a:r>
          </a:p>
          <a:p>
            <a:pPr algn="just">
              <a:lnSpc>
                <a:spcPts val="1010"/>
              </a:lnSpc>
            </a:pPr>
            <a:r>
              <a:rPr lang="en-US" sz="1000" spc="-45">
                <a:solidFill>
                  <a:srgbClr val="000000"/>
                </a:solidFill>
                <a:latin typeface="Arima Madurai Bold"/>
              </a:rPr>
              <a:t> Mắt anh Ba rơm rớm lệ :</a:t>
            </a:r>
          </a:p>
          <a:p>
            <a:pPr algn="just">
              <a:lnSpc>
                <a:spcPts val="1010"/>
              </a:lnSpc>
            </a:pPr>
            <a:r>
              <a:rPr lang="en-US" sz="1000" spc="-45">
                <a:solidFill>
                  <a:srgbClr val="000000"/>
                </a:solidFill>
                <a:latin typeface="Arima Madurai Bold"/>
              </a:rPr>
              <a:t> – Con đi tìm cha ạ.</a:t>
            </a:r>
          </a:p>
          <a:p>
            <a:pPr algn="just">
              <a:lnSpc>
                <a:spcPts val="1010"/>
              </a:lnSpc>
            </a:pPr>
            <a:r>
              <a:rPr lang="en-US" sz="1000" spc="-45">
                <a:solidFill>
                  <a:srgbClr val="000000"/>
                </a:solidFill>
                <a:latin typeface="Arima Madurai Bold"/>
              </a:rPr>
              <a:t> – Nước mất, con lo tìm đường cứu nước. Con tìm cha lúc này chẳng có nghĩa lý gì.</a:t>
            </a:r>
          </a:p>
          <a:p>
            <a:pPr algn="just">
              <a:lnSpc>
                <a:spcPts val="1010"/>
              </a:lnSpc>
            </a:pPr>
            <a:r>
              <a:rPr lang="en-US" sz="1000" spc="-45">
                <a:solidFill>
                  <a:srgbClr val="000000"/>
                </a:solidFill>
                <a:latin typeface="Arima Madurai Bold"/>
              </a:rPr>
              <a:t> Anh Ba hai mắt lấp lánh nỗi đau nhìn mái đầu cha đã ngả màu tiêu muối :</a:t>
            </a:r>
          </a:p>
          <a:p>
            <a:pPr algn="just">
              <a:lnSpc>
                <a:spcPts val="1010"/>
              </a:lnSpc>
            </a:pPr>
            <a:r>
              <a:rPr lang="en-US" sz="1000" spc="-45">
                <a:solidFill>
                  <a:srgbClr val="000000"/>
                </a:solidFill>
                <a:latin typeface="Arima Madurai Bold"/>
              </a:rPr>
              <a:t> – Thưa cha, con không bao giờ dám xao lãng lời cha dạy, cha ạ.</a:t>
            </a:r>
          </a:p>
          <a:p>
            <a:pPr algn="just">
              <a:lnSpc>
                <a:spcPts val="1010"/>
              </a:lnSpc>
            </a:pPr>
            <a:r>
              <a:rPr lang="en-US" sz="1000" spc="-45">
                <a:solidFill>
                  <a:srgbClr val="000000"/>
                </a:solidFill>
                <a:latin typeface="Arima Madurai Bold"/>
              </a:rPr>
              <a:t> Anh Ba định nói thêm với cha về dự định những công việc của mình thì một ông già mặc bộ đồ lụa tơ tằm màu mỡ gà rộng thùng thình, chống gậy trúc bước đến, lễ độ thưa :</a:t>
            </a:r>
          </a:p>
          <a:p>
            <a:pPr algn="just">
              <a:lnSpc>
                <a:spcPts val="1010"/>
              </a:lnSpc>
            </a:pPr>
            <a:r>
              <a:rPr lang="en-US" sz="1000" spc="-45">
                <a:solidFill>
                  <a:srgbClr val="000000"/>
                </a:solidFill>
                <a:latin typeface="Arima Madurai Bold"/>
              </a:rPr>
              <a:t> – Bẩm quan lớn!</a:t>
            </a:r>
          </a:p>
          <a:p>
            <a:pPr algn="just">
              <a:lnSpc>
                <a:spcPts val="1010"/>
              </a:lnSpc>
            </a:pPr>
            <a:r>
              <a:rPr lang="en-US" sz="1000" spc="-45">
                <a:solidFill>
                  <a:srgbClr val="000000"/>
                </a:solidFill>
                <a:latin typeface="Arima Madurai Bold"/>
              </a:rPr>
              <a:t> Ông Phó bảng ngạc nhiên nói :</a:t>
            </a:r>
          </a:p>
          <a:p>
            <a:pPr algn="just">
              <a:lnSpc>
                <a:spcPts val="1010"/>
              </a:lnSpc>
            </a:pPr>
            <a:r>
              <a:rPr lang="en-US" sz="1000" spc="-45">
                <a:solidFill>
                  <a:srgbClr val="000000"/>
                </a:solidFill>
                <a:latin typeface="Arima Madurai Bold"/>
              </a:rPr>
              <a:t> – Tôi còn đợi quan tài chứ có còn đâu cái quan lớn, quan bé nữa mà quý ông thưa với bẩm.</a:t>
            </a:r>
          </a:p>
          <a:p>
            <a:pPr algn="just">
              <a:lnSpc>
                <a:spcPts val="1010"/>
              </a:lnSpc>
            </a:pPr>
            <a:r>
              <a:rPr lang="en-US" sz="1000" spc="-45">
                <a:solidFill>
                  <a:srgbClr val="000000"/>
                </a:solidFill>
                <a:latin typeface="Arima Madurai Bold"/>
              </a:rPr>
              <a:t> Anh Ba đứng lên nhường ghế cho ông khách. Ông Phó bảng chìa tay mời :</a:t>
            </a:r>
          </a:p>
          <a:p>
            <a:pPr algn="just">
              <a:lnSpc>
                <a:spcPts val="1010"/>
              </a:lnSpc>
            </a:pPr>
            <a:r>
              <a:rPr lang="en-US" sz="1000" spc="-45">
                <a:solidFill>
                  <a:srgbClr val="000000"/>
                </a:solidFill>
                <a:latin typeface="Arima Madurai Bold"/>
              </a:rPr>
              <a:t> – Xin quý ông ngồi tạm. Ông già vẫn giữ lễ phép :</a:t>
            </a:r>
          </a:p>
          <a:p>
            <a:pPr algn="just">
              <a:lnSpc>
                <a:spcPts val="1010"/>
              </a:lnSpc>
            </a:pPr>
            <a:r>
              <a:rPr lang="en-US" sz="1000" spc="-45">
                <a:solidFill>
                  <a:srgbClr val="000000"/>
                </a:solidFill>
                <a:latin typeface="Arima Madurai Bold"/>
              </a:rPr>
              <a:t> – Bẩm quan! Đã là quan thanh liêm thì dù chỉ ngồi ở ghế quan trường một ngày cũng để lại tiếng thơm trong lòng dân mãi mãi không hề phai. Kẻ tham nhũng thì dù dang ngồi trên nóc nhà quan, dân đã hạ xuống gót giày đi giữa thế gian. Với lòng kính mộ quan Phó bảng cho nên kẻ lẩn thẩn này mới dám nói những lời sỗ sàng ấy.</a:t>
            </a:r>
          </a:p>
          <a:p>
            <a:pPr algn="just">
              <a:lnSpc>
                <a:spcPts val="1010"/>
              </a:lnSpc>
            </a:pPr>
            <a:r>
              <a:rPr lang="en-US" sz="1000" spc="-45">
                <a:solidFill>
                  <a:srgbClr val="000000"/>
                </a:solidFill>
                <a:latin typeface="Arima Madurai Bold"/>
              </a:rPr>
              <a:t> – Thưa quý ông, – quan Phó bảng Huy sửa lại cổ áo, nói – xin hẹn ông sáng hôm sau tới đây tôi sẽ xem lại mạch và trở đơn, giờ thì tôi đang có chút việc bàn với con trai tôi.</a:t>
            </a:r>
          </a:p>
          <a:p>
            <a:pPr algn="just">
              <a:lnSpc>
                <a:spcPts val="1010"/>
              </a:lnSpc>
            </a:pPr>
            <a:r>
              <a:rPr lang="en-US" sz="1000" spc="-45">
                <a:solidFill>
                  <a:srgbClr val="000000"/>
                </a:solidFill>
                <a:latin typeface="Arima Madurai Bold"/>
              </a:rPr>
              <a:t> Ông già nhìn anh Ba :</a:t>
            </a:r>
          </a:p>
          <a:p>
            <a:pPr algn="just">
              <a:lnSpc>
                <a:spcPts val="1010"/>
              </a:lnSpc>
            </a:pPr>
            <a:r>
              <a:rPr lang="en-US" sz="1000" spc="-45">
                <a:solidFill>
                  <a:srgbClr val="000000"/>
                </a:solidFill>
                <a:latin typeface="Arima Madurai Bold"/>
              </a:rPr>
              <a:t> – Ồ! Chào cậu ấm.</a:t>
            </a:r>
          </a:p>
          <a:p>
            <a:pPr algn="just">
              <a:lnSpc>
                <a:spcPts val="1010"/>
              </a:lnSpc>
            </a:pPr>
            <a:r>
              <a:rPr lang="en-US" sz="1000" spc="-45">
                <a:solidFill>
                  <a:srgbClr val="000000"/>
                </a:solidFill>
                <a:latin typeface="Arima Madurai Bold"/>
              </a:rPr>
              <a:t> – Cháu không dám. Cháu đã chào cụ ban nãy ạ. – Anh Ba đáp lại.</a:t>
            </a:r>
          </a:p>
          <a:p>
            <a:pPr algn="just">
              <a:lnSpc>
                <a:spcPts val="1010"/>
              </a:lnSpc>
            </a:pPr>
            <a:r>
              <a:rPr lang="en-US" sz="1000" spc="-45">
                <a:solidFill>
                  <a:srgbClr val="000000"/>
                </a:solidFill>
                <a:latin typeface="Arima Madurai Bold"/>
              </a:rPr>
              <a:t> Ông già nói khoan thai :</a:t>
            </a:r>
          </a:p>
          <a:p>
            <a:pPr algn="just">
              <a:lnSpc>
                <a:spcPts val="1010"/>
              </a:lnSpc>
            </a:pPr>
            <a:r>
              <a:rPr lang="en-US" sz="1000" spc="-45">
                <a:solidFill>
                  <a:srgbClr val="000000"/>
                </a:solidFill>
                <a:latin typeface="Arima Madurai Bold"/>
              </a:rPr>
              <a:t> – Thưa quan Phó bảng, tôi đến yết kiến quan xin được biết nhà để đưa chút lễ bạc lòng thành đến tạ ơn quan đã chữa cho tôi, con gái tôi khỏi bệnh.</a:t>
            </a:r>
          </a:p>
          <a:p>
            <a:pPr algn="just">
              <a:lnSpc>
                <a:spcPts val="1010"/>
              </a:lnSpc>
            </a:pPr>
            <a:r>
              <a:rPr lang="en-US" sz="1000" spc="-45">
                <a:solidFill>
                  <a:srgbClr val="000000"/>
                </a:solidFill>
                <a:latin typeface="Arima Madurai Bold"/>
              </a:rPr>
              <a:t> – Cảm ơn ông đã có tấm lòng nghĩ đến tôi. Nhưng, xin ông miễn cho kẻ hàn sĩ này cái việc lễ lạt ấy. Nước mất, tôi đâu còn nhà nữa! Cha con tôi sống nay đây mai đó, ông ạ.</a:t>
            </a:r>
          </a:p>
          <a:p>
            <a:pPr algn="just">
              <a:lnSpc>
                <a:spcPts val="1010"/>
              </a:lnSpc>
            </a:pPr>
            <a:r>
              <a:rPr lang="en-US" sz="1000" spc="-45">
                <a:solidFill>
                  <a:srgbClr val="000000"/>
                </a:solidFill>
                <a:latin typeface="Arima Madurai Bold"/>
              </a:rPr>
              <a:t>         Nghe cha nói với ông già, anh Ba hơi cúi đầu, bàn chân anh gí mũi dép xuống đất, hai mắt anh nhiễu lên những tia đom đóm muôn màu. Ánh nắng xẻ dài đường phố. Bóng cây in xuống bên đường nơi anh Ba đứng.</a:t>
            </a:r>
          </a:p>
          <a:p>
            <a:pPr algn="just">
              <a:lnSpc>
                <a:spcPts val="1010"/>
              </a:lnSpc>
            </a:pPr>
          </a:p>
        </p:txBody>
      </p:sp>
      <p:sp>
        <p:nvSpPr>
          <p:cNvPr name="TextBox 21" id="21"/>
          <p:cNvSpPr txBox="true"/>
          <p:nvPr/>
        </p:nvSpPr>
        <p:spPr>
          <a:xfrm rot="0">
            <a:off x="636907" y="1426994"/>
            <a:ext cx="2941340" cy="147955"/>
          </a:xfrm>
          <a:prstGeom prst="rect">
            <a:avLst/>
          </a:prstGeom>
        </p:spPr>
        <p:txBody>
          <a:bodyPr anchor="t" rtlCol="false" tIns="0" lIns="0" bIns="0" rIns="0">
            <a:spAutoFit/>
          </a:bodyPr>
          <a:lstStyle/>
          <a:p>
            <a:pPr algn="ctr">
              <a:lnSpc>
                <a:spcPts val="1160"/>
              </a:lnSpc>
              <a:spcBef>
                <a:spcPct val="0"/>
              </a:spcBef>
            </a:pPr>
            <a:r>
              <a:rPr lang="en-US" sz="1000">
                <a:solidFill>
                  <a:srgbClr val="FF3131"/>
                </a:solidFill>
                <a:latin typeface="Arima Madurai Bold"/>
              </a:rPr>
              <a:t>Đọc kĩ đoạn trích sau và trả lời các câu hỏi bên dưới: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7BFA9"/>
        </a:solidFill>
      </p:bgPr>
    </p:bg>
    <p:spTree>
      <p:nvGrpSpPr>
        <p:cNvPr id="1" name=""/>
        <p:cNvGrpSpPr/>
        <p:nvPr/>
      </p:nvGrpSpPr>
      <p:grpSpPr>
        <a:xfrm>
          <a:off x="0" y="0"/>
          <a:ext cx="0" cy="0"/>
          <a:chOff x="0" y="0"/>
          <a:chExt cx="0" cy="0"/>
        </a:xfrm>
      </p:grpSpPr>
      <p:sp>
        <p:nvSpPr>
          <p:cNvPr name="Freeform 2" id="2"/>
          <p:cNvSpPr/>
          <p:nvPr/>
        </p:nvSpPr>
        <p:spPr>
          <a:xfrm flipH="false" flipV="false" rot="0">
            <a:off x="-881272" y="2259373"/>
            <a:ext cx="9322544" cy="8903801"/>
          </a:xfrm>
          <a:custGeom>
            <a:avLst/>
            <a:gdLst/>
            <a:ahLst/>
            <a:cxnLst/>
            <a:rect r="r" b="b" t="t" l="l"/>
            <a:pathLst>
              <a:path h="8903801" w="9322544">
                <a:moveTo>
                  <a:pt x="0" y="0"/>
                </a:moveTo>
                <a:lnTo>
                  <a:pt x="9322544" y="0"/>
                </a:lnTo>
                <a:lnTo>
                  <a:pt x="9322544" y="8903801"/>
                </a:lnTo>
                <a:lnTo>
                  <a:pt x="0" y="8903801"/>
                </a:lnTo>
                <a:lnTo>
                  <a:pt x="0" y="0"/>
                </a:lnTo>
                <a:close/>
              </a:path>
            </a:pathLst>
          </a:custGeom>
          <a:blipFill>
            <a:blip r:embed="rId2">
              <a:alphaModFix amt="25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60347" y="292190"/>
            <a:ext cx="7036473" cy="10088862"/>
            <a:chOff x="0" y="0"/>
            <a:chExt cx="2521713" cy="3615621"/>
          </a:xfrm>
        </p:grpSpPr>
        <p:sp>
          <p:nvSpPr>
            <p:cNvPr name="Freeform 4" id="4"/>
            <p:cNvSpPr/>
            <p:nvPr/>
          </p:nvSpPr>
          <p:spPr>
            <a:xfrm flipH="false" flipV="false" rot="0">
              <a:off x="0" y="0"/>
              <a:ext cx="2521713" cy="3615620"/>
            </a:xfrm>
            <a:custGeom>
              <a:avLst/>
              <a:gdLst/>
              <a:ahLst/>
              <a:cxnLst/>
              <a:rect r="r" b="b" t="t" l="l"/>
              <a:pathLst>
                <a:path h="3615620" w="2521713">
                  <a:moveTo>
                    <a:pt x="110026" y="0"/>
                  </a:moveTo>
                  <a:lnTo>
                    <a:pt x="2411687" y="0"/>
                  </a:lnTo>
                  <a:cubicBezTo>
                    <a:pt x="2472453" y="0"/>
                    <a:pt x="2521713" y="49260"/>
                    <a:pt x="2521713" y="110026"/>
                  </a:cubicBezTo>
                  <a:lnTo>
                    <a:pt x="2521713" y="3505595"/>
                  </a:lnTo>
                  <a:cubicBezTo>
                    <a:pt x="2521713" y="3566360"/>
                    <a:pt x="2472453" y="3615620"/>
                    <a:pt x="2411687" y="3615620"/>
                  </a:cubicBezTo>
                  <a:lnTo>
                    <a:pt x="110026" y="3615620"/>
                  </a:lnTo>
                  <a:cubicBezTo>
                    <a:pt x="49260" y="3615620"/>
                    <a:pt x="0" y="3566360"/>
                    <a:pt x="0" y="3505595"/>
                  </a:cubicBezTo>
                  <a:lnTo>
                    <a:pt x="0" y="110026"/>
                  </a:lnTo>
                  <a:cubicBezTo>
                    <a:pt x="0" y="49260"/>
                    <a:pt x="49260" y="0"/>
                    <a:pt x="110026" y="0"/>
                  </a:cubicBezTo>
                  <a:close/>
                </a:path>
              </a:pathLst>
            </a:custGeom>
            <a:solidFill>
              <a:srgbClr val="FFF9F6"/>
            </a:solidFill>
          </p:spPr>
        </p:sp>
        <p:sp>
          <p:nvSpPr>
            <p:cNvPr name="TextBox 5" id="5"/>
            <p:cNvSpPr txBox="true"/>
            <p:nvPr/>
          </p:nvSpPr>
          <p:spPr>
            <a:xfrm>
              <a:off x="0" y="-28575"/>
              <a:ext cx="2521713" cy="3644196"/>
            </a:xfrm>
            <a:prstGeom prst="rect">
              <a:avLst/>
            </a:prstGeom>
          </p:spPr>
          <p:txBody>
            <a:bodyPr anchor="ctr" rtlCol="false" tIns="50800" lIns="50800" bIns="50800" rIns="50800"/>
            <a:lstStyle/>
            <a:p>
              <a:pPr algn="ctr">
                <a:lnSpc>
                  <a:spcPts val="1960"/>
                </a:lnSpc>
                <a:spcBef>
                  <a:spcPct val="0"/>
                </a:spcBef>
              </a:pPr>
            </a:p>
          </p:txBody>
        </p:sp>
      </p:grpSp>
      <p:sp>
        <p:nvSpPr>
          <p:cNvPr name="Freeform 6" id="6"/>
          <p:cNvSpPr/>
          <p:nvPr/>
        </p:nvSpPr>
        <p:spPr>
          <a:xfrm flipH="false" flipV="false" rot="-8346025">
            <a:off x="6481992" y="14168"/>
            <a:ext cx="2963105" cy="1644524"/>
          </a:xfrm>
          <a:custGeom>
            <a:avLst/>
            <a:gdLst/>
            <a:ahLst/>
            <a:cxnLst/>
            <a:rect r="r" b="b" t="t" l="l"/>
            <a:pathLst>
              <a:path h="1644524" w="2963105">
                <a:moveTo>
                  <a:pt x="0" y="0"/>
                </a:moveTo>
                <a:lnTo>
                  <a:pt x="2963105" y="0"/>
                </a:lnTo>
                <a:lnTo>
                  <a:pt x="2963105" y="1644524"/>
                </a:lnTo>
                <a:lnTo>
                  <a:pt x="0" y="16445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2476164">
            <a:off x="-1359547" y="9388441"/>
            <a:ext cx="2471231" cy="1371533"/>
          </a:xfrm>
          <a:custGeom>
            <a:avLst/>
            <a:gdLst/>
            <a:ahLst/>
            <a:cxnLst/>
            <a:rect r="r" b="b" t="t" l="l"/>
            <a:pathLst>
              <a:path h="1371533" w="2471231">
                <a:moveTo>
                  <a:pt x="0" y="0"/>
                </a:moveTo>
                <a:lnTo>
                  <a:pt x="2471231" y="0"/>
                </a:lnTo>
                <a:lnTo>
                  <a:pt x="2471231" y="1371534"/>
                </a:lnTo>
                <a:lnTo>
                  <a:pt x="0" y="13715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9486935">
            <a:off x="6742763" y="-1167329"/>
            <a:ext cx="1398173" cy="2136097"/>
          </a:xfrm>
          <a:custGeom>
            <a:avLst/>
            <a:gdLst/>
            <a:ahLst/>
            <a:cxnLst/>
            <a:rect r="r" b="b" t="t" l="l"/>
            <a:pathLst>
              <a:path h="2136097" w="1398173">
                <a:moveTo>
                  <a:pt x="0" y="0"/>
                </a:moveTo>
                <a:lnTo>
                  <a:pt x="1398173" y="0"/>
                </a:lnTo>
                <a:lnTo>
                  <a:pt x="1398173" y="2136097"/>
                </a:lnTo>
                <a:lnTo>
                  <a:pt x="0" y="21360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true" flipV="false" rot="10017680">
            <a:off x="1517089" y="41403"/>
            <a:ext cx="402798" cy="462503"/>
          </a:xfrm>
          <a:custGeom>
            <a:avLst/>
            <a:gdLst/>
            <a:ahLst/>
            <a:cxnLst/>
            <a:rect r="r" b="b" t="t" l="l"/>
            <a:pathLst>
              <a:path h="462503" w="402798">
                <a:moveTo>
                  <a:pt x="402798" y="0"/>
                </a:moveTo>
                <a:lnTo>
                  <a:pt x="0" y="0"/>
                </a:lnTo>
                <a:lnTo>
                  <a:pt x="0" y="462503"/>
                </a:lnTo>
                <a:lnTo>
                  <a:pt x="402798" y="462503"/>
                </a:lnTo>
                <a:lnTo>
                  <a:pt x="402798"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true" flipV="false" rot="10017680">
            <a:off x="675505" y="524748"/>
            <a:ext cx="402798" cy="462503"/>
          </a:xfrm>
          <a:custGeom>
            <a:avLst/>
            <a:gdLst/>
            <a:ahLst/>
            <a:cxnLst/>
            <a:rect r="r" b="b" t="t" l="l"/>
            <a:pathLst>
              <a:path h="462503" w="402798">
                <a:moveTo>
                  <a:pt x="402799" y="0"/>
                </a:moveTo>
                <a:lnTo>
                  <a:pt x="0" y="0"/>
                </a:lnTo>
                <a:lnTo>
                  <a:pt x="0" y="462504"/>
                </a:lnTo>
                <a:lnTo>
                  <a:pt x="402799" y="462504"/>
                </a:lnTo>
                <a:lnTo>
                  <a:pt x="40279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2296483">
            <a:off x="7059310" y="10079861"/>
            <a:ext cx="402798" cy="462503"/>
          </a:xfrm>
          <a:custGeom>
            <a:avLst/>
            <a:gdLst/>
            <a:ahLst/>
            <a:cxnLst/>
            <a:rect r="r" b="b" t="t" l="l"/>
            <a:pathLst>
              <a:path h="462503" w="402798">
                <a:moveTo>
                  <a:pt x="0" y="0"/>
                </a:moveTo>
                <a:lnTo>
                  <a:pt x="402799" y="0"/>
                </a:lnTo>
                <a:lnTo>
                  <a:pt x="402799" y="462504"/>
                </a:lnTo>
                <a:lnTo>
                  <a:pt x="0" y="46250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649528" y="-197828"/>
            <a:ext cx="2776501" cy="1519503"/>
          </a:xfrm>
          <a:custGeom>
            <a:avLst/>
            <a:gdLst/>
            <a:ahLst/>
            <a:cxnLst/>
            <a:rect r="r" b="b" t="t" l="l"/>
            <a:pathLst>
              <a:path h="1519503" w="2776501">
                <a:moveTo>
                  <a:pt x="0" y="0"/>
                </a:moveTo>
                <a:lnTo>
                  <a:pt x="2776501" y="0"/>
                </a:lnTo>
                <a:lnTo>
                  <a:pt x="2776501" y="1519503"/>
                </a:lnTo>
                <a:lnTo>
                  <a:pt x="0" y="15195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5523311">
            <a:off x="48692" y="1186786"/>
            <a:ext cx="531141" cy="609870"/>
          </a:xfrm>
          <a:custGeom>
            <a:avLst/>
            <a:gdLst/>
            <a:ahLst/>
            <a:cxnLst/>
            <a:rect r="r" b="b" t="t" l="l"/>
            <a:pathLst>
              <a:path h="609870" w="531141">
                <a:moveTo>
                  <a:pt x="0" y="0"/>
                </a:moveTo>
                <a:lnTo>
                  <a:pt x="531141" y="0"/>
                </a:lnTo>
                <a:lnTo>
                  <a:pt x="531141" y="609870"/>
                </a:lnTo>
                <a:lnTo>
                  <a:pt x="0" y="6098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4" id="14"/>
          <p:cNvGrpSpPr/>
          <p:nvPr/>
        </p:nvGrpSpPr>
        <p:grpSpPr>
          <a:xfrm rot="0">
            <a:off x="323290" y="293287"/>
            <a:ext cx="3391923" cy="1849824"/>
            <a:chOff x="0" y="0"/>
            <a:chExt cx="1215588" cy="662935"/>
          </a:xfrm>
        </p:grpSpPr>
        <p:sp>
          <p:nvSpPr>
            <p:cNvPr name="Freeform 15" id="15"/>
            <p:cNvSpPr/>
            <p:nvPr/>
          </p:nvSpPr>
          <p:spPr>
            <a:xfrm flipH="false" flipV="false" rot="0">
              <a:off x="0" y="0"/>
              <a:ext cx="1215588" cy="662935"/>
            </a:xfrm>
            <a:custGeom>
              <a:avLst/>
              <a:gdLst/>
              <a:ahLst/>
              <a:cxnLst/>
              <a:rect r="r" b="b" t="t" l="l"/>
              <a:pathLst>
                <a:path h="662935" w="1215588">
                  <a:moveTo>
                    <a:pt x="22825" y="0"/>
                  </a:moveTo>
                  <a:lnTo>
                    <a:pt x="1192764" y="0"/>
                  </a:lnTo>
                  <a:cubicBezTo>
                    <a:pt x="1198817" y="0"/>
                    <a:pt x="1204623" y="2405"/>
                    <a:pt x="1208903" y="6685"/>
                  </a:cubicBezTo>
                  <a:cubicBezTo>
                    <a:pt x="1213184" y="10966"/>
                    <a:pt x="1215588" y="16771"/>
                    <a:pt x="1215588" y="22825"/>
                  </a:cubicBezTo>
                  <a:lnTo>
                    <a:pt x="1215588" y="640111"/>
                  </a:lnTo>
                  <a:cubicBezTo>
                    <a:pt x="1215588" y="652716"/>
                    <a:pt x="1205370" y="662935"/>
                    <a:pt x="1192764" y="662935"/>
                  </a:cubicBezTo>
                  <a:lnTo>
                    <a:pt x="22825" y="662935"/>
                  </a:lnTo>
                  <a:cubicBezTo>
                    <a:pt x="10219" y="662935"/>
                    <a:pt x="0" y="652716"/>
                    <a:pt x="0" y="640111"/>
                  </a:cubicBezTo>
                  <a:lnTo>
                    <a:pt x="0" y="22825"/>
                  </a:lnTo>
                  <a:cubicBezTo>
                    <a:pt x="0" y="10219"/>
                    <a:pt x="10219" y="0"/>
                    <a:pt x="22825" y="0"/>
                  </a:cubicBezTo>
                  <a:close/>
                </a:path>
              </a:pathLst>
            </a:custGeom>
            <a:solidFill>
              <a:srgbClr val="FFFFFF"/>
            </a:solidFill>
            <a:ln w="19050" cap="sq">
              <a:solidFill>
                <a:srgbClr val="C66030"/>
              </a:solidFill>
              <a:prstDash val="solid"/>
              <a:miter/>
            </a:ln>
          </p:spPr>
        </p:sp>
        <p:sp>
          <p:nvSpPr>
            <p:cNvPr name="TextBox 16" id="16"/>
            <p:cNvSpPr txBox="true"/>
            <p:nvPr/>
          </p:nvSpPr>
          <p:spPr>
            <a:xfrm>
              <a:off x="0" y="-47625"/>
              <a:ext cx="1215588" cy="710560"/>
            </a:xfrm>
            <a:prstGeom prst="rect">
              <a:avLst/>
            </a:prstGeom>
          </p:spPr>
          <p:txBody>
            <a:bodyPr anchor="ctr" rtlCol="false" tIns="50800" lIns="50800" bIns="50800" rIns="50800"/>
            <a:lstStyle/>
            <a:p>
              <a:pPr algn="ctr">
                <a:lnSpc>
                  <a:spcPts val="1960"/>
                </a:lnSpc>
                <a:spcBef>
                  <a:spcPct val="0"/>
                </a:spcBef>
              </a:pPr>
            </a:p>
          </p:txBody>
        </p:sp>
      </p:grpSp>
      <p:sp>
        <p:nvSpPr>
          <p:cNvPr name="Freeform 17" id="17"/>
          <p:cNvSpPr/>
          <p:nvPr/>
        </p:nvSpPr>
        <p:spPr>
          <a:xfrm flipH="false" flipV="false" rot="358936">
            <a:off x="-94554" y="9749635"/>
            <a:ext cx="969274" cy="1480835"/>
          </a:xfrm>
          <a:custGeom>
            <a:avLst/>
            <a:gdLst/>
            <a:ahLst/>
            <a:cxnLst/>
            <a:rect r="r" b="b" t="t" l="l"/>
            <a:pathLst>
              <a:path h="1480835" w="969274">
                <a:moveTo>
                  <a:pt x="0" y="0"/>
                </a:moveTo>
                <a:lnTo>
                  <a:pt x="969274" y="0"/>
                </a:lnTo>
                <a:lnTo>
                  <a:pt x="969274" y="1480835"/>
                </a:lnTo>
                <a:lnTo>
                  <a:pt x="0" y="14808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8" id="18"/>
          <p:cNvSpPr txBox="true"/>
          <p:nvPr/>
        </p:nvSpPr>
        <p:spPr>
          <a:xfrm rot="0">
            <a:off x="381055" y="351395"/>
            <a:ext cx="3312502" cy="1791716"/>
          </a:xfrm>
          <a:prstGeom prst="rect">
            <a:avLst/>
          </a:prstGeom>
        </p:spPr>
        <p:txBody>
          <a:bodyPr anchor="t" rtlCol="false" tIns="0" lIns="0" bIns="0" rIns="0">
            <a:spAutoFit/>
          </a:bodyPr>
          <a:lstStyle/>
          <a:p>
            <a:pPr algn="just">
              <a:lnSpc>
                <a:spcPts val="1364"/>
              </a:lnSpc>
            </a:pPr>
            <a:r>
              <a:rPr lang="en-US" sz="1100">
                <a:solidFill>
                  <a:srgbClr val="FF2768"/>
                </a:solidFill>
                <a:latin typeface="Arima Madurai Bold"/>
              </a:rPr>
              <a:t>Câu 1: </a:t>
            </a:r>
            <a:r>
              <a:rPr lang="en-US" sz="1100">
                <a:solidFill>
                  <a:srgbClr val="3B3633"/>
                </a:solidFill>
                <a:latin typeface="Arima Madurai Bold"/>
              </a:rPr>
              <a:t>Cuộc hội ngộ trên đất Cảng nói về cuộc gặp mặt của những ai?</a:t>
            </a:r>
          </a:p>
          <a:p>
            <a:pPr algn="just">
              <a:lnSpc>
                <a:spcPts val="1680"/>
              </a:lnSpc>
            </a:pPr>
            <a:r>
              <a:rPr lang="en-US" sz="1200" spc="-61">
                <a:solidFill>
                  <a:srgbClr val="A6A6A6"/>
                </a:solidFill>
                <a:latin typeface="Arima Madurai Bold"/>
              </a:rPr>
              <a:t>--------------------------------------------------------------------------------------------------------------------------------------------------------------------------------------------------------------------------------------------------------------------------------------------------------------------------------------------------------------------------------------------------------------------------------------------------</a:t>
            </a:r>
          </a:p>
        </p:txBody>
      </p:sp>
      <p:grpSp>
        <p:nvGrpSpPr>
          <p:cNvPr name="Group 19" id="19"/>
          <p:cNvGrpSpPr/>
          <p:nvPr/>
        </p:nvGrpSpPr>
        <p:grpSpPr>
          <a:xfrm rot="0">
            <a:off x="3752917" y="292190"/>
            <a:ext cx="3498765" cy="1850921"/>
            <a:chOff x="0" y="0"/>
            <a:chExt cx="1253878" cy="663328"/>
          </a:xfrm>
        </p:grpSpPr>
        <p:sp>
          <p:nvSpPr>
            <p:cNvPr name="Freeform 20" id="20"/>
            <p:cNvSpPr/>
            <p:nvPr/>
          </p:nvSpPr>
          <p:spPr>
            <a:xfrm flipH="false" flipV="false" rot="0">
              <a:off x="0" y="0"/>
              <a:ext cx="1253878" cy="663328"/>
            </a:xfrm>
            <a:custGeom>
              <a:avLst/>
              <a:gdLst/>
              <a:ahLst/>
              <a:cxnLst/>
              <a:rect r="r" b="b" t="t" l="l"/>
              <a:pathLst>
                <a:path h="663328" w="1253878">
                  <a:moveTo>
                    <a:pt x="22128" y="0"/>
                  </a:moveTo>
                  <a:lnTo>
                    <a:pt x="1231751" y="0"/>
                  </a:lnTo>
                  <a:cubicBezTo>
                    <a:pt x="1243971" y="0"/>
                    <a:pt x="1253878" y="9907"/>
                    <a:pt x="1253878" y="22128"/>
                  </a:cubicBezTo>
                  <a:lnTo>
                    <a:pt x="1253878" y="641201"/>
                  </a:lnTo>
                  <a:cubicBezTo>
                    <a:pt x="1253878" y="647069"/>
                    <a:pt x="1251547" y="652698"/>
                    <a:pt x="1247397" y="656847"/>
                  </a:cubicBezTo>
                  <a:cubicBezTo>
                    <a:pt x="1243248" y="660997"/>
                    <a:pt x="1237619" y="663328"/>
                    <a:pt x="1231751" y="663328"/>
                  </a:cubicBezTo>
                  <a:lnTo>
                    <a:pt x="22128" y="663328"/>
                  </a:lnTo>
                  <a:cubicBezTo>
                    <a:pt x="16259" y="663328"/>
                    <a:pt x="10631" y="660997"/>
                    <a:pt x="6481" y="656847"/>
                  </a:cubicBezTo>
                  <a:cubicBezTo>
                    <a:pt x="2331" y="652698"/>
                    <a:pt x="0" y="647069"/>
                    <a:pt x="0" y="641201"/>
                  </a:cubicBezTo>
                  <a:lnTo>
                    <a:pt x="0" y="22128"/>
                  </a:lnTo>
                  <a:cubicBezTo>
                    <a:pt x="0" y="16259"/>
                    <a:pt x="2331" y="10631"/>
                    <a:pt x="6481" y="6481"/>
                  </a:cubicBezTo>
                  <a:cubicBezTo>
                    <a:pt x="10631" y="2331"/>
                    <a:pt x="16259" y="0"/>
                    <a:pt x="22128" y="0"/>
                  </a:cubicBezTo>
                  <a:close/>
                </a:path>
              </a:pathLst>
            </a:custGeom>
            <a:solidFill>
              <a:srgbClr val="FFFFFF"/>
            </a:solidFill>
            <a:ln w="19050" cap="sq">
              <a:solidFill>
                <a:srgbClr val="C66030"/>
              </a:solidFill>
              <a:prstDash val="solid"/>
              <a:miter/>
            </a:ln>
          </p:spPr>
        </p:sp>
        <p:sp>
          <p:nvSpPr>
            <p:cNvPr name="TextBox 21" id="21"/>
            <p:cNvSpPr txBox="true"/>
            <p:nvPr/>
          </p:nvSpPr>
          <p:spPr>
            <a:xfrm>
              <a:off x="0" y="-47625"/>
              <a:ext cx="1253878" cy="710953"/>
            </a:xfrm>
            <a:prstGeom prst="rect">
              <a:avLst/>
            </a:prstGeom>
          </p:spPr>
          <p:txBody>
            <a:bodyPr anchor="ctr" rtlCol="false" tIns="50800" lIns="50800" bIns="50800" rIns="50800"/>
            <a:lstStyle/>
            <a:p>
              <a:pPr algn="ctr">
                <a:lnSpc>
                  <a:spcPts val="1960"/>
                </a:lnSpc>
                <a:spcBef>
                  <a:spcPct val="0"/>
                </a:spcBef>
              </a:pPr>
            </a:p>
          </p:txBody>
        </p:sp>
      </p:grpSp>
      <p:sp>
        <p:nvSpPr>
          <p:cNvPr name="TextBox 22" id="22"/>
          <p:cNvSpPr txBox="true"/>
          <p:nvPr/>
        </p:nvSpPr>
        <p:spPr>
          <a:xfrm rot="0">
            <a:off x="3818093" y="341391"/>
            <a:ext cx="3386469" cy="1753616"/>
          </a:xfrm>
          <a:prstGeom prst="rect">
            <a:avLst/>
          </a:prstGeom>
        </p:spPr>
        <p:txBody>
          <a:bodyPr anchor="t" rtlCol="false" tIns="0" lIns="0" bIns="0" rIns="0">
            <a:spAutoFit/>
          </a:bodyPr>
          <a:lstStyle/>
          <a:p>
            <a:pPr algn="just">
              <a:lnSpc>
                <a:spcPts val="1364"/>
              </a:lnSpc>
            </a:pPr>
            <a:r>
              <a:rPr lang="en-US" sz="1100">
                <a:solidFill>
                  <a:srgbClr val="FF2768"/>
                </a:solidFill>
                <a:latin typeface="Arima Madurai Bold"/>
              </a:rPr>
              <a:t>Câu 2: </a:t>
            </a:r>
            <a:r>
              <a:rPr lang="en-US" sz="1100">
                <a:solidFill>
                  <a:srgbClr val="3B3633"/>
                </a:solidFill>
                <a:latin typeface="Arima Madurai Bold"/>
              </a:rPr>
              <a:t>Lí do nào khiến anh Ba muốn tìm gặp quan Phó bảng? Vì sao khi đến lữ quán Nam Đồng Hương nhưng anh Ba không gặp ngay cha mình?</a:t>
            </a:r>
          </a:p>
          <a:p>
            <a:pPr algn="just">
              <a:lnSpc>
                <a:spcPts val="1680"/>
              </a:lnSpc>
            </a:pPr>
            <a:r>
              <a:rPr lang="en-US" sz="1200" spc="-61">
                <a:solidFill>
                  <a:srgbClr val="A6A6A6"/>
                </a:solidFill>
                <a:latin typeface="Arima Madurai Bold"/>
              </a:rPr>
              <a:t>------------------------------------------------------------------------------------------------------------------------------------------------------------------------------------------------------------------------------------------------------------------------------------------------------------------------------------------------------------------------------------------</a:t>
            </a:r>
          </a:p>
        </p:txBody>
      </p:sp>
      <p:grpSp>
        <p:nvGrpSpPr>
          <p:cNvPr name="Group 23" id="23"/>
          <p:cNvGrpSpPr/>
          <p:nvPr/>
        </p:nvGrpSpPr>
        <p:grpSpPr>
          <a:xfrm rot="0">
            <a:off x="314263" y="2150311"/>
            <a:ext cx="6946447" cy="1866512"/>
            <a:chOff x="0" y="0"/>
            <a:chExt cx="2489450" cy="668916"/>
          </a:xfrm>
        </p:grpSpPr>
        <p:sp>
          <p:nvSpPr>
            <p:cNvPr name="Freeform 24" id="24"/>
            <p:cNvSpPr/>
            <p:nvPr/>
          </p:nvSpPr>
          <p:spPr>
            <a:xfrm flipH="false" flipV="false" rot="0">
              <a:off x="0" y="0"/>
              <a:ext cx="2489450" cy="668916"/>
            </a:xfrm>
            <a:custGeom>
              <a:avLst/>
              <a:gdLst/>
              <a:ahLst/>
              <a:cxnLst/>
              <a:rect r="r" b="b" t="t" l="l"/>
              <a:pathLst>
                <a:path h="668916" w="2489450">
                  <a:moveTo>
                    <a:pt x="11145" y="0"/>
                  </a:moveTo>
                  <a:lnTo>
                    <a:pt x="2478305" y="0"/>
                  </a:lnTo>
                  <a:cubicBezTo>
                    <a:pt x="2481261" y="0"/>
                    <a:pt x="2484095" y="1174"/>
                    <a:pt x="2486185" y="3264"/>
                  </a:cubicBezTo>
                  <a:cubicBezTo>
                    <a:pt x="2488276" y="5354"/>
                    <a:pt x="2489450" y="8189"/>
                    <a:pt x="2489450" y="11145"/>
                  </a:cubicBezTo>
                  <a:lnTo>
                    <a:pt x="2489450" y="657771"/>
                  </a:lnTo>
                  <a:cubicBezTo>
                    <a:pt x="2489450" y="663926"/>
                    <a:pt x="2484460" y="668916"/>
                    <a:pt x="2478305" y="668916"/>
                  </a:cubicBezTo>
                  <a:lnTo>
                    <a:pt x="11145" y="668916"/>
                  </a:lnTo>
                  <a:cubicBezTo>
                    <a:pt x="8189" y="668916"/>
                    <a:pt x="5354" y="667742"/>
                    <a:pt x="3264" y="665651"/>
                  </a:cubicBezTo>
                  <a:cubicBezTo>
                    <a:pt x="1174" y="663561"/>
                    <a:pt x="0" y="660726"/>
                    <a:pt x="0" y="657771"/>
                  </a:cubicBezTo>
                  <a:lnTo>
                    <a:pt x="0" y="11145"/>
                  </a:lnTo>
                  <a:cubicBezTo>
                    <a:pt x="0" y="8189"/>
                    <a:pt x="1174" y="5354"/>
                    <a:pt x="3264" y="3264"/>
                  </a:cubicBezTo>
                  <a:cubicBezTo>
                    <a:pt x="5354" y="1174"/>
                    <a:pt x="8189" y="0"/>
                    <a:pt x="11145" y="0"/>
                  </a:cubicBezTo>
                  <a:close/>
                </a:path>
              </a:pathLst>
            </a:custGeom>
            <a:solidFill>
              <a:srgbClr val="FFFFFF"/>
            </a:solidFill>
            <a:ln w="19050" cap="sq">
              <a:solidFill>
                <a:srgbClr val="C66030"/>
              </a:solidFill>
              <a:prstDash val="solid"/>
              <a:miter/>
            </a:ln>
          </p:spPr>
        </p:sp>
        <p:sp>
          <p:nvSpPr>
            <p:cNvPr name="TextBox 25" id="25"/>
            <p:cNvSpPr txBox="true"/>
            <p:nvPr/>
          </p:nvSpPr>
          <p:spPr>
            <a:xfrm>
              <a:off x="0" y="-47625"/>
              <a:ext cx="2489450" cy="716541"/>
            </a:xfrm>
            <a:prstGeom prst="rect">
              <a:avLst/>
            </a:prstGeom>
          </p:spPr>
          <p:txBody>
            <a:bodyPr anchor="ctr" rtlCol="false" tIns="50800" lIns="50800" bIns="50800" rIns="50800"/>
            <a:lstStyle/>
            <a:p>
              <a:pPr algn="ctr">
                <a:lnSpc>
                  <a:spcPts val="1960"/>
                </a:lnSpc>
                <a:spcBef>
                  <a:spcPct val="0"/>
                </a:spcBef>
              </a:pPr>
            </a:p>
          </p:txBody>
        </p:sp>
      </p:grpSp>
      <p:sp>
        <p:nvSpPr>
          <p:cNvPr name="TextBox 26" id="26"/>
          <p:cNvSpPr txBox="true"/>
          <p:nvPr/>
        </p:nvSpPr>
        <p:spPr>
          <a:xfrm rot="0">
            <a:off x="359219" y="2180152"/>
            <a:ext cx="6854370" cy="1818640"/>
          </a:xfrm>
          <a:prstGeom prst="rect">
            <a:avLst/>
          </a:prstGeom>
        </p:spPr>
        <p:txBody>
          <a:bodyPr anchor="t" rtlCol="false" tIns="0" lIns="0" bIns="0" rIns="0">
            <a:spAutoFit/>
          </a:bodyPr>
          <a:lstStyle/>
          <a:p>
            <a:pPr algn="just">
              <a:lnSpc>
                <a:spcPts val="1540"/>
              </a:lnSpc>
            </a:pPr>
            <a:r>
              <a:rPr lang="en-US" sz="1100" spc="-56">
                <a:solidFill>
                  <a:srgbClr val="FF2768"/>
                </a:solidFill>
                <a:latin typeface="Arima Madurai Bold"/>
              </a:rPr>
              <a:t>Câu 3: </a:t>
            </a:r>
            <a:r>
              <a:rPr lang="en-US" sz="1100" spc="-56">
                <a:solidFill>
                  <a:srgbClr val="000000"/>
                </a:solidFill>
                <a:latin typeface="Arima Madurai Bold"/>
              </a:rPr>
              <a:t>Trong câu: "Con đừng bận tâm về cha. Cha mong đợi ở con những điều khác chứ không phải mong đợi sự săn sóc của con.", em hiểu "điều khác" mà người cha muốn nói là gì? Cuộc trò chuyện ngắn ngủi của nhân vật anh Ba và quan Phó bảng đã thể hiện những tình cảm nào?</a:t>
            </a:r>
          </a:p>
          <a:p>
            <a:pPr algn="just">
              <a:lnSpc>
                <a:spcPts val="1680"/>
              </a:lnSpc>
            </a:pPr>
            <a:r>
              <a:rPr lang="en-US" sz="1200" spc="-61">
                <a:solidFill>
                  <a:srgbClr val="A6A6A6"/>
                </a:solidFill>
                <a:latin typeface="Arima Madurai Bold"/>
              </a:rPr>
              <a:t>------------------------------------------------------------------------------------------------------------------------------------------------------------------------------------------------------------------------------------------------------------------------------------------------------------------------------------------------------------------------------------------------------------------------------------------------------------------------------------------------------------------------------------------------------------------------------------------------------------------------------------------------------------------------------------------------------------------------------------------------------------------------------------------------------</a:t>
            </a:r>
          </a:p>
        </p:txBody>
      </p:sp>
      <p:grpSp>
        <p:nvGrpSpPr>
          <p:cNvPr name="Group 27" id="27"/>
          <p:cNvGrpSpPr/>
          <p:nvPr/>
        </p:nvGrpSpPr>
        <p:grpSpPr>
          <a:xfrm rot="0">
            <a:off x="314263" y="4032273"/>
            <a:ext cx="6946447" cy="2050032"/>
            <a:chOff x="0" y="0"/>
            <a:chExt cx="2489450" cy="734685"/>
          </a:xfrm>
        </p:grpSpPr>
        <p:sp>
          <p:nvSpPr>
            <p:cNvPr name="Freeform 28" id="28"/>
            <p:cNvSpPr/>
            <p:nvPr/>
          </p:nvSpPr>
          <p:spPr>
            <a:xfrm flipH="false" flipV="false" rot="0">
              <a:off x="0" y="0"/>
              <a:ext cx="2489450" cy="734685"/>
            </a:xfrm>
            <a:custGeom>
              <a:avLst/>
              <a:gdLst/>
              <a:ahLst/>
              <a:cxnLst/>
              <a:rect r="r" b="b" t="t" l="l"/>
              <a:pathLst>
                <a:path h="734685" w="2489450">
                  <a:moveTo>
                    <a:pt x="11145" y="0"/>
                  </a:moveTo>
                  <a:lnTo>
                    <a:pt x="2478305" y="0"/>
                  </a:lnTo>
                  <a:cubicBezTo>
                    <a:pt x="2481261" y="0"/>
                    <a:pt x="2484095" y="1174"/>
                    <a:pt x="2486185" y="3264"/>
                  </a:cubicBezTo>
                  <a:cubicBezTo>
                    <a:pt x="2488276" y="5354"/>
                    <a:pt x="2489450" y="8189"/>
                    <a:pt x="2489450" y="11145"/>
                  </a:cubicBezTo>
                  <a:lnTo>
                    <a:pt x="2489450" y="723540"/>
                  </a:lnTo>
                  <a:cubicBezTo>
                    <a:pt x="2489450" y="729695"/>
                    <a:pt x="2484460" y="734685"/>
                    <a:pt x="2478305" y="734685"/>
                  </a:cubicBezTo>
                  <a:lnTo>
                    <a:pt x="11145" y="734685"/>
                  </a:lnTo>
                  <a:cubicBezTo>
                    <a:pt x="8189" y="734685"/>
                    <a:pt x="5354" y="733511"/>
                    <a:pt x="3264" y="731421"/>
                  </a:cubicBezTo>
                  <a:cubicBezTo>
                    <a:pt x="1174" y="729331"/>
                    <a:pt x="0" y="726496"/>
                    <a:pt x="0" y="723540"/>
                  </a:cubicBezTo>
                  <a:lnTo>
                    <a:pt x="0" y="11145"/>
                  </a:lnTo>
                  <a:cubicBezTo>
                    <a:pt x="0" y="8189"/>
                    <a:pt x="1174" y="5354"/>
                    <a:pt x="3264" y="3264"/>
                  </a:cubicBezTo>
                  <a:cubicBezTo>
                    <a:pt x="5354" y="1174"/>
                    <a:pt x="8189" y="0"/>
                    <a:pt x="11145" y="0"/>
                  </a:cubicBezTo>
                  <a:close/>
                </a:path>
              </a:pathLst>
            </a:custGeom>
            <a:solidFill>
              <a:srgbClr val="FFFFFF"/>
            </a:solidFill>
            <a:ln w="19050" cap="sq">
              <a:solidFill>
                <a:srgbClr val="C66030"/>
              </a:solidFill>
              <a:prstDash val="solid"/>
              <a:miter/>
            </a:ln>
          </p:spPr>
        </p:sp>
        <p:sp>
          <p:nvSpPr>
            <p:cNvPr name="TextBox 29" id="29"/>
            <p:cNvSpPr txBox="true"/>
            <p:nvPr/>
          </p:nvSpPr>
          <p:spPr>
            <a:xfrm>
              <a:off x="0" y="-47625"/>
              <a:ext cx="2489450" cy="782310"/>
            </a:xfrm>
            <a:prstGeom prst="rect">
              <a:avLst/>
            </a:prstGeom>
          </p:spPr>
          <p:txBody>
            <a:bodyPr anchor="ctr" rtlCol="false" tIns="50800" lIns="50800" bIns="50800" rIns="50800"/>
            <a:lstStyle/>
            <a:p>
              <a:pPr algn="ctr">
                <a:lnSpc>
                  <a:spcPts val="1960"/>
                </a:lnSpc>
                <a:spcBef>
                  <a:spcPct val="0"/>
                </a:spcBef>
              </a:pPr>
            </a:p>
          </p:txBody>
        </p:sp>
      </p:grpSp>
      <p:sp>
        <p:nvSpPr>
          <p:cNvPr name="TextBox 30" id="30"/>
          <p:cNvSpPr txBox="true"/>
          <p:nvPr/>
        </p:nvSpPr>
        <p:spPr>
          <a:xfrm rot="0">
            <a:off x="359219" y="4062114"/>
            <a:ext cx="6854370" cy="2047240"/>
          </a:xfrm>
          <a:prstGeom prst="rect">
            <a:avLst/>
          </a:prstGeom>
        </p:spPr>
        <p:txBody>
          <a:bodyPr anchor="t" rtlCol="false" tIns="0" lIns="0" bIns="0" rIns="0">
            <a:spAutoFit/>
          </a:bodyPr>
          <a:lstStyle/>
          <a:p>
            <a:pPr algn="just">
              <a:lnSpc>
                <a:spcPts val="1540"/>
              </a:lnSpc>
            </a:pPr>
            <a:r>
              <a:rPr lang="en-US" sz="1100" spc="-56">
                <a:solidFill>
                  <a:srgbClr val="FF2768"/>
                </a:solidFill>
                <a:latin typeface="Arima Madurai Bold"/>
              </a:rPr>
              <a:t>Câu 4: </a:t>
            </a:r>
            <a:r>
              <a:rPr lang="en-US" sz="1100" spc="-56">
                <a:solidFill>
                  <a:srgbClr val="000000"/>
                </a:solidFill>
                <a:latin typeface="Arima Madurai Bold"/>
              </a:rPr>
              <a:t>Cuộc trò chuyện của nhân vật ông già mặc bộ đồ lụa tơ tằm và quan Phó bảng ở phần cuối truyện giúp người đọc hiểu thêm được điều gì? </a:t>
            </a:r>
          </a:p>
          <a:p>
            <a:pPr algn="just">
              <a:lnSpc>
                <a:spcPts val="1680"/>
              </a:lnSpc>
            </a:pPr>
            <a:r>
              <a:rPr lang="en-US" sz="1200" spc="-61">
                <a:solidFill>
                  <a:srgbClr val="A6A6A6"/>
                </a:solidFill>
                <a:latin typeface="Arima Madurai Bold"/>
              </a:rPr>
              <a:t>------------------------------------------------------------------------------------------------------------------------------------------------------------------------------------------------------------------------------------------------------------------------------------------------------------------------------------------------------------------------------------------------------------------------------------------------------------------------------------------------------------------------------------------------------------------------------------------------------------------------------------------------------------------------------------------------------------------------------------------------------------------------------------------------------------------------------------------------------------------------------------------------------------------------------------------------------------------------------------------------------------------------------------------------------------------------</a:t>
            </a:r>
          </a:p>
        </p:txBody>
      </p:sp>
      <p:grpSp>
        <p:nvGrpSpPr>
          <p:cNvPr name="Group 31" id="31"/>
          <p:cNvGrpSpPr/>
          <p:nvPr/>
        </p:nvGrpSpPr>
        <p:grpSpPr>
          <a:xfrm rot="0">
            <a:off x="314263" y="6120405"/>
            <a:ext cx="6946447" cy="1694811"/>
            <a:chOff x="0" y="0"/>
            <a:chExt cx="2489450" cy="607382"/>
          </a:xfrm>
        </p:grpSpPr>
        <p:sp>
          <p:nvSpPr>
            <p:cNvPr name="Freeform 32" id="32"/>
            <p:cNvSpPr/>
            <p:nvPr/>
          </p:nvSpPr>
          <p:spPr>
            <a:xfrm flipH="false" flipV="false" rot="0">
              <a:off x="0" y="0"/>
              <a:ext cx="2489450" cy="607382"/>
            </a:xfrm>
            <a:custGeom>
              <a:avLst/>
              <a:gdLst/>
              <a:ahLst/>
              <a:cxnLst/>
              <a:rect r="r" b="b" t="t" l="l"/>
              <a:pathLst>
                <a:path h="607382" w="2489450">
                  <a:moveTo>
                    <a:pt x="11145" y="0"/>
                  </a:moveTo>
                  <a:lnTo>
                    <a:pt x="2478305" y="0"/>
                  </a:lnTo>
                  <a:cubicBezTo>
                    <a:pt x="2481261" y="0"/>
                    <a:pt x="2484095" y="1174"/>
                    <a:pt x="2486185" y="3264"/>
                  </a:cubicBezTo>
                  <a:cubicBezTo>
                    <a:pt x="2488276" y="5354"/>
                    <a:pt x="2489450" y="8189"/>
                    <a:pt x="2489450" y="11145"/>
                  </a:cubicBezTo>
                  <a:lnTo>
                    <a:pt x="2489450" y="596237"/>
                  </a:lnTo>
                  <a:cubicBezTo>
                    <a:pt x="2489450" y="599193"/>
                    <a:pt x="2488276" y="602027"/>
                    <a:pt x="2486185" y="604118"/>
                  </a:cubicBezTo>
                  <a:cubicBezTo>
                    <a:pt x="2484095" y="606208"/>
                    <a:pt x="2481261" y="607382"/>
                    <a:pt x="2478305" y="607382"/>
                  </a:cubicBezTo>
                  <a:lnTo>
                    <a:pt x="11145" y="607382"/>
                  </a:lnTo>
                  <a:cubicBezTo>
                    <a:pt x="8189" y="607382"/>
                    <a:pt x="5354" y="606208"/>
                    <a:pt x="3264" y="604118"/>
                  </a:cubicBezTo>
                  <a:cubicBezTo>
                    <a:pt x="1174" y="602027"/>
                    <a:pt x="0" y="599193"/>
                    <a:pt x="0" y="596237"/>
                  </a:cubicBezTo>
                  <a:lnTo>
                    <a:pt x="0" y="11145"/>
                  </a:lnTo>
                  <a:cubicBezTo>
                    <a:pt x="0" y="8189"/>
                    <a:pt x="1174" y="5354"/>
                    <a:pt x="3264" y="3264"/>
                  </a:cubicBezTo>
                  <a:cubicBezTo>
                    <a:pt x="5354" y="1174"/>
                    <a:pt x="8189" y="0"/>
                    <a:pt x="11145" y="0"/>
                  </a:cubicBezTo>
                  <a:close/>
                </a:path>
              </a:pathLst>
            </a:custGeom>
            <a:solidFill>
              <a:srgbClr val="FFFFFF"/>
            </a:solidFill>
            <a:ln w="19050" cap="sq">
              <a:solidFill>
                <a:srgbClr val="C66030"/>
              </a:solidFill>
              <a:prstDash val="solid"/>
              <a:miter/>
            </a:ln>
          </p:spPr>
        </p:sp>
        <p:sp>
          <p:nvSpPr>
            <p:cNvPr name="TextBox 33" id="33"/>
            <p:cNvSpPr txBox="true"/>
            <p:nvPr/>
          </p:nvSpPr>
          <p:spPr>
            <a:xfrm>
              <a:off x="0" y="-47625"/>
              <a:ext cx="2489450" cy="655007"/>
            </a:xfrm>
            <a:prstGeom prst="rect">
              <a:avLst/>
            </a:prstGeom>
          </p:spPr>
          <p:txBody>
            <a:bodyPr anchor="ctr" rtlCol="false" tIns="50800" lIns="50800" bIns="50800" rIns="50800"/>
            <a:lstStyle/>
            <a:p>
              <a:pPr algn="ctr">
                <a:lnSpc>
                  <a:spcPts val="1960"/>
                </a:lnSpc>
                <a:spcBef>
                  <a:spcPct val="0"/>
                </a:spcBef>
              </a:pPr>
            </a:p>
          </p:txBody>
        </p:sp>
      </p:grpSp>
      <p:sp>
        <p:nvSpPr>
          <p:cNvPr name="TextBox 34" id="34"/>
          <p:cNvSpPr txBox="true"/>
          <p:nvPr/>
        </p:nvSpPr>
        <p:spPr>
          <a:xfrm rot="0">
            <a:off x="359219" y="6150246"/>
            <a:ext cx="6854370" cy="1647190"/>
          </a:xfrm>
          <a:prstGeom prst="rect">
            <a:avLst/>
          </a:prstGeom>
        </p:spPr>
        <p:txBody>
          <a:bodyPr anchor="t" rtlCol="false" tIns="0" lIns="0" bIns="0" rIns="0">
            <a:spAutoFit/>
          </a:bodyPr>
          <a:lstStyle/>
          <a:p>
            <a:pPr algn="just">
              <a:lnSpc>
                <a:spcPts val="1540"/>
              </a:lnSpc>
            </a:pPr>
            <a:r>
              <a:rPr lang="en-US" sz="1100" spc="-56">
                <a:solidFill>
                  <a:srgbClr val="FF2768"/>
                </a:solidFill>
                <a:latin typeface="Arima Madurai Bold"/>
              </a:rPr>
              <a:t>Câu 5: </a:t>
            </a:r>
            <a:r>
              <a:rPr lang="en-US" sz="1100" spc="-56">
                <a:solidFill>
                  <a:srgbClr val="000000"/>
                </a:solidFill>
                <a:latin typeface="Arima Madurai Bold"/>
              </a:rPr>
              <a:t>Những yếu tố nào cho biết đây là một truyện lịch sử?</a:t>
            </a:r>
          </a:p>
          <a:p>
            <a:pPr algn="just">
              <a:lnSpc>
                <a:spcPts val="1680"/>
              </a:lnSpc>
            </a:pPr>
            <a:r>
              <a:rPr lang="en-US" sz="1200" spc="-61">
                <a:solidFill>
                  <a:srgbClr val="A6A6A6"/>
                </a:solidFill>
                <a:latin typeface="Arima Madurai Bold"/>
              </a:rPr>
              <a:t>---------------------------------------------------------------------------------------------------------------------------------------------------------------------------------------------------------------------------------------------------------------------------------------------------------------------------------------------------------------------------------------------------------------------------------------------------------------------------------------------------------------------------------------------------------------------------------------------------------------------------------------------------------------------------------------------------------------------------------------------------------------------------------------------------------------------------------------------------------------------------------------------------------------------------------------</a:t>
            </a:r>
          </a:p>
        </p:txBody>
      </p:sp>
      <p:grpSp>
        <p:nvGrpSpPr>
          <p:cNvPr name="Group 35" id="35"/>
          <p:cNvGrpSpPr/>
          <p:nvPr/>
        </p:nvGrpSpPr>
        <p:grpSpPr>
          <a:xfrm rot="0">
            <a:off x="314263" y="7843791"/>
            <a:ext cx="3447682" cy="2537261"/>
            <a:chOff x="0" y="0"/>
            <a:chExt cx="1235571" cy="909297"/>
          </a:xfrm>
        </p:grpSpPr>
        <p:sp>
          <p:nvSpPr>
            <p:cNvPr name="Freeform 36" id="36"/>
            <p:cNvSpPr/>
            <p:nvPr/>
          </p:nvSpPr>
          <p:spPr>
            <a:xfrm flipH="false" flipV="false" rot="0">
              <a:off x="0" y="0"/>
              <a:ext cx="1235571" cy="909297"/>
            </a:xfrm>
            <a:custGeom>
              <a:avLst/>
              <a:gdLst/>
              <a:ahLst/>
              <a:cxnLst/>
              <a:rect r="r" b="b" t="t" l="l"/>
              <a:pathLst>
                <a:path h="909297" w="1235571">
                  <a:moveTo>
                    <a:pt x="22455" y="0"/>
                  </a:moveTo>
                  <a:lnTo>
                    <a:pt x="1213116" y="0"/>
                  </a:lnTo>
                  <a:cubicBezTo>
                    <a:pt x="1219072" y="0"/>
                    <a:pt x="1224783" y="2366"/>
                    <a:pt x="1228994" y="6577"/>
                  </a:cubicBezTo>
                  <a:cubicBezTo>
                    <a:pt x="1233206" y="10788"/>
                    <a:pt x="1235571" y="16500"/>
                    <a:pt x="1235571" y="22455"/>
                  </a:cubicBezTo>
                  <a:lnTo>
                    <a:pt x="1235571" y="886842"/>
                  </a:lnTo>
                  <a:cubicBezTo>
                    <a:pt x="1235571" y="892797"/>
                    <a:pt x="1233206" y="898509"/>
                    <a:pt x="1228994" y="902720"/>
                  </a:cubicBezTo>
                  <a:cubicBezTo>
                    <a:pt x="1224783" y="906931"/>
                    <a:pt x="1219072" y="909297"/>
                    <a:pt x="1213116" y="909297"/>
                  </a:cubicBezTo>
                  <a:lnTo>
                    <a:pt x="22455" y="909297"/>
                  </a:lnTo>
                  <a:cubicBezTo>
                    <a:pt x="16500" y="909297"/>
                    <a:pt x="10788" y="906931"/>
                    <a:pt x="6577" y="902720"/>
                  </a:cubicBezTo>
                  <a:cubicBezTo>
                    <a:pt x="2366" y="898509"/>
                    <a:pt x="0" y="892797"/>
                    <a:pt x="0" y="886842"/>
                  </a:cubicBezTo>
                  <a:lnTo>
                    <a:pt x="0" y="22455"/>
                  </a:lnTo>
                  <a:cubicBezTo>
                    <a:pt x="0" y="16500"/>
                    <a:pt x="2366" y="10788"/>
                    <a:pt x="6577" y="6577"/>
                  </a:cubicBezTo>
                  <a:cubicBezTo>
                    <a:pt x="10788" y="2366"/>
                    <a:pt x="16500" y="0"/>
                    <a:pt x="22455" y="0"/>
                  </a:cubicBezTo>
                  <a:close/>
                </a:path>
              </a:pathLst>
            </a:custGeom>
            <a:solidFill>
              <a:srgbClr val="FFFFFF"/>
            </a:solidFill>
            <a:ln w="19050" cap="sq">
              <a:solidFill>
                <a:srgbClr val="C66030"/>
              </a:solidFill>
              <a:prstDash val="solid"/>
              <a:miter/>
            </a:ln>
          </p:spPr>
        </p:sp>
        <p:sp>
          <p:nvSpPr>
            <p:cNvPr name="TextBox 37" id="37"/>
            <p:cNvSpPr txBox="true"/>
            <p:nvPr/>
          </p:nvSpPr>
          <p:spPr>
            <a:xfrm>
              <a:off x="0" y="-47625"/>
              <a:ext cx="1235571" cy="956922"/>
            </a:xfrm>
            <a:prstGeom prst="rect">
              <a:avLst/>
            </a:prstGeom>
          </p:spPr>
          <p:txBody>
            <a:bodyPr anchor="ctr" rtlCol="false" tIns="50800" lIns="50800" bIns="50800" rIns="50800"/>
            <a:lstStyle/>
            <a:p>
              <a:pPr algn="ctr">
                <a:lnSpc>
                  <a:spcPts val="1960"/>
                </a:lnSpc>
                <a:spcBef>
                  <a:spcPct val="0"/>
                </a:spcBef>
              </a:pPr>
            </a:p>
          </p:txBody>
        </p:sp>
      </p:grpSp>
      <p:sp>
        <p:nvSpPr>
          <p:cNvPr name="TextBox 38" id="38"/>
          <p:cNvSpPr txBox="true"/>
          <p:nvPr/>
        </p:nvSpPr>
        <p:spPr>
          <a:xfrm rot="0">
            <a:off x="359219" y="7873632"/>
            <a:ext cx="3343366" cy="2466340"/>
          </a:xfrm>
          <a:prstGeom prst="rect">
            <a:avLst/>
          </a:prstGeom>
        </p:spPr>
        <p:txBody>
          <a:bodyPr anchor="t" rtlCol="false" tIns="0" lIns="0" bIns="0" rIns="0">
            <a:spAutoFit/>
          </a:bodyPr>
          <a:lstStyle/>
          <a:p>
            <a:pPr algn="just">
              <a:lnSpc>
                <a:spcPts val="1540"/>
              </a:lnSpc>
            </a:pPr>
            <a:r>
              <a:rPr lang="en-US" sz="1100" spc="-79">
                <a:solidFill>
                  <a:srgbClr val="FF2768"/>
                </a:solidFill>
                <a:latin typeface="Arima Madurai Bold"/>
              </a:rPr>
              <a:t>Câu 6: </a:t>
            </a:r>
            <a:r>
              <a:rPr lang="en-US" sz="1100" spc="-79">
                <a:solidFill>
                  <a:srgbClr val="000000"/>
                </a:solidFill>
                <a:latin typeface="Arima Madurai Bold"/>
              </a:rPr>
              <a:t>Trong phần 1 của truyện, nhân vật anh Ba thể hiện đặc điểm tính cách nào? </a:t>
            </a:r>
          </a:p>
          <a:p>
            <a:pPr algn="just">
              <a:lnSpc>
                <a:spcPts val="1680"/>
              </a:lnSpc>
            </a:pPr>
            <a:r>
              <a:rPr lang="en-US" sz="1200" spc="-61">
                <a:solidFill>
                  <a:srgbClr val="A6A6A6"/>
                </a:solidFill>
                <a:latin typeface="Arima Madurai Bold"/>
              </a:rPr>
              <a:t>------------------------------------------------------------------------------------------------------------------------------------------------------------------------------------------------------------------------------------------------------------------------------------------------------------------------------------------------------------------------------------------------------------------------------------------------------------------------------------------------------------------------------------------------------------------------------------------------------------------------------------------------------</a:t>
            </a:r>
          </a:p>
        </p:txBody>
      </p:sp>
      <p:grpSp>
        <p:nvGrpSpPr>
          <p:cNvPr name="Group 39" id="39"/>
          <p:cNvGrpSpPr/>
          <p:nvPr/>
        </p:nvGrpSpPr>
        <p:grpSpPr>
          <a:xfrm rot="0">
            <a:off x="3787486" y="7834266"/>
            <a:ext cx="3464321" cy="2546786"/>
            <a:chOff x="0" y="0"/>
            <a:chExt cx="1241534" cy="912711"/>
          </a:xfrm>
        </p:grpSpPr>
        <p:sp>
          <p:nvSpPr>
            <p:cNvPr name="Freeform 40" id="40"/>
            <p:cNvSpPr/>
            <p:nvPr/>
          </p:nvSpPr>
          <p:spPr>
            <a:xfrm flipH="false" flipV="false" rot="0">
              <a:off x="0" y="0"/>
              <a:ext cx="1241534" cy="912711"/>
            </a:xfrm>
            <a:custGeom>
              <a:avLst/>
              <a:gdLst/>
              <a:ahLst/>
              <a:cxnLst/>
              <a:rect r="r" b="b" t="t" l="l"/>
              <a:pathLst>
                <a:path h="912711" w="1241534">
                  <a:moveTo>
                    <a:pt x="22348" y="0"/>
                  </a:moveTo>
                  <a:lnTo>
                    <a:pt x="1219187" y="0"/>
                  </a:lnTo>
                  <a:cubicBezTo>
                    <a:pt x="1225114" y="0"/>
                    <a:pt x="1230798" y="2354"/>
                    <a:pt x="1234989" y="6545"/>
                  </a:cubicBezTo>
                  <a:cubicBezTo>
                    <a:pt x="1239180" y="10736"/>
                    <a:pt x="1241534" y="16421"/>
                    <a:pt x="1241534" y="22348"/>
                  </a:cubicBezTo>
                  <a:lnTo>
                    <a:pt x="1241534" y="890363"/>
                  </a:lnTo>
                  <a:cubicBezTo>
                    <a:pt x="1241534" y="896290"/>
                    <a:pt x="1239180" y="901974"/>
                    <a:pt x="1234989" y="906165"/>
                  </a:cubicBezTo>
                  <a:cubicBezTo>
                    <a:pt x="1230798" y="910356"/>
                    <a:pt x="1225114" y="912711"/>
                    <a:pt x="1219187" y="912711"/>
                  </a:cubicBezTo>
                  <a:lnTo>
                    <a:pt x="22348" y="912711"/>
                  </a:lnTo>
                  <a:cubicBezTo>
                    <a:pt x="16421" y="912711"/>
                    <a:pt x="10736" y="910356"/>
                    <a:pt x="6545" y="906165"/>
                  </a:cubicBezTo>
                  <a:cubicBezTo>
                    <a:pt x="2354" y="901974"/>
                    <a:pt x="0" y="896290"/>
                    <a:pt x="0" y="890363"/>
                  </a:cubicBezTo>
                  <a:lnTo>
                    <a:pt x="0" y="22348"/>
                  </a:lnTo>
                  <a:cubicBezTo>
                    <a:pt x="0" y="16421"/>
                    <a:pt x="2354" y="10736"/>
                    <a:pt x="6545" y="6545"/>
                  </a:cubicBezTo>
                  <a:cubicBezTo>
                    <a:pt x="10736" y="2354"/>
                    <a:pt x="16421" y="0"/>
                    <a:pt x="22348" y="0"/>
                  </a:cubicBezTo>
                  <a:close/>
                </a:path>
              </a:pathLst>
            </a:custGeom>
            <a:solidFill>
              <a:srgbClr val="FFFFFF"/>
            </a:solidFill>
            <a:ln w="19050" cap="sq">
              <a:solidFill>
                <a:srgbClr val="C66030"/>
              </a:solidFill>
              <a:prstDash val="solid"/>
              <a:miter/>
            </a:ln>
          </p:spPr>
        </p:sp>
        <p:sp>
          <p:nvSpPr>
            <p:cNvPr name="TextBox 41" id="41"/>
            <p:cNvSpPr txBox="true"/>
            <p:nvPr/>
          </p:nvSpPr>
          <p:spPr>
            <a:xfrm>
              <a:off x="0" y="-47625"/>
              <a:ext cx="1241534" cy="960336"/>
            </a:xfrm>
            <a:prstGeom prst="rect">
              <a:avLst/>
            </a:prstGeom>
          </p:spPr>
          <p:txBody>
            <a:bodyPr anchor="ctr" rtlCol="false" tIns="50800" lIns="50800" bIns="50800" rIns="50800"/>
            <a:lstStyle/>
            <a:p>
              <a:pPr algn="ctr">
                <a:lnSpc>
                  <a:spcPts val="1960"/>
                </a:lnSpc>
                <a:spcBef>
                  <a:spcPct val="0"/>
                </a:spcBef>
              </a:pPr>
            </a:p>
          </p:txBody>
        </p:sp>
      </p:grpSp>
      <p:sp>
        <p:nvSpPr>
          <p:cNvPr name="TextBox 42" id="42"/>
          <p:cNvSpPr txBox="true"/>
          <p:nvPr/>
        </p:nvSpPr>
        <p:spPr>
          <a:xfrm rot="0">
            <a:off x="3832443" y="7854582"/>
            <a:ext cx="3381146" cy="2512695"/>
          </a:xfrm>
          <a:prstGeom prst="rect">
            <a:avLst/>
          </a:prstGeom>
        </p:spPr>
        <p:txBody>
          <a:bodyPr anchor="t" rtlCol="false" tIns="0" lIns="0" bIns="0" rIns="0">
            <a:spAutoFit/>
          </a:bodyPr>
          <a:lstStyle/>
          <a:p>
            <a:pPr algn="just">
              <a:lnSpc>
                <a:spcPts val="1680"/>
              </a:lnSpc>
            </a:pPr>
            <a:r>
              <a:rPr lang="en-US" sz="1200" spc="-86">
                <a:solidFill>
                  <a:srgbClr val="FF2768"/>
                </a:solidFill>
                <a:latin typeface="Arima Madurai Bold"/>
              </a:rPr>
              <a:t>Câu 7: </a:t>
            </a:r>
            <a:r>
              <a:rPr lang="en-US" sz="1200" spc="-86">
                <a:solidFill>
                  <a:srgbClr val="000000"/>
                </a:solidFill>
                <a:latin typeface="Arima Madurai Bold"/>
              </a:rPr>
              <a:t>Hình ảnh người cha - quan Phó bảng - được miêu tả như thế nào qua cái nhìn của nhân vật anh Ba - người con?</a:t>
            </a:r>
          </a:p>
          <a:p>
            <a:pPr algn="just">
              <a:lnSpc>
                <a:spcPts val="1680"/>
              </a:lnSpc>
            </a:pPr>
            <a:r>
              <a:rPr lang="en-US" sz="1200" spc="-61">
                <a:solidFill>
                  <a:srgbClr val="A6A6A6"/>
                </a:solidFill>
                <a:latin typeface="Arima Madurai Bold"/>
              </a:rPr>
              <a: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7BFA9"/>
        </a:solidFill>
      </p:bgPr>
    </p:bg>
    <p:spTree>
      <p:nvGrpSpPr>
        <p:cNvPr id="1" name=""/>
        <p:cNvGrpSpPr/>
        <p:nvPr/>
      </p:nvGrpSpPr>
      <p:grpSpPr>
        <a:xfrm>
          <a:off x="0" y="0"/>
          <a:ext cx="0" cy="0"/>
          <a:chOff x="0" y="0"/>
          <a:chExt cx="0" cy="0"/>
        </a:xfrm>
      </p:grpSpPr>
      <p:sp>
        <p:nvSpPr>
          <p:cNvPr name="Freeform 2" id="2"/>
          <p:cNvSpPr/>
          <p:nvPr/>
        </p:nvSpPr>
        <p:spPr>
          <a:xfrm flipH="false" flipV="false" rot="0">
            <a:off x="-881272" y="2259373"/>
            <a:ext cx="9322544" cy="8903801"/>
          </a:xfrm>
          <a:custGeom>
            <a:avLst/>
            <a:gdLst/>
            <a:ahLst/>
            <a:cxnLst/>
            <a:rect r="r" b="b" t="t" l="l"/>
            <a:pathLst>
              <a:path h="8903801" w="9322544">
                <a:moveTo>
                  <a:pt x="0" y="0"/>
                </a:moveTo>
                <a:lnTo>
                  <a:pt x="9322544" y="0"/>
                </a:lnTo>
                <a:lnTo>
                  <a:pt x="9322544" y="8903801"/>
                </a:lnTo>
                <a:lnTo>
                  <a:pt x="0" y="8903801"/>
                </a:lnTo>
                <a:lnTo>
                  <a:pt x="0" y="0"/>
                </a:lnTo>
                <a:close/>
              </a:path>
            </a:pathLst>
          </a:custGeom>
          <a:blipFill>
            <a:blip r:embed="rId2">
              <a:alphaModFix amt="25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60347" y="292190"/>
            <a:ext cx="7036473" cy="10088862"/>
            <a:chOff x="0" y="0"/>
            <a:chExt cx="2521713" cy="3615621"/>
          </a:xfrm>
        </p:grpSpPr>
        <p:sp>
          <p:nvSpPr>
            <p:cNvPr name="Freeform 4" id="4"/>
            <p:cNvSpPr/>
            <p:nvPr/>
          </p:nvSpPr>
          <p:spPr>
            <a:xfrm flipH="false" flipV="false" rot="0">
              <a:off x="0" y="0"/>
              <a:ext cx="2521713" cy="3615620"/>
            </a:xfrm>
            <a:custGeom>
              <a:avLst/>
              <a:gdLst/>
              <a:ahLst/>
              <a:cxnLst/>
              <a:rect r="r" b="b" t="t" l="l"/>
              <a:pathLst>
                <a:path h="3615620" w="2521713">
                  <a:moveTo>
                    <a:pt x="110026" y="0"/>
                  </a:moveTo>
                  <a:lnTo>
                    <a:pt x="2411687" y="0"/>
                  </a:lnTo>
                  <a:cubicBezTo>
                    <a:pt x="2472453" y="0"/>
                    <a:pt x="2521713" y="49260"/>
                    <a:pt x="2521713" y="110026"/>
                  </a:cubicBezTo>
                  <a:lnTo>
                    <a:pt x="2521713" y="3505595"/>
                  </a:lnTo>
                  <a:cubicBezTo>
                    <a:pt x="2521713" y="3566360"/>
                    <a:pt x="2472453" y="3615620"/>
                    <a:pt x="2411687" y="3615620"/>
                  </a:cubicBezTo>
                  <a:lnTo>
                    <a:pt x="110026" y="3615620"/>
                  </a:lnTo>
                  <a:cubicBezTo>
                    <a:pt x="49260" y="3615620"/>
                    <a:pt x="0" y="3566360"/>
                    <a:pt x="0" y="3505595"/>
                  </a:cubicBezTo>
                  <a:lnTo>
                    <a:pt x="0" y="110026"/>
                  </a:lnTo>
                  <a:cubicBezTo>
                    <a:pt x="0" y="49260"/>
                    <a:pt x="49260" y="0"/>
                    <a:pt x="110026" y="0"/>
                  </a:cubicBezTo>
                  <a:close/>
                </a:path>
              </a:pathLst>
            </a:custGeom>
            <a:solidFill>
              <a:srgbClr val="FFF9F6"/>
            </a:solidFill>
          </p:spPr>
        </p:sp>
        <p:sp>
          <p:nvSpPr>
            <p:cNvPr name="TextBox 5" id="5"/>
            <p:cNvSpPr txBox="true"/>
            <p:nvPr/>
          </p:nvSpPr>
          <p:spPr>
            <a:xfrm>
              <a:off x="0" y="-28575"/>
              <a:ext cx="2521713" cy="3644196"/>
            </a:xfrm>
            <a:prstGeom prst="rect">
              <a:avLst/>
            </a:prstGeom>
          </p:spPr>
          <p:txBody>
            <a:bodyPr anchor="ctr" rtlCol="false" tIns="50800" lIns="50800" bIns="50800" rIns="50800"/>
            <a:lstStyle/>
            <a:p>
              <a:pPr algn="ctr">
                <a:lnSpc>
                  <a:spcPts val="1960"/>
                </a:lnSpc>
                <a:spcBef>
                  <a:spcPct val="0"/>
                </a:spcBef>
              </a:pPr>
            </a:p>
          </p:txBody>
        </p:sp>
      </p:grpSp>
      <p:sp>
        <p:nvSpPr>
          <p:cNvPr name="Freeform 6" id="6"/>
          <p:cNvSpPr/>
          <p:nvPr/>
        </p:nvSpPr>
        <p:spPr>
          <a:xfrm flipH="false" flipV="false" rot="-8346025">
            <a:off x="6481992" y="14168"/>
            <a:ext cx="2963105" cy="1644524"/>
          </a:xfrm>
          <a:custGeom>
            <a:avLst/>
            <a:gdLst/>
            <a:ahLst/>
            <a:cxnLst/>
            <a:rect r="r" b="b" t="t" l="l"/>
            <a:pathLst>
              <a:path h="1644524" w="2963105">
                <a:moveTo>
                  <a:pt x="0" y="0"/>
                </a:moveTo>
                <a:lnTo>
                  <a:pt x="2963105" y="0"/>
                </a:lnTo>
                <a:lnTo>
                  <a:pt x="2963105" y="1644524"/>
                </a:lnTo>
                <a:lnTo>
                  <a:pt x="0" y="16445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2476164">
            <a:off x="-1359547" y="9388441"/>
            <a:ext cx="2471231" cy="1371533"/>
          </a:xfrm>
          <a:custGeom>
            <a:avLst/>
            <a:gdLst/>
            <a:ahLst/>
            <a:cxnLst/>
            <a:rect r="r" b="b" t="t" l="l"/>
            <a:pathLst>
              <a:path h="1371533" w="2471231">
                <a:moveTo>
                  <a:pt x="0" y="0"/>
                </a:moveTo>
                <a:lnTo>
                  <a:pt x="2471231" y="0"/>
                </a:lnTo>
                <a:lnTo>
                  <a:pt x="2471231" y="1371534"/>
                </a:lnTo>
                <a:lnTo>
                  <a:pt x="0" y="13715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9486935">
            <a:off x="6742763" y="-1167329"/>
            <a:ext cx="1398173" cy="2136097"/>
          </a:xfrm>
          <a:custGeom>
            <a:avLst/>
            <a:gdLst/>
            <a:ahLst/>
            <a:cxnLst/>
            <a:rect r="r" b="b" t="t" l="l"/>
            <a:pathLst>
              <a:path h="2136097" w="1398173">
                <a:moveTo>
                  <a:pt x="0" y="0"/>
                </a:moveTo>
                <a:lnTo>
                  <a:pt x="1398173" y="0"/>
                </a:lnTo>
                <a:lnTo>
                  <a:pt x="1398173" y="2136097"/>
                </a:lnTo>
                <a:lnTo>
                  <a:pt x="0" y="21360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true" flipV="false" rot="10017680">
            <a:off x="1517089" y="41403"/>
            <a:ext cx="402798" cy="462503"/>
          </a:xfrm>
          <a:custGeom>
            <a:avLst/>
            <a:gdLst/>
            <a:ahLst/>
            <a:cxnLst/>
            <a:rect r="r" b="b" t="t" l="l"/>
            <a:pathLst>
              <a:path h="462503" w="402798">
                <a:moveTo>
                  <a:pt x="402798" y="0"/>
                </a:moveTo>
                <a:lnTo>
                  <a:pt x="0" y="0"/>
                </a:lnTo>
                <a:lnTo>
                  <a:pt x="0" y="462503"/>
                </a:lnTo>
                <a:lnTo>
                  <a:pt x="402798" y="462503"/>
                </a:lnTo>
                <a:lnTo>
                  <a:pt x="402798"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true" flipV="false" rot="10017680">
            <a:off x="675505" y="524748"/>
            <a:ext cx="402798" cy="462503"/>
          </a:xfrm>
          <a:custGeom>
            <a:avLst/>
            <a:gdLst/>
            <a:ahLst/>
            <a:cxnLst/>
            <a:rect r="r" b="b" t="t" l="l"/>
            <a:pathLst>
              <a:path h="462503" w="402798">
                <a:moveTo>
                  <a:pt x="402799" y="0"/>
                </a:moveTo>
                <a:lnTo>
                  <a:pt x="0" y="0"/>
                </a:lnTo>
                <a:lnTo>
                  <a:pt x="0" y="462504"/>
                </a:lnTo>
                <a:lnTo>
                  <a:pt x="402799" y="462504"/>
                </a:lnTo>
                <a:lnTo>
                  <a:pt x="40279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2296483">
            <a:off x="7059310" y="10079861"/>
            <a:ext cx="402798" cy="462503"/>
          </a:xfrm>
          <a:custGeom>
            <a:avLst/>
            <a:gdLst/>
            <a:ahLst/>
            <a:cxnLst/>
            <a:rect r="r" b="b" t="t" l="l"/>
            <a:pathLst>
              <a:path h="462503" w="402798">
                <a:moveTo>
                  <a:pt x="0" y="0"/>
                </a:moveTo>
                <a:lnTo>
                  <a:pt x="402799" y="0"/>
                </a:lnTo>
                <a:lnTo>
                  <a:pt x="402799" y="462504"/>
                </a:lnTo>
                <a:lnTo>
                  <a:pt x="0" y="46250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2" id="12"/>
          <p:cNvSpPr/>
          <p:nvPr/>
        </p:nvSpPr>
        <p:spPr>
          <a:xfrm flipH="false" flipV="false" rot="0">
            <a:off x="-1649528" y="-197828"/>
            <a:ext cx="2776501" cy="1519503"/>
          </a:xfrm>
          <a:custGeom>
            <a:avLst/>
            <a:gdLst/>
            <a:ahLst/>
            <a:cxnLst/>
            <a:rect r="r" b="b" t="t" l="l"/>
            <a:pathLst>
              <a:path h="1519503" w="2776501">
                <a:moveTo>
                  <a:pt x="0" y="0"/>
                </a:moveTo>
                <a:lnTo>
                  <a:pt x="2776501" y="0"/>
                </a:lnTo>
                <a:lnTo>
                  <a:pt x="2776501" y="1519503"/>
                </a:lnTo>
                <a:lnTo>
                  <a:pt x="0" y="151950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5523311">
            <a:off x="48692" y="1186786"/>
            <a:ext cx="531141" cy="609870"/>
          </a:xfrm>
          <a:custGeom>
            <a:avLst/>
            <a:gdLst/>
            <a:ahLst/>
            <a:cxnLst/>
            <a:rect r="r" b="b" t="t" l="l"/>
            <a:pathLst>
              <a:path h="609870" w="531141">
                <a:moveTo>
                  <a:pt x="0" y="0"/>
                </a:moveTo>
                <a:lnTo>
                  <a:pt x="531141" y="0"/>
                </a:lnTo>
                <a:lnTo>
                  <a:pt x="531141" y="609870"/>
                </a:lnTo>
                <a:lnTo>
                  <a:pt x="0" y="6098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358936">
            <a:off x="-94554" y="9749635"/>
            <a:ext cx="969274" cy="1480835"/>
          </a:xfrm>
          <a:custGeom>
            <a:avLst/>
            <a:gdLst/>
            <a:ahLst/>
            <a:cxnLst/>
            <a:rect r="r" b="b" t="t" l="l"/>
            <a:pathLst>
              <a:path h="1480835" w="969274">
                <a:moveTo>
                  <a:pt x="0" y="0"/>
                </a:moveTo>
                <a:lnTo>
                  <a:pt x="969274" y="0"/>
                </a:lnTo>
                <a:lnTo>
                  <a:pt x="969274" y="1480835"/>
                </a:lnTo>
                <a:lnTo>
                  <a:pt x="0" y="14808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5" id="15"/>
          <p:cNvGrpSpPr/>
          <p:nvPr/>
        </p:nvGrpSpPr>
        <p:grpSpPr>
          <a:xfrm rot="0">
            <a:off x="305360" y="391842"/>
            <a:ext cx="6946447" cy="1677031"/>
            <a:chOff x="0" y="0"/>
            <a:chExt cx="2489450" cy="601010"/>
          </a:xfrm>
        </p:grpSpPr>
        <p:sp>
          <p:nvSpPr>
            <p:cNvPr name="Freeform 16" id="16"/>
            <p:cNvSpPr/>
            <p:nvPr/>
          </p:nvSpPr>
          <p:spPr>
            <a:xfrm flipH="false" flipV="false" rot="0">
              <a:off x="0" y="0"/>
              <a:ext cx="2489450" cy="601010"/>
            </a:xfrm>
            <a:custGeom>
              <a:avLst/>
              <a:gdLst/>
              <a:ahLst/>
              <a:cxnLst/>
              <a:rect r="r" b="b" t="t" l="l"/>
              <a:pathLst>
                <a:path h="601010" w="2489450">
                  <a:moveTo>
                    <a:pt x="11145" y="0"/>
                  </a:moveTo>
                  <a:lnTo>
                    <a:pt x="2478305" y="0"/>
                  </a:lnTo>
                  <a:cubicBezTo>
                    <a:pt x="2481261" y="0"/>
                    <a:pt x="2484095" y="1174"/>
                    <a:pt x="2486185" y="3264"/>
                  </a:cubicBezTo>
                  <a:cubicBezTo>
                    <a:pt x="2488276" y="5354"/>
                    <a:pt x="2489450" y="8189"/>
                    <a:pt x="2489450" y="11145"/>
                  </a:cubicBezTo>
                  <a:lnTo>
                    <a:pt x="2489450" y="589865"/>
                  </a:lnTo>
                  <a:cubicBezTo>
                    <a:pt x="2489450" y="596020"/>
                    <a:pt x="2484460" y="601010"/>
                    <a:pt x="2478305" y="601010"/>
                  </a:cubicBezTo>
                  <a:lnTo>
                    <a:pt x="11145" y="601010"/>
                  </a:lnTo>
                  <a:cubicBezTo>
                    <a:pt x="8189" y="601010"/>
                    <a:pt x="5354" y="599836"/>
                    <a:pt x="3264" y="597746"/>
                  </a:cubicBezTo>
                  <a:cubicBezTo>
                    <a:pt x="1174" y="595656"/>
                    <a:pt x="0" y="592821"/>
                    <a:pt x="0" y="589865"/>
                  </a:cubicBezTo>
                  <a:lnTo>
                    <a:pt x="0" y="11145"/>
                  </a:lnTo>
                  <a:cubicBezTo>
                    <a:pt x="0" y="8189"/>
                    <a:pt x="1174" y="5354"/>
                    <a:pt x="3264" y="3264"/>
                  </a:cubicBezTo>
                  <a:cubicBezTo>
                    <a:pt x="5354" y="1174"/>
                    <a:pt x="8189" y="0"/>
                    <a:pt x="11145" y="0"/>
                  </a:cubicBezTo>
                  <a:close/>
                </a:path>
              </a:pathLst>
            </a:custGeom>
            <a:solidFill>
              <a:srgbClr val="FFFFFF"/>
            </a:solidFill>
            <a:ln w="19050" cap="sq">
              <a:solidFill>
                <a:srgbClr val="C66030"/>
              </a:solidFill>
              <a:prstDash val="solid"/>
              <a:miter/>
            </a:ln>
          </p:spPr>
        </p:sp>
        <p:sp>
          <p:nvSpPr>
            <p:cNvPr name="TextBox 17" id="17"/>
            <p:cNvSpPr txBox="true"/>
            <p:nvPr/>
          </p:nvSpPr>
          <p:spPr>
            <a:xfrm>
              <a:off x="0" y="-47625"/>
              <a:ext cx="2489450" cy="648635"/>
            </a:xfrm>
            <a:prstGeom prst="rect">
              <a:avLst/>
            </a:prstGeom>
          </p:spPr>
          <p:txBody>
            <a:bodyPr anchor="ctr" rtlCol="false" tIns="50800" lIns="50800" bIns="50800" rIns="50800"/>
            <a:lstStyle/>
            <a:p>
              <a:pPr algn="ctr">
                <a:lnSpc>
                  <a:spcPts val="1960"/>
                </a:lnSpc>
                <a:spcBef>
                  <a:spcPct val="0"/>
                </a:spcBef>
              </a:pPr>
            </a:p>
          </p:txBody>
        </p:sp>
      </p:grpSp>
      <p:sp>
        <p:nvSpPr>
          <p:cNvPr name="TextBox 18" id="18"/>
          <p:cNvSpPr txBox="true"/>
          <p:nvPr/>
        </p:nvSpPr>
        <p:spPr>
          <a:xfrm rot="0">
            <a:off x="350317" y="421683"/>
            <a:ext cx="6854370" cy="1647190"/>
          </a:xfrm>
          <a:prstGeom prst="rect">
            <a:avLst/>
          </a:prstGeom>
        </p:spPr>
        <p:txBody>
          <a:bodyPr anchor="t" rtlCol="false" tIns="0" lIns="0" bIns="0" rIns="0">
            <a:spAutoFit/>
          </a:bodyPr>
          <a:lstStyle/>
          <a:p>
            <a:pPr algn="just">
              <a:lnSpc>
                <a:spcPts val="1540"/>
              </a:lnSpc>
            </a:pPr>
            <a:r>
              <a:rPr lang="en-US" sz="1100" spc="-56">
                <a:solidFill>
                  <a:srgbClr val="FF2768"/>
                </a:solidFill>
                <a:latin typeface="Arima Madurai Bold"/>
              </a:rPr>
              <a:t>Câu 8:  </a:t>
            </a:r>
            <a:r>
              <a:rPr lang="en-US" sz="1100" spc="-56">
                <a:solidFill>
                  <a:srgbClr val="000000"/>
                </a:solidFill>
                <a:latin typeface="Arima Madurai Bold"/>
              </a:rPr>
              <a:t>Câu nói nào của quan Phó bảng khiến em ấn tượng? Nhận xét về câu nói đó.</a:t>
            </a:r>
          </a:p>
          <a:p>
            <a:pPr algn="just">
              <a:lnSpc>
                <a:spcPts val="1680"/>
              </a:lnSpc>
            </a:pPr>
            <a:r>
              <a:rPr lang="en-US" sz="1200" spc="-61">
                <a:solidFill>
                  <a:srgbClr val="A6A6A6"/>
                </a:solidFill>
                <a:latin typeface="Arima Madurai Bold"/>
              </a:rPr>
              <a:t>---------------------------------------------------------------------------------------------------------------------------------------------------------------------------------------------------------------------------------------------------------------------------------------------------------------------------------------------------------------------------------------------------------------------------------------------------------------------------------------------------------------------------------------------------------------------------------------------------------------------------------------------------------------------------------------------------------------------------------------------------------------------------------------------------------------------------------------------------------------------------------------------------------------------------------------</a:t>
            </a:r>
          </a:p>
        </p:txBody>
      </p:sp>
      <p:grpSp>
        <p:nvGrpSpPr>
          <p:cNvPr name="Group 19" id="19"/>
          <p:cNvGrpSpPr/>
          <p:nvPr/>
        </p:nvGrpSpPr>
        <p:grpSpPr>
          <a:xfrm rot="0">
            <a:off x="305360" y="2088748"/>
            <a:ext cx="6946447" cy="8222365"/>
            <a:chOff x="0" y="0"/>
            <a:chExt cx="2489450" cy="2946710"/>
          </a:xfrm>
        </p:grpSpPr>
        <p:sp>
          <p:nvSpPr>
            <p:cNvPr name="Freeform 20" id="20"/>
            <p:cNvSpPr/>
            <p:nvPr/>
          </p:nvSpPr>
          <p:spPr>
            <a:xfrm flipH="false" flipV="false" rot="0">
              <a:off x="0" y="0"/>
              <a:ext cx="2489450" cy="2946710"/>
            </a:xfrm>
            <a:custGeom>
              <a:avLst/>
              <a:gdLst/>
              <a:ahLst/>
              <a:cxnLst/>
              <a:rect r="r" b="b" t="t" l="l"/>
              <a:pathLst>
                <a:path h="2946710" w="2489450">
                  <a:moveTo>
                    <a:pt x="11145" y="0"/>
                  </a:moveTo>
                  <a:lnTo>
                    <a:pt x="2478305" y="0"/>
                  </a:lnTo>
                  <a:cubicBezTo>
                    <a:pt x="2481261" y="0"/>
                    <a:pt x="2484095" y="1174"/>
                    <a:pt x="2486185" y="3264"/>
                  </a:cubicBezTo>
                  <a:cubicBezTo>
                    <a:pt x="2488276" y="5354"/>
                    <a:pt x="2489450" y="8189"/>
                    <a:pt x="2489450" y="11145"/>
                  </a:cubicBezTo>
                  <a:lnTo>
                    <a:pt x="2489450" y="2935565"/>
                  </a:lnTo>
                  <a:cubicBezTo>
                    <a:pt x="2489450" y="2941720"/>
                    <a:pt x="2484460" y="2946710"/>
                    <a:pt x="2478305" y="2946710"/>
                  </a:cubicBezTo>
                  <a:lnTo>
                    <a:pt x="11145" y="2946710"/>
                  </a:lnTo>
                  <a:cubicBezTo>
                    <a:pt x="8189" y="2946710"/>
                    <a:pt x="5354" y="2945536"/>
                    <a:pt x="3264" y="2943446"/>
                  </a:cubicBezTo>
                  <a:cubicBezTo>
                    <a:pt x="1174" y="2941355"/>
                    <a:pt x="0" y="2938521"/>
                    <a:pt x="0" y="2935565"/>
                  </a:cubicBezTo>
                  <a:lnTo>
                    <a:pt x="0" y="11145"/>
                  </a:lnTo>
                  <a:cubicBezTo>
                    <a:pt x="0" y="8189"/>
                    <a:pt x="1174" y="5354"/>
                    <a:pt x="3264" y="3264"/>
                  </a:cubicBezTo>
                  <a:cubicBezTo>
                    <a:pt x="5354" y="1174"/>
                    <a:pt x="8189" y="0"/>
                    <a:pt x="11145" y="0"/>
                  </a:cubicBezTo>
                  <a:close/>
                </a:path>
              </a:pathLst>
            </a:custGeom>
            <a:solidFill>
              <a:srgbClr val="FFFFFF"/>
            </a:solidFill>
            <a:ln w="19050" cap="sq">
              <a:solidFill>
                <a:srgbClr val="C66030"/>
              </a:solidFill>
              <a:prstDash val="solid"/>
              <a:miter/>
            </a:ln>
          </p:spPr>
        </p:sp>
        <p:sp>
          <p:nvSpPr>
            <p:cNvPr name="TextBox 21" id="21"/>
            <p:cNvSpPr txBox="true"/>
            <p:nvPr/>
          </p:nvSpPr>
          <p:spPr>
            <a:xfrm>
              <a:off x="0" y="-47625"/>
              <a:ext cx="2489450" cy="2994335"/>
            </a:xfrm>
            <a:prstGeom prst="rect">
              <a:avLst/>
            </a:prstGeom>
          </p:spPr>
          <p:txBody>
            <a:bodyPr anchor="ctr" rtlCol="false" tIns="50800" lIns="50800" bIns="50800" rIns="50800"/>
            <a:lstStyle/>
            <a:p>
              <a:pPr algn="ctr">
                <a:lnSpc>
                  <a:spcPts val="1960"/>
                </a:lnSpc>
                <a:spcBef>
                  <a:spcPct val="0"/>
                </a:spcBef>
              </a:pPr>
            </a:p>
          </p:txBody>
        </p:sp>
      </p:grpSp>
      <p:sp>
        <p:nvSpPr>
          <p:cNvPr name="TextBox 22" id="22"/>
          <p:cNvSpPr txBox="true"/>
          <p:nvPr/>
        </p:nvSpPr>
        <p:spPr>
          <a:xfrm rot="0">
            <a:off x="350317" y="2118589"/>
            <a:ext cx="6854370" cy="8143240"/>
          </a:xfrm>
          <a:prstGeom prst="rect">
            <a:avLst/>
          </a:prstGeom>
        </p:spPr>
        <p:txBody>
          <a:bodyPr anchor="t" rtlCol="false" tIns="0" lIns="0" bIns="0" rIns="0">
            <a:spAutoFit/>
          </a:bodyPr>
          <a:lstStyle/>
          <a:p>
            <a:pPr algn="just">
              <a:lnSpc>
                <a:spcPts val="1540"/>
              </a:lnSpc>
            </a:pPr>
            <a:r>
              <a:rPr lang="en-US" sz="1100" spc="-56">
                <a:solidFill>
                  <a:srgbClr val="FF2768"/>
                </a:solidFill>
                <a:latin typeface="Arima Madurai Bold"/>
              </a:rPr>
              <a:t>Câu 9: </a:t>
            </a:r>
            <a:r>
              <a:rPr lang="en-US" sz="1100" spc="-56">
                <a:solidFill>
                  <a:srgbClr val="000000"/>
                </a:solidFill>
                <a:latin typeface="Arima Madurai Bold"/>
              </a:rPr>
              <a:t>Viết bài văn kể lại một chuyến tham quan đáng nhớ của em.</a:t>
            </a:r>
          </a:p>
          <a:p>
            <a:pPr algn="just">
              <a:lnSpc>
                <a:spcPts val="1680"/>
              </a:lnSpc>
            </a:pPr>
            <a:r>
              <a:rPr lang="en-US" sz="1200" spc="-61">
                <a:solidFill>
                  <a:srgbClr val="A6A6A6"/>
                </a:solidFill>
                <a:latin typeface="Arima Madurai Bold"/>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2011-08-01T06:04:30Z</dcterms:modified>
  <dc:identifier>DAFw1-VB6mA</dc:identifier>
</cp:coreProperties>
</file>