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5" r:id="rId3"/>
    <p:sldId id="260" r:id="rId4"/>
    <p:sldId id="278" r:id="rId5"/>
    <p:sldId id="279" r:id="rId6"/>
    <p:sldId id="277" r:id="rId7"/>
    <p:sldId id="262" r:id="rId8"/>
    <p:sldId id="276" r:id="rId9"/>
    <p:sldId id="263" r:id="rId10"/>
    <p:sldId id="264" r:id="rId11"/>
    <p:sldId id="280" r:id="rId12"/>
    <p:sldId id="265" r:id="rId13"/>
    <p:sldId id="273" r:id="rId14"/>
    <p:sldId id="266" r:id="rId15"/>
    <p:sldId id="281" r:id="rId16"/>
    <p:sldId id="282" r:id="rId17"/>
    <p:sldId id="269" r:id="rId18"/>
    <p:sldId id="274" r:id="rId19"/>
    <p:sldId id="270"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hung" initials="N" lastIdx="1" clrIdx="0">
    <p:extLst>
      <p:ext uri="{19B8F6BF-5375-455C-9EA6-DF929625EA0E}">
        <p15:presenceInfo xmlns:p15="http://schemas.microsoft.com/office/powerpoint/2012/main" userId="Nh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6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AB043-72E6-4438-9CA3-5364A355BE15}" type="datetimeFigureOut">
              <a:rPr lang="en-US" smtClean="0"/>
              <a:pPr/>
              <a:t>9/1/2022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3A3A3-66A1-47E5-8A07-1C012024B07C}" type="slidenum">
              <a:rPr lang="en-US" smtClean="0"/>
              <a:pPr/>
              <a:t>‹#›</a:t>
            </a:fld>
            <a:endParaRPr lang="en-US"/>
          </a:p>
        </p:txBody>
      </p:sp>
    </p:spTree>
    <p:extLst>
      <p:ext uri="{BB962C8B-B14F-4D97-AF65-F5344CB8AC3E}">
        <p14:creationId xmlns:p14="http://schemas.microsoft.com/office/powerpoint/2010/main" val="343721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phatoi.sw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phasang.sw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57400"/>
            <a:ext cx="7696200" cy="1066800"/>
          </a:xfrm>
        </p:spPr>
        <p:txBody>
          <a:bodyPr>
            <a:normAutofit/>
          </a:bodyPr>
          <a:lstStyle/>
          <a:p>
            <a:pPr algn="l"/>
            <a:r>
              <a:rPr lang="en-US" sz="2700" b="1" dirty="0">
                <a:solidFill>
                  <a:srgbClr val="002060"/>
                </a:solidFill>
                <a:latin typeface="Times New Roman" panose="02020603050405020304" pitchFamily="18" charset="0"/>
                <a:cs typeface="Times New Roman" panose="02020603050405020304" pitchFamily="18" charset="0"/>
              </a:rPr>
              <a:t>I. </a:t>
            </a:r>
            <a:r>
              <a:rPr lang="pt-BR" sz="2700" b="1" dirty="0">
                <a:solidFill>
                  <a:srgbClr val="002060"/>
                </a:solidFill>
                <a:latin typeface="Times New Roman" panose="02020603050405020304" pitchFamily="18" charset="0"/>
                <a:cs typeface="Times New Roman" panose="02020603050405020304" pitchFamily="18" charset="0"/>
              </a:rPr>
              <a:t>KHÁI QUÁT HỌC THUYẾT TẾ BÀO</a:t>
            </a:r>
            <a:br>
              <a:rPr lang="en-US" sz="3200" b="1" dirty="0">
                <a:solidFill>
                  <a:srgbClr val="0000CC"/>
                </a:solidFill>
              </a:rPr>
            </a:br>
            <a:endParaRPr lang="en-US" sz="3200" dirty="0">
              <a:solidFill>
                <a:srgbClr val="0000CC"/>
              </a:solidFill>
            </a:endParaRPr>
          </a:p>
        </p:txBody>
      </p:sp>
      <p:sp>
        <p:nvSpPr>
          <p:cNvPr id="4099" name="Rectangle 3"/>
          <p:cNvSpPr>
            <a:spLocks noGrp="1" noChangeArrowheads="1"/>
          </p:cNvSpPr>
          <p:nvPr>
            <p:ph type="body" idx="1"/>
          </p:nvPr>
        </p:nvSpPr>
        <p:spPr>
          <a:xfrm>
            <a:off x="228600" y="3276600"/>
            <a:ext cx="8763000" cy="2971800"/>
          </a:xfrm>
        </p:spPr>
        <p:txBody>
          <a:bodyPr>
            <a:normAutofit/>
          </a:bodyPr>
          <a:lstStyle/>
          <a:p>
            <a:pPr>
              <a:spcBef>
                <a:spcPct val="50000"/>
              </a:spcBef>
              <a:buFontTx/>
              <a:buNone/>
              <a:defRPr/>
            </a:pP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II . </a:t>
            </a:r>
            <a:r>
              <a:rPr lang="pt-BR" sz="2400" b="1" dirty="0">
                <a:solidFill>
                  <a:srgbClr val="002060"/>
                </a:solidFill>
                <a:latin typeface="Times New Roman" panose="02020603050405020304" pitchFamily="18" charset="0"/>
                <a:cs typeface="Times New Roman" panose="02020603050405020304" pitchFamily="18" charset="0"/>
              </a:rPr>
              <a:t>TẾ BÀO LÀ ĐƠN VỊ CẤU TRÚC VÀ CHỨC NĂNG CỦA CƠ THỂ SỐNG</a:t>
            </a:r>
          </a:p>
          <a:p>
            <a:pPr>
              <a:spcBef>
                <a:spcPct val="50000"/>
              </a:spcBef>
              <a:buFontTx/>
              <a:buNone/>
              <a:defRPr/>
            </a:pPr>
            <a:r>
              <a:rPr lang="en-US" sz="2400" b="1" dirty="0">
                <a:solidFill>
                  <a:srgbClr val="0070C0"/>
                </a:solidFill>
                <a:latin typeface="Times New Roman" panose="02020603050405020304" pitchFamily="18" charset="0"/>
                <a:cs typeface="Times New Roman" panose="02020603050405020304" pitchFamily="18" charset="0"/>
              </a:rPr>
              <a:t>1- </a:t>
            </a:r>
            <a:r>
              <a:rPr lang="en-US" sz="2400" b="1" dirty="0" err="1">
                <a:solidFill>
                  <a:srgbClr val="0070C0"/>
                </a:solidFill>
                <a:latin typeface="Times New Roman" panose="02020603050405020304" pitchFamily="18" charset="0"/>
                <a:cs typeface="Times New Roman" panose="02020603050405020304" pitchFamily="18" charset="0"/>
              </a:rPr>
              <a:t>Tế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đơn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vị</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cấu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trúc</a:t>
            </a:r>
            <a:r>
              <a:rPr lang="en-US" sz="2400" b="1" dirty="0">
                <a:solidFill>
                  <a:srgbClr val="0070C0"/>
                </a:solidFill>
                <a:latin typeface="Times New Roman" panose="02020603050405020304" pitchFamily="18" charset="0"/>
                <a:cs typeface="Times New Roman" panose="02020603050405020304" pitchFamily="18" charset="0"/>
              </a:rPr>
              <a:t> </a:t>
            </a:r>
          </a:p>
          <a:p>
            <a:pPr>
              <a:spcBef>
                <a:spcPct val="50000"/>
              </a:spcBef>
              <a:buFontTx/>
              <a:buNone/>
              <a:defRPr/>
            </a:pPr>
            <a:r>
              <a:rPr lang="en-US" sz="2400" b="1" dirty="0">
                <a:solidFill>
                  <a:srgbClr val="0070C0"/>
                </a:solidFill>
                <a:latin typeface="Times New Roman" panose="02020603050405020304" pitchFamily="18" charset="0"/>
                <a:cs typeface="Times New Roman" panose="02020603050405020304" pitchFamily="18" charset="0"/>
              </a:rPr>
              <a:t>2- </a:t>
            </a:r>
            <a:r>
              <a:rPr lang="en-US" sz="2400" b="1" dirty="0" err="1">
                <a:solidFill>
                  <a:srgbClr val="0070C0"/>
                </a:solidFill>
                <a:latin typeface="Times New Roman" panose="02020603050405020304" pitchFamily="18" charset="0"/>
                <a:cs typeface="Times New Roman" panose="02020603050405020304" pitchFamily="18" charset="0"/>
              </a:rPr>
              <a:t>Tế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bào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là</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đơn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vị</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chức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năng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cơ</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bản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của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mọi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sống</a:t>
            </a:r>
            <a:r>
              <a:rPr lang="en-US" sz="2400" b="1" dirty="0">
                <a:solidFill>
                  <a:srgbClr val="0070C0"/>
                </a:solidFill>
                <a:latin typeface="Times New Roman" panose="02020603050405020304" pitchFamily="18" charset="0"/>
                <a:cs typeface="Times New Roman" panose="02020603050405020304" pitchFamily="18" charset="0"/>
              </a:rPr>
              <a:t> </a:t>
            </a:r>
          </a:p>
        </p:txBody>
      </p:sp>
      <p:sp>
        <p:nvSpPr>
          <p:cNvPr id="4" name="AutoShape 3"/>
          <p:cNvSpPr>
            <a:spLocks noChangeArrowheads="1"/>
          </p:cNvSpPr>
          <p:nvPr/>
        </p:nvSpPr>
        <p:spPr bwMode="auto">
          <a:xfrm>
            <a:off x="2590800" y="762000"/>
            <a:ext cx="5105400" cy="1066800"/>
          </a:xfrm>
          <a:prstGeom prst="wave">
            <a:avLst>
              <a:gd name="adj1" fmla="val 13005"/>
              <a:gd name="adj2" fmla="val -1292"/>
            </a:avLst>
          </a:prstGeom>
          <a:gradFill rotWithShape="1">
            <a:gsLst>
              <a:gs pos="0">
                <a:srgbClr val="66CCFF">
                  <a:alpha val="58000"/>
                </a:srgbClr>
              </a:gs>
              <a:gs pos="100000">
                <a:srgbClr val="66CCFF">
                  <a:gamma/>
                  <a:shade val="46275"/>
                  <a:invGamma/>
                  <a:alpha val="58000"/>
                </a:srgbClr>
              </a:gs>
            </a:gsLst>
            <a:path path="rect">
              <a:fillToRect l="50000" t="50000" r="50000" b="50000"/>
            </a:path>
          </a:gradFill>
          <a:ln w="9525">
            <a:solidFill>
              <a:srgbClr val="66CCFF"/>
            </a:solidFill>
            <a:round/>
            <a:headEnd/>
            <a:tailEnd/>
          </a:ln>
          <a:effectLst>
            <a:outerShdw sy="50000" kx="2453608" rotWithShape="0">
              <a:schemeClr val="bg2">
                <a:alpha val="50000"/>
              </a:schemeClr>
            </a:outerShdw>
          </a:effectLst>
        </p:spPr>
        <p:txBody>
          <a:bodyPr wrap="none" anchor="ctr"/>
          <a:lstStyle/>
          <a:p>
            <a:pPr>
              <a:defRPr/>
            </a:pPr>
            <a:r>
              <a:rPr lang="en-US" b="1" dirty="0">
                <a:solidFill>
                  <a:srgbClr val="993300"/>
                </a:solidFill>
                <a:cs typeface="Arial" charset="0"/>
              </a:rPr>
              <a:t>NỘI DUNG: BÀI 4- </a:t>
            </a:r>
            <a:r>
              <a:rPr lang="en-US" b="1" dirty="0"/>
              <a:t>KHÁI QUÁT VỀ TẾ BÀO</a:t>
            </a:r>
            <a:endParaRPr lang="en-US" dirty="0"/>
          </a:p>
          <a:p>
            <a:pPr>
              <a:defRPr/>
            </a:pPr>
            <a:endParaRPr lang="en-US" b="1" dirty="0">
              <a:solidFill>
                <a:srgbClr val="993300"/>
              </a:solidFill>
              <a:cs typeface="Arial" charset="0"/>
            </a:endParaRPr>
          </a:p>
        </p:txBody>
      </p:sp>
      <p:grpSp>
        <p:nvGrpSpPr>
          <p:cNvPr id="4101" name="Group 3"/>
          <p:cNvGrpSpPr>
            <a:grpSpLocks/>
          </p:cNvGrpSpPr>
          <p:nvPr/>
        </p:nvGrpSpPr>
        <p:grpSpPr bwMode="auto">
          <a:xfrm>
            <a:off x="142875" y="5308600"/>
            <a:ext cx="8848725" cy="1473200"/>
            <a:chOff x="96" y="3360"/>
            <a:chExt cx="5574" cy="928"/>
          </a:xfrm>
        </p:grpSpPr>
        <p:pic>
          <p:nvPicPr>
            <p:cNvPr id="4102" name="Picture 4"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descr="flow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5"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6"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6042191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fill="hold" grpId="1" nodeType="clickEffect">
                                  <p:stCondLst>
                                    <p:cond delay="0"/>
                                  </p:stCondLst>
                                  <p:childTnLst>
                                    <p:animClr clrSpc="hsl" dir="cw">
                                      <p:cBhvr override="childStyle">
                                        <p:cTn id="11" dur="500" fill="hold"/>
                                        <p:tgtEl>
                                          <p:spTgt spid="4"/>
                                        </p:tgtEl>
                                        <p:attrNameLst>
                                          <p:attrName>style.color</p:attrName>
                                        </p:attrNameLst>
                                      </p:cBhvr>
                                      <p:by>
                                        <p:hsl h="-7200000" s="0" l="0"/>
                                      </p:by>
                                    </p:animClr>
                                    <p:animClr clrSpc="hsl" dir="cw">
                                      <p:cBhvr>
                                        <p:cTn id="12" dur="500" fill="hold"/>
                                        <p:tgtEl>
                                          <p:spTgt spid="4"/>
                                        </p:tgtEl>
                                        <p:attrNameLst>
                                          <p:attrName>fillcolor</p:attrName>
                                        </p:attrNameLst>
                                      </p:cBhvr>
                                      <p:by>
                                        <p:hsl h="-7200000" s="0" l="0"/>
                                      </p:by>
                                    </p:animClr>
                                    <p:animClr clrSpc="hsl" dir="cw">
                                      <p:cBhvr>
                                        <p:cTn id="13" dur="500" fill="hold"/>
                                        <p:tgtEl>
                                          <p:spTgt spid="4"/>
                                        </p:tgtEl>
                                        <p:attrNameLst>
                                          <p:attrName>stroke.color</p:attrName>
                                        </p:attrNameLst>
                                      </p:cBhvr>
                                      <p:by>
                                        <p:hsl h="-7200000" s="0" l="0"/>
                                      </p:by>
                                    </p:animClr>
                                    <p:set>
                                      <p:cBhvr>
                                        <p:cTn id="14" dur="500" fill="hold"/>
                                        <p:tgtEl>
                                          <p:spTgt spid="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plus(in)">
                                      <p:cBhvr>
                                        <p:cTn id="19" dur="2000"/>
                                        <p:tgtEl>
                                          <p:spTgt spid="40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24" dur="500"/>
                                        <p:tgtEl>
                                          <p:spTgt spid="409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29" dur="500"/>
                                        <p:tgtEl>
                                          <p:spTgt spid="409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34"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4"/>
          <p:cNvSpPr>
            <a:spLocks noChangeShapeType="1"/>
          </p:cNvSpPr>
          <p:nvPr/>
        </p:nvSpPr>
        <p:spPr bwMode="auto">
          <a:xfrm>
            <a:off x="0" y="762000"/>
            <a:ext cx="9144000" cy="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7" name="Rectangle 5"/>
          <p:cNvSpPr>
            <a:spLocks noChangeArrowheads="1"/>
          </p:cNvSpPr>
          <p:nvPr/>
        </p:nvSpPr>
        <p:spPr bwMode="auto">
          <a:xfrm>
            <a:off x="533400" y="150168"/>
            <a:ext cx="594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pt-BR" sz="2400" b="1" dirty="0">
                <a:solidFill>
                  <a:srgbClr val="0000FF"/>
                </a:solidFill>
                <a:latin typeface="Times New Roman" panose="02020603050405020304" pitchFamily="18" charset="0"/>
                <a:cs typeface="Times New Roman" panose="02020603050405020304" pitchFamily="18" charset="0"/>
              </a:rPr>
              <a:t>1. Tế bào là đơn vị cấu trúc</a:t>
            </a:r>
          </a:p>
        </p:txBody>
      </p:sp>
      <p:sp>
        <p:nvSpPr>
          <p:cNvPr id="65543" name="Text Box 7"/>
          <p:cNvSpPr txBox="1">
            <a:spLocks noChangeArrowheads="1"/>
          </p:cNvSpPr>
          <p:nvPr/>
        </p:nvSpPr>
        <p:spPr bwMode="auto">
          <a:xfrm>
            <a:off x="0" y="1300851"/>
            <a:ext cx="84582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eaLnBrk="1" hangingPunct="1">
              <a:spcBef>
                <a:spcPct val="50000"/>
              </a:spcBef>
            </a:pPr>
            <a:r>
              <a:rPr lang="pt-BR" sz="2800" dirty="0"/>
              <a:t>- </a:t>
            </a:r>
            <a:r>
              <a:rPr lang="pt-BR" sz="2400" dirty="0"/>
              <a:t>Trong video gồm có những loại tế bào nào? Mỗi tế bào gồm mấy phần?</a:t>
            </a:r>
            <a:endParaRPr lang="en-US" sz="2400" dirty="0"/>
          </a:p>
          <a:p>
            <a:pPr algn="just" eaLnBrk="1" hangingPunct="1">
              <a:spcBef>
                <a:spcPct val="50000"/>
              </a:spcBef>
            </a:pPr>
            <a:endParaRPr lang="en-US" sz="2800" b="1" dirty="0">
              <a:solidFill>
                <a:srgbClr val="0000FF"/>
              </a:solidFill>
            </a:endParaRPr>
          </a:p>
        </p:txBody>
      </p:sp>
      <p:sp>
        <p:nvSpPr>
          <p:cNvPr id="11271" name="Text Box 9"/>
          <p:cNvSpPr txBox="1">
            <a:spLocks noChangeArrowheads="1"/>
          </p:cNvSpPr>
          <p:nvPr/>
        </p:nvSpPr>
        <p:spPr bwMode="auto">
          <a:xfrm>
            <a:off x="533400" y="2270198"/>
            <a:ext cx="8458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r>
              <a:rPr lang="en-US" sz="3600" baseline="30000" dirty="0">
                <a:cs typeface="Times New Roman" panose="02020603050405020304" pitchFamily="18" charset="0"/>
              </a:rPr>
              <a:t>. </a:t>
            </a:r>
            <a:r>
              <a:rPr lang="en-US" sz="3600" baseline="30000" dirty="0" err="1">
                <a:cs typeface="Times New Roman" panose="02020603050405020304" pitchFamily="18" charset="0"/>
              </a:rPr>
              <a:t>Có</a:t>
            </a:r>
            <a:r>
              <a:rPr lang="en-US" sz="3600" baseline="30000" dirty="0">
                <a:cs typeface="Times New Roman" panose="02020603050405020304" pitchFamily="18" charset="0"/>
              </a:rPr>
              <a:t> 2 </a:t>
            </a:r>
            <a:r>
              <a:rPr lang="en-US" sz="3600" baseline="30000" dirty="0" err="1">
                <a:cs typeface="Times New Roman" panose="02020603050405020304" pitchFamily="18" charset="0"/>
              </a:rPr>
              <a:t>loại</a:t>
            </a:r>
            <a:r>
              <a:rPr lang="en-US" sz="3600" baseline="30000" dirty="0">
                <a:cs typeface="Times New Roman" panose="02020603050405020304" pitchFamily="18" charset="0"/>
              </a:rPr>
              <a:t> </a:t>
            </a:r>
            <a:r>
              <a:rPr lang="en-US" sz="3600" baseline="30000" dirty="0" err="1">
                <a:cs typeface="Times New Roman" panose="02020603050405020304" pitchFamily="18" charset="0"/>
              </a:rPr>
              <a:t>tế</a:t>
            </a:r>
            <a:r>
              <a:rPr lang="en-US" sz="3600" baseline="30000" dirty="0">
                <a:cs typeface="Times New Roman" panose="02020603050405020304" pitchFamily="18" charset="0"/>
              </a:rPr>
              <a:t> </a:t>
            </a:r>
            <a:r>
              <a:rPr lang="en-US" sz="3600" baseline="30000" dirty="0" err="1">
                <a:cs typeface="Times New Roman" panose="02020603050405020304" pitchFamily="18" charset="0"/>
              </a:rPr>
              <a:t>bào</a:t>
            </a:r>
            <a:r>
              <a:rPr lang="en-US" sz="3600" baseline="30000" dirty="0">
                <a:cs typeface="Times New Roman" panose="02020603050405020304" pitchFamily="18" charset="0"/>
              </a:rPr>
              <a:t>: </a:t>
            </a:r>
            <a:r>
              <a:rPr lang="en-US" sz="3600" baseline="30000" dirty="0" err="1">
                <a:cs typeface="Times New Roman" panose="02020603050405020304" pitchFamily="18" charset="0"/>
              </a:rPr>
              <a:t>tế</a:t>
            </a:r>
            <a:r>
              <a:rPr lang="en-US" sz="3600" baseline="30000" dirty="0">
                <a:cs typeface="Times New Roman" panose="02020603050405020304" pitchFamily="18" charset="0"/>
              </a:rPr>
              <a:t> </a:t>
            </a:r>
            <a:r>
              <a:rPr lang="en-US" sz="3600" baseline="30000" dirty="0" err="1">
                <a:cs typeface="Times New Roman" panose="02020603050405020304" pitchFamily="18" charset="0"/>
              </a:rPr>
              <a:t>bào</a:t>
            </a:r>
            <a:r>
              <a:rPr lang="en-US" sz="3600" baseline="30000" dirty="0">
                <a:cs typeface="Times New Roman" panose="02020603050405020304" pitchFamily="18" charset="0"/>
              </a:rPr>
              <a:t> </a:t>
            </a:r>
            <a:r>
              <a:rPr lang="en-US" sz="3600" baseline="30000" dirty="0" err="1">
                <a:cs typeface="Times New Roman" panose="02020603050405020304" pitchFamily="18" charset="0"/>
              </a:rPr>
              <a:t>nhân</a:t>
            </a:r>
            <a:r>
              <a:rPr lang="en-US" sz="3600" baseline="30000" dirty="0">
                <a:cs typeface="Times New Roman" panose="02020603050405020304" pitchFamily="18" charset="0"/>
              </a:rPr>
              <a:t> </a:t>
            </a:r>
            <a:r>
              <a:rPr lang="en-US" sz="3600" baseline="30000" dirty="0" err="1">
                <a:cs typeface="Times New Roman" panose="02020603050405020304" pitchFamily="18" charset="0"/>
              </a:rPr>
              <a:t>sơ</a:t>
            </a:r>
            <a:r>
              <a:rPr lang="en-US" sz="3600" baseline="30000" dirty="0">
                <a:cs typeface="Times New Roman" panose="02020603050405020304" pitchFamily="18" charset="0"/>
              </a:rPr>
              <a:t> </a:t>
            </a:r>
            <a:r>
              <a:rPr lang="en-US" sz="3600" baseline="30000" dirty="0" err="1">
                <a:cs typeface="Times New Roman" panose="02020603050405020304" pitchFamily="18" charset="0"/>
              </a:rPr>
              <a:t>và</a:t>
            </a:r>
            <a:r>
              <a:rPr lang="en-US" sz="3600" baseline="30000" dirty="0">
                <a:cs typeface="Times New Roman" panose="02020603050405020304" pitchFamily="18" charset="0"/>
              </a:rPr>
              <a:t> </a:t>
            </a:r>
            <a:r>
              <a:rPr lang="en-US" sz="3600" baseline="30000" dirty="0" err="1">
                <a:cs typeface="Times New Roman" panose="02020603050405020304" pitchFamily="18" charset="0"/>
              </a:rPr>
              <a:t>tế</a:t>
            </a:r>
            <a:r>
              <a:rPr lang="en-US" sz="3600" baseline="30000" dirty="0">
                <a:cs typeface="Times New Roman" panose="02020603050405020304" pitchFamily="18" charset="0"/>
              </a:rPr>
              <a:t> </a:t>
            </a:r>
            <a:r>
              <a:rPr lang="en-US" sz="3600" baseline="30000" dirty="0" err="1">
                <a:cs typeface="Times New Roman" panose="02020603050405020304" pitchFamily="18" charset="0"/>
              </a:rPr>
              <a:t>bào</a:t>
            </a:r>
            <a:r>
              <a:rPr lang="en-US" sz="3600" baseline="30000" dirty="0">
                <a:cs typeface="Times New Roman" panose="02020603050405020304" pitchFamily="18" charset="0"/>
              </a:rPr>
              <a:t> </a:t>
            </a:r>
            <a:r>
              <a:rPr lang="en-US" sz="3600" baseline="30000" dirty="0" err="1">
                <a:cs typeface="Times New Roman" panose="02020603050405020304" pitchFamily="18" charset="0"/>
              </a:rPr>
              <a:t>nhân</a:t>
            </a:r>
            <a:r>
              <a:rPr lang="en-US" sz="3600" baseline="30000" dirty="0">
                <a:cs typeface="Times New Roman" panose="02020603050405020304" pitchFamily="18" charset="0"/>
              </a:rPr>
              <a:t> </a:t>
            </a:r>
            <a:r>
              <a:rPr lang="en-US" sz="3600" baseline="30000" dirty="0" err="1">
                <a:cs typeface="Times New Roman" panose="02020603050405020304" pitchFamily="18" charset="0"/>
              </a:rPr>
              <a:t>thực</a:t>
            </a:r>
            <a:r>
              <a:rPr lang="en-US" sz="3600" baseline="30000" dirty="0">
                <a:cs typeface="Times New Roman" panose="02020603050405020304" pitchFamily="18" charset="0"/>
              </a:rPr>
              <a:t>.</a:t>
            </a:r>
          </a:p>
          <a:p>
            <a:pPr eaLnBrk="1" hangingPunct="1">
              <a:spcBef>
                <a:spcPct val="50000"/>
              </a:spcBef>
            </a:pPr>
            <a:r>
              <a:rPr lang="en-US" sz="3600" baseline="30000" dirty="0">
                <a:cs typeface="Times New Roman" panose="02020603050405020304" pitchFamily="18" charset="0"/>
              </a:rPr>
              <a:t>. </a:t>
            </a:r>
            <a:r>
              <a:rPr lang="en-US" sz="3600" baseline="30000" dirty="0" err="1">
                <a:cs typeface="Times New Roman" panose="02020603050405020304" pitchFamily="18" charset="0"/>
              </a:rPr>
              <a:t>Mỗi</a:t>
            </a:r>
            <a:r>
              <a:rPr lang="en-US" sz="3600" baseline="30000" dirty="0">
                <a:cs typeface="Times New Roman" panose="02020603050405020304" pitchFamily="18" charset="0"/>
              </a:rPr>
              <a:t> </a:t>
            </a:r>
            <a:r>
              <a:rPr lang="en-US" sz="3600" baseline="30000" dirty="0" err="1">
                <a:cs typeface="Times New Roman" panose="02020603050405020304" pitchFamily="18" charset="0"/>
              </a:rPr>
              <a:t>tế</a:t>
            </a:r>
            <a:r>
              <a:rPr lang="en-US" sz="3600" baseline="30000" dirty="0">
                <a:cs typeface="Times New Roman" panose="02020603050405020304" pitchFamily="18" charset="0"/>
              </a:rPr>
              <a:t> </a:t>
            </a:r>
            <a:r>
              <a:rPr lang="en-US" sz="3600" baseline="30000" dirty="0" err="1">
                <a:cs typeface="Times New Roman" panose="02020603050405020304" pitchFamily="18" charset="0"/>
              </a:rPr>
              <a:t>bào</a:t>
            </a:r>
            <a:r>
              <a:rPr lang="en-US" sz="3600" baseline="30000" dirty="0">
                <a:cs typeface="Times New Roman" panose="02020603050405020304" pitchFamily="18" charset="0"/>
              </a:rPr>
              <a:t> </a:t>
            </a:r>
            <a:r>
              <a:rPr lang="en-US" sz="3600" baseline="30000" dirty="0" err="1">
                <a:cs typeface="Times New Roman" panose="02020603050405020304" pitchFamily="18" charset="0"/>
              </a:rPr>
              <a:t>gồm</a:t>
            </a:r>
            <a:r>
              <a:rPr lang="en-US" sz="3600" baseline="30000" dirty="0">
                <a:cs typeface="Times New Roman" panose="02020603050405020304" pitchFamily="18" charset="0"/>
              </a:rPr>
              <a:t> </a:t>
            </a:r>
            <a:r>
              <a:rPr lang="en-US" sz="3600" baseline="30000" dirty="0" err="1">
                <a:cs typeface="Times New Roman" panose="02020603050405020304" pitchFamily="18" charset="0"/>
              </a:rPr>
              <a:t>có</a:t>
            </a:r>
            <a:r>
              <a:rPr lang="en-US" sz="3600" baseline="30000" dirty="0">
                <a:cs typeface="Times New Roman" panose="02020603050405020304" pitchFamily="18" charset="0"/>
              </a:rPr>
              <a:t> 3 </a:t>
            </a:r>
            <a:r>
              <a:rPr lang="en-US" sz="3600" baseline="30000" dirty="0" err="1">
                <a:cs typeface="Times New Roman" panose="02020603050405020304" pitchFamily="18" charset="0"/>
              </a:rPr>
              <a:t>phần</a:t>
            </a:r>
            <a:r>
              <a:rPr lang="en-US" sz="3600" baseline="30000" dirty="0">
                <a:cs typeface="Times New Roman" panose="02020603050405020304" pitchFamily="18" charset="0"/>
              </a:rPr>
              <a:t>:                 </a:t>
            </a:r>
            <a:r>
              <a:rPr lang="en-US" sz="3600" baseline="30000" dirty="0" err="1">
                <a:cs typeface="Times New Roman" panose="02020603050405020304" pitchFamily="18" charset="0"/>
              </a:rPr>
              <a:t>Màng</a:t>
            </a:r>
            <a:r>
              <a:rPr lang="en-US" sz="3600" baseline="30000" dirty="0">
                <a:cs typeface="Times New Roman" panose="02020603050405020304" pitchFamily="18" charset="0"/>
              </a:rPr>
              <a:t> </a:t>
            </a:r>
            <a:r>
              <a:rPr lang="en-US" sz="3600" baseline="30000" dirty="0" err="1">
                <a:cs typeface="Times New Roman" panose="02020603050405020304" pitchFamily="18" charset="0"/>
              </a:rPr>
              <a:t>tế</a:t>
            </a:r>
            <a:r>
              <a:rPr lang="en-US" sz="3600" baseline="30000" dirty="0">
                <a:cs typeface="Times New Roman" panose="02020603050405020304" pitchFamily="18" charset="0"/>
              </a:rPr>
              <a:t> </a:t>
            </a:r>
            <a:r>
              <a:rPr lang="en-US" sz="3600" baseline="30000" dirty="0" err="1">
                <a:cs typeface="Times New Roman" panose="02020603050405020304" pitchFamily="18" charset="0"/>
              </a:rPr>
              <a:t>bào</a:t>
            </a:r>
            <a:endParaRPr lang="en-US" sz="3600" baseline="30000" dirty="0">
              <a:cs typeface="Times New Roman" panose="02020603050405020304" pitchFamily="18" charset="0"/>
            </a:endParaRPr>
          </a:p>
          <a:p>
            <a:pPr eaLnBrk="1" hangingPunct="1">
              <a:spcBef>
                <a:spcPct val="50000"/>
              </a:spcBef>
            </a:pPr>
            <a:r>
              <a:rPr lang="en-US" sz="3600" baseline="30000" dirty="0">
                <a:cs typeface="Times New Roman" panose="02020603050405020304" pitchFamily="18" charset="0"/>
              </a:rPr>
              <a:t>                                                                 </a:t>
            </a:r>
            <a:r>
              <a:rPr lang="en-US" sz="3600" baseline="30000" dirty="0" err="1">
                <a:cs typeface="Times New Roman" panose="02020603050405020304" pitchFamily="18" charset="0"/>
              </a:rPr>
              <a:t>Chất</a:t>
            </a:r>
            <a:r>
              <a:rPr lang="en-US" sz="3600" baseline="30000" dirty="0">
                <a:cs typeface="Times New Roman" panose="02020603050405020304" pitchFamily="18" charset="0"/>
              </a:rPr>
              <a:t> </a:t>
            </a:r>
            <a:r>
              <a:rPr lang="en-US" sz="3600" baseline="30000" dirty="0" err="1">
                <a:cs typeface="Times New Roman" panose="02020603050405020304" pitchFamily="18" charset="0"/>
              </a:rPr>
              <a:t>tế</a:t>
            </a:r>
            <a:r>
              <a:rPr lang="en-US" sz="3600" baseline="30000" dirty="0">
                <a:cs typeface="Times New Roman" panose="02020603050405020304" pitchFamily="18" charset="0"/>
              </a:rPr>
              <a:t> </a:t>
            </a:r>
            <a:r>
              <a:rPr lang="en-US" sz="3600" baseline="30000" dirty="0" err="1">
                <a:cs typeface="Times New Roman" panose="02020603050405020304" pitchFamily="18" charset="0"/>
              </a:rPr>
              <a:t>bào</a:t>
            </a:r>
            <a:endParaRPr lang="en-US" sz="3600" baseline="30000" dirty="0">
              <a:cs typeface="Times New Roman" panose="02020603050405020304" pitchFamily="18" charset="0"/>
            </a:endParaRPr>
          </a:p>
          <a:p>
            <a:pPr eaLnBrk="1" hangingPunct="1">
              <a:spcBef>
                <a:spcPct val="50000"/>
              </a:spcBef>
            </a:pPr>
            <a:r>
              <a:rPr lang="en-US" sz="3600" baseline="30000" dirty="0">
                <a:cs typeface="Times New Roman" panose="02020603050405020304" pitchFamily="18" charset="0"/>
              </a:rPr>
              <a:t>                                                                 </a:t>
            </a:r>
            <a:r>
              <a:rPr lang="en-US" sz="3600" baseline="30000" dirty="0" err="1">
                <a:cs typeface="Times New Roman" panose="02020603050405020304" pitchFamily="18" charset="0"/>
              </a:rPr>
              <a:t>Nhân</a:t>
            </a:r>
            <a:r>
              <a:rPr lang="en-US" sz="3600" baseline="30000" dirty="0">
                <a:cs typeface="Times New Roman" panose="02020603050405020304" pitchFamily="18" charset="0"/>
              </a:rPr>
              <a:t> </a:t>
            </a:r>
            <a:r>
              <a:rPr lang="en-US" sz="3600" baseline="30000" dirty="0" err="1">
                <a:cs typeface="Times New Roman" panose="02020603050405020304" pitchFamily="18" charset="0"/>
              </a:rPr>
              <a:t>hoặc</a:t>
            </a:r>
            <a:r>
              <a:rPr lang="en-US" sz="3600" baseline="30000" dirty="0">
                <a:cs typeface="Times New Roman" panose="02020603050405020304" pitchFamily="18" charset="0"/>
              </a:rPr>
              <a:t> </a:t>
            </a:r>
            <a:r>
              <a:rPr lang="en-US" sz="3600" baseline="30000" dirty="0" err="1">
                <a:cs typeface="Times New Roman" panose="02020603050405020304" pitchFamily="18" charset="0"/>
              </a:rPr>
              <a:t>vùng</a:t>
            </a:r>
            <a:r>
              <a:rPr lang="en-US" sz="3600" baseline="30000" dirty="0">
                <a:cs typeface="Times New Roman" panose="02020603050405020304" pitchFamily="18" charset="0"/>
              </a:rPr>
              <a:t> </a:t>
            </a:r>
            <a:r>
              <a:rPr lang="en-US" sz="3600" baseline="30000" dirty="0" err="1">
                <a:cs typeface="Times New Roman" panose="02020603050405020304" pitchFamily="18" charset="0"/>
              </a:rPr>
              <a:t>nhân</a:t>
            </a:r>
            <a:endParaRPr lang="en-US" sz="3600" baseline="30000" dirty="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C17D482B-7AFA-DD13-AA56-33E3444F3D9F}"/>
              </a:ext>
            </a:extLst>
          </p:cNvPr>
          <p:cNvCxnSpPr>
            <a:cxnSpLocks/>
          </p:cNvCxnSpPr>
          <p:nvPr/>
        </p:nvCxnSpPr>
        <p:spPr>
          <a:xfrm>
            <a:off x="4343400" y="2901289"/>
            <a:ext cx="9932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7767E2E-0897-C708-F068-644587139CB3}"/>
              </a:ext>
            </a:extLst>
          </p:cNvPr>
          <p:cNvCxnSpPr>
            <a:cxnSpLocks/>
          </p:cNvCxnSpPr>
          <p:nvPr/>
        </p:nvCxnSpPr>
        <p:spPr>
          <a:xfrm>
            <a:off x="4343400" y="2901288"/>
            <a:ext cx="1106851" cy="620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95A7C78-B35A-6526-1B6D-FFC2854C70B4}"/>
              </a:ext>
            </a:extLst>
          </p:cNvPr>
          <p:cNvCxnSpPr>
            <a:cxnSpLocks/>
          </p:cNvCxnSpPr>
          <p:nvPr/>
        </p:nvCxnSpPr>
        <p:spPr>
          <a:xfrm>
            <a:off x="4343400" y="2958730"/>
            <a:ext cx="1194774" cy="1130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426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blinds(horizontal)">
                                      <p:cBhvr>
                                        <p:cTn id="7" dur="500"/>
                                        <p:tgtEl>
                                          <p:spTgt spid="655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Effect transition="in" filter="fade">
                                      <p:cBhvr>
                                        <p:cTn id="12" dur="500"/>
                                        <p:tgtEl>
                                          <p:spTgt spid="112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543">
                                            <p:txEl>
                                              <p:pRg st="0" end="0"/>
                                            </p:txEl>
                                          </p:spTgt>
                                        </p:tgtEl>
                                        <p:attrNameLst>
                                          <p:attrName>style.visibility</p:attrName>
                                        </p:attrNameLst>
                                      </p:cBhvr>
                                      <p:to>
                                        <p:strVal val="visible"/>
                                      </p:to>
                                    </p:set>
                                    <p:animEffect transition="in" filter="fade">
                                      <p:cBhvr>
                                        <p:cTn id="17" dur="500"/>
                                        <p:tgtEl>
                                          <p:spTgt spid="655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71">
                                            <p:txEl>
                                              <p:pRg st="0" end="0"/>
                                            </p:txEl>
                                          </p:spTgt>
                                        </p:tgtEl>
                                        <p:attrNameLst>
                                          <p:attrName>style.visibility</p:attrName>
                                        </p:attrNameLst>
                                      </p:cBhvr>
                                      <p:to>
                                        <p:strVal val="visible"/>
                                      </p:to>
                                    </p:set>
                                    <p:animEffect transition="in" filter="fade">
                                      <p:cBhvr>
                                        <p:cTn id="22" dur="500"/>
                                        <p:tgtEl>
                                          <p:spTgt spid="1127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71">
                                            <p:txEl>
                                              <p:pRg st="1" end="1"/>
                                            </p:txEl>
                                          </p:spTgt>
                                        </p:tgtEl>
                                        <p:attrNameLst>
                                          <p:attrName>style.visibility</p:attrName>
                                        </p:attrNameLst>
                                      </p:cBhvr>
                                      <p:to>
                                        <p:strVal val="visible"/>
                                      </p:to>
                                    </p:set>
                                    <p:animEffect transition="in" filter="fade">
                                      <p:cBhvr>
                                        <p:cTn id="27" dur="500"/>
                                        <p:tgtEl>
                                          <p:spTgt spid="11271">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271">
                                            <p:txEl>
                                              <p:pRg st="2" end="2"/>
                                            </p:txEl>
                                          </p:spTgt>
                                        </p:tgtEl>
                                        <p:attrNameLst>
                                          <p:attrName>style.visibility</p:attrName>
                                        </p:attrNameLst>
                                      </p:cBhvr>
                                      <p:to>
                                        <p:strVal val="visible"/>
                                      </p:to>
                                    </p:set>
                                    <p:animEffect transition="in" filter="fade">
                                      <p:cBhvr>
                                        <p:cTn id="30" dur="500"/>
                                        <p:tgtEl>
                                          <p:spTgt spid="11271">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271">
                                            <p:txEl>
                                              <p:pRg st="3" end="3"/>
                                            </p:txEl>
                                          </p:spTgt>
                                        </p:tgtEl>
                                        <p:attrNameLst>
                                          <p:attrName>style.visibility</p:attrName>
                                        </p:attrNameLst>
                                      </p:cBhvr>
                                      <p:to>
                                        <p:strVal val="visible"/>
                                      </p:to>
                                    </p:set>
                                    <p:animEffect transition="in" filter="fade">
                                      <p:cBhvr>
                                        <p:cTn id="33" dur="500"/>
                                        <p:tgtEl>
                                          <p:spTgt spid="1127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P spid="112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82E5B-545B-510A-9B55-CCEA2EB50180}"/>
              </a:ext>
            </a:extLst>
          </p:cNvPr>
          <p:cNvSpPr>
            <a:spLocks noGrp="1"/>
          </p:cNvSpPr>
          <p:nvPr>
            <p:ph type="title"/>
          </p:nvPr>
        </p:nvSpPr>
        <p:spPr>
          <a:xfrm>
            <a:off x="457200" y="274638"/>
            <a:ext cx="8229600" cy="2316162"/>
          </a:xfrm>
        </p:spPr>
        <p:txBody>
          <a:bodyPr>
            <a:normAutofit/>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a:t>
            </a:r>
          </a:p>
        </p:txBody>
      </p:sp>
      <p:sp>
        <p:nvSpPr>
          <p:cNvPr id="4" name="Content Placeholder 3">
            <a:extLst>
              <a:ext uri="{FF2B5EF4-FFF2-40B4-BE49-F238E27FC236}">
                <a16:creationId xmlns:a16="http://schemas.microsoft.com/office/drawing/2014/main" id="{B02DD01E-2F92-4471-5BE0-88AA0B3399DD}"/>
              </a:ext>
            </a:extLst>
          </p:cNvPr>
          <p:cNvSpPr>
            <a:spLocks noGrp="1"/>
          </p:cNvSpPr>
          <p:nvPr>
            <p:ph idx="1"/>
          </p:nvPr>
        </p:nvSpPr>
        <p:spPr/>
        <p:txBody>
          <a:bodyPr/>
          <a:lstStyle/>
          <a:p>
            <a:endParaRPr lang="en-US" dirty="0"/>
          </a:p>
          <a:p>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miệng</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6999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0" y="685800"/>
            <a:ext cx="9144000" cy="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1" name="Rectangle 5">
            <a:hlinkClick r:id="rId3" action="ppaction://hlinkfile"/>
          </p:cNvPr>
          <p:cNvSpPr>
            <a:spLocks noChangeArrowheads="1"/>
          </p:cNvSpPr>
          <p:nvPr/>
        </p:nvSpPr>
        <p:spPr bwMode="auto">
          <a:xfrm>
            <a:off x="0" y="27057"/>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pt-BR" sz="2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II. TẾ BÀO LÀ ĐƠN VỊ CẤU TRÚC VÀ CHỨC NĂNG CỦA CƠ THỂ SỐNG</a:t>
            </a:r>
            <a:endParaRPr lang="en-US"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2000" b="1" dirty="0">
                <a:solidFill>
                  <a:srgbClr val="0000FF"/>
                </a:solidFill>
                <a:latin typeface="Times New Roman" panose="02020603050405020304" pitchFamily="18" charset="0"/>
                <a:cs typeface="Times New Roman" panose="02020603050405020304" pitchFamily="18" charset="0"/>
              </a:rPr>
              <a:t>  1. Tế bào là đơn vị cấu trúc</a:t>
            </a:r>
          </a:p>
        </p:txBody>
      </p:sp>
      <p:sp>
        <p:nvSpPr>
          <p:cNvPr id="2" name="Title 1">
            <a:extLst>
              <a:ext uri="{FF2B5EF4-FFF2-40B4-BE49-F238E27FC236}">
                <a16:creationId xmlns:a16="http://schemas.microsoft.com/office/drawing/2014/main" id="{3747E596-6BE1-503B-C10F-E179C87BE075}"/>
              </a:ext>
            </a:extLst>
          </p:cNvPr>
          <p:cNvSpPr>
            <a:spLocks noGrp="1"/>
          </p:cNvSpPr>
          <p:nvPr>
            <p:ph type="ctrTitle"/>
          </p:nvPr>
        </p:nvSpPr>
        <p:spPr>
          <a:xfrm>
            <a:off x="685800" y="1009651"/>
            <a:ext cx="7772400" cy="1097934"/>
          </a:xfrm>
        </p:spPr>
        <p:txBody>
          <a:bodyPr>
            <a:normAutofit/>
          </a:bodyPr>
          <a:lstStyle/>
          <a:p>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p:txBody>
      </p:sp>
      <p:sp>
        <p:nvSpPr>
          <p:cNvPr id="3" name="Subtitle 2">
            <a:extLst>
              <a:ext uri="{FF2B5EF4-FFF2-40B4-BE49-F238E27FC236}">
                <a16:creationId xmlns:a16="http://schemas.microsoft.com/office/drawing/2014/main" id="{9CA51E3A-FFDE-ACD2-1503-D6DDCBFACBE1}"/>
              </a:ext>
            </a:extLst>
          </p:cNvPr>
          <p:cNvSpPr>
            <a:spLocks noGrp="1"/>
          </p:cNvSpPr>
          <p:nvPr>
            <p:ph type="subTitle" idx="1"/>
          </p:nvPr>
        </p:nvSpPr>
        <p:spPr>
          <a:xfrm>
            <a:off x="990600" y="2107585"/>
            <a:ext cx="7772400" cy="1550015"/>
          </a:xfrm>
        </p:spPr>
        <p:txBody>
          <a:bodyPr>
            <a:normAutofit/>
          </a:bodyPr>
          <a:lstStyle/>
          <a:p>
            <a:r>
              <a:rPr lang="en-US" sz="2400" dirty="0" err="1">
                <a:solidFill>
                  <a:schemeClr val="tx1"/>
                </a:solidFill>
                <a:effectLst/>
                <a:latin typeface="Times New Roman" panose="02020603050405020304" pitchFamily="18" charset="0"/>
                <a:ea typeface="Times New Roman" panose="02020603050405020304" pitchFamily="18" charset="0"/>
              </a:rPr>
              <a:t>Tế</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bào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chỉ</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được</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sinh</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ra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từ</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tế</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bào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có</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trước</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nhờ</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quá</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trình</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phân</a:t>
            </a:r>
            <a:r>
              <a:rPr lang="en-US" sz="2400" dirty="0">
                <a:solidFill>
                  <a:schemeClr val="tx1"/>
                </a:solidFill>
                <a:effectLst/>
                <a:latin typeface="Times New Roman" panose="02020603050405020304" pitchFamily="18" charset="0"/>
                <a:ea typeface="Times New Roman" panose="02020603050405020304" pitchFamily="18" charset="0"/>
              </a:rPr>
              <a:t> chia </a:t>
            </a:r>
            <a:r>
              <a:rPr lang="en-US" sz="2400" dirty="0" err="1">
                <a:solidFill>
                  <a:schemeClr val="tx1"/>
                </a:solidFill>
                <a:effectLst/>
                <a:latin typeface="Times New Roman" panose="02020603050405020304" pitchFamily="18" charset="0"/>
                <a:ea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tế</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bào</a:t>
            </a:r>
            <a:endParaRPr lang="en-US" sz="2400" dirty="0">
              <a:solidFill>
                <a:schemeClr val="tx1"/>
              </a:solidFill>
              <a:effectLst/>
              <a:latin typeface="Times New Roman" panose="02020603050405020304" pitchFamily="18" charset="0"/>
              <a:ea typeface="Times New Roman" panose="02020603050405020304" pitchFamily="18" charset="0"/>
            </a:endParaRPr>
          </a:p>
          <a:p>
            <a:endParaRPr lang="en-US" sz="2400" i="1" dirty="0">
              <a:solidFill>
                <a:schemeClr val="tx1"/>
              </a:solidFill>
            </a:endParaRPr>
          </a:p>
        </p:txBody>
      </p:sp>
      <p:pic>
        <p:nvPicPr>
          <p:cNvPr id="5" name="Picture 4">
            <a:extLst>
              <a:ext uri="{FF2B5EF4-FFF2-40B4-BE49-F238E27FC236}">
                <a16:creationId xmlns:a16="http://schemas.microsoft.com/office/drawing/2014/main" id="{08CCC2B4-B3DA-CB60-6A62-366233691A2C}"/>
              </a:ext>
            </a:extLst>
          </p:cNvPr>
          <p:cNvPicPr>
            <a:picLocks noChangeAspect="1"/>
          </p:cNvPicPr>
          <p:nvPr/>
        </p:nvPicPr>
        <p:blipFill>
          <a:blip r:embed="rId4"/>
          <a:stretch>
            <a:fillRect/>
          </a:stretch>
        </p:blipFill>
        <p:spPr>
          <a:xfrm>
            <a:off x="394726" y="3429000"/>
            <a:ext cx="8049748" cy="1638529"/>
          </a:xfrm>
          <a:prstGeom prst="rect">
            <a:avLst/>
          </a:prstGeom>
        </p:spPr>
      </p:pic>
    </p:spTree>
    <p:extLst>
      <p:ext uri="{BB962C8B-B14F-4D97-AF65-F5344CB8AC3E}">
        <p14:creationId xmlns:p14="http://schemas.microsoft.com/office/powerpoint/2010/main" val="1741275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solidFill>
                  <a:srgbClr val="0070C0"/>
                </a:solidFill>
                <a:effectLst/>
                <a:latin typeface="Times New Roman" panose="02020603050405020304" pitchFamily="18" charset="0"/>
                <a:ea typeface="Times New Roman" panose="02020603050405020304" pitchFamily="18" charset="0"/>
              </a:rPr>
              <a:t>2. </a:t>
            </a:r>
            <a:r>
              <a:rPr lang="en-US" sz="2700" b="1" dirty="0" err="1">
                <a:solidFill>
                  <a:srgbClr val="0070C0"/>
                </a:solidFill>
                <a:effectLst/>
                <a:latin typeface="Times New Roman" panose="02020603050405020304" pitchFamily="18" charset="0"/>
                <a:ea typeface="Times New Roman" panose="02020603050405020304" pitchFamily="18" charset="0"/>
              </a:rPr>
              <a:t>Tế</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bào</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là</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đơn</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vị</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chức</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năng</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cơ</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bản</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của</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mọi</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sinh</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vật</a:t>
            </a:r>
            <a:r>
              <a:rPr lang="en-US" sz="2700" b="1" dirty="0">
                <a:solidFill>
                  <a:srgbClr val="0070C0"/>
                </a:solidFill>
                <a:effectLst/>
                <a:latin typeface="Times New Roman" panose="02020603050405020304" pitchFamily="18" charset="0"/>
                <a:ea typeface="Times New Roman" panose="02020603050405020304" pitchFamily="18" charset="0"/>
              </a:rPr>
              <a:t> </a:t>
            </a:r>
            <a:r>
              <a:rPr lang="en-US" sz="2700" b="1" dirty="0" err="1">
                <a:solidFill>
                  <a:srgbClr val="0070C0"/>
                </a:solidFill>
                <a:effectLst/>
                <a:latin typeface="Times New Roman" panose="02020603050405020304" pitchFamily="18" charset="0"/>
                <a:ea typeface="Times New Roman" panose="02020603050405020304" pitchFamily="18" charset="0"/>
              </a:rPr>
              <a:t>sống</a:t>
            </a:r>
            <a:r>
              <a:rPr lang="en-US" sz="2700" b="1" dirty="0">
                <a:solidFill>
                  <a:srgbClr val="0070C0"/>
                </a:solidFill>
                <a:effectLst/>
                <a:latin typeface="Times New Roman" panose="02020603050405020304" pitchFamily="18" charset="0"/>
                <a:ea typeface="Times New Roman" panose="02020603050405020304" pitchFamily="18" charset="0"/>
              </a:rPr>
              <a:t> </a:t>
            </a:r>
            <a:br>
              <a:rPr lang="en-US" sz="2700" dirty="0">
                <a:effectLst/>
                <a:latin typeface="Times New Roman" panose="02020603050405020304" pitchFamily="18" charset="0"/>
                <a:ea typeface="Times New Roman" panose="02020603050405020304" pitchFamily="18" charset="0"/>
              </a:rPr>
            </a:br>
            <a:br>
              <a:rPr lang="en-US" sz="2700" baseline="-25000" dirty="0">
                <a:latin typeface="Times New Roman" pitchFamily="18" charset="0"/>
              </a:rPr>
            </a:br>
            <a:r>
              <a:rPr lang="en-US" baseline="-25000" dirty="0">
                <a:latin typeface="Times New Roman" pitchFamily="18" charset="0"/>
              </a:rPr>
              <a:t> </a:t>
            </a:r>
            <a:endParaRPr lang="en-US" dirty="0"/>
          </a:p>
        </p:txBody>
      </p:sp>
      <p:pic>
        <p:nvPicPr>
          <p:cNvPr id="7" name="Content Placeholder 6">
            <a:extLst>
              <a:ext uri="{FF2B5EF4-FFF2-40B4-BE49-F238E27FC236}">
                <a16:creationId xmlns:a16="http://schemas.microsoft.com/office/drawing/2014/main" id="{9DA2A0C5-700F-0347-E60A-F8D4FB6A819E}"/>
              </a:ext>
            </a:extLst>
          </p:cNvPr>
          <p:cNvPicPr>
            <a:picLocks noGrp="1" noChangeAspect="1"/>
          </p:cNvPicPr>
          <p:nvPr>
            <p:ph idx="1"/>
          </p:nvPr>
        </p:nvPicPr>
        <p:blipFill>
          <a:blip r:embed="rId2"/>
          <a:stretch>
            <a:fillRect/>
          </a:stretch>
        </p:blipFill>
        <p:spPr>
          <a:xfrm>
            <a:off x="1447801" y="2362201"/>
            <a:ext cx="3809999" cy="2386930"/>
          </a:xfrm>
        </p:spPr>
      </p:pic>
      <p:sp>
        <p:nvSpPr>
          <p:cNvPr id="9" name="TextBox 8">
            <a:extLst>
              <a:ext uri="{FF2B5EF4-FFF2-40B4-BE49-F238E27FC236}">
                <a16:creationId xmlns:a16="http://schemas.microsoft.com/office/drawing/2014/main" id="{8ED81AAC-C6AE-52BA-2AA8-69E602368424}"/>
              </a:ext>
            </a:extLst>
          </p:cNvPr>
          <p:cNvSpPr txBox="1"/>
          <p:nvPr/>
        </p:nvSpPr>
        <p:spPr>
          <a:xfrm>
            <a:off x="1219200" y="1417638"/>
            <a:ext cx="6858000" cy="1107996"/>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nhau</a:t>
            </a:r>
            <a:endParaRPr lang="en-US" sz="2400" dirty="0">
              <a:effectLst/>
              <a:latin typeface="Times New Roman" panose="02020603050405020304" pitchFamily="18" charset="0"/>
              <a:ea typeface="Times New Roman" panose="02020603050405020304" pitchFamily="18" charset="0"/>
            </a:endParaRPr>
          </a:p>
          <a:p>
            <a:endParaRPr lang="en-US" dirty="0"/>
          </a:p>
        </p:txBody>
      </p:sp>
      <p:sp>
        <p:nvSpPr>
          <p:cNvPr id="11" name="TextBox 10">
            <a:extLst>
              <a:ext uri="{FF2B5EF4-FFF2-40B4-BE49-F238E27FC236}">
                <a16:creationId xmlns:a16="http://schemas.microsoft.com/office/drawing/2014/main" id="{8EE8B7C3-E4E3-56DD-0595-EEF9A2CFC289}"/>
              </a:ext>
            </a:extLst>
          </p:cNvPr>
          <p:cNvSpPr txBox="1"/>
          <p:nvPr/>
        </p:nvSpPr>
        <p:spPr>
          <a:xfrm>
            <a:off x="5486400" y="2609147"/>
            <a:ext cx="3200400" cy="1938992"/>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lõm</a:t>
            </a:r>
            <a:r>
              <a:rPr lang="en-US" sz="2400" dirty="0">
                <a:effectLst/>
                <a:latin typeface="Times New Roman" panose="02020603050405020304" pitchFamily="18" charset="0"/>
                <a:ea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chuyển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oxi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dàng</a:t>
            </a:r>
            <a:r>
              <a:rPr lang="en-US" sz="2400" dirty="0">
                <a:effectLst/>
                <a:latin typeface="Times New Roman" panose="02020603050405020304" pitchFamily="18" charset="0"/>
                <a:ea typeface="Times New Roman" panose="02020603050405020304" pitchFamily="18" charset="0"/>
              </a:rPr>
              <a:t> di </a:t>
            </a:r>
            <a:r>
              <a:rPr lang="en-US" sz="2400" dirty="0" err="1">
                <a:effectLst/>
                <a:latin typeface="Times New Roman" panose="02020603050405020304" pitchFamily="18" charset="0"/>
                <a:ea typeface="Times New Roman" panose="02020603050405020304" pitchFamily="18" charset="0"/>
              </a:rPr>
              <a:t>chuyển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máu</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4"/>
          <p:cNvSpPr>
            <a:spLocks noChangeShapeType="1"/>
          </p:cNvSpPr>
          <p:nvPr/>
        </p:nvSpPr>
        <p:spPr bwMode="auto">
          <a:xfrm>
            <a:off x="0" y="685800"/>
            <a:ext cx="9144000" cy="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5" name="Rectangle 5"/>
          <p:cNvSpPr>
            <a:spLocks noChangeArrowheads="1"/>
          </p:cNvSpPr>
          <p:nvPr/>
        </p:nvSpPr>
        <p:spPr bwMode="auto">
          <a:xfrm>
            <a:off x="381000" y="-2232"/>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400" b="1" dirty="0">
                <a:solidFill>
                  <a:srgbClr val="0070C0"/>
                </a:solidFill>
                <a:effectLst/>
                <a:latin typeface="Times New Roman" panose="02020603050405020304" pitchFamily="18" charset="0"/>
                <a:ea typeface="Times New Roman" panose="02020603050405020304" pitchFamily="18" charset="0"/>
              </a:rPr>
              <a:t>2. </a:t>
            </a:r>
            <a:r>
              <a:rPr lang="en-US" sz="2400" b="1" dirty="0" err="1">
                <a:solidFill>
                  <a:srgbClr val="0070C0"/>
                </a:solidFill>
                <a:effectLst/>
                <a:latin typeface="Times New Roman" panose="02020603050405020304" pitchFamily="18" charset="0"/>
                <a:ea typeface="Times New Roman" panose="02020603050405020304" pitchFamily="18" charset="0"/>
              </a:rPr>
              <a:t>Tế</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bào</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là</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đơn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vị</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chức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năng</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cơ</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bản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mọi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sinh</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vật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sống</a:t>
            </a:r>
            <a:endParaRPr lang="pt-BR" sz="2400" b="1" dirty="0">
              <a:solidFill>
                <a:srgbClr val="0000FF"/>
              </a:solidFill>
            </a:endParaRPr>
          </a:p>
        </p:txBody>
      </p:sp>
      <p:pic>
        <p:nvPicPr>
          <p:cNvPr id="4" name="Picture 3">
            <a:extLst>
              <a:ext uri="{FF2B5EF4-FFF2-40B4-BE49-F238E27FC236}">
                <a16:creationId xmlns:a16="http://schemas.microsoft.com/office/drawing/2014/main" id="{FD726F0E-0151-C5C2-5E80-F70D3C63D0D5}"/>
              </a:ext>
            </a:extLst>
          </p:cNvPr>
          <p:cNvPicPr>
            <a:picLocks noChangeAspect="1"/>
          </p:cNvPicPr>
          <p:nvPr/>
        </p:nvPicPr>
        <p:blipFill>
          <a:blip r:embed="rId3"/>
          <a:stretch>
            <a:fillRect/>
          </a:stretch>
        </p:blipFill>
        <p:spPr>
          <a:xfrm>
            <a:off x="762000" y="1066800"/>
            <a:ext cx="4572000" cy="3407571"/>
          </a:xfrm>
          <a:prstGeom prst="rect">
            <a:avLst/>
          </a:prstGeom>
        </p:spPr>
      </p:pic>
      <p:sp>
        <p:nvSpPr>
          <p:cNvPr id="28" name="TextBox 27">
            <a:extLst>
              <a:ext uri="{FF2B5EF4-FFF2-40B4-BE49-F238E27FC236}">
                <a16:creationId xmlns:a16="http://schemas.microsoft.com/office/drawing/2014/main" id="{C258805E-7274-A138-1BC5-D87288F115D6}"/>
              </a:ext>
            </a:extLst>
          </p:cNvPr>
          <p:cNvSpPr txBox="1"/>
          <p:nvPr/>
        </p:nvSpPr>
        <p:spPr>
          <a:xfrm>
            <a:off x="5181600" y="2362200"/>
            <a:ext cx="3733800" cy="1569660"/>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rPr>
              <a:t>Tế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gỗ</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hữu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cơ</a:t>
            </a:r>
            <a:r>
              <a:rPr lang="en-US" sz="2400" dirty="0">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277512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ED9E-A28B-C80B-40F5-964D76ED5D88}"/>
              </a:ext>
            </a:extLst>
          </p:cNvPr>
          <p:cNvSpPr>
            <a:spLocks noGrp="1"/>
          </p:cNvSpPr>
          <p:nvPr>
            <p:ph type="title"/>
          </p:nvPr>
        </p:nvSpPr>
        <p:spPr>
          <a:xfrm>
            <a:off x="457200" y="274638"/>
            <a:ext cx="8229600" cy="2620962"/>
          </a:xfrm>
        </p:spPr>
        <p:txBody>
          <a:bodyPr>
            <a:normAutofit/>
          </a:bodyPr>
          <a:lstStyle/>
          <a:p>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endParaRPr lang="en-US" sz="2400" dirty="0">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4CE0747E-2902-9C33-1AAD-4768FF16970E}"/>
              </a:ext>
            </a:extLst>
          </p:cNvPr>
          <p:cNvPicPr>
            <a:picLocks noGrp="1" noChangeAspect="1"/>
          </p:cNvPicPr>
          <p:nvPr>
            <p:ph idx="1"/>
          </p:nvPr>
        </p:nvPicPr>
        <p:blipFill>
          <a:blip r:embed="rId2"/>
          <a:stretch>
            <a:fillRect/>
          </a:stretch>
        </p:blipFill>
        <p:spPr>
          <a:xfrm>
            <a:off x="2514600" y="3872585"/>
            <a:ext cx="5410200" cy="2299615"/>
          </a:xfrm>
        </p:spPr>
      </p:pic>
      <p:sp>
        <p:nvSpPr>
          <p:cNvPr id="13" name="Title 1">
            <a:extLst>
              <a:ext uri="{FF2B5EF4-FFF2-40B4-BE49-F238E27FC236}">
                <a16:creationId xmlns:a16="http://schemas.microsoft.com/office/drawing/2014/main" id="{FA488C20-D7A8-3A8B-0C4F-6C53C84E096C}"/>
              </a:ext>
            </a:extLst>
          </p:cNvPr>
          <p:cNvSpPr txBox="1">
            <a:spLocks/>
          </p:cNvSpPr>
          <p:nvPr/>
        </p:nvSpPr>
        <p:spPr>
          <a:xfrm>
            <a:off x="609600" y="2985413"/>
            <a:ext cx="8229600" cy="88717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ATP</a:t>
            </a:r>
          </a:p>
        </p:txBody>
      </p:sp>
    </p:spTree>
    <p:extLst>
      <p:ext uri="{BB962C8B-B14F-4D97-AF65-F5344CB8AC3E}">
        <p14:creationId xmlns:p14="http://schemas.microsoft.com/office/powerpoint/2010/main" val="704299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E643-80EF-1B2E-5D89-80826C7D8C0A}"/>
              </a:ext>
            </a:extLst>
          </p:cNvPr>
          <p:cNvSpPr>
            <a:spLocks noGrp="1"/>
          </p:cNvSpPr>
          <p:nvPr>
            <p:ph type="title"/>
          </p:nvPr>
        </p:nvSpPr>
        <p:spPr>
          <a:xfrm>
            <a:off x="457200" y="274638"/>
            <a:ext cx="8229600" cy="1935162"/>
          </a:xfrm>
        </p:spPr>
        <p:txBody>
          <a:bodyPr>
            <a:normAutofit/>
          </a:bodyPr>
          <a:lstStyle/>
          <a:p>
            <a:r>
              <a:rPr lang="en-US" sz="2400" dirty="0">
                <a:latin typeface="Times New Roman" panose="02020603050405020304" pitchFamily="18" charset="0"/>
                <a:cs typeface="Times New Roman" panose="02020603050405020304" pitchFamily="18" charset="0"/>
              </a:rPr>
              <a:t>Ở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endParaRPr lang="en-US" sz="24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63EC959-DD2D-D04F-1881-1BC446D4ABBB}"/>
              </a:ext>
            </a:extLst>
          </p:cNvPr>
          <p:cNvPicPr>
            <a:picLocks noGrp="1" noChangeAspect="1"/>
          </p:cNvPicPr>
          <p:nvPr>
            <p:ph idx="1"/>
          </p:nvPr>
        </p:nvPicPr>
        <p:blipFill>
          <a:blip r:embed="rId2"/>
          <a:stretch>
            <a:fillRect/>
          </a:stretch>
        </p:blipFill>
        <p:spPr>
          <a:xfrm>
            <a:off x="1447800" y="2209800"/>
            <a:ext cx="6019800" cy="3352799"/>
          </a:xfrm>
        </p:spPr>
      </p:pic>
    </p:spTree>
    <p:extLst>
      <p:ext uri="{BB962C8B-B14F-4D97-AF65-F5344CB8AC3E}">
        <p14:creationId xmlns:p14="http://schemas.microsoft.com/office/powerpoint/2010/main" val="958503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4"/>
          <p:cNvSpPr>
            <a:spLocks noChangeShapeType="1"/>
          </p:cNvSpPr>
          <p:nvPr/>
        </p:nvSpPr>
        <p:spPr bwMode="auto">
          <a:xfrm>
            <a:off x="0" y="838200"/>
            <a:ext cx="9144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1" name="Text Box 3">
            <a:hlinkClick r:id="rId3" action="ppaction://hlinksldjump"/>
          </p:cNvPr>
          <p:cNvSpPr txBox="1">
            <a:spLocks noChangeArrowheads="1"/>
          </p:cNvSpPr>
          <p:nvPr/>
        </p:nvSpPr>
        <p:spPr bwMode="auto">
          <a:xfrm>
            <a:off x="732821" y="152400"/>
            <a:ext cx="7951488" cy="461665"/>
          </a:xfrm>
          <a:prstGeom prst="rect">
            <a:avLst/>
          </a:prstGeom>
          <a:noFill/>
          <a:ln w="25400">
            <a:noFill/>
            <a:miter lim="800000"/>
            <a:headEnd/>
            <a:tailEnd/>
          </a:ln>
          <a:effectLst/>
        </p:spPr>
        <p:txBody>
          <a:bodyPr wrap="square">
            <a:spAutoFit/>
          </a:bodyPr>
          <a:lstStyle/>
          <a:p>
            <a:pPr algn="just"/>
            <a:r>
              <a:rPr lang="en-US" sz="2400" b="1" dirty="0">
                <a:solidFill>
                  <a:srgbClr val="0070C0"/>
                </a:solidFill>
                <a:effectLst/>
                <a:latin typeface="Times New Roman" panose="02020603050405020304" pitchFamily="18" charset="0"/>
                <a:ea typeface="Times New Roman" panose="02020603050405020304" pitchFamily="18" charset="0"/>
              </a:rPr>
              <a:t>2. </a:t>
            </a:r>
            <a:r>
              <a:rPr lang="en-US" sz="2400" b="1" dirty="0" err="1">
                <a:solidFill>
                  <a:srgbClr val="0070C0"/>
                </a:solidFill>
                <a:effectLst/>
                <a:latin typeface="Times New Roman" panose="02020603050405020304" pitchFamily="18" charset="0"/>
                <a:ea typeface="Times New Roman" panose="02020603050405020304" pitchFamily="18" charset="0"/>
              </a:rPr>
              <a:t>Tế</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bào</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là</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đơn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vị</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chức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năng</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cơ</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bản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của</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mọi</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sinh</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vật</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sống</a:t>
            </a:r>
            <a:endParaRPr lang="pt-BR" sz="2400" b="1" dirty="0">
              <a:solidFill>
                <a:srgbClr val="0000FF"/>
              </a:solidFill>
            </a:endParaRPr>
          </a:p>
        </p:txBody>
      </p:sp>
      <p:sp>
        <p:nvSpPr>
          <p:cNvPr id="73733" name="Text Box 5"/>
          <p:cNvSpPr txBox="1">
            <a:spLocks noChangeArrowheads="1"/>
          </p:cNvSpPr>
          <p:nvPr/>
        </p:nvSpPr>
        <p:spPr bwMode="auto">
          <a:xfrm>
            <a:off x="226109" y="944563"/>
            <a:ext cx="8458200" cy="830997"/>
          </a:xfrm>
          <a:prstGeom prst="rect">
            <a:avLst/>
          </a:prstGeom>
          <a:noFill/>
          <a:ln w="9525">
            <a:noFill/>
            <a:miter lim="800000"/>
            <a:headEnd/>
            <a:tailEnd/>
          </a:ln>
          <a:effectLst/>
        </p:spPr>
        <p:txBody>
          <a:bodyPr>
            <a:spAutoFit/>
          </a:bodyPr>
          <a:lstStyle/>
          <a:p>
            <a:pPr algn="ctr">
              <a:spcBef>
                <a:spcPct val="50000"/>
              </a:spcBef>
              <a:defRPr/>
            </a:pP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Ở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tế</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bào</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vi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khuẩn</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có</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nhiều</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thành</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mỗi</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thành</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phần</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thực</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hiện</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chức</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năng</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nhất</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định</a:t>
            </a:r>
            <a:r>
              <a:rPr lang="en-US" sz="24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grpSp>
        <p:nvGrpSpPr>
          <p:cNvPr id="16390" name="Group 3"/>
          <p:cNvGrpSpPr>
            <a:grpSpLocks/>
          </p:cNvGrpSpPr>
          <p:nvPr/>
        </p:nvGrpSpPr>
        <p:grpSpPr bwMode="auto">
          <a:xfrm>
            <a:off x="142875" y="5308600"/>
            <a:ext cx="8848725" cy="1473200"/>
            <a:chOff x="96" y="3360"/>
            <a:chExt cx="5574" cy="928"/>
          </a:xfrm>
        </p:grpSpPr>
        <p:pic>
          <p:nvPicPr>
            <p:cNvPr id="16391" name="Picture 4" descr="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28" y="3888"/>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723342">
              <a:off x="80" y="3904"/>
              <a:ext cx="34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Freeform 6"/>
            <p:cNvSpPr>
              <a:spLocks/>
            </p:cNvSpPr>
            <p:nvPr/>
          </p:nvSpPr>
          <p:spPr bwMode="auto">
            <a:xfrm>
              <a:off x="3731" y="4099"/>
              <a:ext cx="1818" cy="189"/>
            </a:xfrm>
            <a:custGeom>
              <a:avLst/>
              <a:gdLst>
                <a:gd name="T0" fmla="*/ 1818 w 1818"/>
                <a:gd name="T1" fmla="*/ 129 h 189"/>
                <a:gd name="T2" fmla="*/ 1436 w 1818"/>
                <a:gd name="T3" fmla="*/ 8 h 189"/>
                <a:gd name="T4" fmla="*/ 485 w 1818"/>
                <a:gd name="T5" fmla="*/ 175 h 189"/>
                <a:gd name="T6" fmla="*/ 0 w 1818"/>
                <a:gd name="T7" fmla="*/ 92 h 189"/>
                <a:gd name="T8" fmla="*/ 0 60000 65536"/>
                <a:gd name="T9" fmla="*/ 0 60000 65536"/>
                <a:gd name="T10" fmla="*/ 0 60000 65536"/>
                <a:gd name="T11" fmla="*/ 0 60000 65536"/>
                <a:gd name="T12" fmla="*/ 0 w 1818"/>
                <a:gd name="T13" fmla="*/ 0 h 189"/>
                <a:gd name="T14" fmla="*/ 1818 w 1818"/>
                <a:gd name="T15" fmla="*/ 189 h 189"/>
              </a:gdLst>
              <a:ahLst/>
              <a:cxnLst>
                <a:cxn ang="T8">
                  <a:pos x="T0" y="T1"/>
                </a:cxn>
                <a:cxn ang="T9">
                  <a:pos x="T2" y="T3"/>
                </a:cxn>
                <a:cxn ang="T10">
                  <a:pos x="T4" y="T5"/>
                </a:cxn>
                <a:cxn ang="T11">
                  <a:pos x="T6" y="T7"/>
                </a:cxn>
              </a:cxnLst>
              <a:rect l="T12" t="T13" r="T14" b="T15"/>
              <a:pathLst>
                <a:path w="1818" h="189">
                  <a:moveTo>
                    <a:pt x="1818" y="129"/>
                  </a:moveTo>
                  <a:cubicBezTo>
                    <a:pt x="1754" y="109"/>
                    <a:pt x="1658" y="0"/>
                    <a:pt x="1436" y="8"/>
                  </a:cubicBezTo>
                  <a:cubicBezTo>
                    <a:pt x="1214" y="16"/>
                    <a:pt x="724" y="161"/>
                    <a:pt x="485" y="175"/>
                  </a:cubicBezTo>
                  <a:cubicBezTo>
                    <a:pt x="246" y="189"/>
                    <a:pt x="81" y="106"/>
                    <a:pt x="0" y="92"/>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4" name="Freeform 7"/>
            <p:cNvSpPr>
              <a:spLocks/>
            </p:cNvSpPr>
            <p:nvPr/>
          </p:nvSpPr>
          <p:spPr bwMode="auto">
            <a:xfrm>
              <a:off x="192" y="4080"/>
              <a:ext cx="1912" cy="188"/>
            </a:xfrm>
            <a:custGeom>
              <a:avLst/>
              <a:gdLst>
                <a:gd name="T0" fmla="*/ 0 w 1912"/>
                <a:gd name="T1" fmla="*/ 174 h 188"/>
                <a:gd name="T2" fmla="*/ 626 w 1912"/>
                <a:gd name="T3" fmla="*/ 6 h 188"/>
                <a:gd name="T4" fmla="*/ 1244 w 1912"/>
                <a:gd name="T5" fmla="*/ 136 h 188"/>
                <a:gd name="T6" fmla="*/ 1623 w 1912"/>
                <a:gd name="T7" fmla="*/ 184 h 188"/>
                <a:gd name="T8" fmla="*/ 1912 w 1912"/>
                <a:gd name="T9" fmla="*/ 111 h 188"/>
                <a:gd name="T10" fmla="*/ 0 60000 65536"/>
                <a:gd name="T11" fmla="*/ 0 60000 65536"/>
                <a:gd name="T12" fmla="*/ 0 60000 65536"/>
                <a:gd name="T13" fmla="*/ 0 60000 65536"/>
                <a:gd name="T14" fmla="*/ 0 60000 65536"/>
                <a:gd name="T15" fmla="*/ 0 w 1912"/>
                <a:gd name="T16" fmla="*/ 0 h 188"/>
                <a:gd name="T17" fmla="*/ 1912 w 1912"/>
                <a:gd name="T18" fmla="*/ 188 h 188"/>
              </a:gdLst>
              <a:ahLst/>
              <a:cxnLst>
                <a:cxn ang="T10">
                  <a:pos x="T0" y="T1"/>
                </a:cxn>
                <a:cxn ang="T11">
                  <a:pos x="T2" y="T3"/>
                </a:cxn>
                <a:cxn ang="T12">
                  <a:pos x="T4" y="T5"/>
                </a:cxn>
                <a:cxn ang="T13">
                  <a:pos x="T6" y="T7"/>
                </a:cxn>
                <a:cxn ang="T14">
                  <a:pos x="T8" y="T9"/>
                </a:cxn>
              </a:cxnLst>
              <a:rect l="T15" t="T16" r="T17" b="T18"/>
              <a:pathLst>
                <a:path w="1912" h="188">
                  <a:moveTo>
                    <a:pt x="0" y="174"/>
                  </a:moveTo>
                  <a:cubicBezTo>
                    <a:pt x="104" y="146"/>
                    <a:pt x="419" y="12"/>
                    <a:pt x="626" y="6"/>
                  </a:cubicBezTo>
                  <a:cubicBezTo>
                    <a:pt x="833" y="0"/>
                    <a:pt x="1078" y="106"/>
                    <a:pt x="1244" y="136"/>
                  </a:cubicBezTo>
                  <a:cubicBezTo>
                    <a:pt x="1410" y="166"/>
                    <a:pt x="1512" y="188"/>
                    <a:pt x="1623" y="184"/>
                  </a:cubicBezTo>
                  <a:cubicBezTo>
                    <a:pt x="1734" y="180"/>
                    <a:pt x="1852" y="126"/>
                    <a:pt x="1912" y="111"/>
                  </a:cubicBez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Line 8"/>
            <p:cNvSpPr>
              <a:spLocks noChangeShapeType="1"/>
            </p:cNvSpPr>
            <p:nvPr/>
          </p:nvSpPr>
          <p:spPr bwMode="auto">
            <a:xfrm>
              <a:off x="5664" y="3360"/>
              <a:ext cx="0" cy="81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 name="Line 9"/>
            <p:cNvSpPr>
              <a:spLocks noChangeShapeType="1"/>
            </p:cNvSpPr>
            <p:nvPr/>
          </p:nvSpPr>
          <p:spPr bwMode="auto">
            <a:xfrm>
              <a:off x="96" y="3456"/>
              <a:ext cx="0" cy="76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 name="Picture 4">
            <a:extLst>
              <a:ext uri="{FF2B5EF4-FFF2-40B4-BE49-F238E27FC236}">
                <a16:creationId xmlns:a16="http://schemas.microsoft.com/office/drawing/2014/main" id="{2E6C78CF-B054-122A-44F8-D1303D624FF6}"/>
              </a:ext>
            </a:extLst>
          </p:cNvPr>
          <p:cNvPicPr>
            <a:picLocks noChangeAspect="1"/>
          </p:cNvPicPr>
          <p:nvPr/>
        </p:nvPicPr>
        <p:blipFill>
          <a:blip r:embed="rId5"/>
          <a:stretch>
            <a:fillRect/>
          </a:stretch>
        </p:blipFill>
        <p:spPr>
          <a:xfrm>
            <a:off x="2057400" y="2005033"/>
            <a:ext cx="5181600" cy="2276574"/>
          </a:xfrm>
          <a:prstGeom prst="rect">
            <a:avLst/>
          </a:prstGeom>
        </p:spPr>
      </p:pic>
      <p:sp>
        <p:nvSpPr>
          <p:cNvPr id="17" name="Text Box 3">
            <a:hlinkClick r:id="rId3" action="ppaction://hlinksldjump"/>
            <a:extLst>
              <a:ext uri="{FF2B5EF4-FFF2-40B4-BE49-F238E27FC236}">
                <a16:creationId xmlns:a16="http://schemas.microsoft.com/office/drawing/2014/main" id="{878CF6C0-D6BF-A7FB-C89A-5779B21EA551}"/>
              </a:ext>
            </a:extLst>
          </p:cNvPr>
          <p:cNvSpPr txBox="1">
            <a:spLocks noChangeArrowheads="1"/>
          </p:cNvSpPr>
          <p:nvPr/>
        </p:nvSpPr>
        <p:spPr bwMode="auto">
          <a:xfrm>
            <a:off x="1143004" y="5123934"/>
            <a:ext cx="7086594" cy="461665"/>
          </a:xfrm>
          <a:prstGeom prst="rect">
            <a:avLst/>
          </a:prstGeom>
          <a:noFill/>
          <a:ln w="25400">
            <a:noFill/>
            <a:miter lim="800000"/>
            <a:headEnd/>
            <a:tailEnd/>
          </a:ln>
          <a:effectLst/>
        </p:spPr>
        <p:txBody>
          <a:bodyPr wrap="square">
            <a:spAutoFit/>
          </a:bodyPr>
          <a:lstStyle/>
          <a:p>
            <a:pPr algn="just"/>
            <a:r>
              <a:rPr lang="en-US" b="1" dirty="0">
                <a:solidFill>
                  <a:srgbClr val="0070C0"/>
                </a:solidFill>
                <a:latin typeface="Times New Roman" panose="02020603050405020304" pitchFamily="18" charset="0"/>
              </a:rPr>
              <a:t> </a:t>
            </a:r>
            <a:r>
              <a:rPr lang="en-US" sz="2400" dirty="0" err="1">
                <a:latin typeface="Times New Roman" panose="02020603050405020304" pitchFamily="18" charset="0"/>
              </a:rPr>
              <a:t>Tại</a:t>
            </a:r>
            <a:r>
              <a:rPr lang="en-US" sz="2400" dirty="0">
                <a:latin typeface="Times New Roman" panose="02020603050405020304" pitchFamily="18" charset="0"/>
              </a:rPr>
              <a:t> </a:t>
            </a:r>
            <a:r>
              <a:rPr lang="en-US" sz="2400" dirty="0" err="1">
                <a:latin typeface="Times New Roman" panose="02020603050405020304" pitchFamily="18" charset="0"/>
              </a:rPr>
              <a:t>sao</a:t>
            </a:r>
            <a:r>
              <a:rPr lang="en-US" sz="2400" dirty="0">
                <a:latin typeface="Times New Roman" panose="02020603050405020304" pitchFamily="18" charset="0"/>
              </a:rPr>
              <a:t> virus </a:t>
            </a:r>
            <a:r>
              <a:rPr lang="en-US" sz="2400" dirty="0" err="1">
                <a:latin typeface="Times New Roman" panose="02020603050405020304" pitchFamily="18" charset="0"/>
              </a:rPr>
              <a:t>được</a:t>
            </a:r>
            <a:r>
              <a:rPr lang="en-US" sz="2400" dirty="0">
                <a:latin typeface="Times New Roman" panose="02020603050405020304" pitchFamily="18" charset="0"/>
              </a:rPr>
              <a:t> </a:t>
            </a:r>
            <a:r>
              <a:rPr lang="en-US" sz="2400" dirty="0" err="1">
                <a:latin typeface="Times New Roman" panose="02020603050405020304" pitchFamily="18" charset="0"/>
              </a:rPr>
              <a:t>gọi</a:t>
            </a:r>
            <a:r>
              <a:rPr lang="en-US" sz="2400" dirty="0">
                <a:latin typeface="Times New Roman" panose="02020603050405020304" pitchFamily="18" charset="0"/>
              </a:rPr>
              <a:t> </a:t>
            </a:r>
            <a:r>
              <a:rPr lang="en-US" sz="2400" dirty="0" err="1">
                <a:latin typeface="Times New Roman" panose="02020603050405020304" pitchFamily="18" charset="0"/>
              </a:rPr>
              <a:t>là</a:t>
            </a:r>
            <a:r>
              <a:rPr lang="en-US" sz="2400" dirty="0">
                <a:latin typeface="Times New Roman" panose="02020603050405020304" pitchFamily="18" charset="0"/>
              </a:rPr>
              <a:t> </a:t>
            </a:r>
            <a:r>
              <a:rPr lang="en-US" sz="2400" dirty="0" err="1">
                <a:latin typeface="Times New Roman" panose="02020603050405020304" pitchFamily="18" charset="0"/>
              </a:rPr>
              <a:t>dạng</a:t>
            </a:r>
            <a:r>
              <a:rPr lang="en-US" sz="2400" dirty="0">
                <a:latin typeface="Times New Roman" panose="02020603050405020304" pitchFamily="18" charset="0"/>
              </a:rPr>
              <a:t> </a:t>
            </a:r>
            <a:r>
              <a:rPr lang="en-US" sz="2400" dirty="0" err="1">
                <a:latin typeface="Times New Roman" panose="02020603050405020304" pitchFamily="18" charset="0"/>
              </a:rPr>
              <a:t>không</a:t>
            </a:r>
            <a:r>
              <a:rPr lang="en-US" sz="2400" dirty="0">
                <a:latin typeface="Times New Roman" panose="02020603050405020304" pitchFamily="18" charset="0"/>
              </a:rPr>
              <a:t> </a:t>
            </a:r>
            <a:r>
              <a:rPr lang="en-US" sz="2400" dirty="0" err="1">
                <a:latin typeface="Times New Roman" panose="02020603050405020304" pitchFamily="18" charset="0"/>
              </a:rPr>
              <a:t>tế</a:t>
            </a:r>
            <a:r>
              <a:rPr lang="en-US" sz="2400" dirty="0">
                <a:latin typeface="Times New Roman" panose="02020603050405020304" pitchFamily="18" charset="0"/>
              </a:rPr>
              <a:t> </a:t>
            </a:r>
            <a:r>
              <a:rPr lang="en-US" sz="2400" dirty="0" err="1">
                <a:latin typeface="Times New Roman" panose="02020603050405020304" pitchFamily="18" charset="0"/>
              </a:rPr>
              <a:t>bào</a:t>
            </a:r>
            <a:r>
              <a:rPr lang="en-US" sz="2400" dirty="0">
                <a:latin typeface="Times New Roman" panose="02020603050405020304" pitchFamily="18" charset="0"/>
              </a:rPr>
              <a:t>?</a:t>
            </a:r>
            <a:endParaRPr lang="pt-BR" sz="2400" dirty="0"/>
          </a:p>
        </p:txBody>
      </p:sp>
    </p:spTree>
    <p:extLst>
      <p:ext uri="{BB962C8B-B14F-4D97-AF65-F5344CB8AC3E}">
        <p14:creationId xmlns:p14="http://schemas.microsoft.com/office/powerpoint/2010/main" val="191439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wheel(1)">
                                      <p:cBhvr>
                                        <p:cTn id="7" dur="2000"/>
                                        <p:tgtEl>
                                          <p:spTgt spid="737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731"/>
                                        </p:tgtEl>
                                        <p:attrNameLst>
                                          <p:attrName>style.visibility</p:attrName>
                                        </p:attrNameLst>
                                      </p:cBhvr>
                                      <p:to>
                                        <p:strVal val="visible"/>
                                      </p:to>
                                    </p:set>
                                    <p:animEffect transition="in" filter="fade">
                                      <p:cBhvr>
                                        <p:cTn id="12" dur="500"/>
                                        <p:tgtEl>
                                          <p:spTgt spid="737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P spid="73733"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fld id="{EE774C13-B229-467E-9AA9-DF7C1349F3F6}" type="datetime1">
              <a:rPr lang="en-US"/>
              <a:pPr/>
              <a:t>9/1/2022</a:t>
            </a:fld>
            <a:endParaRPr lang="en-US" dirty="0"/>
          </a:p>
        </p:txBody>
      </p:sp>
      <p:sp>
        <p:nvSpPr>
          <p:cNvPr id="36" name="Footer Placeholder 4"/>
          <p:cNvSpPr>
            <a:spLocks noGrp="1"/>
          </p:cNvSpPr>
          <p:nvPr>
            <p:ph type="ftr" sz="quarter" idx="11"/>
          </p:nvPr>
        </p:nvSpPr>
        <p:spPr/>
        <p:txBody>
          <a:bodyPr/>
          <a:lstStyle/>
          <a:p>
            <a:r>
              <a:rPr lang="en-US" dirty="0" err="1"/>
              <a:t>Tiết</a:t>
            </a:r>
            <a:r>
              <a:rPr lang="en-US" dirty="0"/>
              <a:t> 17 - Quang </a:t>
            </a:r>
            <a:r>
              <a:rPr lang="en-US" dirty="0" err="1"/>
              <a:t>hợp</a:t>
            </a:r>
            <a:endParaRPr lang="en-US" dirty="0"/>
          </a:p>
        </p:txBody>
      </p:sp>
      <p:pic>
        <p:nvPicPr>
          <p:cNvPr id="6146" name="Picture 2" descr="A00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147" name="Text Box 3"/>
          <p:cNvSpPr txBox="1">
            <a:spLocks noChangeArrowheads="1"/>
          </p:cNvSpPr>
          <p:nvPr/>
        </p:nvSpPr>
        <p:spPr bwMode="auto">
          <a:xfrm>
            <a:off x="762000" y="0"/>
            <a:ext cx="8229600" cy="584775"/>
          </a:xfrm>
          <a:prstGeom prst="rect">
            <a:avLst/>
          </a:prstGeom>
          <a:noFill/>
          <a:ln w="9525">
            <a:noFill/>
            <a:miter lim="800000"/>
            <a:headEnd/>
            <a:tailEnd/>
          </a:ln>
          <a:effectLst/>
        </p:spPr>
        <p:txBody>
          <a:bodyPr>
            <a:spAutoFit/>
          </a:bodyPr>
          <a:lstStyle/>
          <a:p>
            <a:pPr>
              <a:spcBef>
                <a:spcPct val="50000"/>
              </a:spcBef>
            </a:pPr>
            <a:r>
              <a:rPr lang="en-US" sz="3200" b="1" dirty="0">
                <a:effectLst/>
                <a:latin typeface="Times New Roman" panose="02020603050405020304" pitchFamily="18" charset="0"/>
                <a:ea typeface="Times New Roman" panose="02020603050405020304" pitchFamily="18" charset="0"/>
              </a:rPr>
              <a:t>LUYỆN TẬP</a:t>
            </a:r>
            <a:endParaRPr lang="en-US" sz="3200" dirty="0">
              <a:solidFill>
                <a:srgbClr val="CC3300"/>
              </a:solidFill>
              <a:latin typeface="Times New Roman" pitchFamily="18" charset="0"/>
            </a:endParaRPr>
          </a:p>
        </p:txBody>
      </p:sp>
      <p:sp>
        <p:nvSpPr>
          <p:cNvPr id="6148" name="Text Box 4"/>
          <p:cNvSpPr txBox="1">
            <a:spLocks noChangeArrowheads="1"/>
          </p:cNvSpPr>
          <p:nvPr/>
        </p:nvSpPr>
        <p:spPr bwMode="auto">
          <a:xfrm>
            <a:off x="228600" y="685800"/>
            <a:ext cx="8610600" cy="946150"/>
          </a:xfrm>
          <a:prstGeom prst="rect">
            <a:avLst/>
          </a:prstGeom>
          <a:noFill/>
          <a:ln w="9525">
            <a:noFill/>
            <a:miter lim="800000"/>
            <a:headEnd/>
            <a:tailEnd/>
          </a:ln>
          <a:effectLst/>
        </p:spPr>
        <p:txBody>
          <a:bodyPr>
            <a:spAutoFit/>
          </a:bodyPr>
          <a:lstStyle/>
          <a:p>
            <a:pPr>
              <a:spcBef>
                <a:spcPct val="50000"/>
              </a:spcBef>
            </a:pPr>
            <a:r>
              <a:rPr lang="en-US" sz="2800" dirty="0" err="1">
                <a:latin typeface="Times New Roman" pitchFamily="18" charset="0"/>
              </a:rPr>
              <a:t>Ghép</a:t>
            </a:r>
            <a:r>
              <a:rPr lang="en-US" sz="2800" dirty="0">
                <a:latin typeface="Times New Roman" pitchFamily="18" charset="0"/>
              </a:rPr>
              <a:t> </a:t>
            </a:r>
            <a:r>
              <a:rPr lang="en-US" sz="2800" dirty="0" err="1">
                <a:latin typeface="Times New Roman" pitchFamily="18" charset="0"/>
              </a:rPr>
              <a:t>các</a:t>
            </a:r>
            <a:r>
              <a:rPr lang="en-US" sz="2800" dirty="0">
                <a:latin typeface="Times New Roman" pitchFamily="18" charset="0"/>
              </a:rPr>
              <a:t> </a:t>
            </a:r>
            <a:r>
              <a:rPr lang="en-US" sz="2800" dirty="0" err="1">
                <a:latin typeface="Times New Roman" pitchFamily="18" charset="0"/>
              </a:rPr>
              <a:t>sự</a:t>
            </a:r>
            <a:r>
              <a:rPr lang="en-US" sz="2800" dirty="0">
                <a:latin typeface="Times New Roman" pitchFamily="18" charset="0"/>
              </a:rPr>
              <a:t> </a:t>
            </a:r>
            <a:r>
              <a:rPr lang="en-US" sz="2800" dirty="0" err="1">
                <a:latin typeface="Times New Roman" pitchFamily="18" charset="0"/>
              </a:rPr>
              <a:t>kiện</a:t>
            </a:r>
            <a:r>
              <a:rPr lang="en-US" sz="2800" dirty="0">
                <a:latin typeface="Times New Roman" pitchFamily="18" charset="0"/>
              </a:rPr>
              <a:t>, </a:t>
            </a:r>
            <a:r>
              <a:rPr lang="en-US" sz="2800" dirty="0" err="1">
                <a:latin typeface="Times New Roman" pitchFamily="18" charset="0"/>
              </a:rPr>
              <a:t>hiện</a:t>
            </a:r>
            <a:r>
              <a:rPr lang="en-US" sz="2800" dirty="0">
                <a:latin typeface="Times New Roman" pitchFamily="18" charset="0"/>
              </a:rPr>
              <a:t> </a:t>
            </a:r>
            <a:r>
              <a:rPr lang="en-US" sz="2800" dirty="0" err="1">
                <a:latin typeface="Times New Roman" pitchFamily="18" charset="0"/>
              </a:rPr>
              <a:t>tượng</a:t>
            </a:r>
            <a:r>
              <a:rPr lang="en-US" sz="2800" dirty="0">
                <a:latin typeface="Times New Roman" pitchFamily="18" charset="0"/>
              </a:rPr>
              <a:t> ở </a:t>
            </a:r>
            <a:r>
              <a:rPr lang="en-US" sz="2800" dirty="0" err="1">
                <a:latin typeface="Times New Roman" pitchFamily="18" charset="0"/>
              </a:rPr>
              <a:t>cột</a:t>
            </a:r>
            <a:r>
              <a:rPr lang="en-US" sz="2800" dirty="0">
                <a:latin typeface="Times New Roman" pitchFamily="18" charset="0"/>
              </a:rPr>
              <a:t> A </a:t>
            </a:r>
            <a:r>
              <a:rPr lang="en-US" sz="2800" dirty="0" err="1">
                <a:latin typeface="Times New Roman" pitchFamily="18" charset="0"/>
              </a:rPr>
              <a:t>với</a:t>
            </a:r>
            <a:r>
              <a:rPr lang="en-US" sz="2800" dirty="0">
                <a:latin typeface="Times New Roman" pitchFamily="18" charset="0"/>
              </a:rPr>
              <a:t> </a:t>
            </a:r>
            <a:r>
              <a:rPr lang="en-US" sz="2800" dirty="0" err="1">
                <a:latin typeface="Times New Roman" pitchFamily="18" charset="0"/>
              </a:rPr>
              <a:t>nội</a:t>
            </a:r>
            <a:r>
              <a:rPr lang="en-US" sz="2800" dirty="0">
                <a:latin typeface="Times New Roman" pitchFamily="18" charset="0"/>
              </a:rPr>
              <a:t> dung ở </a:t>
            </a:r>
            <a:r>
              <a:rPr lang="en-US" sz="2800" dirty="0" err="1">
                <a:latin typeface="Times New Roman" pitchFamily="18" charset="0"/>
              </a:rPr>
              <a:t>cột</a:t>
            </a:r>
            <a:r>
              <a:rPr lang="en-US" sz="2800" dirty="0">
                <a:latin typeface="Times New Roman" pitchFamily="18" charset="0"/>
              </a:rPr>
              <a:t> B </a:t>
            </a:r>
            <a:r>
              <a:rPr lang="en-US" sz="2800" dirty="0" err="1">
                <a:latin typeface="Times New Roman" pitchFamily="18" charset="0"/>
              </a:rPr>
              <a:t>cho</a:t>
            </a:r>
            <a:r>
              <a:rPr lang="en-US" sz="2800" dirty="0">
                <a:latin typeface="Times New Roman" pitchFamily="18" charset="0"/>
              </a:rPr>
              <a:t> </a:t>
            </a:r>
            <a:r>
              <a:rPr lang="en-US" sz="2800" dirty="0" err="1">
                <a:latin typeface="Times New Roman" pitchFamily="18" charset="0"/>
              </a:rPr>
              <a:t>phù</a:t>
            </a:r>
            <a:r>
              <a:rPr lang="en-US" sz="2800" dirty="0">
                <a:latin typeface="Times New Roman" pitchFamily="18" charset="0"/>
              </a:rPr>
              <a:t> </a:t>
            </a:r>
            <a:r>
              <a:rPr lang="en-US" sz="2800" dirty="0" err="1">
                <a:latin typeface="Times New Roman" pitchFamily="18" charset="0"/>
              </a:rPr>
              <a:t>hợp</a:t>
            </a:r>
            <a:r>
              <a:rPr lang="en-US" sz="2800" dirty="0">
                <a:latin typeface="Times New Roman" pitchFamily="18" charset="0"/>
              </a:rPr>
              <a:t>?</a:t>
            </a:r>
          </a:p>
        </p:txBody>
      </p:sp>
      <p:graphicFrame>
        <p:nvGraphicFramePr>
          <p:cNvPr id="6241" name="Group 97"/>
          <p:cNvGraphicFramePr>
            <a:graphicFrameLocks noGrp="1"/>
          </p:cNvGraphicFramePr>
          <p:nvPr>
            <p:extLst>
              <p:ext uri="{D42A27DB-BD31-4B8C-83A1-F6EECF244321}">
                <p14:modId xmlns:p14="http://schemas.microsoft.com/office/powerpoint/2010/main" val="3071838398"/>
              </p:ext>
            </p:extLst>
          </p:nvPr>
        </p:nvGraphicFramePr>
        <p:xfrm>
          <a:off x="457200" y="1727200"/>
          <a:ext cx="7848600" cy="4284980"/>
        </p:xfrm>
        <a:graphic>
          <a:graphicData uri="http://schemas.openxmlformats.org/drawingml/2006/table">
            <a:tbl>
              <a:tblPr/>
              <a:tblGrid>
                <a:gridCol w="27432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406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1. </a:t>
                      </a:r>
                      <a:r>
                        <a:rPr lang="en-US" sz="1800" kern="1200" dirty="0" err="1">
                          <a:solidFill>
                            <a:srgbClr val="FFFF00"/>
                          </a:solidFill>
                          <a:effectLst/>
                          <a:latin typeface="+mn-lt"/>
                          <a:ea typeface="+mn-ea"/>
                          <a:cs typeface="+mn-cs"/>
                        </a:rPr>
                        <a:t>Tế</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bào</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thần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kinh</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A. </a:t>
                      </a:r>
                      <a:r>
                        <a:rPr lang="en-US" sz="1800" kern="1200" dirty="0" err="1">
                          <a:solidFill>
                            <a:srgbClr val="FFFF00"/>
                          </a:solidFill>
                          <a:effectLst/>
                          <a:latin typeface="+mn-lt"/>
                          <a:ea typeface="+mn-ea"/>
                          <a:cs typeface="+mn-cs"/>
                        </a:rPr>
                        <a:t>Tham</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gia</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cấu</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tạo</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nên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máu</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chức</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năng</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vận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chuyển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chất</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dinh</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dưỡng</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và</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khí</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oxi</a:t>
                      </a:r>
                      <a:r>
                        <a:rPr lang="en-US" sz="1800" kern="1200" dirty="0">
                          <a:solidFill>
                            <a:srgbClr val="FFFF00"/>
                          </a:solidFill>
                          <a:effectLst/>
                          <a:latin typeface="+mn-lt"/>
                          <a:ea typeface="+mn-ea"/>
                          <a:cs typeface="+mn-cs"/>
                        </a:rPr>
                        <a:t>, CO2 </a:t>
                      </a:r>
                      <a:r>
                        <a:rPr lang="en-US" sz="1800" kern="1200" dirty="0" err="1">
                          <a:solidFill>
                            <a:srgbClr val="FFFF00"/>
                          </a:solidFill>
                          <a:effectLst/>
                          <a:latin typeface="+mn-lt"/>
                          <a:ea typeface="+mn-ea"/>
                          <a:cs typeface="+mn-cs"/>
                        </a:rPr>
                        <a:t>khắp</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cơ</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thể</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2. </a:t>
                      </a:r>
                      <a:r>
                        <a:rPr lang="en-US" sz="1800" kern="1200" dirty="0" err="1">
                          <a:solidFill>
                            <a:srgbClr val="FFFF00"/>
                          </a:solidFill>
                          <a:effectLst/>
                          <a:latin typeface="+mn-lt"/>
                          <a:ea typeface="+mn-ea"/>
                          <a:cs typeface="+mn-cs"/>
                        </a:rPr>
                        <a:t>Tế</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bào</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gan</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B. </a:t>
                      </a:r>
                      <a:r>
                        <a:rPr lang="en-US" sz="1800" kern="1200" dirty="0" err="1">
                          <a:solidFill>
                            <a:srgbClr val="FFFF00"/>
                          </a:solidFill>
                          <a:effectLst/>
                          <a:latin typeface="+mn-lt"/>
                          <a:ea typeface="+mn-ea"/>
                          <a:cs typeface="+mn-cs"/>
                        </a:rPr>
                        <a:t>Tham</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gia</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cấu</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tạo</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nên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ruột</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có</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chức</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năng</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tiêu</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hóa</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và</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hấp</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thu</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chất</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dinh</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dưỡng</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3.</a:t>
                      </a:r>
                      <a:r>
                        <a:rPr kumimoji="0" lang="en-US" sz="2400" b="0" i="0" u="none" strike="noStrike" cap="none" normalizeH="0" baseline="0" dirty="0">
                          <a:ln>
                            <a:noFill/>
                          </a:ln>
                          <a:solidFill>
                            <a:srgbClr val="FFFF00"/>
                          </a:solidFill>
                          <a:effectLst/>
                          <a:latin typeface="Times New Roman" pitchFamily="18" charset="0"/>
                        </a:rPr>
                        <a:t> . </a:t>
                      </a:r>
                      <a:r>
                        <a:rPr lang="en-US" sz="2000" kern="1200" dirty="0" err="1">
                          <a:solidFill>
                            <a:srgbClr val="FFFF00"/>
                          </a:solidFill>
                          <a:effectLst/>
                          <a:latin typeface="+mn-lt"/>
                          <a:ea typeface="+mn-ea"/>
                          <a:cs typeface="+mn-cs"/>
                        </a:rPr>
                        <a:t>Tế</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bào</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cơ</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C. </a:t>
                      </a:r>
                      <a:r>
                        <a:rPr lang="en-US" sz="1800" kern="1200" dirty="0" err="1">
                          <a:solidFill>
                            <a:srgbClr val="FFFF00"/>
                          </a:solidFill>
                          <a:effectLst/>
                          <a:latin typeface="+mn-lt"/>
                          <a:ea typeface="+mn-ea"/>
                          <a:cs typeface="+mn-cs"/>
                        </a:rPr>
                        <a:t>Cấu</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tạo</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nên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hệ</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thần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kinh</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chức</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năng</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dẫn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truyền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xung</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thần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kinh</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điều</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hòa</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phối</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hợp</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các</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hoạt</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động</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của</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cơ</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thể</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625">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4. </a:t>
                      </a:r>
                      <a:r>
                        <a:rPr lang="en-US" sz="1800" kern="1200" dirty="0" err="1">
                          <a:solidFill>
                            <a:srgbClr val="FFFF00"/>
                          </a:solidFill>
                          <a:effectLst/>
                          <a:latin typeface="+mn-lt"/>
                          <a:ea typeface="+mn-ea"/>
                          <a:cs typeface="+mn-cs"/>
                        </a:rPr>
                        <a:t>Tế</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bào</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hồng</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cầu</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D. </a:t>
                      </a:r>
                      <a:r>
                        <a:rPr lang="en-US" sz="2000" kern="1200" dirty="0" err="1">
                          <a:solidFill>
                            <a:srgbClr val="FFFF00"/>
                          </a:solidFill>
                          <a:effectLst/>
                          <a:latin typeface="+mn-lt"/>
                          <a:ea typeface="+mn-ea"/>
                          <a:cs typeface="+mn-cs"/>
                        </a:rPr>
                        <a:t>Cấu</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tạo</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nên</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cơ</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bắp</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có</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chức</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năng</a:t>
                      </a:r>
                      <a:r>
                        <a:rPr lang="en-US" sz="2000" kern="1200" dirty="0">
                          <a:solidFill>
                            <a:srgbClr val="FFFF00"/>
                          </a:solidFill>
                          <a:effectLst/>
                          <a:latin typeface="+mn-lt"/>
                          <a:ea typeface="+mn-ea"/>
                          <a:cs typeface="+mn-cs"/>
                        </a:rPr>
                        <a:t> co </a:t>
                      </a:r>
                      <a:r>
                        <a:rPr lang="en-US" sz="2000" kern="1200" dirty="0" err="1">
                          <a:solidFill>
                            <a:srgbClr val="FFFF00"/>
                          </a:solidFill>
                          <a:effectLst/>
                          <a:latin typeface="+mn-lt"/>
                          <a:ea typeface="+mn-ea"/>
                          <a:cs typeface="+mn-cs"/>
                        </a:rPr>
                        <a:t>rút</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tạo</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nên</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sự</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vận</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động</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5. </a:t>
                      </a:r>
                      <a:r>
                        <a:rPr lang="en-US" sz="1800" kern="1200" dirty="0" err="1">
                          <a:solidFill>
                            <a:srgbClr val="FFFF00"/>
                          </a:solidFill>
                          <a:effectLst/>
                          <a:latin typeface="+mn-lt"/>
                          <a:ea typeface="+mn-ea"/>
                          <a:cs typeface="+mn-cs"/>
                        </a:rPr>
                        <a:t>Tế</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bào</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biểu</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mô</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ruột</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E. </a:t>
                      </a:r>
                      <a:r>
                        <a:rPr lang="en-US" sz="2000" kern="1200" dirty="0" err="1">
                          <a:solidFill>
                            <a:srgbClr val="FFFF00"/>
                          </a:solidFill>
                          <a:effectLst/>
                          <a:latin typeface="+mn-lt"/>
                          <a:ea typeface="+mn-ea"/>
                          <a:cs typeface="+mn-cs"/>
                        </a:rPr>
                        <a:t>Cấu</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tạo</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nên</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gan</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có</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rất</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nhiều</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chức</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năng</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thải</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độc</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tiêu</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hóa</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tổng</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hợp</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các</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chất</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dự</a:t>
                      </a:r>
                      <a:r>
                        <a:rPr lang="en-US" sz="2000" kern="1200" dirty="0">
                          <a:solidFill>
                            <a:srgbClr val="FFFF00"/>
                          </a:solidFill>
                          <a:effectLst/>
                          <a:latin typeface="+mn-lt"/>
                          <a:ea typeface="+mn-ea"/>
                          <a:cs typeface="+mn-cs"/>
                        </a:rPr>
                        <a:t> </a:t>
                      </a:r>
                      <a:r>
                        <a:rPr lang="en-US" sz="2000" kern="1200" dirty="0" err="1">
                          <a:solidFill>
                            <a:srgbClr val="FFFF00"/>
                          </a:solidFill>
                          <a:effectLst/>
                          <a:latin typeface="+mn-lt"/>
                          <a:ea typeface="+mn-ea"/>
                          <a:cs typeface="+mn-cs"/>
                        </a:rPr>
                        <a:t>trữ</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69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6. </a:t>
                      </a:r>
                      <a:r>
                        <a:rPr lang="en-US" sz="1800" kern="1200" dirty="0" err="1">
                          <a:solidFill>
                            <a:srgbClr val="FFFF00"/>
                          </a:solidFill>
                          <a:effectLst/>
                          <a:latin typeface="+mn-lt"/>
                          <a:ea typeface="+mn-ea"/>
                          <a:cs typeface="+mn-cs"/>
                        </a:rPr>
                        <a:t>Tế</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bào</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xương</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00"/>
                          </a:solidFill>
                          <a:effectLst/>
                          <a:latin typeface="Times New Roman" pitchFamily="18" charset="0"/>
                        </a:rPr>
                        <a:t>F. </a:t>
                      </a:r>
                      <a:r>
                        <a:rPr lang="en-US" sz="1800" kern="1200" dirty="0" err="1">
                          <a:solidFill>
                            <a:srgbClr val="FFFF00"/>
                          </a:solidFill>
                          <a:effectLst/>
                          <a:latin typeface="+mn-lt"/>
                          <a:ea typeface="+mn-ea"/>
                          <a:cs typeface="+mn-cs"/>
                        </a:rPr>
                        <a:t>Cấu</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tạo</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nên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xương</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có</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chức</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năng</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vận</a:t>
                      </a:r>
                      <a:r>
                        <a:rPr lang="en-US" sz="1800" kern="1200" dirty="0">
                          <a:solidFill>
                            <a:srgbClr val="FFFF00"/>
                          </a:solidFill>
                          <a:effectLst/>
                          <a:latin typeface="+mn-lt"/>
                          <a:ea typeface="+mn-ea"/>
                          <a:cs typeface="+mn-cs"/>
                        </a:rPr>
                        <a:t> </a:t>
                      </a:r>
                      <a:r>
                        <a:rPr lang="en-US" sz="1800" kern="1200" dirty="0" err="1">
                          <a:solidFill>
                            <a:srgbClr val="FFFF00"/>
                          </a:solidFill>
                          <a:effectLst/>
                          <a:latin typeface="+mn-lt"/>
                          <a:ea typeface="+mn-ea"/>
                          <a:cs typeface="+mn-cs"/>
                        </a:rPr>
                        <a:t>động</a:t>
                      </a:r>
                      <a:endParaRPr kumimoji="0" lang="en-US" sz="2000" b="0" i="0" u="none" strike="noStrike" cap="none" normalizeH="0" baseline="0" dirty="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 Box 85">
            <a:extLst>
              <a:ext uri="{FF2B5EF4-FFF2-40B4-BE49-F238E27FC236}">
                <a16:creationId xmlns:a16="http://schemas.microsoft.com/office/drawing/2014/main" id="{2EA68689-1AAB-546F-4448-4B9EDA0A1C16}"/>
              </a:ext>
            </a:extLst>
          </p:cNvPr>
          <p:cNvSpPr txBox="1">
            <a:spLocks noChangeArrowheads="1"/>
          </p:cNvSpPr>
          <p:nvPr/>
        </p:nvSpPr>
        <p:spPr bwMode="auto">
          <a:xfrm>
            <a:off x="8458200" y="2306638"/>
            <a:ext cx="685800" cy="3255962"/>
          </a:xfrm>
          <a:prstGeom prst="rect">
            <a:avLst/>
          </a:prstGeom>
          <a:noFill/>
          <a:ln w="9525">
            <a:noFill/>
            <a:miter lim="800000"/>
            <a:headEnd/>
            <a:tailEnd/>
          </a:ln>
          <a:effectLst/>
        </p:spPr>
        <p:txBody>
          <a:bodyPr>
            <a:spAutoFit/>
          </a:bodyPr>
          <a:lstStyle/>
          <a:p>
            <a:pPr>
              <a:spcBef>
                <a:spcPct val="50000"/>
              </a:spcBef>
            </a:pPr>
            <a:r>
              <a:rPr lang="en-US" b="1" dirty="0">
                <a:solidFill>
                  <a:schemeClr val="bg1"/>
                </a:solidFill>
              </a:rPr>
              <a:t>1.C</a:t>
            </a:r>
          </a:p>
          <a:p>
            <a:pPr>
              <a:spcBef>
                <a:spcPct val="50000"/>
              </a:spcBef>
            </a:pPr>
            <a:r>
              <a:rPr lang="en-US" b="1" dirty="0">
                <a:solidFill>
                  <a:schemeClr val="bg1"/>
                </a:solidFill>
              </a:rPr>
              <a:t>2.E</a:t>
            </a:r>
          </a:p>
          <a:p>
            <a:pPr>
              <a:spcBef>
                <a:spcPct val="50000"/>
              </a:spcBef>
            </a:pPr>
            <a:r>
              <a:rPr lang="en-US" b="1" dirty="0">
                <a:solidFill>
                  <a:schemeClr val="bg1"/>
                </a:solidFill>
              </a:rPr>
              <a:t>3.D</a:t>
            </a:r>
          </a:p>
          <a:p>
            <a:pPr>
              <a:spcBef>
                <a:spcPct val="50000"/>
              </a:spcBef>
            </a:pPr>
            <a:r>
              <a:rPr lang="en-US" b="1" dirty="0">
                <a:solidFill>
                  <a:schemeClr val="bg1"/>
                </a:solidFill>
              </a:rPr>
              <a:t>4.A</a:t>
            </a:r>
          </a:p>
          <a:p>
            <a:pPr>
              <a:spcBef>
                <a:spcPct val="50000"/>
              </a:spcBef>
            </a:pPr>
            <a:r>
              <a:rPr lang="en-US" b="1" dirty="0">
                <a:solidFill>
                  <a:schemeClr val="bg1"/>
                </a:solidFill>
              </a:rPr>
              <a:t>5.B</a:t>
            </a:r>
          </a:p>
          <a:p>
            <a:pPr>
              <a:spcBef>
                <a:spcPct val="50000"/>
              </a:spcBef>
            </a:pPr>
            <a:r>
              <a:rPr lang="en-US" b="1" dirty="0">
                <a:solidFill>
                  <a:schemeClr val="bg1"/>
                </a:solidFill>
              </a:rPr>
              <a:t>6.F</a:t>
            </a:r>
          </a:p>
          <a:p>
            <a:pPr>
              <a:spcBef>
                <a:spcPct val="50000"/>
              </a:spcBef>
            </a:pPr>
            <a:endParaRPr lang="en-US" b="1" dirty="0">
              <a:solidFill>
                <a:schemeClr val="bg1"/>
              </a:solidFill>
            </a:endParaRPr>
          </a:p>
          <a:p>
            <a:pPr>
              <a:spcBef>
                <a:spcPct val="50000"/>
              </a:spcBef>
            </a:pPr>
            <a:endParaRPr lang="en-US" b="1"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1"/>
                                        </p:tgtEl>
                                        <p:attrNameLst>
                                          <p:attrName>style.visibility</p:attrName>
                                        </p:attrNameLst>
                                      </p:cBhvr>
                                      <p:to>
                                        <p:strVal val="visible"/>
                                      </p:to>
                                    </p:set>
                                    <p:animEffect transition="in" filter="fade">
                                      <p:cBhvr>
                                        <p:cTn id="17" dur="500"/>
                                        <p:tgtEl>
                                          <p:spTgt spid="624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228600" y="-609600"/>
            <a:ext cx="8534400" cy="5105400"/>
          </a:xfrm>
        </p:spPr>
        <p:txBody>
          <a:bodyPr/>
          <a:lstStyle/>
          <a:p>
            <a:pPr algn="ctr">
              <a:buFontTx/>
              <a:buNone/>
            </a:pPr>
            <a:r>
              <a:rPr lang="it-IT" sz="2800" b="1" dirty="0">
                <a:solidFill>
                  <a:srgbClr val="0000FF"/>
                </a:solidFill>
              </a:rPr>
              <a:t>  </a:t>
            </a:r>
            <a:endParaRPr lang="en-US" sz="2800" dirty="0">
              <a:solidFill>
                <a:srgbClr val="0000FF"/>
              </a:solidFill>
            </a:endParaRPr>
          </a:p>
        </p:txBody>
      </p:sp>
      <p:grpSp>
        <p:nvGrpSpPr>
          <p:cNvPr id="17411" name="Group 3"/>
          <p:cNvGrpSpPr>
            <a:grpSpLocks/>
          </p:cNvGrpSpPr>
          <p:nvPr/>
        </p:nvGrpSpPr>
        <p:grpSpPr bwMode="auto">
          <a:xfrm>
            <a:off x="0" y="53788"/>
            <a:ext cx="9144000" cy="945776"/>
            <a:chOff x="0" y="48"/>
            <a:chExt cx="5760" cy="844"/>
          </a:xfrm>
        </p:grpSpPr>
        <p:sp>
          <p:nvSpPr>
            <p:cNvPr id="17415" name="Rectangle 4" descr="Parchment"/>
            <p:cNvSpPr>
              <a:spLocks noChangeArrowheads="1"/>
            </p:cNvSpPr>
            <p:nvPr/>
          </p:nvSpPr>
          <p:spPr bwMode="auto">
            <a:xfrm>
              <a:off x="0" y="76"/>
              <a:ext cx="5760" cy="816"/>
            </a:xfrm>
            <a:prstGeom prst="rect">
              <a:avLst/>
            </a:prstGeom>
            <a:blipFill dpi="0" rotWithShape="1">
              <a:blip r:embed="rId2"/>
              <a:srcRect/>
              <a:tile tx="0" ty="0" sx="100000" sy="100000" flip="none" algn="tl"/>
            </a:blipFill>
            <a:ln w="9525">
              <a:solidFill>
                <a:srgbClr val="FF9900"/>
              </a:solidFill>
              <a:miter lim="800000"/>
              <a:headEnd/>
              <a:tailEnd/>
            </a:ln>
          </p:spPr>
          <p:txBody>
            <a:bodyPr wrap="none" anchor="ctr"/>
            <a:lstStyle/>
            <a:p>
              <a:pPr algn="ctr"/>
              <a:r>
                <a:rPr lang="en-US" sz="2400" b="1" dirty="0">
                  <a:solidFill>
                    <a:srgbClr val="0000FF"/>
                  </a:solidFill>
                  <a:latin typeface="Times New Roman" panose="02020603050405020304" pitchFamily="18" charset="0"/>
                  <a:cs typeface="Times New Roman" panose="02020603050405020304" pitchFamily="18" charset="0"/>
                </a:rPr>
                <a:t>VẬN DỤNG</a:t>
              </a:r>
            </a:p>
          </p:txBody>
        </p:sp>
        <p:pic>
          <p:nvPicPr>
            <p:cNvPr id="17416" name="Picture 6" descr="AG006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0" y="48"/>
              <a:ext cx="624"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64" name="Text Box 20"/>
          <p:cNvSpPr txBox="1">
            <a:spLocks noChangeArrowheads="1"/>
          </p:cNvSpPr>
          <p:nvPr/>
        </p:nvSpPr>
        <p:spPr bwMode="auto">
          <a:xfrm>
            <a:off x="114300" y="989290"/>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r>
              <a:rPr lang="en-US" sz="2400" dirty="0" err="1"/>
              <a:t>Các</a:t>
            </a:r>
            <a:r>
              <a:rPr lang="en-US" sz="2400" dirty="0"/>
              <a:t> </a:t>
            </a:r>
            <a:r>
              <a:rPr lang="en-US" sz="2400" dirty="0" err="1"/>
              <a:t>em</a:t>
            </a:r>
            <a:r>
              <a:rPr lang="en-US" sz="2400" dirty="0"/>
              <a:t> </a:t>
            </a:r>
            <a:r>
              <a:rPr lang="en-US" sz="2400" dirty="0" err="1"/>
              <a:t>thảo</a:t>
            </a:r>
            <a:r>
              <a:rPr lang="en-US" sz="2400" dirty="0"/>
              <a:t> </a:t>
            </a:r>
            <a:r>
              <a:rPr lang="en-US" sz="2400" dirty="0" err="1"/>
              <a:t>luận</a:t>
            </a:r>
            <a:r>
              <a:rPr lang="en-US" sz="2400" dirty="0"/>
              <a:t> </a:t>
            </a:r>
            <a:r>
              <a:rPr lang="en-US" sz="2400" dirty="0" err="1"/>
              <a:t>và</a:t>
            </a:r>
            <a:r>
              <a:rPr lang="en-US" sz="2400" dirty="0"/>
              <a:t> </a:t>
            </a:r>
            <a:r>
              <a:rPr lang="en-US" sz="2400" dirty="0" err="1"/>
              <a:t>trả</a:t>
            </a:r>
            <a:r>
              <a:rPr lang="en-US" sz="2400" dirty="0"/>
              <a:t> </a:t>
            </a:r>
            <a:r>
              <a:rPr lang="en-US" sz="2400" dirty="0" err="1"/>
              <a:t>lời</a:t>
            </a:r>
            <a:r>
              <a:rPr lang="en-US" sz="2400" dirty="0"/>
              <a:t> </a:t>
            </a:r>
            <a:r>
              <a:rPr lang="en-US" sz="2400" dirty="0" err="1"/>
              <a:t>câu</a:t>
            </a:r>
            <a:r>
              <a:rPr lang="en-US" sz="2400" dirty="0"/>
              <a:t> </a:t>
            </a:r>
            <a:r>
              <a:rPr lang="en-US" sz="2400" dirty="0" err="1"/>
              <a:t>hỏi</a:t>
            </a:r>
            <a:r>
              <a:rPr lang="en-US" sz="2400" dirty="0"/>
              <a:t> </a:t>
            </a:r>
            <a:r>
              <a:rPr lang="en-US" sz="2400" dirty="0" err="1"/>
              <a:t>sau</a:t>
            </a:r>
            <a:r>
              <a:rPr lang="en-US" sz="2400" dirty="0"/>
              <a:t>?</a:t>
            </a:r>
          </a:p>
          <a:p>
            <a:r>
              <a:rPr lang="en-US" sz="2400" dirty="0"/>
              <a:t>“ </a:t>
            </a:r>
            <a:r>
              <a:rPr lang="en-US" sz="2400" dirty="0" err="1"/>
              <a:t>Vì</a:t>
            </a:r>
            <a:r>
              <a:rPr lang="en-US" sz="2400" dirty="0"/>
              <a:t> </a:t>
            </a:r>
            <a:r>
              <a:rPr lang="en-US" sz="2400" dirty="0" err="1"/>
              <a:t>sao</a:t>
            </a:r>
            <a:r>
              <a:rPr lang="en-US" sz="2400" dirty="0"/>
              <a:t> </a:t>
            </a:r>
            <a:r>
              <a:rPr lang="en-US" sz="2400" dirty="0" err="1"/>
              <a:t>học</a:t>
            </a:r>
            <a:r>
              <a:rPr lang="en-US" sz="2400" dirty="0"/>
              <a:t> </a:t>
            </a:r>
            <a:r>
              <a:rPr lang="en-US" sz="2400" dirty="0" err="1"/>
              <a:t>thuyết</a:t>
            </a:r>
            <a:r>
              <a:rPr lang="en-US" sz="2400" dirty="0"/>
              <a:t> </a:t>
            </a:r>
            <a:r>
              <a:rPr lang="en-US" sz="2400" dirty="0" err="1"/>
              <a:t>tế</a:t>
            </a:r>
            <a:r>
              <a:rPr lang="en-US" sz="2400" dirty="0"/>
              <a:t> </a:t>
            </a:r>
            <a:r>
              <a:rPr lang="en-US" sz="2400" dirty="0" err="1"/>
              <a:t>bào</a:t>
            </a:r>
            <a:r>
              <a:rPr lang="en-US" sz="2400" dirty="0"/>
              <a:t> </a:t>
            </a:r>
            <a:r>
              <a:rPr lang="en-US" sz="2400" dirty="0" err="1"/>
              <a:t>được</a:t>
            </a:r>
            <a:r>
              <a:rPr lang="en-US" sz="2400" dirty="0"/>
              <a:t> </a:t>
            </a:r>
            <a:r>
              <a:rPr lang="en-US" sz="2400" dirty="0" err="1"/>
              <a:t>đánh</a:t>
            </a:r>
            <a:r>
              <a:rPr lang="en-US" sz="2400" dirty="0"/>
              <a:t> </a:t>
            </a:r>
            <a:r>
              <a:rPr lang="en-US" sz="2400" dirty="0" err="1"/>
              <a:t>giá</a:t>
            </a:r>
            <a:r>
              <a:rPr lang="en-US" sz="2400" dirty="0"/>
              <a:t> </a:t>
            </a:r>
            <a:r>
              <a:rPr lang="en-US" sz="2400" dirty="0" err="1"/>
              <a:t>là</a:t>
            </a:r>
            <a:r>
              <a:rPr lang="en-US" sz="2400" dirty="0"/>
              <a:t> </a:t>
            </a:r>
            <a:r>
              <a:rPr lang="en-US" sz="2400" dirty="0" err="1"/>
              <a:t>một</a:t>
            </a:r>
            <a:r>
              <a:rPr lang="en-US" sz="2400" dirty="0"/>
              <a:t> </a:t>
            </a:r>
            <a:r>
              <a:rPr lang="en-US" sz="2400" dirty="0" err="1"/>
              <a:t>trong</a:t>
            </a:r>
            <a:r>
              <a:rPr lang="en-US" sz="2400" dirty="0"/>
              <a:t> </a:t>
            </a:r>
            <a:r>
              <a:rPr lang="en-US" sz="2400" dirty="0" err="1"/>
              <a:t>ba</a:t>
            </a:r>
            <a:r>
              <a:rPr lang="en-US" sz="2400" dirty="0"/>
              <a:t> </a:t>
            </a:r>
            <a:r>
              <a:rPr lang="en-US" sz="2400" dirty="0" err="1"/>
              <a:t>phát</a:t>
            </a:r>
            <a:r>
              <a:rPr lang="en-US" sz="2400" dirty="0"/>
              <a:t> </a:t>
            </a:r>
            <a:r>
              <a:rPr lang="en-US" sz="2400" dirty="0" err="1"/>
              <a:t>minh</a:t>
            </a:r>
            <a:r>
              <a:rPr lang="en-US" sz="2400" dirty="0"/>
              <a:t> </a:t>
            </a:r>
            <a:r>
              <a:rPr lang="en-US" sz="2400" dirty="0" err="1"/>
              <a:t>vĩ</a:t>
            </a:r>
            <a:r>
              <a:rPr lang="en-US" sz="2400" dirty="0"/>
              <a:t> </a:t>
            </a:r>
            <a:r>
              <a:rPr lang="en-US" sz="2400" dirty="0" err="1"/>
              <a:t>đại</a:t>
            </a:r>
            <a:r>
              <a:rPr lang="en-US" sz="2400" dirty="0"/>
              <a:t> </a:t>
            </a:r>
            <a:r>
              <a:rPr lang="en-US" sz="2400" dirty="0" err="1"/>
              <a:t>nhất</a:t>
            </a:r>
            <a:r>
              <a:rPr lang="en-US" sz="2400" dirty="0"/>
              <a:t> </a:t>
            </a:r>
            <a:r>
              <a:rPr lang="en-US" sz="2400" dirty="0" err="1"/>
              <a:t>của</a:t>
            </a:r>
            <a:r>
              <a:rPr lang="en-US" sz="2400" dirty="0"/>
              <a:t> khoa </a:t>
            </a:r>
            <a:r>
              <a:rPr lang="en-US" sz="2400" dirty="0" err="1"/>
              <a:t>học</a:t>
            </a:r>
            <a:r>
              <a:rPr lang="en-US" sz="2400" dirty="0"/>
              <a:t> </a:t>
            </a:r>
            <a:r>
              <a:rPr lang="en-US" sz="2400" dirty="0" err="1"/>
              <a:t>tự</a:t>
            </a:r>
            <a:r>
              <a:rPr lang="en-US" sz="2400" dirty="0"/>
              <a:t> </a:t>
            </a:r>
            <a:r>
              <a:rPr lang="en-US" sz="2400" dirty="0" err="1"/>
              <a:t>nhiên</a:t>
            </a:r>
            <a:r>
              <a:rPr lang="en-US" sz="2400" dirty="0"/>
              <a:t> </a:t>
            </a:r>
            <a:r>
              <a:rPr lang="en-US" sz="2400" dirty="0" err="1"/>
              <a:t>thế</a:t>
            </a:r>
            <a:r>
              <a:rPr lang="en-US" sz="2400" dirty="0"/>
              <a:t> </a:t>
            </a:r>
            <a:r>
              <a:rPr lang="en-US" sz="2400" dirty="0" err="1"/>
              <a:t>kỉ</a:t>
            </a:r>
            <a:r>
              <a:rPr lang="en-US" sz="2400" dirty="0"/>
              <a:t> XIX?”</a:t>
            </a:r>
          </a:p>
          <a:p>
            <a:r>
              <a:rPr lang="en-US" sz="2400" dirty="0"/>
              <a:t>- </a:t>
            </a:r>
            <a:r>
              <a:rPr lang="en-US" sz="2400" dirty="0" err="1"/>
              <a:t>Có</a:t>
            </a:r>
            <a:r>
              <a:rPr lang="en-US" sz="2400" dirty="0"/>
              <a:t> ý </a:t>
            </a:r>
            <a:r>
              <a:rPr lang="en-US" sz="2400" dirty="0" err="1"/>
              <a:t>kiến</a:t>
            </a:r>
            <a:r>
              <a:rPr lang="en-US" sz="2400" dirty="0"/>
              <a:t> </a:t>
            </a:r>
            <a:r>
              <a:rPr lang="en-US" sz="2400" dirty="0" err="1"/>
              <a:t>cho</a:t>
            </a:r>
            <a:r>
              <a:rPr lang="en-US" sz="2400" dirty="0"/>
              <a:t> </a:t>
            </a:r>
            <a:r>
              <a:rPr lang="en-US" sz="2400" dirty="0" err="1"/>
              <a:t>rằng</a:t>
            </a:r>
            <a:r>
              <a:rPr lang="en-US" sz="2400" dirty="0"/>
              <a:t> “</a:t>
            </a:r>
            <a:r>
              <a:rPr lang="en-US" sz="2400" dirty="0" err="1"/>
              <a:t>lịch</a:t>
            </a:r>
            <a:r>
              <a:rPr lang="en-US" sz="2400" dirty="0"/>
              <a:t> </a:t>
            </a:r>
            <a:r>
              <a:rPr lang="en-US" sz="2400" dirty="0" err="1"/>
              <a:t>sử</a:t>
            </a:r>
            <a:r>
              <a:rPr lang="en-US" sz="2400" dirty="0"/>
              <a:t> </a:t>
            </a:r>
            <a:r>
              <a:rPr lang="en-US" sz="2400" dirty="0" err="1"/>
              <a:t>nghiên</a:t>
            </a:r>
            <a:r>
              <a:rPr lang="en-US" sz="2400" dirty="0"/>
              <a:t> </a:t>
            </a:r>
            <a:r>
              <a:rPr lang="en-US" sz="2400" dirty="0" err="1"/>
              <a:t>cứu</a:t>
            </a:r>
            <a:r>
              <a:rPr lang="en-US" sz="2400" dirty="0"/>
              <a:t> </a:t>
            </a:r>
            <a:r>
              <a:rPr lang="en-US" sz="2400" dirty="0" err="1"/>
              <a:t>tế</a:t>
            </a:r>
            <a:r>
              <a:rPr lang="en-US" sz="2400" dirty="0"/>
              <a:t> </a:t>
            </a:r>
            <a:r>
              <a:rPr lang="en-US" sz="2400" dirty="0" err="1"/>
              <a:t>bào</a:t>
            </a:r>
            <a:r>
              <a:rPr lang="en-US" sz="2400" dirty="0"/>
              <a:t> </a:t>
            </a:r>
            <a:r>
              <a:rPr lang="en-US" sz="2400" dirty="0" err="1"/>
              <a:t>gắn</a:t>
            </a:r>
            <a:r>
              <a:rPr lang="en-US" sz="2400" dirty="0"/>
              <a:t> </a:t>
            </a:r>
            <a:r>
              <a:rPr lang="en-US" sz="2400" dirty="0" err="1"/>
              <a:t>liền</a:t>
            </a:r>
            <a:r>
              <a:rPr lang="en-US" sz="2400" dirty="0"/>
              <a:t> </a:t>
            </a:r>
            <a:r>
              <a:rPr lang="en-US" sz="2400" dirty="0" err="1"/>
              <a:t>với</a:t>
            </a:r>
            <a:r>
              <a:rPr lang="en-US" sz="2400" dirty="0"/>
              <a:t> </a:t>
            </a:r>
            <a:r>
              <a:rPr lang="en-US" sz="2400" dirty="0" err="1"/>
              <a:t>lịch</a:t>
            </a:r>
            <a:r>
              <a:rPr lang="en-US" sz="2400" dirty="0"/>
              <a:t> </a:t>
            </a:r>
            <a:r>
              <a:rPr lang="en-US" sz="2400" dirty="0" err="1"/>
              <a:t>sử</a:t>
            </a:r>
            <a:r>
              <a:rPr lang="en-US" sz="2400" dirty="0"/>
              <a:t> </a:t>
            </a:r>
            <a:r>
              <a:rPr lang="en-US" sz="2400" dirty="0" err="1"/>
              <a:t>nghiên</a:t>
            </a:r>
            <a:r>
              <a:rPr lang="en-US" sz="2400" dirty="0"/>
              <a:t> </a:t>
            </a:r>
            <a:r>
              <a:rPr lang="en-US" sz="2400" dirty="0" err="1"/>
              <a:t>cứu</a:t>
            </a:r>
            <a:r>
              <a:rPr lang="en-US" sz="2400" dirty="0"/>
              <a:t> </a:t>
            </a:r>
            <a:r>
              <a:rPr lang="en-US" sz="2400" dirty="0" err="1"/>
              <a:t>và</a:t>
            </a:r>
            <a:r>
              <a:rPr lang="en-US" sz="2400" dirty="0"/>
              <a:t> </a:t>
            </a:r>
            <a:r>
              <a:rPr lang="en-US" sz="2400" dirty="0" err="1"/>
              <a:t>phát</a:t>
            </a:r>
            <a:r>
              <a:rPr lang="en-US" sz="2400" dirty="0"/>
              <a:t> </a:t>
            </a:r>
            <a:r>
              <a:rPr lang="en-US" sz="2400" dirty="0" err="1"/>
              <a:t>triển</a:t>
            </a:r>
            <a:r>
              <a:rPr lang="en-US" sz="2400" dirty="0"/>
              <a:t> </a:t>
            </a:r>
            <a:r>
              <a:rPr lang="en-US" sz="2400" dirty="0" err="1"/>
              <a:t>kính</a:t>
            </a:r>
            <a:r>
              <a:rPr lang="en-US" sz="2400" dirty="0"/>
              <a:t> </a:t>
            </a:r>
            <a:r>
              <a:rPr lang="en-US" sz="2400" dirty="0" err="1"/>
              <a:t>hiển</a:t>
            </a:r>
            <a:r>
              <a:rPr lang="en-US" sz="2400" dirty="0"/>
              <a:t> vi”. Ý </a:t>
            </a:r>
            <a:r>
              <a:rPr lang="en-US" sz="2400" dirty="0" err="1"/>
              <a:t>kiến</a:t>
            </a:r>
            <a:r>
              <a:rPr lang="en-US" sz="2400" dirty="0"/>
              <a:t> </a:t>
            </a:r>
            <a:r>
              <a:rPr lang="en-US" sz="2400" dirty="0" err="1"/>
              <a:t>của</a:t>
            </a:r>
            <a:r>
              <a:rPr lang="en-US" sz="2400" dirty="0"/>
              <a:t> </a:t>
            </a:r>
            <a:r>
              <a:rPr lang="en-US" sz="2400" dirty="0" err="1"/>
              <a:t>em</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a:t>
            </a:r>
          </a:p>
          <a:p>
            <a:r>
              <a:rPr lang="en-US" sz="2400" dirty="0"/>
              <a:t>- </a:t>
            </a:r>
            <a:r>
              <a:rPr lang="en-US" sz="2400" dirty="0" err="1"/>
              <a:t>Dựa</a:t>
            </a:r>
            <a:r>
              <a:rPr lang="en-US" sz="2400" dirty="0"/>
              <a:t> </a:t>
            </a:r>
            <a:r>
              <a:rPr lang="en-US" sz="2400" dirty="0" err="1"/>
              <a:t>vào</a:t>
            </a:r>
            <a:r>
              <a:rPr lang="en-US" sz="2400" dirty="0"/>
              <a:t> </a:t>
            </a:r>
            <a:r>
              <a:rPr lang="en-US" sz="2400" dirty="0" err="1"/>
              <a:t>học</a:t>
            </a:r>
            <a:r>
              <a:rPr lang="en-US" sz="2400" dirty="0"/>
              <a:t> </a:t>
            </a:r>
            <a:r>
              <a:rPr lang="en-US" sz="2400" dirty="0" err="1"/>
              <a:t>thuyết</a:t>
            </a:r>
            <a:r>
              <a:rPr lang="en-US" sz="2400" dirty="0"/>
              <a:t> </a:t>
            </a:r>
            <a:r>
              <a:rPr lang="en-US" sz="2400" dirty="0" err="1"/>
              <a:t>tế</a:t>
            </a:r>
            <a:r>
              <a:rPr lang="en-US" sz="2400" dirty="0"/>
              <a:t> </a:t>
            </a:r>
            <a:r>
              <a:rPr lang="en-US" sz="2400" dirty="0" err="1"/>
              <a:t>bào</a:t>
            </a:r>
            <a:r>
              <a:rPr lang="en-US" sz="2400" dirty="0"/>
              <a:t> </a:t>
            </a:r>
            <a:r>
              <a:rPr lang="en-US" sz="2400" dirty="0" err="1"/>
              <a:t>giải</a:t>
            </a:r>
            <a:r>
              <a:rPr lang="en-US" sz="2400" dirty="0"/>
              <a:t> </a:t>
            </a:r>
            <a:r>
              <a:rPr lang="en-US" sz="2400" dirty="0" err="1"/>
              <a:t>thích</a:t>
            </a:r>
            <a:r>
              <a:rPr lang="en-US" sz="2400" dirty="0"/>
              <a:t> </a:t>
            </a:r>
            <a:r>
              <a:rPr lang="en-US" sz="2400" dirty="0" err="1"/>
              <a:t>vì</a:t>
            </a:r>
            <a:r>
              <a:rPr lang="en-US" sz="2400" dirty="0"/>
              <a:t> </a:t>
            </a:r>
            <a:r>
              <a:rPr lang="en-US" sz="2400" dirty="0" err="1"/>
              <a:t>sao</a:t>
            </a:r>
            <a:r>
              <a:rPr lang="en-US" sz="2400" dirty="0"/>
              <a:t> </a:t>
            </a:r>
            <a:r>
              <a:rPr lang="en-US" sz="2400" dirty="0" err="1"/>
              <a:t>công</a:t>
            </a:r>
            <a:r>
              <a:rPr lang="en-US" sz="2400" dirty="0"/>
              <a:t> </a:t>
            </a:r>
            <a:r>
              <a:rPr lang="en-US" sz="2400" dirty="0" err="1"/>
              <a:t>nghệ</a:t>
            </a:r>
            <a:r>
              <a:rPr lang="en-US" sz="2400" dirty="0"/>
              <a:t> </a:t>
            </a:r>
            <a:r>
              <a:rPr lang="en-US" sz="2400" dirty="0" err="1"/>
              <a:t>tế</a:t>
            </a:r>
            <a:r>
              <a:rPr lang="en-US" sz="2400" dirty="0"/>
              <a:t> </a:t>
            </a:r>
            <a:r>
              <a:rPr lang="en-US" sz="2400" dirty="0" err="1"/>
              <a:t>bào</a:t>
            </a:r>
            <a:r>
              <a:rPr lang="en-US" sz="2400" dirty="0"/>
              <a:t> </a:t>
            </a:r>
            <a:r>
              <a:rPr lang="en-US" sz="2400" dirty="0" err="1"/>
              <a:t>là</a:t>
            </a:r>
            <a:r>
              <a:rPr lang="en-US" sz="2400" dirty="0"/>
              <a:t> </a:t>
            </a:r>
            <a:r>
              <a:rPr lang="en-US" sz="2400" dirty="0" err="1"/>
              <a:t>công</a:t>
            </a:r>
            <a:r>
              <a:rPr lang="en-US" sz="2400" dirty="0"/>
              <a:t> </a:t>
            </a:r>
            <a:r>
              <a:rPr lang="en-US" sz="2400" dirty="0" err="1"/>
              <a:t>nghệ</a:t>
            </a:r>
            <a:r>
              <a:rPr lang="en-US" sz="2400" dirty="0"/>
              <a:t> </a:t>
            </a:r>
            <a:r>
              <a:rPr lang="en-US" sz="2400" dirty="0" err="1"/>
              <a:t>cốt</a:t>
            </a:r>
            <a:r>
              <a:rPr lang="en-US" sz="2400" dirty="0"/>
              <a:t> </a:t>
            </a:r>
            <a:r>
              <a:rPr lang="en-US" sz="2400" dirty="0" err="1"/>
              <a:t>lõi</a:t>
            </a:r>
            <a:r>
              <a:rPr lang="en-US" sz="2400" dirty="0"/>
              <a:t> </a:t>
            </a:r>
            <a:r>
              <a:rPr lang="en-US" sz="2400" dirty="0" err="1"/>
              <a:t>của</a:t>
            </a:r>
            <a:r>
              <a:rPr lang="en-US" sz="2400" dirty="0"/>
              <a:t> </a:t>
            </a:r>
            <a:r>
              <a:rPr lang="en-US" sz="2400" dirty="0" err="1"/>
              <a:t>công</a:t>
            </a:r>
            <a:r>
              <a:rPr lang="en-US" sz="2400" dirty="0"/>
              <a:t> </a:t>
            </a:r>
            <a:r>
              <a:rPr lang="en-US" sz="2400" dirty="0" err="1"/>
              <a:t>nghệ</a:t>
            </a:r>
            <a:r>
              <a:rPr lang="en-US" sz="2400" dirty="0"/>
              <a:t> </a:t>
            </a:r>
            <a:r>
              <a:rPr lang="en-US" sz="2400" dirty="0" err="1"/>
              <a:t>sinh</a:t>
            </a:r>
            <a:r>
              <a:rPr lang="en-US" sz="2400" dirty="0"/>
              <a:t> </a:t>
            </a:r>
            <a:r>
              <a:rPr lang="en-US" sz="2400" dirty="0" err="1"/>
              <a:t>học</a:t>
            </a:r>
            <a:r>
              <a:rPr lang="en-US" sz="2400" dirty="0"/>
              <a:t>?</a:t>
            </a:r>
          </a:p>
        </p:txBody>
      </p:sp>
    </p:spTree>
    <p:extLst>
      <p:ext uri="{BB962C8B-B14F-4D97-AF65-F5344CB8AC3E}">
        <p14:creationId xmlns:p14="http://schemas.microsoft.com/office/powerpoint/2010/main" val="19231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64"/>
                                        </p:tgtEl>
                                        <p:attrNameLst>
                                          <p:attrName>style.visibility</p:attrName>
                                        </p:attrNameLst>
                                      </p:cBhvr>
                                      <p:to>
                                        <p:strVal val="visible"/>
                                      </p:to>
                                    </p:set>
                                    <p:animEffect transition="in" filter="checkerboard(across)">
                                      <p:cBhvr>
                                        <p:cTn id="7" dur="500"/>
                                        <p:tgtEl>
                                          <p:spTgt spid="6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64">
                                            <p:txEl>
                                              <p:pRg st="0" end="0"/>
                                            </p:txEl>
                                          </p:spTgt>
                                        </p:tgtEl>
                                        <p:attrNameLst>
                                          <p:attrName>style.visibility</p:attrName>
                                        </p:attrNameLst>
                                      </p:cBhvr>
                                      <p:to>
                                        <p:strVal val="visible"/>
                                      </p:to>
                                    </p:set>
                                    <p:animEffect transition="in" filter="fade">
                                      <p:cBhvr>
                                        <p:cTn id="17" dur="500"/>
                                        <p:tgtEl>
                                          <p:spTgt spid="616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164">
                                            <p:txEl>
                                              <p:pRg st="1" end="1"/>
                                            </p:txEl>
                                          </p:spTgt>
                                        </p:tgtEl>
                                        <p:attrNameLst>
                                          <p:attrName>style.visibility</p:attrName>
                                        </p:attrNameLst>
                                      </p:cBhvr>
                                      <p:to>
                                        <p:strVal val="visible"/>
                                      </p:to>
                                    </p:set>
                                    <p:animEffect transition="in" filter="fade">
                                      <p:cBhvr>
                                        <p:cTn id="20" dur="500"/>
                                        <p:tgtEl>
                                          <p:spTgt spid="616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64">
                                            <p:txEl>
                                              <p:pRg st="2" end="2"/>
                                            </p:txEl>
                                          </p:spTgt>
                                        </p:tgtEl>
                                        <p:attrNameLst>
                                          <p:attrName>style.visibility</p:attrName>
                                        </p:attrNameLst>
                                      </p:cBhvr>
                                      <p:to>
                                        <p:strVal val="visible"/>
                                      </p:to>
                                    </p:set>
                                    <p:animEffect transition="in" filter="fade">
                                      <p:cBhvr>
                                        <p:cTn id="25" dur="500"/>
                                        <p:tgtEl>
                                          <p:spTgt spid="6164">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64">
                                            <p:txEl>
                                              <p:pRg st="3" end="3"/>
                                            </p:txEl>
                                          </p:spTgt>
                                        </p:tgtEl>
                                        <p:attrNameLst>
                                          <p:attrName>style.visibility</p:attrName>
                                        </p:attrNameLst>
                                      </p:cBhvr>
                                      <p:to>
                                        <p:strVal val="visible"/>
                                      </p:to>
                                    </p:set>
                                    <p:animEffect transition="in" filter="fade">
                                      <p:cBhvr>
                                        <p:cTn id="28" dur="500"/>
                                        <p:tgtEl>
                                          <p:spTgt spid="61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42D6-DBE4-54D1-72EF-07AD3D166C4B}"/>
              </a:ext>
            </a:extLst>
          </p:cNvPr>
          <p:cNvSpPr>
            <a:spLocks noGrp="1"/>
          </p:cNvSpPr>
          <p:nvPr>
            <p:ph type="title"/>
          </p:nvPr>
        </p:nvSpPr>
        <p:spPr/>
        <p:txBody>
          <a:bodyPr>
            <a:normAutofit fontScale="90000"/>
          </a:bodyPr>
          <a:lstStyle/>
          <a:p>
            <a:r>
              <a:rPr lang="fr-FR" sz="2700" b="1" dirty="0">
                <a:solidFill>
                  <a:srgbClr val="002060"/>
                </a:solidFill>
                <a:latin typeface="Times New Roman" panose="02020603050405020304" pitchFamily="18" charset="0"/>
                <a:cs typeface="Times New Roman" panose="02020603050405020304" pitchFamily="18" charset="0"/>
              </a:rPr>
              <a:t>I. </a:t>
            </a:r>
            <a:r>
              <a:rPr lang="pt-BR" sz="2700" b="1" dirty="0">
                <a:solidFill>
                  <a:srgbClr val="002060"/>
                </a:solidFill>
                <a:latin typeface="Times New Roman" panose="02020603050405020304" pitchFamily="18" charset="0"/>
                <a:cs typeface="Times New Roman" panose="02020603050405020304" pitchFamily="18" charset="0"/>
              </a:rPr>
              <a:t>KHÁI QUÁT HỌC THUYẾT TẾ BÀO</a:t>
            </a:r>
            <a:br>
              <a:rPr lang="fr-FR" sz="6000" b="1" dirty="0">
                <a:solidFill>
                  <a:srgbClr val="0000FF"/>
                </a:solidFill>
              </a:rPr>
            </a:br>
            <a:endParaRPr lang="en-US" dirty="0"/>
          </a:p>
        </p:txBody>
      </p:sp>
      <p:sp>
        <p:nvSpPr>
          <p:cNvPr id="3" name="Content Placeholder 2">
            <a:extLst>
              <a:ext uri="{FF2B5EF4-FFF2-40B4-BE49-F238E27FC236}">
                <a16:creationId xmlns:a16="http://schemas.microsoft.com/office/drawing/2014/main" id="{26826FA4-7EE2-FC85-3862-28B221CF4F87}"/>
              </a:ext>
            </a:extLst>
          </p:cNvPr>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Chia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1. 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khuẩn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miệng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2. 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hiển</a:t>
            </a:r>
            <a:r>
              <a:rPr lang="en-US" sz="2400" dirty="0">
                <a:latin typeface="Times New Roman" panose="02020603050405020304" pitchFamily="18" charset="0"/>
                <a:cs typeface="Times New Roman" panose="02020603050405020304" pitchFamily="18" charset="0"/>
              </a:rPr>
              <a:t> vi</a:t>
            </a:r>
          </a:p>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448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42E2C4-C0DB-9CAA-6E07-D5B8E7E2656B}"/>
              </a:ext>
            </a:extLst>
          </p:cNvPr>
          <p:cNvPicPr>
            <a:picLocks noChangeAspect="1"/>
          </p:cNvPicPr>
          <p:nvPr/>
        </p:nvPicPr>
        <p:blipFill>
          <a:blip r:embed="rId2"/>
          <a:stretch>
            <a:fillRect/>
          </a:stretch>
        </p:blipFill>
        <p:spPr>
          <a:xfrm>
            <a:off x="1219200" y="381000"/>
            <a:ext cx="4267402" cy="2924306"/>
          </a:xfrm>
          <a:prstGeom prst="rect">
            <a:avLst/>
          </a:prstGeom>
        </p:spPr>
      </p:pic>
      <p:sp>
        <p:nvSpPr>
          <p:cNvPr id="4" name="Title 3">
            <a:extLst>
              <a:ext uri="{FF2B5EF4-FFF2-40B4-BE49-F238E27FC236}">
                <a16:creationId xmlns:a16="http://schemas.microsoft.com/office/drawing/2014/main" id="{9C15401C-AF2D-7E84-C2A4-19B13A5B89BB}"/>
              </a:ext>
            </a:extLst>
          </p:cNvPr>
          <p:cNvSpPr>
            <a:spLocks noGrp="1"/>
          </p:cNvSpPr>
          <p:nvPr>
            <p:ph type="ctrTitle"/>
          </p:nvPr>
        </p:nvSpPr>
        <p:spPr>
          <a:xfrm>
            <a:off x="228600" y="361426"/>
            <a:ext cx="8915400" cy="3143774"/>
          </a:xfrm>
        </p:spPr>
        <p:txBody>
          <a:bodyPr/>
          <a:lstStyle/>
          <a:p>
            <a:r>
              <a:rPr lang="en-US" dirty="0"/>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endParaRPr lang="en-US" sz="2400"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DF8A6A54-E6AC-C224-9141-B70AB0516063}"/>
              </a:ext>
            </a:extLst>
          </p:cNvPr>
          <p:cNvSpPr>
            <a:spLocks noGrp="1"/>
          </p:cNvSpPr>
          <p:nvPr>
            <p:ph type="subTitle" idx="1"/>
          </p:nvPr>
        </p:nvSpPr>
        <p:spPr>
          <a:xfrm>
            <a:off x="1371600" y="3886200"/>
            <a:ext cx="7467600" cy="2743200"/>
          </a:xfrm>
        </p:spPr>
        <p:txBody>
          <a:bodyPr>
            <a:normAutofit/>
          </a:bodyPr>
          <a:lstStyle/>
          <a:p>
            <a:r>
              <a:rPr lang="en-US" sz="2400" dirty="0">
                <a:solidFill>
                  <a:schemeClr val="tx1"/>
                </a:solidFill>
              </a:rPr>
              <a:t>                                              </a:t>
            </a:r>
            <a:r>
              <a:rPr lang="en-US" sz="2400" dirty="0" err="1">
                <a:solidFill>
                  <a:schemeClr val="tx1"/>
                </a:solidFill>
                <a:latin typeface="Times New Roman" panose="02020603050405020304" pitchFamily="18" charset="0"/>
                <a:cs typeface="Times New Roman" panose="02020603050405020304" pitchFamily="18" charset="0"/>
              </a:rPr>
              <a:t>Nhân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vô</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vật</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FF14D8E-847C-5132-D634-846FC4958A8E}"/>
              </a:ext>
            </a:extLst>
          </p:cNvPr>
          <p:cNvPicPr>
            <a:picLocks noChangeAspect="1"/>
          </p:cNvPicPr>
          <p:nvPr/>
        </p:nvPicPr>
        <p:blipFill>
          <a:blip r:embed="rId3"/>
          <a:stretch>
            <a:fillRect/>
          </a:stretch>
        </p:blipFill>
        <p:spPr>
          <a:xfrm>
            <a:off x="914400" y="3886200"/>
            <a:ext cx="3657600" cy="2895600"/>
          </a:xfrm>
          <a:prstGeom prst="rect">
            <a:avLst/>
          </a:prstGeom>
        </p:spPr>
      </p:pic>
    </p:spTree>
    <p:extLst>
      <p:ext uri="{BB962C8B-B14F-4D97-AF65-F5344CB8AC3E}">
        <p14:creationId xmlns:p14="http://schemas.microsoft.com/office/powerpoint/2010/main" val="111404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fr-FR" sz="2400" b="1" dirty="0">
                <a:solidFill>
                  <a:srgbClr val="002060"/>
                </a:solidFill>
                <a:latin typeface="Times New Roman" panose="02020603050405020304" pitchFamily="18" charset="0"/>
                <a:cs typeface="Times New Roman" panose="02020603050405020304" pitchFamily="18" charset="0"/>
              </a:rPr>
              <a:t>I. </a:t>
            </a:r>
            <a:r>
              <a:rPr lang="pt-BR" sz="2400" b="1" dirty="0">
                <a:solidFill>
                  <a:srgbClr val="002060"/>
                </a:solidFill>
                <a:latin typeface="Times New Roman" panose="02020603050405020304" pitchFamily="18" charset="0"/>
                <a:cs typeface="Times New Roman" panose="02020603050405020304" pitchFamily="18" charset="0"/>
              </a:rPr>
              <a:t>KHÁI QUÁT HỌC THUYẾT TẾ BÀO</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7171" name="Rectangle 3"/>
          <p:cNvSpPr>
            <a:spLocks noGrp="1" noChangeArrowheads="1"/>
          </p:cNvSpPr>
          <p:nvPr>
            <p:ph type="body" idx="1"/>
          </p:nvPr>
        </p:nvSpPr>
        <p:spPr>
          <a:xfrm>
            <a:off x="457200" y="1600201"/>
            <a:ext cx="8229600" cy="2133600"/>
          </a:xfrm>
        </p:spPr>
        <p:txBody>
          <a:bodyPr/>
          <a:lstStyle/>
          <a:p>
            <a:pPr>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CH1: Theo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buFontTx/>
              <a:buNone/>
            </a:pPr>
            <a:endParaRPr lang="vi-VN" dirty="0"/>
          </a:p>
        </p:txBody>
      </p:sp>
    </p:spTree>
    <p:extLst>
      <p:ext uri="{BB962C8B-B14F-4D97-AF65-F5344CB8AC3E}">
        <p14:creationId xmlns:p14="http://schemas.microsoft.com/office/powerpoint/2010/main" val="1709293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AAEA-5330-98A2-AEBF-5F269BCD292F}"/>
              </a:ext>
            </a:extLst>
          </p:cNvPr>
          <p:cNvSpPr>
            <a:spLocks noGrp="1"/>
          </p:cNvSpPr>
          <p:nvPr>
            <p:ph type="title"/>
          </p:nvPr>
        </p:nvSpPr>
        <p:spPr/>
        <p:txBody>
          <a:bodyPr>
            <a:norm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hiển</a:t>
            </a:r>
            <a:r>
              <a:rPr lang="en-US" sz="2400" dirty="0">
                <a:latin typeface="Times New Roman" panose="02020603050405020304" pitchFamily="18" charset="0"/>
                <a:cs typeface="Times New Roman" panose="02020603050405020304" pitchFamily="18" charset="0"/>
              </a:rPr>
              <a:t> vi</a:t>
            </a:r>
          </a:p>
        </p:txBody>
      </p:sp>
      <p:pic>
        <p:nvPicPr>
          <p:cNvPr id="5" name="Content Placeholder 4">
            <a:extLst>
              <a:ext uri="{FF2B5EF4-FFF2-40B4-BE49-F238E27FC236}">
                <a16:creationId xmlns:a16="http://schemas.microsoft.com/office/drawing/2014/main" id="{3436402B-F39B-C50A-C6B5-88B60944FD51}"/>
              </a:ext>
            </a:extLst>
          </p:cNvPr>
          <p:cNvPicPr>
            <a:picLocks noGrp="1" noChangeAspect="1"/>
          </p:cNvPicPr>
          <p:nvPr>
            <p:ph idx="1"/>
          </p:nvPr>
        </p:nvPicPr>
        <p:blipFill>
          <a:blip r:embed="rId2"/>
          <a:stretch>
            <a:fillRect/>
          </a:stretch>
        </p:blipFill>
        <p:spPr>
          <a:xfrm>
            <a:off x="1219200" y="1512595"/>
            <a:ext cx="4953000" cy="3364205"/>
          </a:xfrm>
        </p:spPr>
      </p:pic>
    </p:spTree>
    <p:extLst>
      <p:ext uri="{BB962C8B-B14F-4D97-AF65-F5344CB8AC3E}">
        <p14:creationId xmlns:p14="http://schemas.microsoft.com/office/powerpoint/2010/main" val="234928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32EF0C-DDF8-C020-66CC-21141C40C24A}"/>
              </a:ext>
            </a:extLst>
          </p:cNvPr>
          <p:cNvPicPr>
            <a:picLocks noChangeAspect="1"/>
          </p:cNvPicPr>
          <p:nvPr/>
        </p:nvPicPr>
        <p:blipFill>
          <a:blip r:embed="rId2"/>
          <a:stretch>
            <a:fillRect/>
          </a:stretch>
        </p:blipFill>
        <p:spPr>
          <a:xfrm>
            <a:off x="1981200" y="3276600"/>
            <a:ext cx="6858000" cy="3124201"/>
          </a:xfrm>
          <a:prstGeom prst="rect">
            <a:avLst/>
          </a:prstGeom>
        </p:spPr>
      </p:pic>
      <p:sp>
        <p:nvSpPr>
          <p:cNvPr id="2" name="Title 1">
            <a:extLst>
              <a:ext uri="{FF2B5EF4-FFF2-40B4-BE49-F238E27FC236}">
                <a16:creationId xmlns:a16="http://schemas.microsoft.com/office/drawing/2014/main" id="{A72C7E09-2FD3-6FF9-0883-4CCFBD569ECA}"/>
              </a:ext>
            </a:extLst>
          </p:cNvPr>
          <p:cNvSpPr>
            <a:spLocks noGrp="1"/>
          </p:cNvSpPr>
          <p:nvPr>
            <p:ph type="title"/>
          </p:nvPr>
        </p:nvSpPr>
        <p:spPr/>
        <p:txBody>
          <a:bodyPr/>
          <a:lstStyle/>
          <a:p>
            <a:r>
              <a:rPr lang="en-US" dirty="0"/>
              <a:t>             </a:t>
            </a:r>
          </a:p>
        </p:txBody>
      </p:sp>
      <p:sp>
        <p:nvSpPr>
          <p:cNvPr id="5" name="Content Placeholder 4">
            <a:extLst>
              <a:ext uri="{FF2B5EF4-FFF2-40B4-BE49-F238E27FC236}">
                <a16:creationId xmlns:a16="http://schemas.microsoft.com/office/drawing/2014/main" id="{882CFC71-35FE-42D3-FB98-AE54F081C6D2}"/>
              </a:ext>
            </a:extLst>
          </p:cNvPr>
          <p:cNvSpPr>
            <a:spLocks noGrp="1"/>
          </p:cNvSpPr>
          <p:nvPr>
            <p:ph idx="1"/>
          </p:nvPr>
        </p:nvSpPr>
        <p:spPr/>
        <p:txBody>
          <a:bodyPr/>
          <a:lstStyle/>
          <a:p>
            <a:endParaRPr lang="en-US" dirty="0"/>
          </a:p>
        </p:txBody>
      </p:sp>
      <p:pic>
        <p:nvPicPr>
          <p:cNvPr id="7" name="Content Placeholder 5">
            <a:extLst>
              <a:ext uri="{FF2B5EF4-FFF2-40B4-BE49-F238E27FC236}">
                <a16:creationId xmlns:a16="http://schemas.microsoft.com/office/drawing/2014/main" id="{C12D1EFF-719D-3202-067B-FE1F576BA1BF}"/>
              </a:ext>
            </a:extLst>
          </p:cNvPr>
          <p:cNvPicPr>
            <a:picLocks noChangeAspect="1"/>
          </p:cNvPicPr>
          <p:nvPr/>
        </p:nvPicPr>
        <p:blipFill>
          <a:blip r:embed="rId3"/>
          <a:stretch>
            <a:fillRect/>
          </a:stretch>
        </p:blipFill>
        <p:spPr>
          <a:xfrm>
            <a:off x="457201" y="44549"/>
            <a:ext cx="5334000" cy="2622451"/>
          </a:xfrm>
          <a:prstGeom prst="rect">
            <a:avLst/>
          </a:prstGeom>
        </p:spPr>
      </p:pic>
    </p:spTree>
    <p:extLst>
      <p:ext uri="{BB962C8B-B14F-4D97-AF65-F5344CB8AC3E}">
        <p14:creationId xmlns:p14="http://schemas.microsoft.com/office/powerpoint/2010/main" val="1396474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E0C2-D21F-78CA-403B-B5D6666E3C50}"/>
              </a:ext>
            </a:extLst>
          </p:cNvPr>
          <p:cNvSpPr>
            <a:spLocks noGrp="1"/>
          </p:cNvSpPr>
          <p:nvPr>
            <p:ph type="title"/>
          </p:nvPr>
        </p:nvSpPr>
        <p:spPr/>
        <p:txBody>
          <a:bodyPr>
            <a:normAutofit/>
          </a:bodyPr>
          <a:lstStyle/>
          <a:p>
            <a:r>
              <a:rPr lang="fr-FR" sz="2400" b="1" dirty="0">
                <a:solidFill>
                  <a:srgbClr val="002060"/>
                </a:solidFill>
                <a:latin typeface="Times New Roman" panose="02020603050405020304" pitchFamily="18" charset="0"/>
                <a:cs typeface="Times New Roman" panose="02020603050405020304" pitchFamily="18" charset="0"/>
              </a:rPr>
              <a:t>I. </a:t>
            </a:r>
            <a:r>
              <a:rPr lang="pt-BR" sz="2400" b="1" dirty="0">
                <a:solidFill>
                  <a:srgbClr val="002060"/>
                </a:solidFill>
                <a:latin typeface="Times New Roman" panose="02020603050405020304" pitchFamily="18" charset="0"/>
                <a:cs typeface="Times New Roman" panose="02020603050405020304" pitchFamily="18" charset="0"/>
              </a:rPr>
              <a:t>KHÁI QUÁT HỌC THUYẾT TẾ BÀO</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AE51B7B-61FB-E0D6-FADF-BE503AEC98B4}"/>
              </a:ext>
            </a:extLst>
          </p:cNvPr>
          <p:cNvSpPr>
            <a:spLocks noGrp="1"/>
          </p:cNvSpPr>
          <p:nvPr>
            <p:ph idx="1"/>
          </p:nvPr>
        </p:nvSpPr>
        <p:spPr/>
        <p:txBody>
          <a:bodyPr/>
          <a:lstStyle/>
          <a:p>
            <a:pPr marL="0" indent="0">
              <a:buNone/>
            </a:pPr>
            <a:r>
              <a:rPr lang="en-US" sz="2400" dirty="0" err="1">
                <a:solidFill>
                  <a:srgbClr val="0070C0"/>
                </a:solidFill>
                <a:latin typeface="Times New Roman" panose="02020603050405020304" pitchFamily="18" charset="0"/>
                <a:cs typeface="Times New Roman" panose="02020603050405020304" pitchFamily="18" charset="0"/>
              </a:rPr>
              <a:t>Câu</a:t>
            </a:r>
            <a:r>
              <a:rPr lang="en-US" sz="2400" dirty="0">
                <a:solidFill>
                  <a:srgbClr val="0070C0"/>
                </a:solidFill>
                <a:latin typeface="Times New Roman" panose="02020603050405020304" pitchFamily="18" charset="0"/>
                <a:cs typeface="Times New Roman" panose="02020603050405020304" pitchFamily="18" charset="0"/>
              </a:rPr>
              <a:t> 2: 3 </a:t>
            </a:r>
            <a:r>
              <a:rPr lang="en-US" sz="2400" dirty="0" err="1">
                <a:solidFill>
                  <a:srgbClr val="0070C0"/>
                </a:solidFill>
                <a:latin typeface="Times New Roman" panose="02020603050405020304" pitchFamily="18" charset="0"/>
                <a:cs typeface="Times New Roman" panose="02020603050405020304" pitchFamily="18" charset="0"/>
              </a:rPr>
              <a:t>mẫu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vật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quan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sát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kính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hiển</a:t>
            </a:r>
            <a:r>
              <a:rPr lang="en-US" sz="2400" dirty="0">
                <a:solidFill>
                  <a:srgbClr val="0070C0"/>
                </a:solidFill>
                <a:latin typeface="Times New Roman" panose="02020603050405020304" pitchFamily="18" charset="0"/>
                <a:cs typeface="Times New Roman" panose="02020603050405020304" pitchFamily="18" charset="0"/>
              </a:rPr>
              <a:t> vi </a:t>
            </a:r>
            <a:r>
              <a:rPr lang="en-US" sz="2400" dirty="0" err="1">
                <a:solidFill>
                  <a:srgbClr val="0070C0"/>
                </a:solidFill>
                <a:latin typeface="Times New Roman" panose="02020603050405020304" pitchFamily="18" charset="0"/>
                <a:cs typeface="Times New Roman" panose="02020603050405020304" pitchFamily="18" charset="0"/>
              </a:rPr>
              <a:t>đều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có</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điểm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chung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điểm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riêng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gì</a:t>
            </a:r>
            <a:r>
              <a:rPr lang="en-US" sz="2400" dirty="0">
                <a:solidFill>
                  <a:srgbClr val="0070C0"/>
                </a:solidFill>
                <a:latin typeface="Times New Roman" panose="02020603050405020304" pitchFamily="18" charset="0"/>
                <a:cs typeface="Times New Roman" panose="02020603050405020304" pitchFamily="18" charset="0"/>
              </a:rPr>
              <a:t>?</a:t>
            </a:r>
          </a:p>
          <a:p>
            <a:pPr marL="0" indent="0">
              <a:buNone/>
            </a:pP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81478FB-1909-0156-3F87-C77A71ABC6F3}"/>
              </a:ext>
            </a:extLst>
          </p:cNvPr>
          <p:cNvPicPr>
            <a:picLocks noChangeAspect="1"/>
          </p:cNvPicPr>
          <p:nvPr/>
        </p:nvPicPr>
        <p:blipFill>
          <a:blip r:embed="rId2"/>
          <a:stretch>
            <a:fillRect/>
          </a:stretch>
        </p:blipFill>
        <p:spPr>
          <a:xfrm>
            <a:off x="5715000" y="2738938"/>
            <a:ext cx="2819400" cy="1733792"/>
          </a:xfrm>
          <a:prstGeom prst="rect">
            <a:avLst/>
          </a:prstGeom>
        </p:spPr>
      </p:pic>
      <p:sp>
        <p:nvSpPr>
          <p:cNvPr id="8" name="TextBox 7">
            <a:extLst>
              <a:ext uri="{FF2B5EF4-FFF2-40B4-BE49-F238E27FC236}">
                <a16:creationId xmlns:a16="http://schemas.microsoft.com/office/drawing/2014/main" id="{E97B8FFB-740E-8ABC-3C8A-E637963E146B}"/>
              </a:ext>
            </a:extLst>
          </p:cNvPr>
          <p:cNvSpPr txBox="1"/>
          <p:nvPr/>
        </p:nvSpPr>
        <p:spPr>
          <a:xfrm>
            <a:off x="457200" y="4548503"/>
            <a:ext cx="3048000" cy="1384995"/>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tía</a:t>
            </a:r>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10" name="Picture 9">
            <a:extLst>
              <a:ext uri="{FF2B5EF4-FFF2-40B4-BE49-F238E27FC236}">
                <a16:creationId xmlns:a16="http://schemas.microsoft.com/office/drawing/2014/main" id="{13FFE8F1-38FE-01F6-6424-B1860573C948}"/>
              </a:ext>
            </a:extLst>
          </p:cNvPr>
          <p:cNvPicPr>
            <a:picLocks noChangeAspect="1"/>
          </p:cNvPicPr>
          <p:nvPr/>
        </p:nvPicPr>
        <p:blipFill>
          <a:blip r:embed="rId3"/>
          <a:stretch>
            <a:fillRect/>
          </a:stretch>
        </p:blipFill>
        <p:spPr>
          <a:xfrm>
            <a:off x="3879166" y="4548503"/>
            <a:ext cx="2886478" cy="2172003"/>
          </a:xfrm>
          <a:prstGeom prst="rect">
            <a:avLst/>
          </a:prstGeom>
        </p:spPr>
      </p:pic>
    </p:spTree>
    <p:extLst>
      <p:ext uri="{BB962C8B-B14F-4D97-AF65-F5344CB8AC3E}">
        <p14:creationId xmlns:p14="http://schemas.microsoft.com/office/powerpoint/2010/main" val="212394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4"/>
          <p:cNvSpPr>
            <a:spLocks noChangeShapeType="1"/>
          </p:cNvSpPr>
          <p:nvPr/>
        </p:nvSpPr>
        <p:spPr bwMode="auto">
          <a:xfrm>
            <a:off x="0" y="685800"/>
            <a:ext cx="9144000" cy="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9" name="Rectangle 5"/>
          <p:cNvSpPr>
            <a:spLocks noChangeArrowheads="1"/>
          </p:cNvSpPr>
          <p:nvPr/>
        </p:nvSpPr>
        <p:spPr bwMode="auto">
          <a:xfrm>
            <a:off x="457200" y="150167"/>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fr-FR" sz="2400" b="1" dirty="0">
                <a:solidFill>
                  <a:srgbClr val="002060"/>
                </a:solidFill>
                <a:latin typeface="Times New Roman" panose="02020603050405020304" pitchFamily="18" charset="0"/>
                <a:cs typeface="Times New Roman" panose="02020603050405020304" pitchFamily="18" charset="0"/>
              </a:rPr>
              <a:t>I. </a:t>
            </a:r>
            <a:r>
              <a:rPr lang="pt-BR" sz="2400" b="1" dirty="0">
                <a:solidFill>
                  <a:srgbClr val="002060"/>
                </a:solidFill>
                <a:latin typeface="Times New Roman" panose="02020603050405020304" pitchFamily="18" charset="0"/>
                <a:cs typeface="Times New Roman" panose="02020603050405020304" pitchFamily="18" charset="0"/>
              </a:rPr>
              <a:t>KHÁI QUÁT HỌC THUYẾT TẾ BÀO</a:t>
            </a:r>
          </a:p>
        </p:txBody>
      </p:sp>
      <p:sp>
        <p:nvSpPr>
          <p:cNvPr id="7" name="Title 6">
            <a:extLst>
              <a:ext uri="{FF2B5EF4-FFF2-40B4-BE49-F238E27FC236}">
                <a16:creationId xmlns:a16="http://schemas.microsoft.com/office/drawing/2014/main" id="{8324DE79-78C4-C5A5-8225-1900BC6A8C41}"/>
              </a:ext>
            </a:extLst>
          </p:cNvPr>
          <p:cNvSpPr>
            <a:spLocks noGrp="1"/>
          </p:cNvSpPr>
          <p:nvPr>
            <p:ph type="ctrTitle"/>
          </p:nvPr>
        </p:nvSpPr>
        <p:spPr>
          <a:xfrm>
            <a:off x="685800" y="914403"/>
            <a:ext cx="7772400" cy="1447797"/>
          </a:xfrm>
        </p:spPr>
        <p:txBody>
          <a:bodyPr>
            <a:normAutofit/>
          </a:bodyPr>
          <a:lstStyle/>
          <a:p>
            <a:r>
              <a:rPr lang="en-US" sz="2400" dirty="0" err="1">
                <a:solidFill>
                  <a:srgbClr val="0070C0"/>
                </a:solidFill>
                <a:latin typeface="Times New Roman" panose="02020603050405020304" pitchFamily="18" charset="0"/>
                <a:cs typeface="Times New Roman" panose="02020603050405020304" pitchFamily="18" charset="0"/>
              </a:rPr>
              <a:t>Câu</a:t>
            </a:r>
            <a:r>
              <a:rPr lang="en-US" sz="2400" dirty="0">
                <a:solidFill>
                  <a:srgbClr val="0070C0"/>
                </a:solidFill>
                <a:latin typeface="Times New Roman" panose="02020603050405020304" pitchFamily="18" charset="0"/>
                <a:cs typeface="Times New Roman" panose="02020603050405020304" pitchFamily="18" charset="0"/>
              </a:rPr>
              <a:t> 3: </a:t>
            </a:r>
            <a:r>
              <a:rPr lang="en-US" sz="2400" dirty="0" err="1">
                <a:solidFill>
                  <a:srgbClr val="0070C0"/>
                </a:solidFill>
                <a:latin typeface="Times New Roman" panose="02020603050405020304" pitchFamily="18" charset="0"/>
                <a:cs typeface="Times New Roman" panose="02020603050405020304" pitchFamily="18" charset="0"/>
              </a:rPr>
              <a:t>Nội</a:t>
            </a:r>
            <a:r>
              <a:rPr lang="en-US" sz="2400" dirty="0">
                <a:solidFill>
                  <a:srgbClr val="0070C0"/>
                </a:solidFill>
                <a:latin typeface="Times New Roman" panose="02020603050405020304" pitchFamily="18" charset="0"/>
                <a:cs typeface="Times New Roman" panose="02020603050405020304" pitchFamily="18" charset="0"/>
              </a:rPr>
              <a:t> dung </a:t>
            </a:r>
            <a:r>
              <a:rPr lang="en-US" sz="2400" dirty="0" err="1">
                <a:solidFill>
                  <a:srgbClr val="0070C0"/>
                </a:solidFill>
                <a:latin typeface="Times New Roman" panose="02020603050405020304" pitchFamily="18" charset="0"/>
                <a:cs typeface="Times New Roman" panose="02020603050405020304" pitchFamily="18" charset="0"/>
              </a:rPr>
              <a:t>học</a:t>
            </a:r>
            <a:r>
              <a:rPr lang="en-US" sz="2400" dirty="0">
                <a:solidFill>
                  <a:srgbClr val="0070C0"/>
                </a:solidFill>
                <a:latin typeface="Times New Roman" panose="02020603050405020304" pitchFamily="18" charset="0"/>
                <a:cs typeface="Times New Roman" panose="02020603050405020304" pitchFamily="18" charset="0"/>
              </a:rPr>
              <a:t>, ý </a:t>
            </a:r>
            <a:r>
              <a:rPr lang="en-US" sz="2400" dirty="0" err="1">
                <a:solidFill>
                  <a:srgbClr val="0070C0"/>
                </a:solidFill>
                <a:latin typeface="Times New Roman" panose="02020603050405020304" pitchFamily="18" charset="0"/>
                <a:cs typeface="Times New Roman" panose="02020603050405020304" pitchFamily="18" charset="0"/>
              </a:rPr>
              <a:t>nghĩa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học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thuyết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tế</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bào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gì</a:t>
            </a:r>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8" name="Subtitle 7">
            <a:extLst>
              <a:ext uri="{FF2B5EF4-FFF2-40B4-BE49-F238E27FC236}">
                <a16:creationId xmlns:a16="http://schemas.microsoft.com/office/drawing/2014/main" id="{260E0678-4730-ECBD-316D-7489E23CB0F1}"/>
              </a:ext>
            </a:extLst>
          </p:cNvPr>
          <p:cNvSpPr>
            <a:spLocks noGrp="1"/>
          </p:cNvSpPr>
          <p:nvPr>
            <p:ph type="subTitle" idx="1"/>
          </p:nvPr>
        </p:nvSpPr>
        <p:spPr>
          <a:xfrm>
            <a:off x="658837" y="2971801"/>
            <a:ext cx="8077200" cy="2209797"/>
          </a:xfrm>
        </p:spPr>
        <p:txBody>
          <a:bodyPr>
            <a:normAutofit fontScale="47500" lnSpcReduction="20000"/>
          </a:bodyPr>
          <a:lstStyle/>
          <a:p>
            <a:pPr marL="0" marR="0" algn="just">
              <a:spcBef>
                <a:spcPts val="0"/>
              </a:spcBef>
              <a:spcAft>
                <a:spcPts val="0"/>
              </a:spcAft>
            </a:pPr>
            <a:r>
              <a:rPr lang="pt-BR" sz="6000" dirty="0">
                <a:solidFill>
                  <a:schemeClr val="tx1"/>
                </a:solidFill>
                <a:effectLst/>
                <a:latin typeface="Times New Roman" panose="02020603050405020304" pitchFamily="18" charset="0"/>
                <a:ea typeface="Times New Roman" panose="02020603050405020304" pitchFamily="18" charset="0"/>
              </a:rPr>
              <a:t>* Nội dung của học thuyết tế bào:</a:t>
            </a:r>
            <a:endParaRPr lang="en-US" sz="6000" dirty="0">
              <a:solidFill>
                <a:schemeClr val="tx1"/>
              </a:solidFill>
              <a:effectLst/>
              <a:latin typeface="Times New Roman" panose="02020603050405020304" pitchFamily="18" charset="0"/>
              <a:ea typeface="Times New Roman" panose="02020603050405020304" pitchFamily="18" charset="0"/>
            </a:endParaRPr>
          </a:p>
          <a:p>
            <a:pPr marR="0" algn="just">
              <a:spcBef>
                <a:spcPts val="0"/>
              </a:spcBef>
              <a:spcAft>
                <a:spcPts val="0"/>
              </a:spcAft>
            </a:pPr>
            <a:r>
              <a:rPr lang="pt-BR" sz="6000" dirty="0">
                <a:solidFill>
                  <a:schemeClr val="tx1"/>
                </a:solidFill>
                <a:effectLst/>
                <a:latin typeface="Times New Roman" panose="02020603050405020304" pitchFamily="18" charset="0"/>
                <a:ea typeface="Times New Roman" panose="02020603050405020304" pitchFamily="18" charset="0"/>
              </a:rPr>
              <a:t>- Tất cả các sinh vật đều được cấu tạo bởi 1 hoặc nhiều tế bào</a:t>
            </a:r>
          </a:p>
          <a:p>
            <a:pPr marL="0" marR="0" algn="just">
              <a:spcBef>
                <a:spcPts val="0"/>
              </a:spcBef>
              <a:spcAft>
                <a:spcPts val="0"/>
              </a:spcAft>
            </a:pPr>
            <a:r>
              <a:rPr lang="pt-BR" sz="6000" dirty="0">
                <a:solidFill>
                  <a:schemeClr val="tx1"/>
                </a:solidFill>
                <a:effectLst/>
                <a:latin typeface="Times New Roman" panose="02020603050405020304" pitchFamily="18" charset="0"/>
                <a:ea typeface="Times New Roman" panose="02020603050405020304" pitchFamily="18" charset="0"/>
              </a:rPr>
              <a:t>- Tế bào là đơn vị cơ bản của sự sống.</a:t>
            </a:r>
            <a:endParaRPr lang="en-US" sz="6000" dirty="0">
              <a:solidFill>
                <a:schemeClr val="tx1"/>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pt-BR" sz="6000" dirty="0">
                <a:solidFill>
                  <a:schemeClr val="tx1"/>
                </a:solidFill>
                <a:effectLst/>
                <a:latin typeface="Times New Roman" panose="02020603050405020304" pitchFamily="18" charset="0"/>
                <a:ea typeface="Times New Roman" panose="02020603050405020304" pitchFamily="18" charset="0"/>
              </a:rPr>
              <a:t>- Các tế bào được sinh ra từ các tế bào có trước.</a:t>
            </a:r>
            <a:endParaRPr lang="en-US" sz="6000" dirty="0">
              <a:solidFill>
                <a:schemeClr val="tx1"/>
              </a:solidFill>
              <a:effectLst/>
              <a:latin typeface="Times New Roman" panose="02020603050405020304" pitchFamily="18" charset="0"/>
              <a:ea typeface="Times New Roman" panose="02020603050405020304" pitchFamily="18" charset="0"/>
            </a:endParaRPr>
          </a:p>
          <a:p>
            <a:pPr marL="285750" marR="0" indent="-285750" algn="just">
              <a:spcBef>
                <a:spcPts val="0"/>
              </a:spcBef>
              <a:spcAft>
                <a:spcPts val="0"/>
              </a:spcAft>
              <a:buFontTx/>
              <a:buChar char="-"/>
            </a:pPr>
            <a:r>
              <a:rPr lang="pt-BR"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9004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1294E4-2425-5714-9915-9F5CD7FE67E4}"/>
              </a:ext>
            </a:extLst>
          </p:cNvPr>
          <p:cNvSpPr>
            <a:spLocks noGrp="1"/>
          </p:cNvSpPr>
          <p:nvPr>
            <p:ph sz="half" idx="1"/>
          </p:nvPr>
        </p:nvSpPr>
        <p:spPr>
          <a:xfrm>
            <a:off x="457200" y="1600200"/>
            <a:ext cx="8229600" cy="4525963"/>
          </a:xfrm>
        </p:spPr>
        <p:txBody>
          <a:bodyPr>
            <a:normAutofit/>
          </a:bodyPr>
          <a:lstStyle/>
          <a:p>
            <a:r>
              <a:rPr lang="pt-BR" dirty="0">
                <a:effectLst/>
                <a:latin typeface="Times New Roman" panose="02020603050405020304" pitchFamily="18" charset="0"/>
                <a:ea typeface="Times New Roman" panose="02020603050405020304" pitchFamily="18" charset="0"/>
              </a:rPr>
              <a:t>* Ý nghĩa: Làm thay đổi nhận thức của giới khoa học thời kì đó về cấu tạo của sinh vật và định hướng cho việc phát triển nghiên cứu chức năng của tế bào, cơ thể.</a:t>
            </a:r>
            <a:endParaRPr lang="en-US" dirty="0"/>
          </a:p>
        </p:txBody>
      </p:sp>
    </p:spTree>
    <p:extLst>
      <p:ext uri="{BB962C8B-B14F-4D97-AF65-F5344CB8AC3E}">
        <p14:creationId xmlns:p14="http://schemas.microsoft.com/office/powerpoint/2010/main" val="1611773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4"/>
          <p:cNvSpPr>
            <a:spLocks noChangeShapeType="1"/>
          </p:cNvSpPr>
          <p:nvPr/>
        </p:nvSpPr>
        <p:spPr bwMode="auto">
          <a:xfrm>
            <a:off x="0" y="762000"/>
            <a:ext cx="9144000" cy="0"/>
          </a:xfrm>
          <a:prstGeom prst="line">
            <a:avLst/>
          </a:prstGeom>
          <a:noFill/>
          <a:ln w="38100">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3" name="Rectangle 5">
            <a:hlinkClick r:id="rId3" action="ppaction://hlinkfile"/>
          </p:cNvPr>
          <p:cNvSpPr>
            <a:spLocks noChangeArrowheads="1"/>
          </p:cNvSpPr>
          <p:nvPr/>
        </p:nvSpPr>
        <p:spPr bwMode="auto">
          <a:xfrm>
            <a:off x="457200" y="-117050"/>
            <a:ext cx="8077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pt-BR" sz="2400" b="1" dirty="0">
                <a:solidFill>
                  <a:srgbClr val="0070C0"/>
                </a:solidFill>
                <a:effectLst/>
                <a:latin typeface="Times New Roman" panose="02020603050405020304" pitchFamily="18" charset="0"/>
                <a:ea typeface="Times New Roman" panose="02020603050405020304" pitchFamily="18" charset="0"/>
              </a:rPr>
              <a:t>II. TẾ BÀO LÀ ĐƠN VỊ CẤU TRÚC VÀ CHỨC NĂNG CỦA CƠ THỂ SỐNG</a:t>
            </a:r>
            <a:endParaRPr lang="en-US" sz="2400" dirty="0">
              <a:solidFill>
                <a:srgbClr val="0070C0"/>
              </a:solidFill>
              <a:effectLst/>
              <a:latin typeface="Times New Roman" panose="02020603050405020304" pitchFamily="18" charset="0"/>
              <a:ea typeface="Times New Roman" panose="02020603050405020304" pitchFamily="18" charset="0"/>
            </a:endParaRPr>
          </a:p>
          <a:p>
            <a:pPr algn="just"/>
            <a:r>
              <a:rPr lang="pt-BR" sz="2400" b="1" dirty="0">
                <a:solidFill>
                  <a:srgbClr val="0070C0"/>
                </a:solidFill>
                <a:latin typeface="Times New Roman" panose="02020603050405020304" pitchFamily="18" charset="0"/>
                <a:cs typeface="Times New Roman" panose="02020603050405020304" pitchFamily="18" charset="0"/>
              </a:rPr>
              <a:t>  </a:t>
            </a:r>
            <a:r>
              <a:rPr lang="pt-BR" sz="2400" b="1" dirty="0">
                <a:solidFill>
                  <a:srgbClr val="00B0F0"/>
                </a:solidFill>
                <a:latin typeface="Times New Roman" panose="02020603050405020304" pitchFamily="18" charset="0"/>
                <a:cs typeface="Times New Roman" panose="02020603050405020304" pitchFamily="18" charset="0"/>
              </a:rPr>
              <a:t>1. Tế bào là đoan vị cấu trúc</a:t>
            </a:r>
          </a:p>
        </p:txBody>
      </p:sp>
      <p:sp>
        <p:nvSpPr>
          <p:cNvPr id="3" name="Title 2">
            <a:extLst>
              <a:ext uri="{FF2B5EF4-FFF2-40B4-BE49-F238E27FC236}">
                <a16:creationId xmlns:a16="http://schemas.microsoft.com/office/drawing/2014/main" id="{EE555D93-17BD-1ABA-2C24-BC89C3C3AFAE}"/>
              </a:ext>
            </a:extLst>
          </p:cNvPr>
          <p:cNvSpPr>
            <a:spLocks noGrp="1"/>
          </p:cNvSpPr>
          <p:nvPr>
            <p:ph type="title"/>
          </p:nvPr>
        </p:nvSpPr>
        <p:spPr>
          <a:xfrm>
            <a:off x="414337" y="1090903"/>
            <a:ext cx="3008313" cy="116205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sz="2700" dirty="0" err="1">
                <a:latin typeface="Times New Roman" panose="02020603050405020304" pitchFamily="18" charset="0"/>
                <a:cs typeface="Times New Roman" panose="02020603050405020304" pitchFamily="18" charset="0"/>
              </a:rPr>
              <a:t>Xem</a:t>
            </a:r>
            <a:r>
              <a:rPr lang="en-US" sz="2700" dirty="0">
                <a:latin typeface="Times New Roman" panose="02020603050405020304" pitchFamily="18" charset="0"/>
                <a:cs typeface="Times New Roman" panose="02020603050405020304" pitchFamily="18" charset="0"/>
              </a:rPr>
              <a:t> video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lời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câu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hỏi</a:t>
            </a:r>
            <a:r>
              <a:rPr lang="en-US" sz="2700" dirty="0">
                <a:latin typeface="Times New Roman" panose="02020603050405020304" pitchFamily="18" charset="0"/>
                <a:cs typeface="Times New Roman" panose="02020603050405020304" pitchFamily="18" charset="0"/>
              </a:rPr>
              <a:t>: </a:t>
            </a:r>
            <a:r>
              <a:rPr lang="en-US" dirty="0"/>
              <a:t>youtu.be/fuz490UKt14 </a:t>
            </a:r>
            <a:endParaRPr lang="en-US" sz="27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F3C8447-9E2E-D543-9E78-E72C65BE5E72}"/>
              </a:ext>
            </a:extLst>
          </p:cNvPr>
          <p:cNvSpPr>
            <a:spLocks noGrp="1"/>
          </p:cNvSpPr>
          <p:nvPr>
            <p:ph idx="1"/>
          </p:nvPr>
        </p:nvSpPr>
        <p:spPr>
          <a:xfrm>
            <a:off x="3575050" y="852446"/>
            <a:ext cx="5111750" cy="5273717"/>
          </a:xfrm>
        </p:spPr>
        <p:txBody>
          <a:bodyPr/>
          <a:lstStyle/>
          <a:p>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p>
          <a:p>
            <a:endParaRPr lang="en-US" dirty="0"/>
          </a:p>
        </p:txBody>
      </p:sp>
      <p:sp>
        <p:nvSpPr>
          <p:cNvPr id="5" name="Text Placeholder 4">
            <a:extLst>
              <a:ext uri="{FF2B5EF4-FFF2-40B4-BE49-F238E27FC236}">
                <a16:creationId xmlns:a16="http://schemas.microsoft.com/office/drawing/2014/main" id="{12F68D5A-90D2-FA1E-F685-7D2C90DFEAF3}"/>
              </a:ext>
            </a:extLst>
          </p:cNvPr>
          <p:cNvSpPr>
            <a:spLocks noGrp="1"/>
          </p:cNvSpPr>
          <p:nvPr>
            <p:ph type="body" sz="half" idx="2"/>
          </p:nvPr>
        </p:nvSpPr>
        <p:spPr>
          <a:xfrm>
            <a:off x="457200" y="2438401"/>
            <a:ext cx="8458200" cy="2590800"/>
          </a:xfrm>
        </p:spPr>
        <p:txBody>
          <a:bodyPr>
            <a:normAutofit fontScale="92500"/>
          </a:bodyPr>
          <a:lstStyle/>
          <a:p>
            <a:endParaRPr lang="en-US" dirty="0"/>
          </a:p>
          <a:p>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sin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bào</a:t>
            </a:r>
            <a:r>
              <a:rPr lang="en-US" sz="2400" dirty="0">
                <a:latin typeface="Times New Roman" panose="02020603050405020304" pitchFamily="18" charset="0"/>
                <a:cs typeface="Times New Roman" panose="02020603050405020304" pitchFamily="18" charset="0"/>
              </a:rPr>
              <a:t>                             </a:t>
            </a:r>
          </a:p>
        </p:txBody>
      </p:sp>
      <p:cxnSp>
        <p:nvCxnSpPr>
          <p:cNvPr id="9" name="Straight Arrow Connector 8">
            <a:extLst>
              <a:ext uri="{FF2B5EF4-FFF2-40B4-BE49-F238E27FC236}">
                <a16:creationId xmlns:a16="http://schemas.microsoft.com/office/drawing/2014/main" id="{C4B2E0C0-60F6-633D-D782-0B85DA28203C}"/>
              </a:ext>
            </a:extLst>
          </p:cNvPr>
          <p:cNvCxnSpPr>
            <a:cxnSpLocks/>
          </p:cNvCxnSpPr>
          <p:nvPr/>
        </p:nvCxnSpPr>
        <p:spPr>
          <a:xfrm flipV="1">
            <a:off x="1805782" y="3733801"/>
            <a:ext cx="1143000" cy="327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AE80D63-18F1-49D2-26C7-67BC5BFCF6E4}"/>
              </a:ext>
            </a:extLst>
          </p:cNvPr>
          <p:cNvCxnSpPr>
            <a:cxnSpLocks/>
          </p:cNvCxnSpPr>
          <p:nvPr/>
        </p:nvCxnSpPr>
        <p:spPr>
          <a:xfrm>
            <a:off x="1805782" y="4095698"/>
            <a:ext cx="1143000" cy="260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41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872</TotalTime>
  <Words>1171</Words>
  <Application>Microsoft Office PowerPoint</Application>
  <PresentationFormat>On-screen Show (4:3)</PresentationFormat>
  <Paragraphs>91</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I. KHÁI QUÁT HỌC THUYẾT TẾ BÀO </vt:lpstr>
      <vt:lpstr>I. KHÁI QUÁT HỌC THUYẾT TẾ BÀO </vt:lpstr>
      <vt:lpstr>I. KHÁI QUÁT HỌC THUYẾT TẾ BÀO</vt:lpstr>
      <vt:lpstr>Hình ảnh một số đời kính hiển vi</vt:lpstr>
      <vt:lpstr>             </vt:lpstr>
      <vt:lpstr>I. KHÁI QUÁT HỌC THUYẾT TẾ BÀO</vt:lpstr>
      <vt:lpstr>Câu 3: Nội dung học, ý nghĩa của học thuyết tế bào là gì?</vt:lpstr>
      <vt:lpstr>PowerPoint Presentation</vt:lpstr>
      <vt:lpstr>       Xem video và trả lời câu hỏi: youtu.be/fuz490UKt14 </vt:lpstr>
      <vt:lpstr>PowerPoint Presentation</vt:lpstr>
      <vt:lpstr>Hãy sắp xếp các sinh vật khi các em quan sát tiêu bản vào nhóm sinh vật nhân sơ, nhân thực?</vt:lpstr>
      <vt:lpstr>Tế bào mới được sinh ra bằng cách nào?</vt:lpstr>
      <vt:lpstr>2. Tế bào là đơn vị chức năng cơ bản của mọi sinh vật sống    </vt:lpstr>
      <vt:lpstr>PowerPoint Presentation</vt:lpstr>
      <vt:lpstr>Trong tế bào, có rất nhiều bào quan và các bào quan thực hiện chức năng quan trọng đảm bảo cho cơ thể sống tồn tại và phát triển</vt:lpstr>
      <vt:lpstr>Ở thực vật, các tế bào trong lá có bào quan lục lạp cũng thực hiện chức năng quang hợp</vt:lpstr>
      <vt:lpstr>PowerPoint Presentation</vt:lpstr>
      <vt:lpstr>PowerPoint Presentation</vt:lpstr>
      <vt:lpstr>PowerPoint Presentation</vt:lpstr>
      <vt:lpstr>                                       Mẫu mô tạo ra cây hoàn chỉnh</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39</cp:revision>
  <dcterms:created xsi:type="dcterms:W3CDTF">2006-08-16T00:00:00Z</dcterms:created>
  <dcterms:modified xsi:type="dcterms:W3CDTF">2022-09-01T08:39:18Z</dcterms:modified>
  <cp:category>TV_STEM</cp:category>
</cp:coreProperties>
</file>