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Corsiva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5" roundtripDataSignature="AMtx7mhXB605OHZQicIA71zQdNuVb7eg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D6E69EC-C0BB-4169-8E0C-BFE9C79AB7A1}">
  <a:tblStyle styleId="{ED6E69EC-C0BB-4169-8E0C-BFE9C79AB7A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EFE6"/>
          </a:solidFill>
        </a:fill>
      </a:tcStyle>
    </a:wholeTbl>
    <a:band1H>
      <a:tcTxStyle/>
      <a:tcStyle>
        <a:fill>
          <a:solidFill>
            <a:srgbClr val="FFDECA"/>
          </a:solidFill>
        </a:fill>
      </a:tcStyle>
    </a:band1H>
    <a:band2H>
      <a:tcTxStyle/>
    </a:band2H>
    <a:band1V>
      <a:tcTxStyle/>
      <a:tcStyle>
        <a:fill>
          <a:solidFill>
            <a:srgbClr val="FFDEC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3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3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orsiva-bold.fntdata"/><Relationship Id="rId21" Type="http://schemas.openxmlformats.org/officeDocument/2006/relationships/font" Target="fonts/Corsiva-regular.fntdata"/><Relationship Id="rId24" Type="http://schemas.openxmlformats.org/officeDocument/2006/relationships/font" Target="fonts/Corsiva-boldItalic.fntdata"/><Relationship Id="rId23" Type="http://schemas.openxmlformats.org/officeDocument/2006/relationships/font" Target="fonts/Corsiva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/>
          <p:nvPr/>
        </p:nvSpPr>
        <p:spPr>
          <a:xfrm>
            <a:off x="210527" y="269047"/>
            <a:ext cx="11724640" cy="6377939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7"/>
          <p:cNvSpPr txBox="1"/>
          <p:nvPr>
            <p:ph type="ctrTitle"/>
          </p:nvPr>
        </p:nvSpPr>
        <p:spPr>
          <a:xfrm>
            <a:off x="1765796" y="2269047"/>
            <a:ext cx="8042985" cy="19547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sz="4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n organic corner shape" id="20" name="Google Shape;2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5400000">
            <a:off x="238904" y="288339"/>
            <a:ext cx="457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 organic corner shape" id="21" name="Google Shape;2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5400000">
            <a:off x="7330203" y="2023516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 txBox="1"/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" type="body"/>
          </p:nvPr>
        </p:nvSpPr>
        <p:spPr>
          <a:xfrm rot="5400000">
            <a:off x="4060136" y="-859736"/>
            <a:ext cx="4038600" cy="987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indent="-32004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indent="-320039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indent="-320039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indent="-32004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indent="-32004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0" type="dt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1" type="ftr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6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/>
          <p:nvPr>
            <p:ph type="title"/>
          </p:nvPr>
        </p:nvSpPr>
        <p:spPr>
          <a:xfrm rot="5400000">
            <a:off x="7181850" y="2305050"/>
            <a:ext cx="54102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7"/>
          <p:cNvSpPr txBox="1"/>
          <p:nvPr>
            <p:ph idx="1" type="body"/>
          </p:nvPr>
        </p:nvSpPr>
        <p:spPr>
          <a:xfrm rot="5400000">
            <a:off x="2152650" y="-247650"/>
            <a:ext cx="5410200" cy="7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indent="-32004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indent="-320039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indent="-320039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indent="-32004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indent="-32004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/>
        </p:txBody>
      </p:sp>
      <p:sp>
        <p:nvSpPr>
          <p:cNvPr id="88" name="Google Shape;88;p27"/>
          <p:cNvSpPr txBox="1"/>
          <p:nvPr>
            <p:ph idx="10" type="dt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7"/>
          <p:cNvSpPr txBox="1"/>
          <p:nvPr>
            <p:ph idx="11" type="ftr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7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/>
          <p:nvPr/>
        </p:nvSpPr>
        <p:spPr>
          <a:xfrm>
            <a:off x="247868" y="270408"/>
            <a:ext cx="11696264" cy="633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n organic corner shape" id="24" name="Google Shape;2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5400000">
            <a:off x="247869" y="261444"/>
            <a:ext cx="457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 organic corner shape" id="25" name="Google Shape;2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5400000">
            <a:off x="7357098" y="2023516"/>
            <a:ext cx="457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8"/>
          <p:cNvPicPr preferRelativeResize="0"/>
          <p:nvPr/>
        </p:nvPicPr>
        <p:blipFill rotWithShape="1">
          <a:blip r:embed="rId3">
            <a:alphaModFix/>
          </a:blip>
          <a:srcRect b="26405" l="5163" r="5163" t="27582"/>
          <a:stretch/>
        </p:blipFill>
        <p:spPr>
          <a:xfrm>
            <a:off x="2170502" y="1497105"/>
            <a:ext cx="8211365" cy="4213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bg>
      <p:bgPr>
        <a:solidFill>
          <a:schemeClr val="accent5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/>
          <p:nvPr/>
        </p:nvSpPr>
        <p:spPr>
          <a:xfrm>
            <a:off x="1218595" y="1740315"/>
            <a:ext cx="9906004" cy="4495327"/>
          </a:xfrm>
          <a:prstGeom prst="rect">
            <a:avLst/>
          </a:prstGeom>
          <a:solidFill>
            <a:srgbClr val="7C89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9"/>
          <p:cNvSpPr txBox="1"/>
          <p:nvPr>
            <p:ph idx="10" type="dt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1" type="ftr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19"/>
          <p:cNvSpPr txBox="1"/>
          <p:nvPr/>
        </p:nvSpPr>
        <p:spPr>
          <a:xfrm>
            <a:off x="8677836" y="-23341"/>
            <a:ext cx="3514164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300" u="none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Truong Minh Ngoc – IT teacher🖳 </a:t>
            </a:r>
            <a:endParaRPr b="0" i="1" sz="1300" u="none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33" name="Google Shape;33;p19"/>
          <p:cNvSpPr/>
          <p:nvPr/>
        </p:nvSpPr>
        <p:spPr>
          <a:xfrm>
            <a:off x="1142998" y="346327"/>
            <a:ext cx="9906004" cy="961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9"/>
          <p:cNvSpPr txBox="1"/>
          <p:nvPr>
            <p:ph type="title"/>
          </p:nvPr>
        </p:nvSpPr>
        <p:spPr>
          <a:xfrm>
            <a:off x="2549582" y="281043"/>
            <a:ext cx="7516906" cy="961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19"/>
          <p:cNvPicPr preferRelativeResize="0"/>
          <p:nvPr/>
        </p:nvPicPr>
        <p:blipFill rotWithShape="1">
          <a:blip r:embed="rId2">
            <a:alphaModFix/>
          </a:blip>
          <a:srcRect b="76002" l="51961" r="0" t="4855"/>
          <a:stretch/>
        </p:blipFill>
        <p:spPr>
          <a:xfrm rot="7761036">
            <a:off x="10112843" y="858665"/>
            <a:ext cx="1469889" cy="58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9"/>
          <p:cNvPicPr preferRelativeResize="0"/>
          <p:nvPr/>
        </p:nvPicPr>
        <p:blipFill rotWithShape="1">
          <a:blip r:embed="rId3">
            <a:alphaModFix/>
          </a:blip>
          <a:srcRect b="76002" l="51961" r="0" t="4855"/>
          <a:stretch/>
        </p:blipFill>
        <p:spPr>
          <a:xfrm rot="-3159956">
            <a:off x="593143" y="188111"/>
            <a:ext cx="1469889" cy="58573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/>
          <p:nvPr/>
        </p:nvSpPr>
        <p:spPr>
          <a:xfrm>
            <a:off x="1109865" y="1663216"/>
            <a:ext cx="9906004" cy="4495327"/>
          </a:xfrm>
          <a:prstGeom prst="rect">
            <a:avLst/>
          </a:prstGeom>
          <a:solidFill>
            <a:srgbClr val="EEE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9"/>
          <p:cNvSpPr txBox="1"/>
          <p:nvPr>
            <p:ph idx="1" type="body"/>
          </p:nvPr>
        </p:nvSpPr>
        <p:spPr>
          <a:xfrm>
            <a:off x="1209264" y="1793785"/>
            <a:ext cx="9872871" cy="1820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68A28"/>
              </a:buClr>
              <a:buSzPts val="2200"/>
              <a:buFont typeface="Arial"/>
              <a:buAutoNum type="romanUcPeriod"/>
              <a:defRPr b="1">
                <a:solidFill>
                  <a:srgbClr val="268A28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Font typeface="Noto Sans Symbols"/>
              <a:buChar char="⮚"/>
              <a:defRPr>
                <a:solidFill>
                  <a:schemeClr val="dk1"/>
                </a:solidFill>
              </a:defRPr>
            </a:lvl2pPr>
            <a:lvl3pPr indent="-32003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>
                <a:solidFill>
                  <a:schemeClr val="dk1"/>
                </a:solidFill>
              </a:defRPr>
            </a:lvl3pPr>
            <a:lvl4pPr indent="-30988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>
                <a:solidFill>
                  <a:schemeClr val="dk1"/>
                </a:solidFill>
              </a:defRPr>
            </a:lvl4pPr>
            <a:lvl5pPr indent="-309879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indent="-320039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indent="-320039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indent="-32004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indent="-32004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/>
        </p:txBody>
      </p:sp>
      <p:pic>
        <p:nvPicPr>
          <p:cNvPr id="39" name="Google Shape;3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5539" y="3830154"/>
            <a:ext cx="2729260" cy="2729260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indent="-3302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indent="-32003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indent="-30988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indent="-309879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indent="-309879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indent="-309879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indent="-30987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indent="-309879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indent="-3302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indent="-32003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indent="-30988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indent="-309879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indent="-309879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indent="-309879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indent="-30987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indent="-309879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/>
        </p:txBody>
      </p:sp>
      <p:sp>
        <p:nvSpPr>
          <p:cNvPr id="44" name="Google Shape;44;p20"/>
          <p:cNvSpPr txBox="1"/>
          <p:nvPr>
            <p:ph idx="10" type="dt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0"/>
          <p:cNvSpPr txBox="1"/>
          <p:nvPr>
            <p:ph idx="11" type="ftr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 txBox="1"/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idx="1" type="body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0" name="Google Shape;50;p21"/>
          <p:cNvSpPr txBox="1"/>
          <p:nvPr>
            <p:ph idx="2" type="body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indent="-3302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indent="-32003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indent="-30988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indent="-309879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indent="-309879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indent="-309879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indent="-30987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indent="-309879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/>
        </p:txBody>
      </p:sp>
      <p:sp>
        <p:nvSpPr>
          <p:cNvPr id="51" name="Google Shape;51;p21"/>
          <p:cNvSpPr txBox="1"/>
          <p:nvPr>
            <p:ph idx="3" type="body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2" name="Google Shape;52;p21"/>
          <p:cNvSpPr txBox="1"/>
          <p:nvPr>
            <p:ph idx="4" type="body"/>
          </p:nvPr>
        </p:nvSpPr>
        <p:spPr>
          <a:xfrm>
            <a:off x="6269173" y="2719322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indent="-3302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indent="-32003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indent="-30988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indent="-309879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indent="-309879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indent="-309879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indent="-30987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indent="-309879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/>
        </p:txBody>
      </p:sp>
      <p:sp>
        <p:nvSpPr>
          <p:cNvPr id="53" name="Google Shape;53;p21"/>
          <p:cNvSpPr txBox="1"/>
          <p:nvPr>
            <p:ph idx="10" type="dt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1" type="ftr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1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/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idx="10" type="dt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/>
          <p:nvPr>
            <p:ph idx="11" type="ftr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/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b="0"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" type="body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116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560"/>
              <a:buChar char="•"/>
              <a:defRPr sz="3200"/>
            </a:lvl1pPr>
            <a:lvl2pPr indent="-37084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240"/>
              <a:buChar char="•"/>
              <a:defRPr sz="2800"/>
            </a:lvl2pPr>
            <a:lvl3pPr indent="-35051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20"/>
              <a:buChar char="•"/>
              <a:defRPr sz="24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•"/>
              <a:defRPr sz="2000"/>
            </a:lvl9pPr>
          </a:lstStyle>
          <a:p/>
        </p:txBody>
      </p:sp>
      <p:sp>
        <p:nvSpPr>
          <p:cNvPr id="68" name="Google Shape;68;p24"/>
          <p:cNvSpPr txBox="1"/>
          <p:nvPr>
            <p:ph idx="2" type="body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b="0"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/>
          <p:nvPr>
            <p:ph idx="2" type="pic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5"/>
          <p:cNvSpPr txBox="1"/>
          <p:nvPr>
            <p:ph idx="1" type="body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6" name="Google Shape;76;p25"/>
          <p:cNvSpPr txBox="1"/>
          <p:nvPr>
            <p:ph idx="10" type="dt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1" type="ftr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split orient="vert"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6"/>
          <p:cNvSpPr txBox="1"/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6"/>
          <p:cNvSpPr txBox="1"/>
          <p:nvPr>
            <p:ph idx="1" type="body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orbel"/>
              <a:buChar char="•"/>
              <a:defRPr b="0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Char char="•"/>
              <a:defRPr b="0" i="0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Char char="•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988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9879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9879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9879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987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987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0" type="dt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1" type="ftr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6"/>
          <p:cNvSpPr txBox="1"/>
          <p:nvPr>
            <p:ph idx="12" type="sldNum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p14:dur="1500">
    <p:split orient="vert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8.png"/><Relationship Id="rId6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6314" y="1114986"/>
            <a:ext cx="4856628" cy="485662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/>
          <p:nvPr/>
        </p:nvSpPr>
        <p:spPr>
          <a:xfrm>
            <a:off x="952500" y="914400"/>
            <a:ext cx="3467100" cy="1657350"/>
          </a:xfrm>
          <a:prstGeom prst="cloud">
            <a:avLst/>
          </a:prstGeom>
          <a:solidFill>
            <a:schemeClr val="lt1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Tìm hiểu cách thức chuẩn bị thức uống tại quán cà phê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3486" y="2943225"/>
            <a:ext cx="3656153" cy="38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 txBox="1"/>
          <p:nvPr>
            <p:ph type="title"/>
          </p:nvPr>
        </p:nvSpPr>
        <p:spPr>
          <a:xfrm>
            <a:off x="1931016" y="397584"/>
            <a:ext cx="7957053" cy="961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100000"/>
              <a:buFont typeface="Arial"/>
              <a:buNone/>
            </a:pPr>
            <a:r>
              <a:rPr lang="en-US">
                <a:solidFill>
                  <a:srgbClr val="003300"/>
                </a:solidFill>
              </a:rPr>
              <a:t>Một số hàm thiết kế sẵn của python</a:t>
            </a:r>
            <a:endParaRPr>
              <a:solidFill>
                <a:srgbClr val="003300"/>
              </a:solidFill>
            </a:endParaRPr>
          </a:p>
        </p:txBody>
      </p:sp>
      <p:sp>
        <p:nvSpPr>
          <p:cNvPr id="194" name="Google Shape;194;p10"/>
          <p:cNvSpPr txBox="1"/>
          <p:nvPr/>
        </p:nvSpPr>
        <p:spPr>
          <a:xfrm>
            <a:off x="1742988" y="1967405"/>
            <a:ext cx="420660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Cú pháp thiết lập hàm</a:t>
            </a:r>
            <a:endParaRPr b="1"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1427741" y="3247721"/>
            <a:ext cx="4211059" cy="1292662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6F6D9"/>
          </a:solidFill>
          <a:ln cap="flat" cmpd="sng" w="19050">
            <a:solidFill>
              <a:srgbClr val="268A2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0"/>
          <p:cNvSpPr txBox="1"/>
          <p:nvPr/>
        </p:nvSpPr>
        <p:spPr>
          <a:xfrm>
            <a:off x="1635175" y="3303500"/>
            <a:ext cx="4206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33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Def</a:t>
            </a:r>
            <a:r>
              <a:rPr lang="en-US" sz="2600">
                <a:solidFill>
                  <a:srgbClr val="7030A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&lt;tên hàm&gt; [&lt;tham số&gt;]: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7030A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	&lt;khối lệnh&gt;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33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Return</a:t>
            </a:r>
            <a:r>
              <a:rPr lang="en-US" sz="2600">
                <a:solidFill>
                  <a:srgbClr val="7030A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&lt;giá trị&gt;</a:t>
            </a:r>
            <a:endParaRPr sz="2600">
              <a:solidFill>
                <a:srgbClr val="0070C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601" y="1880053"/>
            <a:ext cx="1091180" cy="72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0257" y="4117744"/>
            <a:ext cx="630495" cy="64456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"/>
          <p:cNvSpPr/>
          <p:nvPr/>
        </p:nvSpPr>
        <p:spPr>
          <a:xfrm>
            <a:off x="6073800" y="3229125"/>
            <a:ext cx="4402200" cy="12927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6F6D9"/>
          </a:solidFill>
          <a:ln cap="flat" cmpd="sng" w="19050">
            <a:solidFill>
              <a:srgbClr val="268A2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0"/>
          <p:cNvSpPr txBox="1"/>
          <p:nvPr/>
        </p:nvSpPr>
        <p:spPr>
          <a:xfrm>
            <a:off x="6553200" y="3266300"/>
            <a:ext cx="4402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33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Def</a:t>
            </a:r>
            <a:r>
              <a:rPr lang="en-US" sz="2600">
                <a:solidFill>
                  <a:srgbClr val="7030A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&lt;tên hàm&gt; [&lt;tham số&gt;]: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7030A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	&lt;khối lệnh&gt;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33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Return</a:t>
            </a:r>
            <a:r>
              <a:rPr lang="en-US" sz="2600">
                <a:solidFill>
                  <a:srgbClr val="7030A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2600">
              <a:solidFill>
                <a:srgbClr val="0070C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5252" y="4094417"/>
            <a:ext cx="630495" cy="64456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1702941" y="2648439"/>
            <a:ext cx="386195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Hàm có trả lại giá trị</a:t>
            </a:r>
            <a:endParaRPr b="1" sz="3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0"/>
          <p:cNvSpPr txBox="1"/>
          <p:nvPr/>
        </p:nvSpPr>
        <p:spPr>
          <a:xfrm>
            <a:off x="6227593" y="2693723"/>
            <a:ext cx="456887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Hàm không trả lại giá trị</a:t>
            </a:r>
            <a:endParaRPr b="1" sz="3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1379133" y="4596154"/>
            <a:ext cx="2409634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Cần có </a:t>
            </a:r>
            <a:r>
              <a:rPr b="1"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Return</a:t>
            </a:r>
            <a:endParaRPr b="1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0"/>
          <p:cNvSpPr txBox="1"/>
          <p:nvPr/>
        </p:nvSpPr>
        <p:spPr>
          <a:xfrm>
            <a:off x="6329814" y="4516088"/>
            <a:ext cx="397095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 thể không cần </a:t>
            </a:r>
            <a:r>
              <a:rPr b="1"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Return</a:t>
            </a:r>
            <a:endParaRPr b="1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/>
        </p:nvSpPr>
        <p:spPr>
          <a:xfrm>
            <a:off x="3491478" y="3195714"/>
            <a:ext cx="5711067" cy="102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4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 DỤNG KIẾN THỨC</a:t>
            </a:r>
            <a:endParaRPr b="1" sz="4000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1"/>
          <p:cNvSpPr txBox="1"/>
          <p:nvPr/>
        </p:nvSpPr>
        <p:spPr>
          <a:xfrm>
            <a:off x="3679005" y="2618780"/>
            <a:ext cx="4501564" cy="102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"/>
              <a:buNone/>
            </a:pPr>
            <a:r>
              <a:rPr b="1" lang="en-US" sz="4000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TẬP</a:t>
            </a:r>
            <a:endParaRPr b="1" sz="4000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5432611" y="1576996"/>
            <a:ext cx="1649505" cy="796325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>
            <p:ph type="title"/>
          </p:nvPr>
        </p:nvSpPr>
        <p:spPr>
          <a:xfrm>
            <a:off x="1931016" y="397584"/>
            <a:ext cx="7957053" cy="961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Bài tập vận dụng kiến thức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424692" y="1975398"/>
            <a:ext cx="8866790" cy="961913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6F6D9"/>
          </a:solidFill>
          <a:ln cap="flat" cmpd="sng" w="19050">
            <a:solidFill>
              <a:srgbClr val="268A2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2"/>
          <p:cNvSpPr txBox="1"/>
          <p:nvPr/>
        </p:nvSpPr>
        <p:spPr>
          <a:xfrm>
            <a:off x="1463049" y="2010078"/>
            <a:ext cx="8597151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 u="sng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1</a:t>
            </a:r>
            <a:r>
              <a:rPr b="1" lang="en-US" sz="2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2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 chương trình nhập vào tên học sinh và tính tuổi của học sinh đó. </a:t>
            </a:r>
            <a:endParaRPr sz="2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12"/>
          <p:cNvSpPr/>
          <p:nvPr/>
        </p:nvSpPr>
        <p:spPr>
          <a:xfrm>
            <a:off x="1424692" y="3199685"/>
            <a:ext cx="8795073" cy="2349468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6F6D9"/>
          </a:solidFill>
          <a:ln cap="flat" cmpd="sng" w="19050">
            <a:solidFill>
              <a:srgbClr val="268A2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2"/>
          <p:cNvSpPr txBox="1"/>
          <p:nvPr/>
        </p:nvSpPr>
        <p:spPr>
          <a:xfrm>
            <a:off x="1534766" y="3429000"/>
            <a:ext cx="8756716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 u="sng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</a:t>
            </a:r>
            <a:r>
              <a:rPr b="1" lang="en-US" sz="2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2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Viết chương trình tính tổng điểm tuyển sinh lớp 10 biết điểm tổng được tính như sau: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 tổng = (điểm Toán + điểm Văn + điểm Tiếng Anh + điểm ưu tiên ( nếu có)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🏶Trường hợp không có điểm ưu tiên sẽ = 0  </a:t>
            </a:r>
            <a:endParaRPr sz="2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9761" y="1588812"/>
            <a:ext cx="1214724" cy="121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3294" y="2687863"/>
            <a:ext cx="1214724" cy="121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/>
          <p:nvPr>
            <p:ph type="title"/>
          </p:nvPr>
        </p:nvSpPr>
        <p:spPr>
          <a:xfrm>
            <a:off x="1931016" y="397584"/>
            <a:ext cx="7957053" cy="961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Bài tập vận dụng kiến thức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1424692" y="1975398"/>
            <a:ext cx="8866790" cy="961913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268A28"/>
          </a:solidFill>
          <a:ln cap="flat" cmpd="sng" w="19050">
            <a:solidFill>
              <a:srgbClr val="C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 txBox="1"/>
          <p:nvPr/>
        </p:nvSpPr>
        <p:spPr>
          <a:xfrm>
            <a:off x="1472786" y="2196174"/>
            <a:ext cx="438530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Chương trình tham khảo bài 1</a:t>
            </a:r>
            <a:endParaRPr sz="2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1" name="Google Shape;23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9761" y="1588812"/>
            <a:ext cx="1214724" cy="121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1982" y="3123598"/>
            <a:ext cx="8192210" cy="2682472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"/>
          <p:cNvSpPr txBox="1"/>
          <p:nvPr>
            <p:ph type="title"/>
          </p:nvPr>
        </p:nvSpPr>
        <p:spPr>
          <a:xfrm>
            <a:off x="1931016" y="397584"/>
            <a:ext cx="7957053" cy="961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Bài tập vận dụng kiến thức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1424692" y="1975398"/>
            <a:ext cx="8866790" cy="961913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268A28"/>
          </a:solidFill>
          <a:ln cap="flat" cmpd="sng" w="19050">
            <a:solidFill>
              <a:srgbClr val="C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4"/>
          <p:cNvSpPr txBox="1"/>
          <p:nvPr/>
        </p:nvSpPr>
        <p:spPr>
          <a:xfrm>
            <a:off x="1472786" y="2196174"/>
            <a:ext cx="438530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Chương trình tham khảo bài 2</a:t>
            </a:r>
            <a:endParaRPr sz="2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0" name="Google Shape;24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9761" y="1588812"/>
            <a:ext cx="1214724" cy="121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1982" y="3123598"/>
            <a:ext cx="8192210" cy="2682472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"/>
          <p:cNvSpPr txBox="1"/>
          <p:nvPr/>
        </p:nvSpPr>
        <p:spPr>
          <a:xfrm>
            <a:off x="3491478" y="3195714"/>
            <a:ext cx="5711067" cy="102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b="1" lang="en-US" sz="3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THANKS YOUR ATTENTION</a:t>
            </a:r>
            <a:endParaRPr b="1" sz="3000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5"/>
          <p:cNvSpPr txBox="1"/>
          <p:nvPr/>
        </p:nvSpPr>
        <p:spPr>
          <a:xfrm>
            <a:off x="3679005" y="2618780"/>
            <a:ext cx="4501564" cy="102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"/>
              <a:buNone/>
            </a:pPr>
            <a:r>
              <a:rPr b="1" lang="en-US" sz="4000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END</a:t>
            </a:r>
            <a:endParaRPr b="1" sz="4000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1105681" y="1287664"/>
            <a:ext cx="3467100" cy="1657350"/>
          </a:xfrm>
          <a:prstGeom prst="cloud">
            <a:avLst/>
          </a:prstGeom>
          <a:solidFill>
            <a:schemeClr val="lt1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Trường hợp khách đến đông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9241" y="3237314"/>
            <a:ext cx="1721052" cy="176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9450" y="4647014"/>
            <a:ext cx="1137999" cy="176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64110" y="3838575"/>
            <a:ext cx="197936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50085" y="5121476"/>
            <a:ext cx="197936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4166" y="3835601"/>
            <a:ext cx="197936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4745" y="5245301"/>
            <a:ext cx="197936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720" y="5245301"/>
            <a:ext cx="197936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83787" y="3926089"/>
            <a:ext cx="3539273" cy="2638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7935106" y="2103236"/>
            <a:ext cx="3467100" cy="1657350"/>
          </a:xfrm>
          <a:prstGeom prst="cloud">
            <a:avLst/>
          </a:prstGeom>
          <a:solidFill>
            <a:schemeClr val="lt1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Cà phê pha sẵn là điều cần thiết !!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>
            <p:ph type="ctrTitle"/>
          </p:nvPr>
        </p:nvSpPr>
        <p:spPr>
          <a:xfrm>
            <a:off x="1720361" y="1345213"/>
            <a:ext cx="7413813" cy="23218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8A28"/>
              </a:buClr>
              <a:buSzPts val="5000"/>
              <a:buFont typeface="Arial"/>
              <a:buNone/>
            </a:pPr>
            <a:r>
              <a:rPr lang="en-US" sz="5000">
                <a:solidFill>
                  <a:srgbClr val="268A28"/>
                </a:solidFill>
                <a:latin typeface="Arial"/>
                <a:ea typeface="Arial"/>
                <a:cs typeface="Arial"/>
                <a:sym typeface="Arial"/>
              </a:rPr>
              <a:t>HÀM TRONG </a:t>
            </a:r>
            <a:endParaRPr sz="5000">
              <a:solidFill>
                <a:srgbClr val="268A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 b="0" l="13268" r="13791" t="0"/>
          <a:stretch/>
        </p:blipFill>
        <p:spPr>
          <a:xfrm>
            <a:off x="818321" y="675691"/>
            <a:ext cx="2377747" cy="325981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18" name="Google Shape;118;p3"/>
          <p:cNvSpPr txBox="1"/>
          <p:nvPr/>
        </p:nvSpPr>
        <p:spPr>
          <a:xfrm>
            <a:off x="5427267" y="1219352"/>
            <a:ext cx="2823881" cy="927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0" lang="en-US" sz="5000" u="sng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BÀI 26</a:t>
            </a:r>
            <a:endParaRPr b="0" sz="5000" u="sng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7578058" y="2456852"/>
            <a:ext cx="3367564" cy="121022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134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2060"/>
                </a:solidFill>
                <a:latin typeface="Arial"/>
              </a:rPr>
              <a:t>Python</a:t>
            </a:r>
          </a:p>
        </p:txBody>
      </p:sp>
      <p:sp>
        <p:nvSpPr>
          <p:cNvPr id="120" name="Google Shape;120;p3"/>
          <p:cNvSpPr txBox="1"/>
          <p:nvPr/>
        </p:nvSpPr>
        <p:spPr>
          <a:xfrm>
            <a:off x="3540198" y="3935507"/>
            <a:ext cx="590860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Gv. </a:t>
            </a: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Trương Minh Ngọc</a:t>
            </a:r>
            <a:endParaRPr b="1"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233" y="3774769"/>
            <a:ext cx="3367564" cy="336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08601" y="388051"/>
            <a:ext cx="1359526" cy="13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646448" y="3128157"/>
            <a:ext cx="4334452" cy="4334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3051687" y="1952086"/>
            <a:ext cx="7266223" cy="948784"/>
          </a:xfrm>
          <a:prstGeom prst="rect">
            <a:avLst/>
          </a:prstGeom>
          <a:solidFill>
            <a:schemeClr val="lt1"/>
          </a:solidFill>
          <a:ln cap="flat" cmpd="dbl" w="5397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 txBox="1"/>
          <p:nvPr>
            <p:ph type="ctrTitle"/>
          </p:nvPr>
        </p:nvSpPr>
        <p:spPr>
          <a:xfrm>
            <a:off x="3204481" y="2211683"/>
            <a:ext cx="6960634" cy="5131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373737"/>
                </a:solidFill>
              </a:rPr>
              <a:t>MỘT SỐ HÀM THIẾT KẾ SẴN CỦA PYTHON</a:t>
            </a:r>
            <a:endParaRPr sz="2500">
              <a:solidFill>
                <a:srgbClr val="373737"/>
              </a:solidFill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3804" y="1492131"/>
            <a:ext cx="1645890" cy="164589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/>
          <p:nvPr/>
        </p:nvSpPr>
        <p:spPr>
          <a:xfrm>
            <a:off x="3114906" y="3458832"/>
            <a:ext cx="7266223" cy="948784"/>
          </a:xfrm>
          <a:prstGeom prst="rect">
            <a:avLst/>
          </a:prstGeom>
          <a:solidFill>
            <a:schemeClr val="lt1"/>
          </a:solidFill>
          <a:ln cap="flat" cmpd="dbl" w="5397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3267700" y="3676631"/>
            <a:ext cx="6960634" cy="5131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2500"/>
              <a:buFont typeface="Arial"/>
              <a:buNone/>
            </a:pPr>
            <a:r>
              <a:rPr b="1" lang="en-US" sz="2500" cap="none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</a:rPr>
              <a:t>THIẾT LẬP CÁC HÀM TỰ ĐỊNH NGHĨA</a:t>
            </a:r>
            <a:endParaRPr b="1" sz="2500" cap="none">
              <a:solidFill>
                <a:srgbClr val="3737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14906" y="4915283"/>
            <a:ext cx="7361543" cy="948784"/>
          </a:xfrm>
          <a:prstGeom prst="rect">
            <a:avLst/>
          </a:prstGeom>
          <a:solidFill>
            <a:schemeClr val="lt1"/>
          </a:solidFill>
          <a:ln cap="flat" cmpd="dbl" w="53975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3025259" y="5180767"/>
            <a:ext cx="6960634" cy="5131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2500"/>
              <a:buFont typeface="Arial"/>
              <a:buNone/>
            </a:pPr>
            <a:r>
              <a:rPr b="1" lang="en-US" sz="2500" cap="none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</a:rPr>
              <a:t>BÀI TẬP VẬN DỤNG KIẾN THỨC</a:t>
            </a:r>
            <a:endParaRPr b="1" sz="2500" cap="none">
              <a:solidFill>
                <a:srgbClr val="3737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3204481" y="1084165"/>
            <a:ext cx="6960634" cy="51318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68A28"/>
                </a:solidFill>
                <a:latin typeface="Federo;700"/>
              </a:rPr>
              <a:t>Nội dung bài học</a:t>
            </a:r>
          </a:p>
        </p:txBody>
      </p:sp>
      <p:sp>
        <p:nvSpPr>
          <p:cNvPr id="136" name="Google Shape;136;p4"/>
          <p:cNvSpPr txBox="1"/>
          <p:nvPr/>
        </p:nvSpPr>
        <p:spPr>
          <a:xfrm>
            <a:off x="2096799" y="2210141"/>
            <a:ext cx="671801" cy="6204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4000"/>
              <a:buFont typeface="Arial"/>
              <a:buNone/>
            </a:pPr>
            <a:r>
              <a:rPr b="1" lang="en-US" sz="4000" cap="none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sz="4000" cap="none">
              <a:solidFill>
                <a:srgbClr val="3737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8591" y="2953097"/>
            <a:ext cx="1645890" cy="164589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2209224" y="3676631"/>
            <a:ext cx="559376" cy="6204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4000"/>
              <a:buFont typeface="Arial"/>
              <a:buNone/>
            </a:pPr>
            <a:r>
              <a:rPr b="1" lang="en-US" sz="4000" cap="none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sz="4000" cap="none">
              <a:solidFill>
                <a:srgbClr val="3737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9016" y="4402798"/>
            <a:ext cx="1645890" cy="164589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 txBox="1"/>
          <p:nvPr/>
        </p:nvSpPr>
        <p:spPr>
          <a:xfrm>
            <a:off x="2096799" y="5127116"/>
            <a:ext cx="566714" cy="6204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4000"/>
              <a:buFont typeface="Arial"/>
              <a:buNone/>
            </a:pPr>
            <a:r>
              <a:rPr b="1" lang="en-US" sz="4000" cap="none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sz="4000" cap="none">
              <a:solidFill>
                <a:srgbClr val="37373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/>
          <p:nvPr/>
        </p:nvSpPr>
        <p:spPr>
          <a:xfrm>
            <a:off x="4127972" y="2706186"/>
            <a:ext cx="3787863" cy="79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Một số Hàm </a:t>
            </a:r>
            <a:endParaRPr sz="4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3401831" y="3770081"/>
            <a:ext cx="5711067" cy="102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1" lang="en-US" sz="4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TRONG PYTHON</a:t>
            </a:r>
            <a:endParaRPr b="1" sz="4000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4523426" y="3104349"/>
            <a:ext cx="4501564" cy="102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"/>
              <a:buNone/>
            </a:pPr>
            <a:r>
              <a:rPr b="1" lang="en-US" sz="4000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THIẾT KẾ SẴN</a:t>
            </a:r>
            <a:endParaRPr b="1" sz="4000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5432611" y="1576996"/>
            <a:ext cx="1649505" cy="796325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/>
          <p:nvPr>
            <p:ph type="title"/>
          </p:nvPr>
        </p:nvSpPr>
        <p:spPr>
          <a:xfrm>
            <a:off x="1931016" y="397584"/>
            <a:ext cx="7957053" cy="961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Một số hàm thiết kế sẵn của python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154" name="Google Shape;154;p6"/>
          <p:cNvGraphicFramePr/>
          <p:nvPr/>
        </p:nvGraphicFramePr>
        <p:xfrm>
          <a:off x="1277191" y="220238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{ED6E69EC-C0BB-4169-8E0C-BFE9C79AB7A1}</a:tableStyleId>
              </a:tblPr>
              <a:tblGrid>
                <a:gridCol w="1880900"/>
                <a:gridCol w="1880900"/>
                <a:gridCol w="1880900"/>
                <a:gridCol w="1880900"/>
                <a:gridCol w="1880900"/>
              </a:tblGrid>
              <a:tr h="320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</a:rPr>
                        <a:t>abs()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len()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range()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bool()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float()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FFFFF"/>
                    </a:solidFill>
                  </a:tcPr>
                </a:tc>
              </a:tr>
              <a:tr h="320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list ()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round()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chr()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input()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ord()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20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str()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divmod()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print()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print()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type()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55" name="Google Shape;155;p6"/>
          <p:cNvSpPr txBox="1"/>
          <p:nvPr/>
        </p:nvSpPr>
        <p:spPr>
          <a:xfrm>
            <a:off x="1277191" y="1648391"/>
            <a:ext cx="441338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số lệnh trong python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1405701" y="3438975"/>
            <a:ext cx="8742346" cy="71356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C000"/>
          </a:solidFill>
          <a:ln cap="flat" cmpd="sng" w="9525">
            <a:solidFill>
              <a:srgbClr val="7985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1841784" y="3572997"/>
            <a:ext cx="774166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 biết những câu lệnh này có điểm chung gì?</a:t>
            </a:r>
            <a:endParaRPr b="1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7191" y="3360442"/>
            <a:ext cx="525313" cy="86756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/>
          <p:nvPr/>
        </p:nvSpPr>
        <p:spPr>
          <a:xfrm>
            <a:off x="1277191" y="4354415"/>
            <a:ext cx="8870856" cy="1463679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C465"/>
          </a:solidFill>
          <a:ln cap="flat" cmpd="sng" w="9525">
            <a:solidFill>
              <a:srgbClr val="7985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1372823" y="4439923"/>
            <a:ext cx="8808102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câu lệnh này chính là các chương trình con được thiết kế sẵn của Python, cho phép người dùng tùy ý sử dụng trong các chương trình riêng của mình.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 txBox="1"/>
          <p:nvPr>
            <p:ph type="title"/>
          </p:nvPr>
        </p:nvSpPr>
        <p:spPr>
          <a:xfrm>
            <a:off x="1931016" y="397584"/>
            <a:ext cx="7957053" cy="961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Một số hàm thiết kế sẵn của python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1742988" y="1967405"/>
            <a:ext cx="510588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Cú pháp câu lệnh gọi hàm:</a:t>
            </a:r>
            <a:endParaRPr b="1"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1742988" y="2818453"/>
            <a:ext cx="7228813" cy="961913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6F6D9"/>
          </a:solidFill>
          <a:ln cap="flat" cmpd="sng" w="19050">
            <a:solidFill>
              <a:srgbClr val="268A2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1931016" y="2986014"/>
            <a:ext cx="7140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7030A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&lt;tên hàm&gt; </a:t>
            </a:r>
            <a:r>
              <a:rPr b="1" lang="en-US" sz="3200">
                <a:solidFill>
                  <a:srgbClr val="0070C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[</a:t>
            </a:r>
            <a:r>
              <a:rPr b="1" lang="en-US" sz="3200">
                <a:solidFill>
                  <a:srgbClr val="0070C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&lt;danh sách tham số hàm&gt;]</a:t>
            </a:r>
            <a:endParaRPr b="1" sz="3200">
              <a:solidFill>
                <a:srgbClr val="0070C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1602301" y="4051897"/>
            <a:ext cx="8285767" cy="1463679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D3E06F"/>
          </a:solidFill>
          <a:ln cap="flat" cmpd="sng" w="9525">
            <a:solidFill>
              <a:srgbClr val="7985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601" y="1880053"/>
            <a:ext cx="1091180" cy="72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7740" y="2643965"/>
            <a:ext cx="630495" cy="64456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1602302" y="4154952"/>
            <a:ext cx="8285767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Python cung cấp sẵn nhiều hàm thực hiện những công việc khác nhau cho phép người dùng được tùy ý sử dụng khi viết chương trình bằng các câu lệnh gọi hàm tương ứng.</a:t>
            </a:r>
            <a:endParaRPr i="1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/>
        </p:nvSpPr>
        <p:spPr>
          <a:xfrm>
            <a:off x="4127972" y="2706186"/>
            <a:ext cx="3787863" cy="79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Thiết lập </a:t>
            </a:r>
            <a:endParaRPr sz="4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 txBox="1"/>
          <p:nvPr/>
        </p:nvSpPr>
        <p:spPr>
          <a:xfrm>
            <a:off x="3401831" y="3770081"/>
            <a:ext cx="5711067" cy="102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1" lang="en-US" sz="4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TỰ ĐỊNH NGHĨA</a:t>
            </a:r>
            <a:endParaRPr b="1" sz="4000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8"/>
          <p:cNvSpPr txBox="1"/>
          <p:nvPr/>
        </p:nvSpPr>
        <p:spPr>
          <a:xfrm>
            <a:off x="4611334" y="3087919"/>
            <a:ext cx="4501564" cy="102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"/>
              <a:buNone/>
            </a:pPr>
            <a:r>
              <a:rPr b="1" lang="en-US" sz="4000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CÁC HÀM</a:t>
            </a:r>
            <a:endParaRPr b="1" sz="4000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5432611" y="1576996"/>
            <a:ext cx="1649505" cy="796325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/>
          <p:nvPr>
            <p:ph type="title"/>
          </p:nvPr>
        </p:nvSpPr>
        <p:spPr>
          <a:xfrm>
            <a:off x="1931016" y="397584"/>
            <a:ext cx="7957053" cy="961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4000"/>
              <a:buFont typeface="Arial"/>
              <a:buNone/>
            </a:pPr>
            <a:r>
              <a:rPr lang="en-US">
                <a:solidFill>
                  <a:srgbClr val="003300"/>
                </a:solidFill>
              </a:rPr>
              <a:t>Thiết lập các hàm tự định nghĩa </a:t>
            </a:r>
            <a:endParaRPr>
              <a:solidFill>
                <a:srgbClr val="003300"/>
              </a:solidFill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1317531" y="2303929"/>
            <a:ext cx="8888785" cy="27432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D3E06F"/>
          </a:solidFill>
          <a:ln cap="flat" cmpd="sng" w="9525">
            <a:solidFill>
              <a:srgbClr val="7985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1398214" y="2431828"/>
            <a:ext cx="8808102" cy="2492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Hàm trong Python được định nghĩa bằng từ khóa </a:t>
            </a:r>
            <a:r>
              <a:rPr i="1" lang="en-US" sz="260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</a:t>
            </a:r>
            <a:r>
              <a:rPr i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 sau là tên hàm ( đặt theo quy tắc đặt tên định danh).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Hàm có thể có hoặc không có tham số.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Khối lệnh mô tả hàm được viết sau dấu “:”  và được viết lùi vào, thẳng hàng.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Hàm có thể có hoặc không có giá trị trả lại sau từ khóa </a:t>
            </a:r>
            <a:r>
              <a:rPr i="1" lang="en-US" sz="2600">
                <a:solidFill>
                  <a:srgbClr val="AB3C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return</a:t>
            </a:r>
            <a:r>
              <a:rPr i="1" lang="en-US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i="1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1180" y="1855354"/>
            <a:ext cx="956126" cy="95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2022-07-09T05:39:04Z</dcterms:created>
  <dc:creator>Minh Ngọc Trương</dc:creator>
</cp:coreProperties>
</file>