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34" r:id="rId2"/>
    <p:sldId id="256" r:id="rId3"/>
    <p:sldId id="302" r:id="rId4"/>
    <p:sldId id="332" r:id="rId5"/>
    <p:sldId id="331" r:id="rId6"/>
    <p:sldId id="276" r:id="rId7"/>
    <p:sldId id="298" r:id="rId8"/>
    <p:sldId id="327" r:id="rId9"/>
    <p:sldId id="325" r:id="rId10"/>
    <p:sldId id="314" r:id="rId11"/>
    <p:sldId id="333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F37D91"/>
    <a:srgbClr val="EF4B66"/>
    <a:srgbClr val="FBCDCD"/>
    <a:srgbClr val="F7A5A5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4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773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634081"/>
            <a:ext cx="76621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Asking </a:t>
            </a:r>
            <a:r>
              <a:rPr lang="en-US" sz="3600"/>
              <a:t>for </a:t>
            </a:r>
            <a:r>
              <a:rPr lang="en-US" sz="3600" smtClean="0"/>
              <a:t>clarification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Get to know about Earth Day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468" y="382923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432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5194" y="2183668"/>
            <a:ext cx="6098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Do </a:t>
            </a:r>
            <a:r>
              <a:rPr lang="en-US" sz="3600" smtClean="0"/>
              <a:t>exercises </a:t>
            </a:r>
            <a:r>
              <a:rPr lang="en-US" sz="3600" smtClean="0"/>
              <a:t>in the workbook.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6" y="1726624"/>
            <a:ext cx="5950185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59143" y="1767490"/>
            <a:ext cx="511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5F5C85-91D0-D2F2-0A5E-BCCC8F130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55" y="2833635"/>
            <a:ext cx="3581530" cy="35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17255" y="256679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17678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EARTH DAY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Jumbled conversation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232416"/>
            <a:ext cx="5758577" cy="111384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Listen and read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dialogue.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Work in pairs. Make similar conversations to ask for and </a:t>
            </a:r>
            <a:r>
              <a:rPr lang="en-US">
                <a:solidFill>
                  <a:schemeClr val="tx1"/>
                </a:solidFill>
              </a:rPr>
              <a:t>give </a:t>
            </a:r>
            <a:r>
              <a:rPr lang="en-US" smtClean="0">
                <a:solidFill>
                  <a:schemeClr val="tx1"/>
                </a:solidFill>
              </a:rPr>
              <a:t>clarification.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2304" y="3694839"/>
            <a:ext cx="5755112" cy="156533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passage and tick the correct answers.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activities people do on Earth Day with their results.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pairs. Ask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30137" cy="11576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875600"/>
            <a:ext cx="1230137" cy="130118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477510"/>
            <a:ext cx="1230137" cy="115665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49563" y="5634165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97727" y="5593761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" y="998856"/>
            <a:ext cx="4942205" cy="5851708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183160" y="3137261"/>
            <a:ext cx="4266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JUMBLED CONVERSATION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4768066" y="3551453"/>
            <a:ext cx="66945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Mi: Oh, I get it now. Thanks, Linda.</a:t>
            </a:r>
            <a:endParaRPr lang="en-US" sz="32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2">
            <a:extLst>
              <a:ext uri="{FF2B5EF4-FFF2-40B4-BE49-F238E27FC236}">
                <a16:creationId xmlns:a16="http://schemas.microsoft.com/office/drawing/2014/main" id="{4B5DC52B-A522-386D-CC3B-480C54F35EF3}"/>
              </a:ext>
            </a:extLst>
          </p:cNvPr>
          <p:cNvSpPr txBox="1"/>
          <p:nvPr/>
        </p:nvSpPr>
        <p:spPr>
          <a:xfrm>
            <a:off x="4768065" y="5641405"/>
            <a:ext cx="74220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3200" b="1" smtClean="0">
                <a:solidFill>
                  <a:srgbClr val="E0702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Mi: Hey, Linda. What </a:t>
            </a:r>
            <a:r>
              <a:rPr lang="en-US" sz="320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does ‘endangered species</a:t>
            </a:r>
            <a:r>
              <a:rPr lang="en-US" sz="32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’ mean?</a:t>
            </a:r>
            <a:endParaRPr lang="en-US" sz="32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4F92ADD8-6224-8E4D-5DF8-B93BA2521425}"/>
              </a:ext>
            </a:extLst>
          </p:cNvPr>
          <p:cNvSpPr txBox="1"/>
          <p:nvPr/>
        </p:nvSpPr>
        <p:spPr>
          <a:xfrm>
            <a:off x="4768066" y="4350207"/>
            <a:ext cx="75216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Linda: Endangered species are animals</a:t>
            </a:r>
          </a:p>
          <a:p>
            <a:pPr lvl="0"/>
            <a:r>
              <a:rPr lang="en-US" sz="320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the wild that face a high risk </a:t>
            </a:r>
            <a:r>
              <a:rPr lang="en-US" sz="320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extinction</a:t>
            </a:r>
            <a:r>
              <a:rPr lang="en-US" sz="320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6">
            <a:extLst>
              <a:ext uri="{FF2B5EF4-FFF2-40B4-BE49-F238E27FC236}">
                <a16:creationId xmlns:a16="http://schemas.microsoft.com/office/drawing/2014/main" id="{0CA4250A-7163-F059-5198-306502BA837F}"/>
              </a:ext>
            </a:extLst>
          </p:cNvPr>
          <p:cNvSpPr txBox="1"/>
          <p:nvPr/>
        </p:nvSpPr>
        <p:spPr>
          <a:xfrm>
            <a:off x="4768066" y="1167764"/>
            <a:ext cx="71279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smtClean="0">
                <a:solidFill>
                  <a:srgbClr val="E070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Mi: And what do you mean by ‘in the</a:t>
            </a:r>
          </a:p>
          <a:p>
            <a:pPr lvl="0"/>
            <a:r>
              <a:rPr lang="en-US" sz="32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wild’?</a:t>
            </a:r>
            <a:endParaRPr lang="en-US" sz="32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20">
            <a:extLst>
              <a:ext uri="{FF2B5EF4-FFF2-40B4-BE49-F238E27FC236}">
                <a16:creationId xmlns:a16="http://schemas.microsoft.com/office/drawing/2014/main" id="{4D1D2064-C74F-9F18-BA60-055A6B0448C9}"/>
              </a:ext>
            </a:extLst>
          </p:cNvPr>
          <p:cNvSpPr txBox="1"/>
          <p:nvPr/>
        </p:nvSpPr>
        <p:spPr>
          <a:xfrm>
            <a:off x="4768066" y="2330893"/>
            <a:ext cx="72585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Linda: That means animals that live in</a:t>
            </a:r>
          </a:p>
          <a:p>
            <a:pPr lvl="0"/>
            <a:r>
              <a:rPr lang="en-US" sz="320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their natural habitats, not in zoos.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00625 -0.65787 " pathEditMode="relative" rAng="0" ptsTypes="AA">
                                      <p:cBhvr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28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833 L -0.00521 -0.31944 " pathEditMode="relative" rAng="0" ptsTypes="AA">
                                      <p:cBhvr>
                                        <p:cTn id="13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63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00312 0.31574 " pathEditMode="relative" rAng="0" ptsTypes="AA">
                                      <p:cBhvr>
                                        <p:cTn id="15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78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2.96296E-6 L 0.00664 0.31782 " pathEditMode="relative" rAng="0" ptsTypes="AA">
                                      <p:cBhvr>
                                        <p:cTn id="17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588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 3.33333E-6 L 0.00404 0.32106 " pathEditMode="relative" rAng="0" ptsTypes="AA">
                                      <p:cBhvr>
                                        <p:cTn id="19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23955" y="1240958"/>
            <a:ext cx="100229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highlighted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6816500" y="1745503"/>
            <a:ext cx="4722949" cy="8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AD4F0F"/>
                </a:solidFill>
              </a:rPr>
              <a:t>Asking for clarifications: 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F482DD3-55C6-CAA2-C9F6-283F67F295B2}"/>
              </a:ext>
            </a:extLst>
          </p:cNvPr>
          <p:cNvSpPr txBox="1"/>
          <p:nvPr/>
        </p:nvSpPr>
        <p:spPr>
          <a:xfrm>
            <a:off x="7062782" y="2449644"/>
            <a:ext cx="48895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indent="-107950"/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Google Shape;1881;p31">
            <a:extLst>
              <a:ext uri="{FF2B5EF4-FFF2-40B4-BE49-F238E27FC236}">
                <a16:creationId xmlns:a16="http://schemas.microsoft.com/office/drawing/2014/main" id="{D2F689DD-DB85-4159-36D8-9DF32B666382}"/>
              </a:ext>
            </a:extLst>
          </p:cNvPr>
          <p:cNvSpPr txBox="1">
            <a:spLocks/>
          </p:cNvSpPr>
          <p:nvPr/>
        </p:nvSpPr>
        <p:spPr>
          <a:xfrm>
            <a:off x="6553805" y="3888983"/>
            <a:ext cx="4722949" cy="8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AD4F0F"/>
                </a:solidFill>
              </a:rPr>
              <a:t>Giving clarifications: 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405159D-0583-EF31-96C2-965E356956B7}"/>
              </a:ext>
            </a:extLst>
          </p:cNvPr>
          <p:cNvSpPr txBox="1"/>
          <p:nvPr/>
        </p:nvSpPr>
        <p:spPr>
          <a:xfrm>
            <a:off x="7151145" y="4622912"/>
            <a:ext cx="3107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</a:t>
            </a:r>
            <a:r>
              <a:rPr lang="en-US" sz="320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means </a:t>
            </a:r>
            <a:r>
              <a:rPr lang="en-US" sz="320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320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endParaRPr lang="en-US" sz="3200" smtClean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indent="-107950"/>
            <a:r>
              <a:rPr lang="en-US" sz="320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is /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…</a:t>
            </a:r>
          </a:p>
          <a:p>
            <a:pPr marL="107950" indent="-107950"/>
            <a:r>
              <a:rPr lang="en-US" sz="320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</a:t>
            </a:r>
            <a:r>
              <a:rPr lang="en-US" sz="320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means …</a:t>
            </a:r>
            <a:endParaRPr lang="en-US" sz="32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74" t="2060" r="5995" b="3370"/>
          <a:stretch/>
        </p:blipFill>
        <p:spPr>
          <a:xfrm>
            <a:off x="487067" y="1925390"/>
            <a:ext cx="5916532" cy="4639518"/>
          </a:xfrm>
          <a:prstGeom prst="rect">
            <a:avLst/>
          </a:prstGeom>
        </p:spPr>
      </p:pic>
      <p:pic>
        <p:nvPicPr>
          <p:cNvPr id="6" name="Track 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1166" y="11802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1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4DC8BA8-86B0-1AA7-3C39-F3D085632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69" y="1509290"/>
            <a:ext cx="3180671" cy="325464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2068" y="1179184"/>
            <a:ext cx="111496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ask for and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give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clarification.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090" y="11246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512" y="9977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37038" y="11690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558821C-FDAF-657A-4B37-B12150EDBF28}"/>
              </a:ext>
            </a:extLst>
          </p:cNvPr>
          <p:cNvSpPr txBox="1"/>
          <p:nvPr/>
        </p:nvSpPr>
        <p:spPr>
          <a:xfrm>
            <a:off x="642268" y="1718154"/>
            <a:ext cx="671159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 </a:t>
            </a:r>
            <a:r>
              <a:rPr lang="vi-VN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PRODUCT:</a:t>
            </a: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’?</a:t>
            </a: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‘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made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be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used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once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only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Oh, thank you.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7848991-77FE-EB1B-3DA4-3033D3217C7E}"/>
              </a:ext>
            </a:extLst>
          </p:cNvPr>
          <p:cNvSpPr txBox="1"/>
          <p:nvPr/>
        </p:nvSpPr>
        <p:spPr>
          <a:xfrm>
            <a:off x="4695578" y="4088820"/>
            <a:ext cx="671159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GLOBAL WARMING: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What do you mean by ‘global warming’?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It is the increase in the atmosphere’s temperatures caused by the rise of gases, especially carbon dioxide.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Oh, thank you.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11293" y="118565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830" y="1191053"/>
            <a:ext cx="705375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tick the correct answers.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5224" y="10802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EARTH DAY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1573D11-FD80-B9C4-00AB-730A77F1CB87}"/>
              </a:ext>
            </a:extLst>
          </p:cNvPr>
          <p:cNvSpPr txBox="1"/>
          <p:nvPr/>
        </p:nvSpPr>
        <p:spPr>
          <a:xfrm>
            <a:off x="5321051" y="1684085"/>
            <a:ext cx="69478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WHAT ACTIVITIES DO PEOPLE DO ON EARTH DAY?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43" r="1656" b="677"/>
          <a:stretch/>
        </p:blipFill>
        <p:spPr>
          <a:xfrm>
            <a:off x="241251" y="1689826"/>
            <a:ext cx="4964083" cy="5054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051" y="3144812"/>
            <a:ext cx="6599555" cy="3313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818" y="3008053"/>
            <a:ext cx="655788" cy="6557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818" y="4262012"/>
            <a:ext cx="655788" cy="6557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818" y="4889225"/>
            <a:ext cx="655788" cy="6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90172"/>
            <a:ext cx="81441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activities people do on Earth Day with their results.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901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875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B58727F-704B-542B-3E7A-47A42BE55B1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EARTH 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2043"/>
          <a:stretch/>
        </p:blipFill>
        <p:spPr>
          <a:xfrm>
            <a:off x="1042458" y="1692778"/>
            <a:ext cx="2415118" cy="49292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808" b="76565"/>
          <a:stretch/>
        </p:blipFill>
        <p:spPr>
          <a:xfrm>
            <a:off x="7915275" y="1692778"/>
            <a:ext cx="3957108" cy="1155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8107" t="27442" r="-299" b="48790"/>
          <a:stretch/>
        </p:blipFill>
        <p:spPr>
          <a:xfrm>
            <a:off x="7915275" y="3000375"/>
            <a:ext cx="3957108" cy="1171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7808" t="53773" b="23039"/>
          <a:stretch/>
        </p:blipFill>
        <p:spPr>
          <a:xfrm>
            <a:off x="7915275" y="4305637"/>
            <a:ext cx="3957108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7808" t="76575"/>
          <a:stretch/>
        </p:blipFill>
        <p:spPr>
          <a:xfrm>
            <a:off x="7915275" y="5448637"/>
            <a:ext cx="3957108" cy="11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36537 -0.1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36615 -0.35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36615 0.3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36771 0.169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63004"/>
            <a:ext cx="953641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about the things you and your friends do on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Earth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Day.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EARTH DAY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884E5B6-34C9-FB93-A117-1AB725D89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5" y="3038100"/>
            <a:ext cx="4592334" cy="2862124"/>
          </a:xfrm>
          <a:prstGeom prst="rect">
            <a:avLst/>
          </a:prstGeom>
        </p:spPr>
      </p:pic>
      <p:sp>
        <p:nvSpPr>
          <p:cNvPr id="26" name="Bong bóng Lời nói: Hình chữ nhật với Góc Tròn 25">
            <a:extLst>
              <a:ext uri="{FF2B5EF4-FFF2-40B4-BE49-F238E27FC236}">
                <a16:creationId xmlns:a16="http://schemas.microsoft.com/office/drawing/2014/main" id="{CC7EDA05-214D-431C-38A8-F0BD9A76D0CB}"/>
              </a:ext>
            </a:extLst>
          </p:cNvPr>
          <p:cNvSpPr/>
          <p:nvPr/>
        </p:nvSpPr>
        <p:spPr>
          <a:xfrm>
            <a:off x="226031" y="2409607"/>
            <a:ext cx="3264359" cy="1504848"/>
          </a:xfrm>
          <a:prstGeom prst="wedgeRoundRectCallout">
            <a:avLst>
              <a:gd name="adj1" fmla="val 62469"/>
              <a:gd name="adj2" fmla="val 10390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Earth</a:t>
            </a:r>
            <a:r>
              <a:rPr lang="vi-VN" sz="32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32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ay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Bong bóng Lời nói: Hình chữ nhật với Góc Tròn 30">
            <a:extLst>
              <a:ext uri="{FF2B5EF4-FFF2-40B4-BE49-F238E27FC236}">
                <a16:creationId xmlns:a16="http://schemas.microsoft.com/office/drawing/2014/main" id="{40B68F74-2147-8C1C-A495-2D9F1ACF5A66}"/>
              </a:ext>
            </a:extLst>
          </p:cNvPr>
          <p:cNvSpPr/>
          <p:nvPr/>
        </p:nvSpPr>
        <p:spPr>
          <a:xfrm>
            <a:off x="8188289" y="2162909"/>
            <a:ext cx="3356011" cy="1589941"/>
          </a:xfrm>
          <a:prstGeom prst="wedgeRoundRectCallout">
            <a:avLst>
              <a:gd name="adj1" fmla="val -61538"/>
              <a:gd name="adj2" fmla="val 11515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pick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litter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clean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</a:t>
            </a:r>
          </a:p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streets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2" name="Bong bóng Lời nói: Hình chữ nhật với Góc Tròn 31">
            <a:extLst>
              <a:ext uri="{FF2B5EF4-FFF2-40B4-BE49-F238E27FC236}">
                <a16:creationId xmlns:a16="http://schemas.microsoft.com/office/drawing/2014/main" id="{AED4B83D-B8E9-2C76-B441-B29591E4559F}"/>
              </a:ext>
            </a:extLst>
          </p:cNvPr>
          <p:cNvSpPr/>
          <p:nvPr/>
        </p:nvSpPr>
        <p:spPr>
          <a:xfrm>
            <a:off x="1131589" y="5047032"/>
            <a:ext cx="2279452" cy="853192"/>
          </a:xfrm>
          <a:prstGeom prst="wedgeRoundRectCallout">
            <a:avLst>
              <a:gd name="adj1" fmla="val 73737"/>
              <a:gd name="adj2" fmla="val -33837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3792</TotalTime>
  <Words>438</Words>
  <PresentationFormat>Widescreen</PresentationFormat>
  <Paragraphs>83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2023-07-13T08:20:10Z</dcterms:modified>
</cp:coreProperties>
</file>