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71" r:id="rId2"/>
    <p:sldId id="276" r:id="rId3"/>
    <p:sldId id="278" r:id="rId4"/>
    <p:sldId id="279" r:id="rId5"/>
    <p:sldId id="313" r:id="rId6"/>
    <p:sldId id="331" r:id="rId7"/>
    <p:sldId id="332" r:id="rId8"/>
    <p:sldId id="326" r:id="rId9"/>
    <p:sldId id="283" r:id="rId10"/>
    <p:sldId id="301" r:id="rId11"/>
    <p:sldId id="302" r:id="rId12"/>
    <p:sldId id="333" r:id="rId13"/>
    <p:sldId id="334" r:id="rId14"/>
    <p:sldId id="285" r:id="rId15"/>
    <p:sldId id="335" r:id="rId16"/>
    <p:sldId id="287" r:id="rId17"/>
    <p:sldId id="327" r:id="rId18"/>
    <p:sldId id="336" r:id="rId19"/>
    <p:sldId id="337" r:id="rId20"/>
    <p:sldId id="338" r:id="rId21"/>
    <p:sldId id="329" r:id="rId22"/>
    <p:sldId id="339" r:id="rId23"/>
    <p:sldId id="325" r:id="rId24"/>
    <p:sldId id="340" r:id="rId25"/>
    <p:sldId id="292" r:id="rId26"/>
    <p:sldId id="293"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32"/>
    <a:srgbClr val="05A0B8"/>
    <a:srgbClr val="048DA4"/>
    <a:srgbClr val="006673"/>
    <a:srgbClr val="A3DBE1"/>
    <a:srgbClr val="E26714"/>
    <a:srgbClr val="EE8640"/>
    <a:srgbClr val="05788C"/>
    <a:srgbClr val="C0E6EA"/>
    <a:srgbClr val="A0D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0" autoAdjust="0"/>
    <p:restoredTop sz="94118" autoAdjust="0"/>
  </p:normalViewPr>
  <p:slideViewPr>
    <p:cSldViewPr snapToGrid="0" showGuides="1">
      <p:cViewPr varScale="1">
        <p:scale>
          <a:sx n="59" d="100"/>
          <a:sy n="59" d="100"/>
        </p:scale>
        <p:origin x="62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4791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48012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4518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10950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98603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01298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80826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48538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67378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29960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421110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88690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12303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48786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3983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76625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4148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51333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915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456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6810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433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910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8924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49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140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29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298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0128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229131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jp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3" y="6858"/>
            <a:ext cx="12179808" cy="685114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7" name="Google Shape;1881;p31"/>
          <p:cNvSpPr txBox="1">
            <a:spLocks/>
          </p:cNvSpPr>
          <p:nvPr/>
        </p:nvSpPr>
        <p:spPr>
          <a:xfrm>
            <a:off x="419819" y="1683511"/>
            <a:ext cx="5960921"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b="1" dirty="0">
                <a:solidFill>
                  <a:srgbClr val="F26532"/>
                </a:solidFill>
              </a:rPr>
              <a:t> communicate (</a:t>
            </a:r>
            <a:r>
              <a:rPr lang="en-US" sz="5400" b="1" dirty="0">
                <a:solidFill>
                  <a:srgbClr val="F26532"/>
                </a:solidFill>
              </a:rPr>
              <a:t>v</a:t>
            </a:r>
            <a:r>
              <a:rPr lang="en-VN" sz="5400" b="1" dirty="0">
                <a:solidFill>
                  <a:srgbClr val="F26532"/>
                </a:solidFill>
              </a:rPr>
              <a:t>)</a:t>
            </a:r>
            <a:r>
              <a:rPr lang="en-US" sz="5400" b="1" dirty="0">
                <a:solidFill>
                  <a:srgbClr val="F26532"/>
                </a:solidFill>
              </a:rPr>
              <a:t> </a:t>
            </a:r>
            <a:endParaRPr lang="en-US" sz="5400" b="1" dirty="0">
              <a:solidFill>
                <a:srgbClr val="F26532"/>
              </a:solidFill>
              <a:cs typeface="Calibri" panose="020F0502020204030204" pitchFamily="34" charset="0"/>
            </a:endParaRPr>
          </a:p>
        </p:txBody>
      </p:sp>
      <p:sp>
        <p:nvSpPr>
          <p:cNvPr id="12" name="Rectangle 11"/>
          <p:cNvSpPr/>
          <p:nvPr/>
        </p:nvSpPr>
        <p:spPr>
          <a:xfrm>
            <a:off x="845425" y="4336627"/>
            <a:ext cx="4347061" cy="1384995"/>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to share or exchange information, news, ideas, feelings, etc</a:t>
            </a:r>
            <a:endParaRPr lang="en-VN" sz="2800" dirty="0">
              <a:latin typeface="Calibri" panose="020F0502020204030204" pitchFamily="34" charset="0"/>
              <a:cs typeface="Calibri" panose="020F0502020204030204" pitchFamily="34" charset="0"/>
            </a:endParaRPr>
          </a:p>
        </p:txBody>
      </p:sp>
      <p:sp>
        <p:nvSpPr>
          <p:cNvPr id="2" name="Rectangle 1"/>
          <p:cNvSpPr/>
          <p:nvPr/>
        </p:nvSpPr>
        <p:spPr>
          <a:xfrm>
            <a:off x="2139453" y="2704001"/>
            <a:ext cx="2521652" cy="523220"/>
          </a:xfrm>
          <a:prstGeom prst="rect">
            <a:avLst/>
          </a:prstGeom>
        </p:spPr>
        <p:txBody>
          <a:bodyPr wrap="none">
            <a:spAutoFit/>
          </a:bodyPr>
          <a:lstStyle/>
          <a:p>
            <a:r>
              <a:rPr lang="vi-VN" sz="2800" b="1" dirty="0">
                <a:solidFill>
                  <a:srgbClr val="05A0B8"/>
                </a:solidFill>
                <a:effectLst/>
                <a:latin typeface="Calibri" panose="020F0502020204030204" pitchFamily="34" charset="0"/>
                <a:ea typeface="Times New Roman" panose="02020603050405020304" pitchFamily="18" charset="0"/>
                <a:cs typeface="Calibri" panose="020F0502020204030204" pitchFamily="34" charset="0"/>
              </a:rPr>
              <a:t>/kəˈmjuːnɪkeɪt/</a:t>
            </a:r>
            <a:endParaRPr lang="en-VN" sz="2800" b="1" dirty="0">
              <a:solidFill>
                <a:srgbClr val="05A0B8"/>
              </a:solidFill>
              <a:latin typeface="Calibri" panose="020F0502020204030204" pitchFamily="34" charset="0"/>
              <a:cs typeface="Calibri" panose="020F0502020204030204" pitchFamily="34" charset="0"/>
            </a:endParaRPr>
          </a:p>
        </p:txBody>
      </p:sp>
      <p:pic>
        <p:nvPicPr>
          <p:cNvPr id="6" name="communicate__gb_2">
            <a:hlinkClick r:id="" action="ppaction://media"/>
            <a:extLst>
              <a:ext uri="{FF2B5EF4-FFF2-40B4-BE49-F238E27FC236}">
                <a16:creationId xmlns:a16="http://schemas.microsoft.com/office/drawing/2014/main" id="{E2BFEA05-2E3D-4385-A069-E5434CEAA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06024" y="3429000"/>
            <a:ext cx="526603" cy="526603"/>
          </a:xfrm>
          <a:prstGeom prst="rect">
            <a:avLst/>
          </a:prstGeom>
        </p:spPr>
      </p:pic>
      <p:pic>
        <p:nvPicPr>
          <p:cNvPr id="9" name="Picture 8" descr="A group of people standing in a line&#10;&#10;Description automatically generated with low confidence">
            <a:extLst>
              <a:ext uri="{FF2B5EF4-FFF2-40B4-BE49-F238E27FC236}">
                <a16:creationId xmlns:a16="http://schemas.microsoft.com/office/drawing/2014/main" id="{7FC98ADA-9710-465A-AC09-3784320FD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349" y="2732045"/>
            <a:ext cx="6152483" cy="2525756"/>
          </a:xfrm>
          <a:prstGeom prst="rect">
            <a:avLst/>
          </a:prstGeom>
        </p:spPr>
      </p:pic>
    </p:spTree>
    <p:extLst>
      <p:ext uri="{BB962C8B-B14F-4D97-AF65-F5344CB8AC3E}">
        <p14:creationId xmlns:p14="http://schemas.microsoft.com/office/powerpoint/2010/main" val="19103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54412" y="1723229"/>
            <a:ext cx="5231128"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F26532"/>
                </a:solidFill>
              </a:rPr>
              <a:t>emotion</a:t>
            </a:r>
            <a:r>
              <a:rPr lang="en-VN" sz="5400" b="1" dirty="0">
                <a:solidFill>
                  <a:srgbClr val="F26532"/>
                </a:solidFill>
              </a:rPr>
              <a:t> (n)</a:t>
            </a:r>
            <a:endParaRPr lang="en-US" sz="5400" b="1" dirty="0">
              <a:solidFill>
                <a:srgbClr val="F26532"/>
              </a:solidFill>
              <a:cs typeface="Calibri" panose="020F0502020204030204" pitchFamily="34" charset="0"/>
            </a:endParaRPr>
          </a:p>
        </p:txBody>
      </p:sp>
      <p:sp>
        <p:nvSpPr>
          <p:cNvPr id="12" name="Rectangle 11"/>
          <p:cNvSpPr/>
          <p:nvPr/>
        </p:nvSpPr>
        <p:spPr>
          <a:xfrm>
            <a:off x="418934" y="4319374"/>
            <a:ext cx="6530330" cy="1384995"/>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a strong feeling such as love, fear or anger; the part of a person’s character that consists of feelings</a:t>
            </a:r>
            <a:endParaRPr lang="en-VN" sz="2800" dirty="0">
              <a:latin typeface="Calibri" panose="020F0502020204030204" pitchFamily="34" charset="0"/>
              <a:cs typeface="Calibri" panose="020F0502020204030204" pitchFamily="34" charset="0"/>
            </a:endParaRPr>
          </a:p>
        </p:txBody>
      </p:sp>
      <p:sp>
        <p:nvSpPr>
          <p:cNvPr id="2" name="Rectangle 1"/>
          <p:cNvSpPr/>
          <p:nvPr/>
        </p:nvSpPr>
        <p:spPr>
          <a:xfrm>
            <a:off x="2935598" y="2800322"/>
            <a:ext cx="1675459" cy="523220"/>
          </a:xfrm>
          <a:prstGeom prst="rect">
            <a:avLst/>
          </a:prstGeom>
        </p:spPr>
        <p:txBody>
          <a:bodyPr wrap="none">
            <a:spAutoFit/>
          </a:bodyPr>
          <a:lstStyle/>
          <a:p>
            <a:r>
              <a:rPr lang="vi-VN" sz="2800" b="1" dirty="0">
                <a:solidFill>
                  <a:srgbClr val="05A0B8"/>
                </a:solidFill>
                <a:effectLst/>
                <a:latin typeface="Calibri" panose="020F0502020204030204" pitchFamily="34" charset="0"/>
                <a:ea typeface="Times New Roman" panose="02020603050405020304" pitchFamily="18" charset="0"/>
                <a:cs typeface="Calibri" panose="020F0502020204030204" pitchFamily="34" charset="0"/>
              </a:rPr>
              <a:t>/ɪˈməʊʃn/</a:t>
            </a:r>
            <a:endParaRPr lang="en-VN" sz="2800" b="1" dirty="0">
              <a:solidFill>
                <a:srgbClr val="05A0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5" name="Picture 4" descr="A collage of people&#10;&#10;Description automatically generated with low confidence">
            <a:extLst>
              <a:ext uri="{FF2B5EF4-FFF2-40B4-BE49-F238E27FC236}">
                <a16:creationId xmlns:a16="http://schemas.microsoft.com/office/drawing/2014/main" id="{0A6C71B1-B885-41B2-9649-43972A43E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2929" y="2046515"/>
            <a:ext cx="5012871" cy="3341914"/>
          </a:xfrm>
          <a:prstGeom prst="rect">
            <a:avLst/>
          </a:prstGeom>
        </p:spPr>
      </p:pic>
      <p:pic>
        <p:nvPicPr>
          <p:cNvPr id="6" name="emotion__gb_1">
            <a:hlinkClick r:id="" action="ppaction://media"/>
            <a:extLst>
              <a:ext uri="{FF2B5EF4-FFF2-40B4-BE49-F238E27FC236}">
                <a16:creationId xmlns:a16="http://schemas.microsoft.com/office/drawing/2014/main" id="{3541047B-77A9-4F2B-89A7-8CF953A403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80899" y="3429454"/>
            <a:ext cx="708478" cy="708478"/>
          </a:xfrm>
          <a:prstGeom prst="rect">
            <a:avLst/>
          </a:prstGeom>
        </p:spPr>
      </p:pic>
    </p:spTree>
    <p:extLst>
      <p:ext uri="{BB962C8B-B14F-4D97-AF65-F5344CB8AC3E}">
        <p14:creationId xmlns:p14="http://schemas.microsoft.com/office/powerpoint/2010/main" val="20973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219574" y="1358739"/>
            <a:ext cx="5231128"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F26532"/>
                </a:solidFill>
              </a:rPr>
              <a:t>artificial intelligence (AI) (n)</a:t>
            </a:r>
            <a:endParaRPr lang="en-US" sz="4400" b="1" dirty="0">
              <a:solidFill>
                <a:srgbClr val="F26532"/>
              </a:solidFill>
              <a:cs typeface="Calibri" panose="020F0502020204030204" pitchFamily="34" charset="0"/>
            </a:endParaRPr>
          </a:p>
        </p:txBody>
      </p:sp>
      <p:sp>
        <p:nvSpPr>
          <p:cNvPr id="12" name="Rectangle 11"/>
          <p:cNvSpPr/>
          <p:nvPr/>
        </p:nvSpPr>
        <p:spPr>
          <a:xfrm>
            <a:off x="609600" y="4319374"/>
            <a:ext cx="6339664" cy="1384995"/>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the study and development of computer systems that can copy intelligent human behaviour</a:t>
            </a:r>
            <a:endParaRPr lang="en-VN" sz="2800" dirty="0">
              <a:latin typeface="Calibri" panose="020F0502020204030204" pitchFamily="34" charset="0"/>
              <a:cs typeface="Calibri" panose="020F0502020204030204" pitchFamily="34" charset="0"/>
            </a:endParaRPr>
          </a:p>
        </p:txBody>
      </p:sp>
      <p:sp>
        <p:nvSpPr>
          <p:cNvPr id="2" name="Rectangle 1"/>
          <p:cNvSpPr/>
          <p:nvPr/>
        </p:nvSpPr>
        <p:spPr>
          <a:xfrm>
            <a:off x="2080806" y="2815513"/>
            <a:ext cx="3387915" cy="523220"/>
          </a:xfrm>
          <a:prstGeom prst="rect">
            <a:avLst/>
          </a:prstGeom>
        </p:spPr>
        <p:txBody>
          <a:bodyPr wrap="none">
            <a:spAutoFit/>
          </a:bodyPr>
          <a:lstStyle/>
          <a:p>
            <a:r>
              <a:rPr lang="vi-VN" sz="2800" b="1" dirty="0">
                <a:solidFill>
                  <a:srgbClr val="05A0B8"/>
                </a:solidFill>
                <a:effectLst/>
                <a:latin typeface="Calibri" panose="020F0502020204030204" pitchFamily="34" charset="0"/>
                <a:ea typeface="Times New Roman" panose="02020603050405020304" pitchFamily="18" charset="0"/>
                <a:cs typeface="Calibri" panose="020F0502020204030204" pitchFamily="34" charset="0"/>
              </a:rPr>
              <a:t>/ɑːtɪfɪʃl ɪnˈtelɪdʒəns/</a:t>
            </a:r>
            <a:endParaRPr lang="en-VN" sz="2800" b="1" dirty="0">
              <a:solidFill>
                <a:srgbClr val="05A0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3" name="artificial_intelligence_1_gb_1">
            <a:hlinkClick r:id="" action="ppaction://media"/>
            <a:extLst>
              <a:ext uri="{FF2B5EF4-FFF2-40B4-BE49-F238E27FC236}">
                <a16:creationId xmlns:a16="http://schemas.microsoft.com/office/drawing/2014/main" id="{248EFC9E-3352-4B8D-BCFA-FCBF3409FC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19348" y="3387912"/>
            <a:ext cx="750019" cy="750019"/>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9ADFB6F-4581-4705-AB25-0358A25B38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943" y="1305169"/>
            <a:ext cx="5127171" cy="2832762"/>
          </a:xfrm>
          <a:prstGeom prst="rect">
            <a:avLst/>
          </a:prstGeom>
        </p:spPr>
      </p:pic>
    </p:spTree>
    <p:extLst>
      <p:ext uri="{BB962C8B-B14F-4D97-AF65-F5344CB8AC3E}">
        <p14:creationId xmlns:p14="http://schemas.microsoft.com/office/powerpoint/2010/main" val="28692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54412" y="1723229"/>
            <a:ext cx="5231128"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F26532"/>
                </a:solidFill>
              </a:rPr>
              <a:t>measure (v)</a:t>
            </a:r>
            <a:endParaRPr lang="en-US" sz="5400" b="1" dirty="0">
              <a:solidFill>
                <a:srgbClr val="F26532"/>
              </a:solidFill>
              <a:cs typeface="Calibri" panose="020F0502020204030204" pitchFamily="34" charset="0"/>
            </a:endParaRPr>
          </a:p>
        </p:txBody>
      </p:sp>
      <p:sp>
        <p:nvSpPr>
          <p:cNvPr id="12" name="Rectangle 11"/>
          <p:cNvSpPr/>
          <p:nvPr/>
        </p:nvSpPr>
        <p:spPr>
          <a:xfrm>
            <a:off x="1607000" y="4286717"/>
            <a:ext cx="4925952" cy="954107"/>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to find the size, quantity, etc. of something in standard units</a:t>
            </a:r>
            <a:endParaRPr lang="en-VN" sz="2800" dirty="0">
              <a:latin typeface="Calibri" panose="020F0502020204030204" pitchFamily="34" charset="0"/>
              <a:cs typeface="Calibri" panose="020F0502020204030204" pitchFamily="34" charset="0"/>
            </a:endParaRPr>
          </a:p>
        </p:txBody>
      </p:sp>
      <p:sp>
        <p:nvSpPr>
          <p:cNvPr id="2" name="Rectangle 1"/>
          <p:cNvSpPr/>
          <p:nvPr/>
        </p:nvSpPr>
        <p:spPr>
          <a:xfrm>
            <a:off x="2935598" y="2800322"/>
            <a:ext cx="1766830" cy="523220"/>
          </a:xfrm>
          <a:prstGeom prst="rect">
            <a:avLst/>
          </a:prstGeom>
        </p:spPr>
        <p:txBody>
          <a:bodyPr wrap="none">
            <a:spAutoFit/>
          </a:bodyPr>
          <a:lstStyle/>
          <a:p>
            <a:r>
              <a:rPr lang="vi-VN" sz="2800" b="1" dirty="0">
                <a:solidFill>
                  <a:srgbClr val="05A0B8"/>
                </a:solidFill>
                <a:effectLst/>
                <a:latin typeface="Calibri" panose="020F0502020204030204" pitchFamily="34" charset="0"/>
                <a:ea typeface="Times New Roman" panose="02020603050405020304" pitchFamily="18" charset="0"/>
                <a:cs typeface="Calibri" panose="020F0502020204030204" pitchFamily="34" charset="0"/>
              </a:rPr>
              <a:t>/ˈmeʒə(r)/</a:t>
            </a:r>
            <a:endParaRPr lang="en-VN" sz="2800" b="1" dirty="0">
              <a:solidFill>
                <a:srgbClr val="05A0B8"/>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4" name="Picture 3" descr="Diagram&#10;&#10;Description automatically generated">
            <a:extLst>
              <a:ext uri="{FF2B5EF4-FFF2-40B4-BE49-F238E27FC236}">
                <a16:creationId xmlns:a16="http://schemas.microsoft.com/office/drawing/2014/main" id="{CAAD4C70-8D34-4FEE-AA62-84E06B3C2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2992" y="1766478"/>
            <a:ext cx="4433391" cy="3325043"/>
          </a:xfrm>
          <a:prstGeom prst="rect">
            <a:avLst/>
          </a:prstGeom>
        </p:spPr>
      </p:pic>
      <p:pic>
        <p:nvPicPr>
          <p:cNvPr id="8" name="measure__gb_3">
            <a:hlinkClick r:id="" action="ppaction://media"/>
            <a:extLst>
              <a:ext uri="{FF2B5EF4-FFF2-40B4-BE49-F238E27FC236}">
                <a16:creationId xmlns:a16="http://schemas.microsoft.com/office/drawing/2014/main" id="{C6CBD746-ADB4-4E7E-A443-3C3115DE6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30599" y="3411512"/>
            <a:ext cx="692401" cy="692401"/>
          </a:xfrm>
          <a:prstGeom prst="rect">
            <a:avLst/>
          </a:prstGeom>
        </p:spPr>
      </p:pic>
    </p:spTree>
    <p:extLst>
      <p:ext uri="{BB962C8B-B14F-4D97-AF65-F5344CB8AC3E}">
        <p14:creationId xmlns:p14="http://schemas.microsoft.com/office/powerpoint/2010/main" val="101352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graphicFrame>
        <p:nvGraphicFramePr>
          <p:cNvPr id="5" name="Table 4">
            <a:extLst>
              <a:ext uri="{FF2B5EF4-FFF2-40B4-BE49-F238E27FC236}">
                <a16:creationId xmlns:a16="http://schemas.microsoft.com/office/drawing/2014/main" id="{3D2DCDFB-1AEA-418F-A18E-2D020BF91FB9}"/>
              </a:ext>
            </a:extLst>
          </p:cNvPr>
          <p:cNvGraphicFramePr>
            <a:graphicFrameLocks noGrp="1"/>
          </p:cNvGraphicFramePr>
          <p:nvPr>
            <p:extLst>
              <p:ext uri="{D42A27DB-BD31-4B8C-83A1-F6EECF244321}">
                <p14:modId xmlns:p14="http://schemas.microsoft.com/office/powerpoint/2010/main" val="3917392203"/>
              </p:ext>
            </p:extLst>
          </p:nvPr>
        </p:nvGraphicFramePr>
        <p:xfrm>
          <a:off x="892629" y="1405721"/>
          <a:ext cx="10504715" cy="5177993"/>
        </p:xfrm>
        <a:graphic>
          <a:graphicData uri="http://schemas.openxmlformats.org/drawingml/2006/table">
            <a:tbl>
              <a:tblPr firstRow="1" bandRow="1">
                <a:tableStyleId>{5DA37D80-6434-44D0-A028-1B22A696006F}</a:tableStyleId>
              </a:tblPr>
              <a:tblGrid>
                <a:gridCol w="2601636">
                  <a:extLst>
                    <a:ext uri="{9D8B030D-6E8A-4147-A177-3AD203B41FA5}">
                      <a16:colId xmlns:a16="http://schemas.microsoft.com/office/drawing/2014/main" val="20000"/>
                    </a:ext>
                  </a:extLst>
                </a:gridCol>
                <a:gridCol w="2472070">
                  <a:extLst>
                    <a:ext uri="{9D8B030D-6E8A-4147-A177-3AD203B41FA5}">
                      <a16:colId xmlns:a16="http://schemas.microsoft.com/office/drawing/2014/main" val="20001"/>
                    </a:ext>
                  </a:extLst>
                </a:gridCol>
                <a:gridCol w="5431009">
                  <a:extLst>
                    <a:ext uri="{9D8B030D-6E8A-4147-A177-3AD203B41FA5}">
                      <a16:colId xmlns:a16="http://schemas.microsoft.com/office/drawing/2014/main" val="20002"/>
                    </a:ext>
                  </a:extLst>
                </a:gridCol>
              </a:tblGrid>
              <a:tr h="623159">
                <a:tc>
                  <a:txBody>
                    <a:bodyPr/>
                    <a:lstStyle/>
                    <a:p>
                      <a:pPr algn="ctr"/>
                      <a:r>
                        <a:rPr lang="en-US" sz="2000" b="1" dirty="0">
                          <a:latin typeface="+mn-lt"/>
                          <a:cs typeface="Calibri" panose="020F0502020204030204" pitchFamily="34" charset="0"/>
                        </a:rPr>
                        <a:t>New words</a:t>
                      </a:r>
                      <a:endParaRPr lang="en-US" sz="2000" b="1" dirty="0">
                        <a:solidFill>
                          <a:srgbClr val="F26532"/>
                        </a:solidFill>
                        <a:latin typeface="+mn-lt"/>
                        <a:cs typeface="Calibri" panose="020F0502020204030204" pitchFamily="34" charset="0"/>
                      </a:endParaRPr>
                    </a:p>
                  </a:txBody>
                  <a:tcPr/>
                </a:tc>
                <a:tc>
                  <a:txBody>
                    <a:bodyPr/>
                    <a:lstStyle/>
                    <a:p>
                      <a:pPr algn="ctr"/>
                      <a:r>
                        <a:rPr lang="en-US" sz="2000" b="1" dirty="0">
                          <a:latin typeface="+mn-lt"/>
                          <a:cs typeface="Calibri" panose="020F0502020204030204" pitchFamily="34" charset="0"/>
                        </a:rPr>
                        <a:t>Pronunciation</a:t>
                      </a:r>
                      <a:endParaRPr lang="en-US" sz="2000" b="1" dirty="0">
                        <a:solidFill>
                          <a:srgbClr val="F26532"/>
                        </a:solidFill>
                        <a:latin typeface="+mn-lt"/>
                        <a:cs typeface="Calibri" panose="020F0502020204030204" pitchFamily="34" charset="0"/>
                      </a:endParaRPr>
                    </a:p>
                  </a:txBody>
                  <a:tcPr/>
                </a:tc>
                <a:tc>
                  <a:txBody>
                    <a:bodyPr/>
                    <a:lstStyle/>
                    <a:p>
                      <a:pPr algn="ctr"/>
                      <a:r>
                        <a:rPr lang="en-US" sz="2000" b="1" dirty="0">
                          <a:latin typeface="+mn-lt"/>
                          <a:cs typeface="Calibri" panose="020F0502020204030204" pitchFamily="34" charset="0"/>
                        </a:rPr>
                        <a:t>Meaning</a:t>
                      </a:r>
                      <a:endParaRPr lang="en-US" sz="2000" b="1" dirty="0">
                        <a:solidFill>
                          <a:srgbClr val="F26532"/>
                        </a:solidFill>
                        <a:latin typeface="+mn-lt"/>
                        <a:cs typeface="Calibri" panose="020F0502020204030204" pitchFamily="34" charset="0"/>
                      </a:endParaRPr>
                    </a:p>
                  </a:txBody>
                  <a:tcPr/>
                </a:tc>
                <a:extLst>
                  <a:ext uri="{0D108BD9-81ED-4DB2-BD59-A6C34878D82A}">
                    <a16:rowId xmlns:a16="http://schemas.microsoft.com/office/drawing/2014/main" val="10000"/>
                  </a:ext>
                </a:extLst>
              </a:tr>
              <a:tr h="768748">
                <a:tc>
                  <a:txBody>
                    <a:bodyPr/>
                    <a:lstStyle/>
                    <a:p>
                      <a:pPr marL="144145" marR="0" indent="-144145">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1. robot (n)</a:t>
                      </a:r>
                      <a:endParaRPr lang="en-US" sz="2000" dirty="0">
                        <a:effectLst/>
                        <a:latin typeface="+mn-lt"/>
                        <a:ea typeface="Times New Roman" panose="02020603050405020304" pitchFamily="18" charset="0"/>
                      </a:endParaRPr>
                    </a:p>
                  </a:txBody>
                  <a:tcPr marL="71755" marR="71755" marT="71755" marB="71755"/>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/ˈrəʊbɒt/</a:t>
                      </a:r>
                      <a:endParaRPr lang="en-US" sz="20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a machine that can perform a complicated series of tasks by itself</a:t>
                      </a:r>
                      <a:endParaRPr lang="en-US" sz="2000">
                        <a:effectLst/>
                        <a:latin typeface="+mn-lt"/>
                        <a:ea typeface="Times New Roman" panose="02020603050405020304" pitchFamily="18" charset="0"/>
                      </a:endParaRPr>
                    </a:p>
                  </a:txBody>
                  <a:tcPr marL="71755" marR="71755" marT="71755" marB="71755"/>
                </a:tc>
                <a:extLst>
                  <a:ext uri="{0D108BD9-81ED-4DB2-BD59-A6C34878D82A}">
                    <a16:rowId xmlns:a16="http://schemas.microsoft.com/office/drawing/2014/main" val="10001"/>
                  </a:ext>
                </a:extLst>
              </a:tr>
              <a:tr h="776708">
                <a:tc>
                  <a:txBody>
                    <a:bodyPr/>
                    <a:lstStyle/>
                    <a:p>
                      <a:pPr marL="144145" marR="0" indent="-144145">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2. communicate (v)</a:t>
                      </a:r>
                      <a:endParaRPr lang="en-US" sz="2000">
                        <a:effectLst/>
                        <a:latin typeface="+mn-lt"/>
                        <a:ea typeface="Times New Roman" panose="02020603050405020304" pitchFamily="18" charset="0"/>
                      </a:endParaRPr>
                    </a:p>
                  </a:txBody>
                  <a:tcPr marL="71755" marR="71755" marT="71755" marB="71755"/>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/kəˈmjuːnɪkeɪt/</a:t>
                      </a:r>
                      <a:endParaRPr lang="en-US" sz="20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to share or exchange information, news, ideas, feelings, etc.</a:t>
                      </a:r>
                      <a:endParaRPr lang="en-US" sz="2000">
                        <a:effectLst/>
                        <a:latin typeface="+mn-lt"/>
                        <a:ea typeface="Times New Roman" panose="02020603050405020304" pitchFamily="18" charset="0"/>
                      </a:endParaRPr>
                    </a:p>
                  </a:txBody>
                  <a:tcPr marL="71755" marR="71755" marT="71755" marB="71755"/>
                </a:tc>
                <a:extLst>
                  <a:ext uri="{0D108BD9-81ED-4DB2-BD59-A6C34878D82A}">
                    <a16:rowId xmlns:a16="http://schemas.microsoft.com/office/drawing/2014/main" val="867476999"/>
                  </a:ext>
                </a:extLst>
              </a:tr>
              <a:tr h="1058840">
                <a:tc>
                  <a:txBody>
                    <a:bodyPr/>
                    <a:lstStyle/>
                    <a:p>
                      <a:pPr marL="144145" marR="0" indent="-144145">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3. emotion (n)</a:t>
                      </a:r>
                      <a:endParaRPr lang="en-US" sz="2000">
                        <a:effectLst/>
                        <a:latin typeface="+mn-lt"/>
                        <a:ea typeface="Times New Roman" panose="02020603050405020304" pitchFamily="18" charset="0"/>
                      </a:endParaRPr>
                    </a:p>
                  </a:txBody>
                  <a:tcPr marL="71755" marR="71755" marT="71755" marB="71755"/>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/ɪˈməʊʃn/</a:t>
                      </a:r>
                      <a:endParaRPr lang="en-US" sz="20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a strong feeling such as love, fear or anger; the part of a person’s character that consists of feelings</a:t>
                      </a:r>
                      <a:endParaRPr lang="en-US" sz="2000">
                        <a:effectLst/>
                        <a:latin typeface="+mn-lt"/>
                        <a:ea typeface="Times New Roman" panose="02020603050405020304" pitchFamily="18" charset="0"/>
                      </a:endParaRPr>
                    </a:p>
                  </a:txBody>
                  <a:tcPr marL="71755" marR="71755" marT="71755" marB="71755"/>
                </a:tc>
                <a:extLst>
                  <a:ext uri="{0D108BD9-81ED-4DB2-BD59-A6C34878D82A}">
                    <a16:rowId xmlns:a16="http://schemas.microsoft.com/office/drawing/2014/main" val="753522452"/>
                  </a:ext>
                </a:extLst>
              </a:tr>
              <a:tr h="755252">
                <a:tc>
                  <a:txBody>
                    <a:bodyPr/>
                    <a:lstStyle/>
                    <a:p>
                      <a:pPr marL="144145" marR="0" indent="-144145">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4. artificial intelligence </a:t>
                      </a:r>
                      <a:endParaRPr lang="en-US" sz="2000">
                        <a:effectLst/>
                        <a:latin typeface="+mn-lt"/>
                        <a:ea typeface="Times New Roman" panose="02020603050405020304" pitchFamily="18" charset="0"/>
                      </a:endParaRPr>
                    </a:p>
                    <a:p>
                      <a:pPr marL="144145" marR="0" indent="-144145">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(AI) (n)</a:t>
                      </a:r>
                      <a:endParaRPr lang="en-US" sz="2000">
                        <a:effectLst/>
                        <a:latin typeface="+mn-lt"/>
                        <a:ea typeface="Times New Roman" panose="02020603050405020304" pitchFamily="18" charset="0"/>
                      </a:endParaRPr>
                    </a:p>
                  </a:txBody>
                  <a:tcPr marL="71755" marR="71755" marT="71755" marB="71755"/>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/ˌɑːtɪfɪʃl ɪnˈtelɪdʒəns/</a:t>
                      </a:r>
                      <a:endParaRPr lang="en-US" sz="20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the study and development of computer systems that can copy intelligent human behaviour</a:t>
                      </a:r>
                      <a:endParaRPr lang="en-US" sz="2000">
                        <a:effectLst/>
                        <a:latin typeface="+mn-lt"/>
                        <a:ea typeface="Times New Roman" panose="02020603050405020304" pitchFamily="18" charset="0"/>
                      </a:endParaRPr>
                    </a:p>
                  </a:txBody>
                  <a:tcPr marL="71755" marR="71755" marT="71755" marB="71755"/>
                </a:tc>
                <a:extLst>
                  <a:ext uri="{0D108BD9-81ED-4DB2-BD59-A6C34878D82A}">
                    <a16:rowId xmlns:a16="http://schemas.microsoft.com/office/drawing/2014/main" val="10002"/>
                  </a:ext>
                </a:extLst>
              </a:tr>
              <a:tr h="892628">
                <a:tc>
                  <a:txBody>
                    <a:bodyPr/>
                    <a:lstStyle/>
                    <a:p>
                      <a:pPr marL="144145" marR="0" indent="-144145">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5. measure (v)</a:t>
                      </a:r>
                      <a:endParaRPr lang="en-US" sz="2000">
                        <a:effectLst/>
                        <a:latin typeface="+mn-lt"/>
                        <a:ea typeface="Times New Roman" panose="02020603050405020304" pitchFamily="18" charset="0"/>
                      </a:endParaRPr>
                    </a:p>
                  </a:txBody>
                  <a:tcPr marL="71755" marR="71755" marT="71755" marB="71755"/>
                </a:tc>
                <a:tc>
                  <a:txBody>
                    <a:bodyPr/>
                    <a:lstStyle/>
                    <a:p>
                      <a:pPr marL="0" marR="0">
                        <a:spcBef>
                          <a:spcPts val="0"/>
                        </a:spcBef>
                        <a:spcAft>
                          <a:spcPts val="0"/>
                        </a:spcAft>
                      </a:pPr>
                      <a:r>
                        <a:rPr lang="vi-VN" sz="2000">
                          <a:solidFill>
                            <a:srgbClr val="000000"/>
                          </a:solidFill>
                          <a:effectLst/>
                          <a:latin typeface="+mn-lt"/>
                          <a:ea typeface="Times New Roman" panose="02020603050405020304" pitchFamily="18" charset="0"/>
                          <a:cs typeface="Times New Roman" panose="02020603050405020304" pitchFamily="18" charset="0"/>
                        </a:rPr>
                        <a:t>/ˈmeʒə(r)/</a:t>
                      </a:r>
                      <a:endParaRPr lang="en-US" sz="200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vi-VN" sz="2000" dirty="0">
                          <a:solidFill>
                            <a:srgbClr val="000000"/>
                          </a:solidFill>
                          <a:effectLst/>
                          <a:latin typeface="+mn-lt"/>
                          <a:ea typeface="Times New Roman" panose="02020603050405020304" pitchFamily="18" charset="0"/>
                          <a:cs typeface="Times New Roman" panose="02020603050405020304" pitchFamily="18" charset="0"/>
                        </a:rPr>
                        <a:t>to find the size, quantity, etc. of something in standard units</a:t>
                      </a:r>
                      <a:endParaRPr lang="en-US" sz="2000" dirty="0">
                        <a:effectLst/>
                        <a:latin typeface="+mn-lt"/>
                        <a:ea typeface="Times New Roman" panose="02020603050405020304" pitchFamily="18" charset="0"/>
                      </a:endParaRPr>
                    </a:p>
                  </a:txBody>
                  <a:tcPr marL="71755" marR="71755" marT="71755" marB="7175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7714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4" name="Rounded Rectangle 23"/>
          <p:cNvSpPr/>
          <p:nvPr/>
        </p:nvSpPr>
        <p:spPr>
          <a:xfrm>
            <a:off x="762538" y="3299125"/>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WHILE-READING</a:t>
            </a:r>
            <a:endParaRPr lang="en-GB" b="1" dirty="0">
              <a:solidFill>
                <a:srgbClr val="006673"/>
              </a:solidFill>
            </a:endParaRPr>
          </a:p>
        </p:txBody>
      </p:sp>
      <p:sp>
        <p:nvSpPr>
          <p:cNvPr id="25" name="Rectangle 24"/>
          <p:cNvSpPr/>
          <p:nvPr/>
        </p:nvSpPr>
        <p:spPr>
          <a:xfrm>
            <a:off x="5177303" y="1110010"/>
            <a:ext cx="625215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Watch a video</a:t>
            </a:r>
            <a:endParaRPr lang="en-GB" dirty="0">
              <a:solidFill>
                <a:srgbClr val="006673"/>
              </a:solidFill>
            </a:endParaRPr>
          </a:p>
        </p:txBody>
      </p:sp>
      <p:sp>
        <p:nvSpPr>
          <p:cNvPr id="26" name="Rectangle 25"/>
          <p:cNvSpPr/>
          <p:nvPr/>
        </p:nvSpPr>
        <p:spPr>
          <a:xfrm>
            <a:off x="5177303" y="1941905"/>
            <a:ext cx="6252159" cy="8487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1: </a:t>
            </a:r>
            <a:r>
              <a:rPr lang="en-GB" sz="1800" dirty="0">
                <a:solidFill>
                  <a:srgbClr val="006673"/>
                </a:solidFill>
                <a:effectLst/>
                <a:ea typeface="Times New Roman" panose="02020603050405020304" pitchFamily="18" charset="0"/>
                <a:cs typeface="Cambria" panose="02040503050406030204" pitchFamily="18" charset="0"/>
              </a:rPr>
              <a:t>Look at the pictures of </a:t>
            </a:r>
            <a:r>
              <a:rPr lang="en-GB" sz="1800" dirty="0" err="1">
                <a:solidFill>
                  <a:srgbClr val="006673"/>
                </a:solidFill>
                <a:effectLst/>
                <a:ea typeface="Times New Roman" panose="02020603050405020304" pitchFamily="18" charset="0"/>
                <a:cs typeface="Cambria" panose="02040503050406030204" pitchFamily="18" charset="0"/>
              </a:rPr>
              <a:t>Asimo</a:t>
            </a:r>
            <a:r>
              <a:rPr lang="en-GB" sz="1800" dirty="0">
                <a:solidFill>
                  <a:srgbClr val="006673"/>
                </a:solidFill>
                <a:effectLst/>
                <a:ea typeface="Times New Roman" panose="02020603050405020304" pitchFamily="18" charset="0"/>
                <a:cs typeface="Cambria" panose="02040503050406030204" pitchFamily="18" charset="0"/>
              </a:rPr>
              <a:t> and Sophia and discuss the questions below in pairs.</a:t>
            </a:r>
          </a:p>
          <a:p>
            <a:r>
              <a:rPr lang="en-US" sz="1800" dirty="0">
                <a:solidFill>
                  <a:srgbClr val="006673"/>
                </a:solidFill>
                <a:effectLst/>
                <a:ea typeface="Times New Roman" panose="02020603050405020304" pitchFamily="18" charset="0"/>
                <a:cs typeface="Cambria" panose="02040503050406030204" pitchFamily="18" charset="0"/>
              </a:rPr>
              <a:t>Vocabulary</a:t>
            </a:r>
          </a:p>
        </p:txBody>
      </p:sp>
      <p:sp>
        <p:nvSpPr>
          <p:cNvPr id="27" name="Rectangle 26"/>
          <p:cNvSpPr/>
          <p:nvPr/>
        </p:nvSpPr>
        <p:spPr>
          <a:xfrm>
            <a:off x="5177302" y="2944162"/>
            <a:ext cx="6287903" cy="1687127"/>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2: </a:t>
            </a:r>
            <a:r>
              <a:rPr lang="en-GB" sz="1800" dirty="0">
                <a:solidFill>
                  <a:srgbClr val="006673"/>
                </a:solidFill>
                <a:effectLst/>
                <a:ea typeface="Times New Roman" panose="02020603050405020304" pitchFamily="18" charset="0"/>
                <a:cs typeface="Cambria" panose="02040503050406030204" pitchFamily="18" charset="0"/>
              </a:rPr>
              <a:t>Read the text below and choose the best title for it.</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3</a:t>
            </a:r>
            <a:r>
              <a:rPr lang="vi-VN" sz="1800" dirty="0">
                <a:solidFill>
                  <a:srgbClr val="006673"/>
                </a:solidFill>
                <a:effectLst/>
                <a:ea typeface="Times New Roman" panose="02020603050405020304" pitchFamily="18" charset="0"/>
                <a:cs typeface="Cambria" panose="02040503050406030204" pitchFamily="18" charset="0"/>
              </a:rPr>
              <a:t>: </a:t>
            </a:r>
            <a:r>
              <a:rPr lang="en-GB" sz="1800" dirty="0">
                <a:solidFill>
                  <a:srgbClr val="006673"/>
                </a:solidFill>
                <a:effectLst/>
                <a:ea typeface="Times New Roman" panose="02020603050405020304" pitchFamily="18" charset="0"/>
                <a:cs typeface="Cambria" panose="02040503050406030204" pitchFamily="18" charset="0"/>
              </a:rPr>
              <a:t>Read the text again and match the pictures with the uses of AI.</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4: </a:t>
            </a:r>
            <a:r>
              <a:rPr lang="en-GB" sz="1800" dirty="0">
                <a:solidFill>
                  <a:srgbClr val="006673"/>
                </a:solidFill>
                <a:effectLst/>
                <a:ea typeface="Times New Roman" panose="02020603050405020304" pitchFamily="18" charset="0"/>
                <a:cs typeface="Cambria" panose="02040503050406030204" pitchFamily="18" charset="0"/>
              </a:rPr>
              <a:t>Decide whether the following statements are true (T) or false (F).</a:t>
            </a:r>
            <a:endParaRPr lang="en-US" sz="1800" dirty="0">
              <a:solidFill>
                <a:srgbClr val="006673"/>
              </a:solidFill>
              <a:effectLst/>
              <a:ea typeface="Times New Roman" panose="02020603050405020304" pitchFamily="18" charset="0"/>
            </a:endParaRP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1796918" y="2308812"/>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Tree>
    <p:extLst>
      <p:ext uri="{BB962C8B-B14F-4D97-AF65-F5344CB8AC3E}">
        <p14:creationId xmlns:p14="http://schemas.microsoft.com/office/powerpoint/2010/main" val="385643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164832"/>
            <a:ext cx="8882744" cy="461665"/>
          </a:xfrm>
          <a:prstGeom prst="rect">
            <a:avLst/>
          </a:prstGeom>
          <a:noFill/>
        </p:spPr>
        <p:txBody>
          <a:bodyPr wrap="square">
            <a:spAutoFit/>
          </a:bodyPr>
          <a:lstStyle/>
          <a:p>
            <a:r>
              <a:rPr lang="en-GB"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Read the text and choose the best title for it (p.55).</a:t>
            </a:r>
            <a:endParaRPr lang="en-VN" sz="2400" b="1" dirty="0">
              <a:solidFill>
                <a:srgbClr val="F26532"/>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2" name="Google Shape;232;g10ccc671e94_0_158">
            <a:extLst>
              <a:ext uri="{FF2B5EF4-FFF2-40B4-BE49-F238E27FC236}">
                <a16:creationId xmlns:a16="http://schemas.microsoft.com/office/drawing/2014/main" id="{998F4374-B1CB-8445-BD74-912D7F50FA55}"/>
              </a:ext>
            </a:extLst>
          </p:cNvPr>
          <p:cNvSpPr/>
          <p:nvPr/>
        </p:nvSpPr>
        <p:spPr>
          <a:xfrm>
            <a:off x="1386939" y="1934186"/>
            <a:ext cx="9971843" cy="880279"/>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139700" lvl="0" algn="l" rtl="0">
              <a:spcBef>
                <a:spcPts val="0"/>
              </a:spcBef>
              <a:spcAft>
                <a:spcPts val="0"/>
              </a:spcAft>
              <a:buSzPts val="1400"/>
            </a:pPr>
            <a:r>
              <a:rPr lang="en-US" sz="2800" dirty="0">
                <a:solidFill>
                  <a:schemeClr val="dk1"/>
                </a:solidFill>
              </a:rPr>
              <a:t>A. AI development over time</a:t>
            </a:r>
            <a:endParaRPr sz="2800" dirty="0"/>
          </a:p>
        </p:txBody>
      </p:sp>
      <p:sp>
        <p:nvSpPr>
          <p:cNvPr id="15" name="Google Shape;234;g10ccc671e94_0_158">
            <a:extLst>
              <a:ext uri="{FF2B5EF4-FFF2-40B4-BE49-F238E27FC236}">
                <a16:creationId xmlns:a16="http://schemas.microsoft.com/office/drawing/2014/main" id="{931325E4-F169-F94C-AA8B-C82292E7DC9B}"/>
              </a:ext>
            </a:extLst>
          </p:cNvPr>
          <p:cNvSpPr/>
          <p:nvPr/>
        </p:nvSpPr>
        <p:spPr>
          <a:xfrm>
            <a:off x="1386940" y="3124625"/>
            <a:ext cx="9971842" cy="684928"/>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800" dirty="0"/>
              <a:t>B. Robots: The best AI inventions</a:t>
            </a:r>
            <a:endParaRPr sz="2800" dirty="0"/>
          </a:p>
        </p:txBody>
      </p:sp>
      <p:sp>
        <p:nvSpPr>
          <p:cNvPr id="16" name="Google Shape;233;g10ccc671e94_0_158">
            <a:extLst>
              <a:ext uri="{FF2B5EF4-FFF2-40B4-BE49-F238E27FC236}">
                <a16:creationId xmlns:a16="http://schemas.microsoft.com/office/drawing/2014/main" id="{EDAE59A8-FFF0-514A-B2A8-4DC6E08D633A}"/>
              </a:ext>
            </a:extLst>
          </p:cNvPr>
          <p:cNvSpPr/>
          <p:nvPr/>
        </p:nvSpPr>
        <p:spPr>
          <a:xfrm>
            <a:off x="1386939" y="4043536"/>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800" dirty="0"/>
              <a:t>C. AI in use today</a:t>
            </a:r>
            <a:endParaRPr sz="2800" dirty="0"/>
          </a:p>
        </p:txBody>
      </p:sp>
      <p:sp>
        <p:nvSpPr>
          <p:cNvPr id="11" name="Google Shape;233;g10ccc671e94_0_158">
            <a:extLst>
              <a:ext uri="{FF2B5EF4-FFF2-40B4-BE49-F238E27FC236}">
                <a16:creationId xmlns:a16="http://schemas.microsoft.com/office/drawing/2014/main" id="{4A7E5229-D037-4531-8F17-7690B93FCEE3}"/>
              </a:ext>
            </a:extLst>
          </p:cNvPr>
          <p:cNvSpPr/>
          <p:nvPr/>
        </p:nvSpPr>
        <p:spPr>
          <a:xfrm>
            <a:off x="1386938" y="5315959"/>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800" dirty="0">
                <a:latin typeface="Calibri" panose="020F0502020204030204" pitchFamily="34" charset="0"/>
                <a:cs typeface="Calibri" panose="020F0502020204030204" pitchFamily="34" charset="0"/>
              </a:rPr>
              <a:t>D. AI in education</a:t>
            </a:r>
            <a:endParaRP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389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164832"/>
            <a:ext cx="6920753" cy="523220"/>
          </a:xfrm>
          <a:prstGeom prst="rect">
            <a:avLst/>
          </a:prstGeom>
          <a:noFill/>
        </p:spPr>
        <p:txBody>
          <a:bodyPr wrap="square">
            <a:spAutoFit/>
          </a:bodyPr>
          <a:lstStyle/>
          <a:p>
            <a:r>
              <a:rPr lang="en-GB" sz="2800" b="1" dirty="0">
                <a:solidFill>
                  <a:srgbClr val="F26532"/>
                </a:solidFill>
              </a:rPr>
              <a:t>Read the text and choose the main idea.</a:t>
            </a:r>
            <a:endParaRPr lang="en-VN" sz="2800" b="1" dirty="0">
              <a:solidFill>
                <a:srgbClr val="F26532"/>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TextBox 1">
            <a:extLst>
              <a:ext uri="{FF2B5EF4-FFF2-40B4-BE49-F238E27FC236}">
                <a16:creationId xmlns:a16="http://schemas.microsoft.com/office/drawing/2014/main" id="{8A4106C1-4961-324D-8ADA-03CEBC9ADCF8}"/>
              </a:ext>
            </a:extLst>
          </p:cNvPr>
          <p:cNvSpPr txBox="1"/>
          <p:nvPr/>
        </p:nvSpPr>
        <p:spPr>
          <a:xfrm>
            <a:off x="746747" y="1688052"/>
            <a:ext cx="11008659" cy="4616648"/>
          </a:xfrm>
          <a:prstGeom prst="rect">
            <a:avLst/>
          </a:prstGeom>
          <a:noFill/>
        </p:spPr>
        <p:txBody>
          <a:bodyPr wrap="square" rtlCol="0">
            <a:spAutoFit/>
          </a:bodyPr>
          <a:lstStyle/>
          <a:p>
            <a:pPr lvl="0" algn="just"/>
            <a:r>
              <a:rPr lang="en-US" sz="2100" dirty="0">
                <a:solidFill>
                  <a:schemeClr val="dk1"/>
                </a:solidFill>
              </a:rPr>
              <a:t>In 2000, </a:t>
            </a:r>
            <a:r>
              <a:rPr lang="en-US" sz="2100" dirty="0" err="1">
                <a:solidFill>
                  <a:schemeClr val="dk1"/>
                </a:solidFill>
              </a:rPr>
              <a:t>Asimo</a:t>
            </a:r>
            <a:r>
              <a:rPr lang="en-US" sz="2100" dirty="0">
                <a:solidFill>
                  <a:schemeClr val="dk1"/>
                </a:solidFill>
              </a:rPr>
              <a:t>, a robot created by Honda amazed everyone by just walking down the stairs. Twenty years later, a robot named Sophia can even communicate with people by using human language and expressing emotions.</a:t>
            </a:r>
          </a:p>
          <a:p>
            <a:pPr lvl="0" algn="just"/>
            <a:r>
              <a:rPr lang="en-US" sz="2100" dirty="0">
                <a:solidFill>
                  <a:schemeClr val="dk1"/>
                </a:solidFill>
              </a:rPr>
              <a:t>However, robots are just one example of Artificial Intelligence (AI) – the study and development of machines that can copy human intelligence. Nowadays, AI has bene applied to various areas of life.</a:t>
            </a:r>
          </a:p>
          <a:p>
            <a:pPr lvl="0" algn="just"/>
            <a:r>
              <a:rPr lang="en-US" sz="2100" dirty="0">
                <a:solidFill>
                  <a:schemeClr val="dk1"/>
                </a:solidFill>
              </a:rPr>
              <a:t>At home, devices such as vacuum cleaners can now use AI to measure the room size and recognize any furniture. They can then decide on the most effective way to clean the house.</a:t>
            </a:r>
          </a:p>
          <a:p>
            <a:pPr lvl="0" algn="just"/>
            <a:r>
              <a:rPr lang="en-US" sz="2100" dirty="0">
                <a:solidFill>
                  <a:schemeClr val="dk1"/>
                </a:solidFill>
              </a:rPr>
              <a:t>In transport, AI can be used on many smartphones to collect information about traffic. This can then help drivers find the most suitable route. Travelling has become much more convenient thanks to AI. </a:t>
            </a:r>
          </a:p>
          <a:p>
            <a:pPr lvl="0" algn="just"/>
            <a:r>
              <a:rPr lang="en-US" sz="2100" dirty="0">
                <a:solidFill>
                  <a:schemeClr val="dk1"/>
                </a:solidFill>
              </a:rPr>
              <a:t>At work, the uses of AI are even more useful and exciting. Computer </a:t>
            </a:r>
            <a:r>
              <a:rPr lang="en-US" sz="2100" dirty="0" err="1">
                <a:solidFill>
                  <a:schemeClr val="dk1"/>
                </a:solidFill>
              </a:rPr>
              <a:t>programmes</a:t>
            </a:r>
            <a:r>
              <a:rPr lang="en-US" sz="2100" dirty="0">
                <a:solidFill>
                  <a:schemeClr val="dk1"/>
                </a:solidFill>
              </a:rPr>
              <a:t>, such as software or chatbots, can help customers plan their holidays, book flights and hotels, and answer questions.</a:t>
            </a:r>
          </a:p>
          <a:p>
            <a:pPr lvl="0" algn="just"/>
            <a:r>
              <a:rPr lang="en-US" sz="2100" dirty="0">
                <a:solidFill>
                  <a:schemeClr val="dk1"/>
                </a:solidFill>
              </a:rPr>
              <a:t>AI is one of the most important inventions of the 21</a:t>
            </a:r>
            <a:r>
              <a:rPr lang="en-US" sz="2100" baseline="30000" dirty="0">
                <a:solidFill>
                  <a:schemeClr val="dk1"/>
                </a:solidFill>
              </a:rPr>
              <a:t>st</a:t>
            </a:r>
            <a:r>
              <a:rPr lang="en-US" sz="2100" dirty="0">
                <a:solidFill>
                  <a:schemeClr val="dk1"/>
                </a:solidFill>
              </a:rPr>
              <a:t> century. It has completely changed our daily work and life.</a:t>
            </a:r>
          </a:p>
        </p:txBody>
      </p:sp>
    </p:spTree>
    <p:extLst>
      <p:ext uri="{BB962C8B-B14F-4D97-AF65-F5344CB8AC3E}">
        <p14:creationId xmlns:p14="http://schemas.microsoft.com/office/powerpoint/2010/main" val="31180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164832"/>
            <a:ext cx="8882744" cy="461665"/>
          </a:xfrm>
          <a:prstGeom prst="rect">
            <a:avLst/>
          </a:prstGeom>
          <a:noFill/>
        </p:spPr>
        <p:txBody>
          <a:bodyPr wrap="square">
            <a:spAutoFit/>
          </a:bodyPr>
          <a:lstStyle/>
          <a:p>
            <a:r>
              <a:rPr lang="en-GB"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Read the text and choose the best title for it (p.55).</a:t>
            </a:r>
            <a:endParaRPr lang="en-VN" sz="2400" b="1" dirty="0">
              <a:solidFill>
                <a:srgbClr val="F26532"/>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2" name="Google Shape;232;g10ccc671e94_0_158">
            <a:extLst>
              <a:ext uri="{FF2B5EF4-FFF2-40B4-BE49-F238E27FC236}">
                <a16:creationId xmlns:a16="http://schemas.microsoft.com/office/drawing/2014/main" id="{998F4374-B1CB-8445-BD74-912D7F50FA55}"/>
              </a:ext>
            </a:extLst>
          </p:cNvPr>
          <p:cNvSpPr/>
          <p:nvPr/>
        </p:nvSpPr>
        <p:spPr>
          <a:xfrm>
            <a:off x="1386939" y="1934186"/>
            <a:ext cx="9971843" cy="880279"/>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139700" lvl="0" algn="l" rtl="0">
              <a:spcBef>
                <a:spcPts val="0"/>
              </a:spcBef>
              <a:spcAft>
                <a:spcPts val="0"/>
              </a:spcAft>
              <a:buSzPts val="1400"/>
            </a:pPr>
            <a:r>
              <a:rPr lang="en-US" sz="2800" dirty="0">
                <a:solidFill>
                  <a:schemeClr val="dk1"/>
                </a:solidFill>
              </a:rPr>
              <a:t>A. AI development over time</a:t>
            </a:r>
            <a:endParaRPr sz="2800" dirty="0"/>
          </a:p>
        </p:txBody>
      </p:sp>
      <p:sp>
        <p:nvSpPr>
          <p:cNvPr id="15" name="Google Shape;234;g10ccc671e94_0_158">
            <a:extLst>
              <a:ext uri="{FF2B5EF4-FFF2-40B4-BE49-F238E27FC236}">
                <a16:creationId xmlns:a16="http://schemas.microsoft.com/office/drawing/2014/main" id="{931325E4-F169-F94C-AA8B-C82292E7DC9B}"/>
              </a:ext>
            </a:extLst>
          </p:cNvPr>
          <p:cNvSpPr/>
          <p:nvPr/>
        </p:nvSpPr>
        <p:spPr>
          <a:xfrm>
            <a:off x="1386940" y="3124625"/>
            <a:ext cx="9971842" cy="684928"/>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800" dirty="0"/>
              <a:t>B. Robots: The best AI inventions</a:t>
            </a:r>
            <a:endParaRPr sz="2800" dirty="0"/>
          </a:p>
        </p:txBody>
      </p:sp>
      <p:sp>
        <p:nvSpPr>
          <p:cNvPr id="16" name="Google Shape;233;g10ccc671e94_0_158">
            <a:extLst>
              <a:ext uri="{FF2B5EF4-FFF2-40B4-BE49-F238E27FC236}">
                <a16:creationId xmlns:a16="http://schemas.microsoft.com/office/drawing/2014/main" id="{EDAE59A8-FFF0-514A-B2A8-4DC6E08D633A}"/>
              </a:ext>
            </a:extLst>
          </p:cNvPr>
          <p:cNvSpPr/>
          <p:nvPr/>
        </p:nvSpPr>
        <p:spPr>
          <a:xfrm>
            <a:off x="1386939" y="4043536"/>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800" dirty="0"/>
              <a:t>C. AI in use today</a:t>
            </a:r>
            <a:endParaRPr sz="2800" dirty="0"/>
          </a:p>
        </p:txBody>
      </p:sp>
      <p:sp>
        <p:nvSpPr>
          <p:cNvPr id="11" name="Google Shape;233;g10ccc671e94_0_158">
            <a:extLst>
              <a:ext uri="{FF2B5EF4-FFF2-40B4-BE49-F238E27FC236}">
                <a16:creationId xmlns:a16="http://schemas.microsoft.com/office/drawing/2014/main" id="{4A7E5229-D037-4531-8F17-7690B93FCEE3}"/>
              </a:ext>
            </a:extLst>
          </p:cNvPr>
          <p:cNvSpPr/>
          <p:nvPr/>
        </p:nvSpPr>
        <p:spPr>
          <a:xfrm>
            <a:off x="1386938" y="5315959"/>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800" dirty="0">
                <a:latin typeface="Calibri" panose="020F0502020204030204" pitchFamily="34" charset="0"/>
                <a:cs typeface="Calibri" panose="020F0502020204030204" pitchFamily="34" charset="0"/>
              </a:rPr>
              <a:t>D. AI in education</a:t>
            </a:r>
            <a:endParaRPr sz="2800" dirty="0">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A72048DF-C910-4D20-B0C1-2F001920FE8E}"/>
              </a:ext>
            </a:extLst>
          </p:cNvPr>
          <p:cNvSpPr/>
          <p:nvPr/>
        </p:nvSpPr>
        <p:spPr>
          <a:xfrm>
            <a:off x="1386938" y="4372256"/>
            <a:ext cx="415467" cy="381000"/>
          </a:xfrm>
          <a:prstGeom prst="ellipse">
            <a:avLst/>
          </a:prstGeom>
          <a:noFill/>
          <a:ln w="28575">
            <a:solidFill>
              <a:srgbClr val="F26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18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615452" y="952503"/>
            <a:ext cx="9829801" cy="954107"/>
          </a:xfrm>
          <a:prstGeom prst="rect">
            <a:avLst/>
          </a:prstGeom>
          <a:noFill/>
        </p:spPr>
        <p:txBody>
          <a:bodyPr wrap="square">
            <a:spAutoFit/>
          </a:bodyPr>
          <a:lstStyle/>
          <a:p>
            <a:pPr marL="0" marR="0" algn="just">
              <a:spcBef>
                <a:spcPts val="0"/>
              </a:spcBef>
              <a:spcAft>
                <a:spcPts val="0"/>
              </a:spcAft>
            </a:pPr>
            <a:r>
              <a:rPr lang="en-GB" sz="28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Read the text again and match the pictures with the uses of AI (p.55).</a:t>
            </a:r>
            <a:endParaRPr lang="en-US" sz="2800" dirty="0">
              <a:solidFill>
                <a:srgbClr val="F2653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Box 1">
            <a:extLst>
              <a:ext uri="{FF2B5EF4-FFF2-40B4-BE49-F238E27FC236}">
                <a16:creationId xmlns:a16="http://schemas.microsoft.com/office/drawing/2014/main" id="{8A4106C1-4961-324D-8ADA-03CEBC9ADCF8}"/>
              </a:ext>
            </a:extLst>
          </p:cNvPr>
          <p:cNvSpPr txBox="1"/>
          <p:nvPr/>
        </p:nvSpPr>
        <p:spPr>
          <a:xfrm>
            <a:off x="937120" y="2736502"/>
            <a:ext cx="4097396" cy="1384995"/>
          </a:xfrm>
          <a:prstGeom prst="rect">
            <a:avLst/>
          </a:prstGeom>
          <a:noFill/>
        </p:spPr>
        <p:txBody>
          <a:bodyPr wrap="square" rtlCol="0">
            <a:spAutoFit/>
          </a:bodyPr>
          <a:lstStyle/>
          <a:p>
            <a:pPr marL="457200" lvl="0" indent="-457200" algn="just">
              <a:buAutoNum type="alphaLcPeriod"/>
            </a:pPr>
            <a:r>
              <a:rPr lang="en-US" sz="2800" dirty="0">
                <a:solidFill>
                  <a:schemeClr val="dk1"/>
                </a:solidFill>
              </a:rPr>
              <a:t>Uses of AI at home</a:t>
            </a:r>
          </a:p>
          <a:p>
            <a:pPr marL="457200" lvl="0" indent="-457200" algn="just">
              <a:buAutoNum type="alphaLcPeriod"/>
            </a:pPr>
            <a:r>
              <a:rPr lang="en-US" sz="2800" dirty="0">
                <a:solidFill>
                  <a:schemeClr val="dk1"/>
                </a:solidFill>
              </a:rPr>
              <a:t>Uses of AI at work</a:t>
            </a:r>
          </a:p>
          <a:p>
            <a:pPr marL="457200" lvl="0" indent="-457200" algn="just">
              <a:buAutoNum type="alphaLcPeriod"/>
            </a:pPr>
            <a:r>
              <a:rPr lang="en-US" sz="2800" dirty="0">
                <a:solidFill>
                  <a:schemeClr val="dk1"/>
                </a:solidFill>
              </a:rPr>
              <a:t>Uses of AI in transport</a:t>
            </a:r>
          </a:p>
        </p:txBody>
      </p:sp>
      <p:pic>
        <p:nvPicPr>
          <p:cNvPr id="4" name="Picture 3" descr="A picture containing text&#10;&#10;Description automatically generated">
            <a:extLst>
              <a:ext uri="{FF2B5EF4-FFF2-40B4-BE49-F238E27FC236}">
                <a16:creationId xmlns:a16="http://schemas.microsoft.com/office/drawing/2014/main" id="{F93DA709-31CF-4796-AE4C-EDBED45C5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747" y="2301749"/>
            <a:ext cx="6544705" cy="2539429"/>
          </a:xfrm>
          <a:prstGeom prst="rect">
            <a:avLst/>
          </a:prstGeom>
        </p:spPr>
      </p:pic>
    </p:spTree>
    <p:extLst>
      <p:ext uri="{BB962C8B-B14F-4D97-AF65-F5344CB8AC3E}">
        <p14:creationId xmlns:p14="http://schemas.microsoft.com/office/powerpoint/2010/main" val="73711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4506662" cy="627454"/>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16" name="TextBox 15">
            <a:extLst>
              <a:ext uri="{FF2B5EF4-FFF2-40B4-BE49-F238E27FC236}">
                <a16:creationId xmlns:a16="http://schemas.microsoft.com/office/drawing/2014/main" id="{308E0627-9B64-414D-94C5-F7ECBA1EE60F}"/>
              </a:ext>
            </a:extLst>
          </p:cNvPr>
          <p:cNvSpPr txBox="1"/>
          <p:nvPr/>
        </p:nvSpPr>
        <p:spPr>
          <a:xfrm>
            <a:off x="3696419" y="3781323"/>
            <a:ext cx="7564159" cy="646331"/>
          </a:xfrm>
          <a:prstGeom prst="rect">
            <a:avLst/>
          </a:prstGeom>
          <a:noFill/>
        </p:spPr>
        <p:txBody>
          <a:bodyPr wrap="square" rtlCol="0">
            <a:spAutoFit/>
          </a:bodyPr>
          <a:lstStyle/>
          <a:p>
            <a:r>
              <a:rPr lang="en-GB" sz="3600" b="1" dirty="0">
                <a:solidFill>
                  <a:srgbClr val="048DA4"/>
                </a:solidFill>
              </a:rPr>
              <a:t>Artificial intelligence</a:t>
            </a:r>
            <a:endParaRPr lang="en-VN" sz="3600" dirty="0">
              <a:solidFill>
                <a:srgbClr val="048DA4"/>
              </a:solidFill>
            </a:endParaRPr>
          </a:p>
        </p:txBody>
      </p:sp>
      <p:pic>
        <p:nvPicPr>
          <p:cNvPr id="3" name="Picture 2">
            <a:extLst>
              <a:ext uri="{FF2B5EF4-FFF2-40B4-BE49-F238E27FC236}">
                <a16:creationId xmlns:a16="http://schemas.microsoft.com/office/drawing/2014/main" id="{BD5601C0-0307-40CF-BC94-87B6505FACAD}"/>
              </a:ext>
            </a:extLst>
          </p:cNvPr>
          <p:cNvPicPr>
            <a:picLocks noChangeAspect="1"/>
          </p:cNvPicPr>
          <p:nvPr/>
        </p:nvPicPr>
        <p:blipFill rotWithShape="1">
          <a:blip r:embed="rId2">
            <a:extLst>
              <a:ext uri="{28A0092B-C50C-407E-A947-70E740481C1C}">
                <a14:useLocalDpi xmlns:a14="http://schemas.microsoft.com/office/drawing/2010/main" val="0"/>
              </a:ext>
            </a:extLst>
          </a:blip>
          <a:srcRect r="37481"/>
          <a:stretch/>
        </p:blipFill>
        <p:spPr>
          <a:xfrm>
            <a:off x="0" y="0"/>
            <a:ext cx="12192000" cy="2188296"/>
          </a:xfrm>
          <a:prstGeom prst="rect">
            <a:avLst/>
          </a:prstGeom>
        </p:spPr>
      </p:pic>
      <p:sp>
        <p:nvSpPr>
          <p:cNvPr id="5" name="TextBox 4">
            <a:extLst>
              <a:ext uri="{FF2B5EF4-FFF2-40B4-BE49-F238E27FC236}">
                <a16:creationId xmlns:a16="http://schemas.microsoft.com/office/drawing/2014/main" id="{35DF77EB-655D-46EF-9E8B-FA2AF8707694}"/>
              </a:ext>
            </a:extLst>
          </p:cNvPr>
          <p:cNvSpPr txBox="1"/>
          <p:nvPr/>
        </p:nvSpPr>
        <p:spPr>
          <a:xfrm>
            <a:off x="1027615" y="401650"/>
            <a:ext cx="1478856"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5</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244105" y="716817"/>
            <a:ext cx="578542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INVENTIONS</a:t>
            </a:r>
          </a:p>
        </p:txBody>
      </p:sp>
      <p:sp>
        <p:nvSpPr>
          <p:cNvPr id="27" name="TextBox 26">
            <a:extLst>
              <a:ext uri="{FF2B5EF4-FFF2-40B4-BE49-F238E27FC236}">
                <a16:creationId xmlns:a16="http://schemas.microsoft.com/office/drawing/2014/main" id="{EB47DCBC-9091-47D9-B368-F9923F624982}"/>
              </a:ext>
            </a:extLst>
          </p:cNvPr>
          <p:cNvSpPr txBox="1"/>
          <p:nvPr/>
        </p:nvSpPr>
        <p:spPr>
          <a:xfrm>
            <a:off x="6519377" y="2826680"/>
            <a:ext cx="4103992" cy="584775"/>
          </a:xfrm>
          <a:prstGeom prst="rect">
            <a:avLst/>
          </a:prstGeom>
          <a:noFill/>
        </p:spPr>
        <p:txBody>
          <a:bodyPr wrap="square" rtlCol="0">
            <a:spAutoFit/>
          </a:bodyPr>
          <a:lstStyle/>
          <a:p>
            <a:r>
              <a:rPr lang="en-US" sz="3200" b="1" dirty="0">
                <a:solidFill>
                  <a:schemeClr val="bg1"/>
                </a:solidFill>
                <a:latin typeface="UTM Facebook K&amp;T" pitchFamily="18" charset="0"/>
              </a:rPr>
              <a:t>READING</a:t>
            </a:r>
          </a:p>
        </p:txBody>
      </p:sp>
      <p:sp>
        <p:nvSpPr>
          <p:cNvPr id="25" name="Rectangle 24"/>
          <p:cNvSpPr/>
          <p:nvPr/>
        </p:nvSpPr>
        <p:spPr>
          <a:xfrm>
            <a:off x="2167671" y="2805341"/>
            <a:ext cx="2878040" cy="627454"/>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1CEF878-588C-4D1A-8EFD-9AE7A71F41C4}"/>
              </a:ext>
            </a:extLst>
          </p:cNvPr>
          <p:cNvSpPr txBox="1"/>
          <p:nvPr/>
        </p:nvSpPr>
        <p:spPr>
          <a:xfrm>
            <a:off x="2027861" y="2823227"/>
            <a:ext cx="3208247" cy="646331"/>
          </a:xfrm>
          <a:prstGeom prst="rect">
            <a:avLst/>
          </a:prstGeom>
          <a:noFill/>
        </p:spPr>
        <p:txBody>
          <a:bodyPr wrap="square" rtlCol="0">
            <a:spAutoFit/>
          </a:bodyPr>
          <a:lstStyle/>
          <a:p>
            <a:pPr algn="ctr"/>
            <a:r>
              <a:rPr lang="en-US" sz="3600" dirty="0">
                <a:solidFill>
                  <a:srgbClr val="048DA4"/>
                </a:solidFill>
                <a:latin typeface="Bookman Old Style" pitchFamily="18" charset="0"/>
              </a:rPr>
              <a:t>LESSON 3</a:t>
            </a:r>
          </a:p>
        </p:txBody>
      </p:sp>
    </p:spTree>
    <p:extLst>
      <p:ext uri="{BB962C8B-B14F-4D97-AF65-F5344CB8AC3E}">
        <p14:creationId xmlns:p14="http://schemas.microsoft.com/office/powerpoint/2010/main" val="32342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615452" y="952503"/>
            <a:ext cx="9829801" cy="954107"/>
          </a:xfrm>
          <a:prstGeom prst="rect">
            <a:avLst/>
          </a:prstGeom>
          <a:noFill/>
        </p:spPr>
        <p:txBody>
          <a:bodyPr wrap="square">
            <a:spAutoFit/>
          </a:bodyPr>
          <a:lstStyle/>
          <a:p>
            <a:pPr marL="0" marR="0" algn="just">
              <a:spcBef>
                <a:spcPts val="0"/>
              </a:spcBef>
              <a:spcAft>
                <a:spcPts val="0"/>
              </a:spcAft>
            </a:pPr>
            <a:r>
              <a:rPr lang="en-GB" sz="28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Read the text again and match the pictures with the uses of AI (p.55).</a:t>
            </a:r>
            <a:endParaRPr lang="en-US" sz="2800" dirty="0">
              <a:solidFill>
                <a:srgbClr val="F2653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Box 1">
            <a:extLst>
              <a:ext uri="{FF2B5EF4-FFF2-40B4-BE49-F238E27FC236}">
                <a16:creationId xmlns:a16="http://schemas.microsoft.com/office/drawing/2014/main" id="{8A4106C1-4961-324D-8ADA-03CEBC9ADCF8}"/>
              </a:ext>
            </a:extLst>
          </p:cNvPr>
          <p:cNvSpPr txBox="1"/>
          <p:nvPr/>
        </p:nvSpPr>
        <p:spPr>
          <a:xfrm>
            <a:off x="4481654" y="5275625"/>
            <a:ext cx="4097396" cy="461665"/>
          </a:xfrm>
          <a:prstGeom prst="rect">
            <a:avLst/>
          </a:prstGeom>
          <a:noFill/>
        </p:spPr>
        <p:txBody>
          <a:bodyPr wrap="square" rtlCol="0">
            <a:spAutoFit/>
          </a:bodyPr>
          <a:lstStyle/>
          <a:p>
            <a:pPr marL="457200" lvl="0" indent="-457200" algn="just">
              <a:buAutoNum type="alphaLcPeriod"/>
            </a:pPr>
            <a:r>
              <a:rPr lang="en-US" sz="2400" dirty="0">
                <a:solidFill>
                  <a:schemeClr val="dk1"/>
                </a:solidFill>
              </a:rPr>
              <a:t>Uses of AI at home</a:t>
            </a:r>
          </a:p>
        </p:txBody>
      </p:sp>
      <p:pic>
        <p:nvPicPr>
          <p:cNvPr id="4" name="Picture 3" descr="A picture containing text&#10;&#10;Description automatically generated">
            <a:extLst>
              <a:ext uri="{FF2B5EF4-FFF2-40B4-BE49-F238E27FC236}">
                <a16:creationId xmlns:a16="http://schemas.microsoft.com/office/drawing/2014/main" id="{F93DA709-31CF-4796-AE4C-EDBED45C5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203" y="2358352"/>
            <a:ext cx="8429911" cy="3054704"/>
          </a:xfrm>
          <a:prstGeom prst="rect">
            <a:avLst/>
          </a:prstGeom>
        </p:spPr>
      </p:pic>
      <p:sp>
        <p:nvSpPr>
          <p:cNvPr id="9" name="TextBox 8">
            <a:extLst>
              <a:ext uri="{FF2B5EF4-FFF2-40B4-BE49-F238E27FC236}">
                <a16:creationId xmlns:a16="http://schemas.microsoft.com/office/drawing/2014/main" id="{66E60F86-95C4-416E-8183-9C4F6E42633F}"/>
              </a:ext>
            </a:extLst>
          </p:cNvPr>
          <p:cNvSpPr txBox="1"/>
          <p:nvPr/>
        </p:nvSpPr>
        <p:spPr>
          <a:xfrm>
            <a:off x="1305731" y="4951391"/>
            <a:ext cx="4097396" cy="461665"/>
          </a:xfrm>
          <a:prstGeom prst="rect">
            <a:avLst/>
          </a:prstGeom>
          <a:noFill/>
        </p:spPr>
        <p:txBody>
          <a:bodyPr wrap="square" rtlCol="0">
            <a:spAutoFit/>
          </a:bodyPr>
          <a:lstStyle/>
          <a:p>
            <a:pPr lvl="0" algn="just"/>
            <a:r>
              <a:rPr lang="en-US" sz="2400" dirty="0">
                <a:solidFill>
                  <a:schemeClr val="dk1"/>
                </a:solidFill>
              </a:rPr>
              <a:t>c. Uses of AI in transport</a:t>
            </a:r>
          </a:p>
        </p:txBody>
      </p:sp>
      <p:sp>
        <p:nvSpPr>
          <p:cNvPr id="11" name="TextBox 10">
            <a:extLst>
              <a:ext uri="{FF2B5EF4-FFF2-40B4-BE49-F238E27FC236}">
                <a16:creationId xmlns:a16="http://schemas.microsoft.com/office/drawing/2014/main" id="{EAD7BA43-BAFB-49E4-BB76-3AC07D90D151}"/>
              </a:ext>
            </a:extLst>
          </p:cNvPr>
          <p:cNvSpPr txBox="1"/>
          <p:nvPr/>
        </p:nvSpPr>
        <p:spPr>
          <a:xfrm>
            <a:off x="7661733" y="4421011"/>
            <a:ext cx="4097396" cy="461665"/>
          </a:xfrm>
          <a:prstGeom prst="rect">
            <a:avLst/>
          </a:prstGeom>
          <a:noFill/>
        </p:spPr>
        <p:txBody>
          <a:bodyPr wrap="square" rtlCol="0">
            <a:spAutoFit/>
          </a:bodyPr>
          <a:lstStyle/>
          <a:p>
            <a:pPr lvl="0" algn="just"/>
            <a:r>
              <a:rPr lang="en-US" sz="2400" dirty="0">
                <a:solidFill>
                  <a:schemeClr val="dk1"/>
                </a:solidFill>
              </a:rPr>
              <a:t>b. Uses of AI at work</a:t>
            </a:r>
          </a:p>
        </p:txBody>
      </p:sp>
    </p:spTree>
    <p:extLst>
      <p:ext uri="{BB962C8B-B14F-4D97-AF65-F5344CB8AC3E}">
        <p14:creationId xmlns:p14="http://schemas.microsoft.com/office/powerpoint/2010/main" val="3161428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11558" y="913528"/>
            <a:ext cx="10093351" cy="954107"/>
          </a:xfrm>
          <a:prstGeom prst="rect">
            <a:avLst/>
          </a:prstGeom>
          <a:noFill/>
        </p:spPr>
        <p:txBody>
          <a:bodyPr wrap="square">
            <a:spAutoFit/>
          </a:bodyPr>
          <a:lstStyle/>
          <a:p>
            <a:pPr marL="0" marR="0" algn="just">
              <a:spcBef>
                <a:spcPts val="0"/>
              </a:spcBef>
              <a:spcAft>
                <a:spcPts val="0"/>
              </a:spcAft>
            </a:pPr>
            <a:r>
              <a:rPr lang="en-GB" sz="28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Decide whether the following statements are true (T) or false (F) (p.55).</a:t>
            </a:r>
            <a:endParaRPr lang="en-US" sz="2800" dirty="0">
              <a:solidFill>
                <a:srgbClr val="F2653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5" name="TextBox 14">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4</a:t>
            </a:r>
            <a:endParaRPr lang="en-US" sz="4000" b="1" dirty="0">
              <a:solidFill>
                <a:schemeClr val="bg1"/>
              </a:solidFill>
              <a:latin typeface="Myriad Pro" pitchFamily="34" charset="0"/>
            </a:endParaRPr>
          </a:p>
        </p:txBody>
      </p:sp>
      <p:graphicFrame>
        <p:nvGraphicFramePr>
          <p:cNvPr id="2" name="Table 3">
            <a:extLst>
              <a:ext uri="{FF2B5EF4-FFF2-40B4-BE49-F238E27FC236}">
                <a16:creationId xmlns:a16="http://schemas.microsoft.com/office/drawing/2014/main" id="{97492860-AD05-DF41-93D9-717DF02BBF1F}"/>
              </a:ext>
            </a:extLst>
          </p:cNvPr>
          <p:cNvGraphicFramePr>
            <a:graphicFrameLocks noGrp="1"/>
          </p:cNvGraphicFramePr>
          <p:nvPr>
            <p:extLst>
              <p:ext uri="{D42A27DB-BD31-4B8C-83A1-F6EECF244321}">
                <p14:modId xmlns:p14="http://schemas.microsoft.com/office/powerpoint/2010/main" val="2468524664"/>
              </p:ext>
            </p:extLst>
          </p:nvPr>
        </p:nvGraphicFramePr>
        <p:xfrm>
          <a:off x="937120" y="2253307"/>
          <a:ext cx="10483914" cy="3123760"/>
        </p:xfrm>
        <a:graphic>
          <a:graphicData uri="http://schemas.openxmlformats.org/drawingml/2006/table">
            <a:tbl>
              <a:tblPr firstRow="1" bandRow="1">
                <a:tableStyleId>{9DCAF9ED-07DC-4A11-8D7F-57B35C25682E}</a:tableStyleId>
              </a:tblPr>
              <a:tblGrid>
                <a:gridCol w="8017111">
                  <a:extLst>
                    <a:ext uri="{9D8B030D-6E8A-4147-A177-3AD203B41FA5}">
                      <a16:colId xmlns:a16="http://schemas.microsoft.com/office/drawing/2014/main" val="2625224545"/>
                    </a:ext>
                  </a:extLst>
                </a:gridCol>
                <a:gridCol w="1202567">
                  <a:extLst>
                    <a:ext uri="{9D8B030D-6E8A-4147-A177-3AD203B41FA5}">
                      <a16:colId xmlns:a16="http://schemas.microsoft.com/office/drawing/2014/main" val="1029064884"/>
                    </a:ext>
                  </a:extLst>
                </a:gridCol>
                <a:gridCol w="1264236">
                  <a:extLst>
                    <a:ext uri="{9D8B030D-6E8A-4147-A177-3AD203B41FA5}">
                      <a16:colId xmlns:a16="http://schemas.microsoft.com/office/drawing/2014/main" val="1281437642"/>
                    </a:ext>
                  </a:extLst>
                </a:gridCol>
              </a:tblGrid>
              <a:tr h="686938">
                <a:tc>
                  <a:txBody>
                    <a:bodyPr/>
                    <a:lstStyle/>
                    <a:p>
                      <a:pPr algn="ctr"/>
                      <a:endParaRPr lang="en-VN" sz="2800" dirty="0"/>
                    </a:p>
                  </a:txBody>
                  <a:tcPr/>
                </a:tc>
                <a:tc>
                  <a:txBody>
                    <a:bodyPr/>
                    <a:lstStyle/>
                    <a:p>
                      <a:pPr algn="ctr"/>
                      <a:r>
                        <a:rPr lang="en-VN" sz="2800" dirty="0"/>
                        <a:t>T</a:t>
                      </a:r>
                    </a:p>
                  </a:txBody>
                  <a:tcPr/>
                </a:tc>
                <a:tc>
                  <a:txBody>
                    <a:bodyPr/>
                    <a:lstStyle/>
                    <a:p>
                      <a:pPr algn="ctr"/>
                      <a:r>
                        <a:rPr lang="en-VN" sz="2800" dirty="0"/>
                        <a:t>F</a:t>
                      </a:r>
                    </a:p>
                  </a:txBody>
                  <a:tcPr/>
                </a:tc>
                <a:extLst>
                  <a:ext uri="{0D108BD9-81ED-4DB2-BD59-A6C34878D82A}">
                    <a16:rowId xmlns:a16="http://schemas.microsoft.com/office/drawing/2014/main" val="4141419722"/>
                  </a:ext>
                </a:extLst>
              </a:tr>
              <a:tr h="812274">
                <a:tc>
                  <a:txBody>
                    <a:bodyPr/>
                    <a:lstStyle/>
                    <a:p>
                      <a:r>
                        <a:rPr lang="en-VN" sz="2200" dirty="0"/>
                        <a:t>1. </a:t>
                      </a:r>
                      <a:r>
                        <a:rPr lang="en-US" sz="2200" dirty="0"/>
                        <a:t>Sophia can show emotions when talking to humans.</a:t>
                      </a:r>
                      <a:endParaRPr lang="en-VN" sz="2200" dirty="0"/>
                    </a:p>
                  </a:txBody>
                  <a:tcPr/>
                </a:tc>
                <a:tc>
                  <a:txBody>
                    <a:bodyPr/>
                    <a:lstStyle/>
                    <a:p>
                      <a:endParaRPr lang="en-VN" sz="2200" dirty="0"/>
                    </a:p>
                  </a:txBody>
                  <a:tcPr/>
                </a:tc>
                <a:tc>
                  <a:txBody>
                    <a:bodyPr/>
                    <a:lstStyle/>
                    <a:p>
                      <a:endParaRPr lang="en-VN" sz="2200" dirty="0"/>
                    </a:p>
                  </a:txBody>
                  <a:tcPr/>
                </a:tc>
                <a:extLst>
                  <a:ext uri="{0D108BD9-81ED-4DB2-BD59-A6C34878D82A}">
                    <a16:rowId xmlns:a16="http://schemas.microsoft.com/office/drawing/2014/main" val="404119677"/>
                  </a:ext>
                </a:extLst>
              </a:tr>
              <a:tr h="812274">
                <a:tc>
                  <a:txBody>
                    <a:bodyPr/>
                    <a:lstStyle/>
                    <a:p>
                      <a:r>
                        <a:rPr lang="en-VN" sz="2200" dirty="0"/>
                        <a:t>2. </a:t>
                      </a:r>
                      <a:r>
                        <a:rPr lang="en-US" sz="2200" dirty="0"/>
                        <a:t>AI helps to make machines that think and act like humans. </a:t>
                      </a:r>
                      <a:endParaRPr lang="en-VN" sz="2200" dirty="0"/>
                    </a:p>
                  </a:txBody>
                  <a:tcPr/>
                </a:tc>
                <a:tc>
                  <a:txBody>
                    <a:bodyPr/>
                    <a:lstStyle/>
                    <a:p>
                      <a:endParaRPr lang="en-VN" sz="2200"/>
                    </a:p>
                  </a:txBody>
                  <a:tcPr/>
                </a:tc>
                <a:tc>
                  <a:txBody>
                    <a:bodyPr/>
                    <a:lstStyle/>
                    <a:p>
                      <a:endParaRPr lang="en-VN" sz="2200"/>
                    </a:p>
                  </a:txBody>
                  <a:tcPr/>
                </a:tc>
                <a:extLst>
                  <a:ext uri="{0D108BD9-81ED-4DB2-BD59-A6C34878D82A}">
                    <a16:rowId xmlns:a16="http://schemas.microsoft.com/office/drawing/2014/main" val="541512595"/>
                  </a:ext>
                </a:extLst>
              </a:tr>
              <a:tr h="812274">
                <a:tc>
                  <a:txBody>
                    <a:bodyPr/>
                    <a:lstStyle/>
                    <a:p>
                      <a:r>
                        <a:rPr lang="en-VN" sz="2200" dirty="0"/>
                        <a:t>3. </a:t>
                      </a:r>
                      <a:r>
                        <a:rPr lang="en-US" sz="2200" dirty="0"/>
                        <a:t>AI is one of the most important inventions of the 20th century.</a:t>
                      </a:r>
                      <a:endParaRPr lang="en-VN" sz="2200" dirty="0"/>
                    </a:p>
                  </a:txBody>
                  <a:tcPr/>
                </a:tc>
                <a:tc>
                  <a:txBody>
                    <a:bodyPr/>
                    <a:lstStyle/>
                    <a:p>
                      <a:endParaRPr lang="en-VN" sz="2200"/>
                    </a:p>
                  </a:txBody>
                  <a:tcPr/>
                </a:tc>
                <a:tc>
                  <a:txBody>
                    <a:bodyPr/>
                    <a:lstStyle/>
                    <a:p>
                      <a:endParaRPr lang="en-VN" sz="2200" dirty="0"/>
                    </a:p>
                  </a:txBody>
                  <a:tcPr/>
                </a:tc>
                <a:extLst>
                  <a:ext uri="{0D108BD9-81ED-4DB2-BD59-A6C34878D82A}">
                    <a16:rowId xmlns:a16="http://schemas.microsoft.com/office/drawing/2014/main" val="3074367464"/>
                  </a:ext>
                </a:extLst>
              </a:tr>
            </a:tbl>
          </a:graphicData>
        </a:graphic>
      </p:graphicFrame>
      <p:sp>
        <p:nvSpPr>
          <p:cNvPr id="28" name="TextBox 27">
            <a:extLst>
              <a:ext uri="{FF2B5EF4-FFF2-40B4-BE49-F238E27FC236}">
                <a16:creationId xmlns:a16="http://schemas.microsoft.com/office/drawing/2014/main" id="{55ECE7AD-2A7F-AC43-8F43-D7E0E0DE4173}"/>
              </a:ext>
            </a:extLst>
          </p:cNvPr>
          <p:cNvSpPr txBox="1"/>
          <p:nvPr/>
        </p:nvSpPr>
        <p:spPr>
          <a:xfrm>
            <a:off x="9249526" y="278266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0" name="TextBox 29">
            <a:extLst>
              <a:ext uri="{FF2B5EF4-FFF2-40B4-BE49-F238E27FC236}">
                <a16:creationId xmlns:a16="http://schemas.microsoft.com/office/drawing/2014/main" id="{823A6ABB-6C99-D049-ACCC-9E8B3988BD92}"/>
              </a:ext>
            </a:extLst>
          </p:cNvPr>
          <p:cNvSpPr txBox="1"/>
          <p:nvPr/>
        </p:nvSpPr>
        <p:spPr>
          <a:xfrm>
            <a:off x="9225753" y="371882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1" name="TextBox 30">
            <a:extLst>
              <a:ext uri="{FF2B5EF4-FFF2-40B4-BE49-F238E27FC236}">
                <a16:creationId xmlns:a16="http://schemas.microsoft.com/office/drawing/2014/main" id="{4A06AFD8-8EA6-E04D-BED4-5822D3BDE11F}"/>
              </a:ext>
            </a:extLst>
          </p:cNvPr>
          <p:cNvSpPr txBox="1"/>
          <p:nvPr/>
        </p:nvSpPr>
        <p:spPr>
          <a:xfrm>
            <a:off x="10564728" y="4730736"/>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Tree>
    <p:extLst>
      <p:ext uri="{BB962C8B-B14F-4D97-AF65-F5344CB8AC3E}">
        <p14:creationId xmlns:p14="http://schemas.microsoft.com/office/powerpoint/2010/main" val="145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4" name="Rounded Rectangle 23"/>
          <p:cNvSpPr/>
          <p:nvPr/>
        </p:nvSpPr>
        <p:spPr>
          <a:xfrm>
            <a:off x="762538" y="3299125"/>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WHILE-READING</a:t>
            </a:r>
            <a:endParaRPr lang="en-GB" b="1" dirty="0">
              <a:solidFill>
                <a:srgbClr val="006673"/>
              </a:solidFill>
            </a:endParaRPr>
          </a:p>
        </p:txBody>
      </p:sp>
      <p:sp>
        <p:nvSpPr>
          <p:cNvPr id="25" name="Rectangle 24"/>
          <p:cNvSpPr/>
          <p:nvPr/>
        </p:nvSpPr>
        <p:spPr>
          <a:xfrm>
            <a:off x="5177303" y="1110010"/>
            <a:ext cx="625215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Watch a video</a:t>
            </a:r>
            <a:endParaRPr lang="en-GB" dirty="0">
              <a:solidFill>
                <a:srgbClr val="006673"/>
              </a:solidFill>
            </a:endParaRPr>
          </a:p>
        </p:txBody>
      </p:sp>
      <p:sp>
        <p:nvSpPr>
          <p:cNvPr id="26" name="Rectangle 25"/>
          <p:cNvSpPr/>
          <p:nvPr/>
        </p:nvSpPr>
        <p:spPr>
          <a:xfrm>
            <a:off x="5177303" y="1941905"/>
            <a:ext cx="6252159" cy="8487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1: </a:t>
            </a:r>
            <a:r>
              <a:rPr lang="en-GB" sz="1800" dirty="0">
                <a:solidFill>
                  <a:srgbClr val="006673"/>
                </a:solidFill>
                <a:effectLst/>
                <a:ea typeface="Times New Roman" panose="02020603050405020304" pitchFamily="18" charset="0"/>
                <a:cs typeface="Cambria" panose="02040503050406030204" pitchFamily="18" charset="0"/>
              </a:rPr>
              <a:t>Look at the pictures of </a:t>
            </a:r>
            <a:r>
              <a:rPr lang="en-GB" sz="1800" dirty="0" err="1">
                <a:solidFill>
                  <a:srgbClr val="006673"/>
                </a:solidFill>
                <a:effectLst/>
                <a:ea typeface="Times New Roman" panose="02020603050405020304" pitchFamily="18" charset="0"/>
                <a:cs typeface="Cambria" panose="02040503050406030204" pitchFamily="18" charset="0"/>
              </a:rPr>
              <a:t>Asimo</a:t>
            </a:r>
            <a:r>
              <a:rPr lang="en-GB" sz="1800" dirty="0">
                <a:solidFill>
                  <a:srgbClr val="006673"/>
                </a:solidFill>
                <a:effectLst/>
                <a:ea typeface="Times New Roman" panose="02020603050405020304" pitchFamily="18" charset="0"/>
                <a:cs typeface="Cambria" panose="02040503050406030204" pitchFamily="18" charset="0"/>
              </a:rPr>
              <a:t> and Sophia and discuss the questions below in pairs.</a:t>
            </a:r>
          </a:p>
          <a:p>
            <a:r>
              <a:rPr lang="en-US" sz="1800" dirty="0">
                <a:solidFill>
                  <a:srgbClr val="006673"/>
                </a:solidFill>
                <a:effectLst/>
                <a:ea typeface="Times New Roman" panose="02020603050405020304" pitchFamily="18" charset="0"/>
                <a:cs typeface="Cambria" panose="02040503050406030204" pitchFamily="18" charset="0"/>
              </a:rPr>
              <a:t>Vocabulary</a:t>
            </a:r>
          </a:p>
        </p:txBody>
      </p:sp>
      <p:sp>
        <p:nvSpPr>
          <p:cNvPr id="27" name="Rectangle 26"/>
          <p:cNvSpPr/>
          <p:nvPr/>
        </p:nvSpPr>
        <p:spPr>
          <a:xfrm>
            <a:off x="5177302" y="2944162"/>
            <a:ext cx="6287903" cy="1687127"/>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2: </a:t>
            </a:r>
            <a:r>
              <a:rPr lang="en-GB" sz="1800" dirty="0">
                <a:solidFill>
                  <a:srgbClr val="006673"/>
                </a:solidFill>
                <a:effectLst/>
                <a:ea typeface="Times New Roman" panose="02020603050405020304" pitchFamily="18" charset="0"/>
                <a:cs typeface="Cambria" panose="02040503050406030204" pitchFamily="18" charset="0"/>
              </a:rPr>
              <a:t>Read the text below and choose the best title for it.</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3</a:t>
            </a:r>
            <a:r>
              <a:rPr lang="vi-VN" sz="1800" dirty="0">
                <a:solidFill>
                  <a:srgbClr val="006673"/>
                </a:solidFill>
                <a:effectLst/>
                <a:ea typeface="Times New Roman" panose="02020603050405020304" pitchFamily="18" charset="0"/>
                <a:cs typeface="Cambria" panose="02040503050406030204" pitchFamily="18" charset="0"/>
              </a:rPr>
              <a:t>: </a:t>
            </a:r>
            <a:r>
              <a:rPr lang="en-GB" sz="1800" dirty="0">
                <a:solidFill>
                  <a:srgbClr val="006673"/>
                </a:solidFill>
                <a:effectLst/>
                <a:ea typeface="Times New Roman" panose="02020603050405020304" pitchFamily="18" charset="0"/>
                <a:cs typeface="Cambria" panose="02040503050406030204" pitchFamily="18" charset="0"/>
              </a:rPr>
              <a:t>Read the text again and match the pictures with the uses of AI.</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4: </a:t>
            </a:r>
            <a:r>
              <a:rPr lang="en-GB" sz="1800" dirty="0">
                <a:solidFill>
                  <a:srgbClr val="006673"/>
                </a:solidFill>
                <a:effectLst/>
                <a:ea typeface="Times New Roman" panose="02020603050405020304" pitchFamily="18" charset="0"/>
                <a:cs typeface="Cambria" panose="02040503050406030204" pitchFamily="18" charset="0"/>
              </a:rPr>
              <a:t>Decide whether the following statements are true (T) or false (F).</a:t>
            </a:r>
            <a:endParaRPr lang="en-US" sz="1800" dirty="0">
              <a:solidFill>
                <a:srgbClr val="006673"/>
              </a:solidFill>
              <a:effectLst/>
              <a:ea typeface="Times New Roman" panose="02020603050405020304" pitchFamily="18" charset="0"/>
            </a:endParaRP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1796918" y="2308812"/>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2713271" y="3685917"/>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300546" y="4822428"/>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POST-READING</a:t>
            </a:r>
            <a:endParaRPr lang="en-GB" b="1"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35" name="Rectangle 34">
            <a:extLst>
              <a:ext uri="{FF2B5EF4-FFF2-40B4-BE49-F238E27FC236}">
                <a16:creationId xmlns:a16="http://schemas.microsoft.com/office/drawing/2014/main" id="{ECAF6456-892F-7644-9C00-B5F5D84C266E}"/>
              </a:ext>
            </a:extLst>
          </p:cNvPr>
          <p:cNvSpPr/>
          <p:nvPr/>
        </p:nvSpPr>
        <p:spPr>
          <a:xfrm>
            <a:off x="5159430" y="4805865"/>
            <a:ext cx="6287903"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5: </a:t>
            </a:r>
            <a:r>
              <a:rPr lang="en-US" sz="1800" dirty="0">
                <a:solidFill>
                  <a:srgbClr val="006673"/>
                </a:solidFill>
                <a:effectLst/>
                <a:ea typeface="Times New Roman" panose="02020603050405020304" pitchFamily="18" charset="0"/>
                <a:cs typeface="Cambria" panose="02040503050406030204" pitchFamily="18" charset="0"/>
              </a:rPr>
              <a:t>Work in groups and discuss how AI can be used in schools</a:t>
            </a:r>
            <a:r>
              <a:rPr lang="en-GB" sz="1800" dirty="0">
                <a:solidFill>
                  <a:srgbClr val="006673"/>
                </a:solidFill>
                <a:effectLst/>
                <a:ea typeface="Times New Roman" panose="02020603050405020304" pitchFamily="18" charset="0"/>
                <a:cs typeface="Cambria" panose="02040503050406030204" pitchFamily="18" charset="0"/>
              </a:rPr>
              <a:t>. Then share your ideas with the whole class.</a:t>
            </a:r>
            <a:endParaRPr lang="en-US" sz="1800" dirty="0">
              <a:solidFill>
                <a:srgbClr val="006673"/>
              </a:solidFill>
              <a:effectLst/>
              <a:ea typeface="Times New Roman" panose="02020603050405020304" pitchFamily="18" charset="0"/>
            </a:endParaRPr>
          </a:p>
        </p:txBody>
      </p:sp>
    </p:spTree>
    <p:extLst>
      <p:ext uri="{BB962C8B-B14F-4D97-AF65-F5344CB8AC3E}">
        <p14:creationId xmlns:p14="http://schemas.microsoft.com/office/powerpoint/2010/main" val="206771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F89728-D1DD-4BA2-8805-FB74427EE76B}"/>
              </a:ext>
            </a:extLst>
          </p:cNvPr>
          <p:cNvSpPr txBox="1"/>
          <p:nvPr/>
        </p:nvSpPr>
        <p:spPr>
          <a:xfrm>
            <a:off x="1578475" y="1007929"/>
            <a:ext cx="10243411" cy="830997"/>
          </a:xfrm>
          <a:prstGeom prst="rect">
            <a:avLst/>
          </a:prstGeom>
          <a:noFill/>
        </p:spPr>
        <p:txBody>
          <a:bodyPr wrap="square">
            <a:spAutoFit/>
          </a:bodyPr>
          <a:lstStyle/>
          <a:p>
            <a:r>
              <a:rPr lang="en-US"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Work in groups and discuss how AI can be used in schools</a:t>
            </a:r>
            <a:r>
              <a:rPr lang="en-GB"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 Then share your ideas with the whole class (p.55).</a:t>
            </a:r>
            <a:endParaRPr lang="en-VN" sz="2400" dirty="0">
              <a:solidFill>
                <a:srgbClr val="F26532"/>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POST-READING</a:t>
            </a:r>
          </a:p>
        </p:txBody>
      </p:sp>
      <p:sp>
        <p:nvSpPr>
          <p:cNvPr id="14" name="Rounded Rectangle 13"/>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4"/>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 name="Rectangle 2">
            <a:extLst>
              <a:ext uri="{FF2B5EF4-FFF2-40B4-BE49-F238E27FC236}">
                <a16:creationId xmlns:a16="http://schemas.microsoft.com/office/drawing/2014/main" id="{C5A13175-C694-8148-849A-68DA8C3A3EF4}"/>
              </a:ext>
            </a:extLst>
          </p:cNvPr>
          <p:cNvSpPr/>
          <p:nvPr/>
        </p:nvSpPr>
        <p:spPr>
          <a:xfrm>
            <a:off x="963511" y="2360056"/>
            <a:ext cx="5132489" cy="3108543"/>
          </a:xfrm>
          <a:prstGeom prst="rect">
            <a:avLst/>
          </a:prstGeom>
        </p:spPr>
        <p:txBody>
          <a:bodyPr wrap="square">
            <a:spAutoFit/>
          </a:bodyPr>
          <a:lstStyle/>
          <a:p>
            <a:pPr marL="457200" indent="-457200">
              <a:buFont typeface="Arial" panose="020B0604020202020204" pitchFamily="34" charset="0"/>
              <a:buChar char="•"/>
            </a:pPr>
            <a:r>
              <a:rPr lang="en-GB" sz="2800" dirty="0">
                <a:latin typeface="Calibri" panose="020F0502020204030204" pitchFamily="34" charset="0"/>
                <a:ea typeface="Times New Roman" panose="02020603050405020304" pitchFamily="18" charset="0"/>
                <a:cs typeface="Calibri" panose="020F0502020204030204" pitchFamily="34" charset="0"/>
              </a:rPr>
              <a:t>W</a:t>
            </a:r>
            <a:r>
              <a:rPr lang="en-GB" sz="2800" dirty="0">
                <a:effectLst/>
                <a:latin typeface="Calibri" panose="020F0502020204030204" pitchFamily="34" charset="0"/>
                <a:ea typeface="Times New Roman" panose="02020603050405020304" pitchFamily="18" charset="0"/>
                <a:cs typeface="Calibri" panose="020F0502020204030204" pitchFamily="34" charset="0"/>
              </a:rPr>
              <a:t>ork in groups and brainstorm possible uses of AI in schools.</a:t>
            </a:r>
          </a:p>
          <a:p>
            <a:pPr marL="457200" marR="0" indent="-457200">
              <a:spcBef>
                <a:spcPts val="0"/>
              </a:spcBef>
              <a:spcAft>
                <a:spcPts val="0"/>
              </a:spcAft>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P</a:t>
            </a:r>
            <a:r>
              <a:rPr lang="vi-VN" sz="2800" dirty="0">
                <a:effectLst/>
                <a:latin typeface="Calibri" panose="020F0502020204030204" pitchFamily="34" charset="0"/>
                <a:ea typeface="Times New Roman" panose="02020603050405020304" pitchFamily="18" charset="0"/>
                <a:cs typeface="Calibri" panose="020F0502020204030204" pitchFamily="34" charset="0"/>
              </a:rPr>
              <a:t>resent </a:t>
            </a:r>
            <a:r>
              <a:rPr lang="en-US" sz="2800" dirty="0">
                <a:effectLst/>
                <a:latin typeface="Calibri" panose="020F0502020204030204" pitchFamily="34" charset="0"/>
                <a:ea typeface="Times New Roman" panose="02020603050405020304" pitchFamily="18" charset="0"/>
                <a:cs typeface="Calibri" panose="020F0502020204030204" pitchFamily="34" charset="0"/>
              </a:rPr>
              <a:t>group’s ideas</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Calibri" panose="020F0502020204030204" pitchFamily="34" charset="0"/>
              </a:rPr>
              <a:t>G</a:t>
            </a:r>
            <a:r>
              <a:rPr lang="vi-VN" sz="2800" dirty="0">
                <a:effectLst/>
                <a:latin typeface="Calibri" panose="020F0502020204030204" pitchFamily="34" charset="0"/>
                <a:ea typeface="Times New Roman" panose="02020603050405020304" pitchFamily="18" charset="0"/>
                <a:cs typeface="Calibri" panose="020F0502020204030204" pitchFamily="34" charset="0"/>
              </a:rPr>
              <a:t>ive comments for friends</a:t>
            </a:r>
            <a:r>
              <a:rPr lang="en-US" sz="2800" dirty="0">
                <a:effectLst/>
                <a:latin typeface="Calibri" panose="020F0502020204030204" pitchFamily="34" charset="0"/>
                <a:ea typeface="Times New Roman" panose="02020603050405020304" pitchFamily="18" charset="0"/>
                <a:cs typeface="Calibri" panose="020F0502020204030204" pitchFamily="34" charset="0"/>
              </a:rPr>
              <a:t>’ groups</a:t>
            </a:r>
            <a:r>
              <a:rPr lang="vi-VN" sz="2800" dirty="0">
                <a:effectLst/>
                <a:latin typeface="Calibri" panose="020F0502020204030204" pitchFamily="34" charset="0"/>
                <a:ea typeface="Times New Roman" panose="02020603050405020304" pitchFamily="18" charset="0"/>
                <a:cs typeface="Calibri" panose="020F0502020204030204" pitchFamily="34" charset="0"/>
              </a:rPr>
              <a:t> and vote for the most interesting presentation.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endParaRPr lang="en-VN" sz="2800" dirty="0">
              <a:solidFill>
                <a:srgbClr val="006673"/>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25C64139-4CD6-4561-B53D-C14DF4B30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72" y="1970657"/>
            <a:ext cx="5246914" cy="3497942"/>
          </a:xfrm>
          <a:prstGeom prst="rect">
            <a:avLst/>
          </a:prstGeom>
        </p:spPr>
      </p:pic>
    </p:spTree>
    <p:extLst>
      <p:ext uri="{BB962C8B-B14F-4D97-AF65-F5344CB8AC3E}">
        <p14:creationId xmlns:p14="http://schemas.microsoft.com/office/powerpoint/2010/main" val="158929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4" name="Rounded Rectangle 23"/>
          <p:cNvSpPr/>
          <p:nvPr/>
        </p:nvSpPr>
        <p:spPr>
          <a:xfrm>
            <a:off x="762538" y="3299125"/>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WHILE-READING</a:t>
            </a:r>
            <a:endParaRPr lang="en-GB" b="1" dirty="0">
              <a:solidFill>
                <a:srgbClr val="006673"/>
              </a:solidFill>
            </a:endParaRPr>
          </a:p>
        </p:txBody>
      </p:sp>
      <p:sp>
        <p:nvSpPr>
          <p:cNvPr id="25" name="Rectangle 24"/>
          <p:cNvSpPr/>
          <p:nvPr/>
        </p:nvSpPr>
        <p:spPr>
          <a:xfrm>
            <a:off x="5177303" y="1110010"/>
            <a:ext cx="625215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Watch a video</a:t>
            </a:r>
            <a:endParaRPr lang="en-GB" dirty="0">
              <a:solidFill>
                <a:srgbClr val="006673"/>
              </a:solidFill>
            </a:endParaRPr>
          </a:p>
        </p:txBody>
      </p:sp>
      <p:sp>
        <p:nvSpPr>
          <p:cNvPr id="26" name="Rectangle 25"/>
          <p:cNvSpPr/>
          <p:nvPr/>
        </p:nvSpPr>
        <p:spPr>
          <a:xfrm>
            <a:off x="5177303" y="1941905"/>
            <a:ext cx="6252159" cy="8487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1: </a:t>
            </a:r>
            <a:r>
              <a:rPr lang="en-GB" sz="1800" dirty="0">
                <a:solidFill>
                  <a:srgbClr val="006673"/>
                </a:solidFill>
                <a:effectLst/>
                <a:ea typeface="Times New Roman" panose="02020603050405020304" pitchFamily="18" charset="0"/>
                <a:cs typeface="Cambria" panose="02040503050406030204" pitchFamily="18" charset="0"/>
              </a:rPr>
              <a:t>Look at the pictures of </a:t>
            </a:r>
            <a:r>
              <a:rPr lang="en-GB" sz="1800" dirty="0" err="1">
                <a:solidFill>
                  <a:srgbClr val="006673"/>
                </a:solidFill>
                <a:effectLst/>
                <a:ea typeface="Times New Roman" panose="02020603050405020304" pitchFamily="18" charset="0"/>
                <a:cs typeface="Cambria" panose="02040503050406030204" pitchFamily="18" charset="0"/>
              </a:rPr>
              <a:t>Asimo</a:t>
            </a:r>
            <a:r>
              <a:rPr lang="en-GB" sz="1800" dirty="0">
                <a:solidFill>
                  <a:srgbClr val="006673"/>
                </a:solidFill>
                <a:effectLst/>
                <a:ea typeface="Times New Roman" panose="02020603050405020304" pitchFamily="18" charset="0"/>
                <a:cs typeface="Cambria" panose="02040503050406030204" pitchFamily="18" charset="0"/>
              </a:rPr>
              <a:t> and Sophia and discuss the questions below in pairs.</a:t>
            </a:r>
          </a:p>
          <a:p>
            <a:r>
              <a:rPr lang="en-US" sz="1800" dirty="0">
                <a:solidFill>
                  <a:srgbClr val="006673"/>
                </a:solidFill>
                <a:effectLst/>
                <a:ea typeface="Times New Roman" panose="02020603050405020304" pitchFamily="18" charset="0"/>
                <a:cs typeface="Cambria" panose="02040503050406030204" pitchFamily="18" charset="0"/>
              </a:rPr>
              <a:t>Vocabulary</a:t>
            </a:r>
          </a:p>
        </p:txBody>
      </p:sp>
      <p:sp>
        <p:nvSpPr>
          <p:cNvPr id="27" name="Rectangle 26"/>
          <p:cNvSpPr/>
          <p:nvPr/>
        </p:nvSpPr>
        <p:spPr>
          <a:xfrm>
            <a:off x="5177302" y="2944162"/>
            <a:ext cx="6287903" cy="1687127"/>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2: </a:t>
            </a:r>
            <a:r>
              <a:rPr lang="en-GB" sz="1800" dirty="0">
                <a:solidFill>
                  <a:srgbClr val="006673"/>
                </a:solidFill>
                <a:effectLst/>
                <a:ea typeface="Times New Roman" panose="02020603050405020304" pitchFamily="18" charset="0"/>
                <a:cs typeface="Cambria" panose="02040503050406030204" pitchFamily="18" charset="0"/>
              </a:rPr>
              <a:t>Read the text below and choose the best title for it.</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3</a:t>
            </a:r>
            <a:r>
              <a:rPr lang="vi-VN" sz="1800" dirty="0">
                <a:solidFill>
                  <a:srgbClr val="006673"/>
                </a:solidFill>
                <a:effectLst/>
                <a:ea typeface="Times New Roman" panose="02020603050405020304" pitchFamily="18" charset="0"/>
                <a:cs typeface="Cambria" panose="02040503050406030204" pitchFamily="18" charset="0"/>
              </a:rPr>
              <a:t>: </a:t>
            </a:r>
            <a:r>
              <a:rPr lang="en-GB" sz="1800" dirty="0">
                <a:solidFill>
                  <a:srgbClr val="006673"/>
                </a:solidFill>
                <a:effectLst/>
                <a:ea typeface="Times New Roman" panose="02020603050405020304" pitchFamily="18" charset="0"/>
                <a:cs typeface="Cambria" panose="02040503050406030204" pitchFamily="18" charset="0"/>
              </a:rPr>
              <a:t>Read the text again and match the pictures with the uses of AI.</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4: </a:t>
            </a:r>
            <a:r>
              <a:rPr lang="en-GB" sz="1800" dirty="0">
                <a:solidFill>
                  <a:srgbClr val="006673"/>
                </a:solidFill>
                <a:effectLst/>
                <a:ea typeface="Times New Roman" panose="02020603050405020304" pitchFamily="18" charset="0"/>
                <a:cs typeface="Cambria" panose="02040503050406030204" pitchFamily="18" charset="0"/>
              </a:rPr>
              <a:t>Decide whether the following statements are true (T) or false (F).</a:t>
            </a:r>
            <a:endParaRPr lang="en-US" sz="1800" dirty="0">
              <a:solidFill>
                <a:srgbClr val="006673"/>
              </a:solidFill>
              <a:effectLst/>
              <a:ea typeface="Times New Roman" panose="02020603050405020304" pitchFamily="18" charset="0"/>
            </a:endParaRP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1796918" y="2308812"/>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2713271" y="3685917"/>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300546" y="4822428"/>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POST-READING</a:t>
            </a:r>
            <a:endParaRPr lang="en-GB" b="1" dirty="0">
              <a:solidFill>
                <a:srgbClr val="006673"/>
              </a:solidFill>
            </a:endParaRPr>
          </a:p>
        </p:txBody>
      </p:sp>
      <p:sp>
        <p:nvSpPr>
          <p:cNvPr id="32" name="Rectangle 31"/>
          <p:cNvSpPr/>
          <p:nvPr/>
        </p:nvSpPr>
        <p:spPr>
          <a:xfrm>
            <a:off x="5177302" y="5849265"/>
            <a:ext cx="6287903" cy="684962"/>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a:t>
            </a:r>
          </a:p>
          <a:p>
            <a:pPr marL="285750" indent="-285750">
              <a:buFont typeface="Arial" panose="020B0604020202020204" pitchFamily="34" charset="0"/>
              <a:buChar char="•"/>
            </a:pPr>
            <a:r>
              <a:rPr lang="en-US" dirty="0">
                <a:solidFill>
                  <a:srgbClr val="006673"/>
                </a:solidFill>
              </a:rPr>
              <a:t>Homework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33" name="Rounded Rectangle 32">
            <a:extLst>
              <a:ext uri="{FF2B5EF4-FFF2-40B4-BE49-F238E27FC236}">
                <a16:creationId xmlns:a16="http://schemas.microsoft.com/office/drawing/2014/main" id="{55B30C1C-7CD2-F645-AD2A-20422A87673D}"/>
              </a:ext>
            </a:extLst>
          </p:cNvPr>
          <p:cNvSpPr/>
          <p:nvPr/>
        </p:nvSpPr>
        <p:spPr>
          <a:xfrm>
            <a:off x="720858" y="5985853"/>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cxnSp>
        <p:nvCxnSpPr>
          <p:cNvPr id="34" name="Curved Connector 33">
            <a:extLst>
              <a:ext uri="{FF2B5EF4-FFF2-40B4-BE49-F238E27FC236}">
                <a16:creationId xmlns:a16="http://schemas.microsoft.com/office/drawing/2014/main" id="{F776CBCD-5166-BE40-9B1D-2FA55B23F426}"/>
              </a:ext>
            </a:extLst>
          </p:cNvPr>
          <p:cNvCxnSpPr>
            <a:cxnSpLocks/>
          </p:cNvCxnSpPr>
          <p:nvPr/>
        </p:nvCxnSpPr>
        <p:spPr>
          <a:xfrm rot="10800000" flipV="1">
            <a:off x="1738678" y="5024425"/>
            <a:ext cx="548330" cy="961428"/>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5" name="Rectangle 34">
            <a:extLst>
              <a:ext uri="{FF2B5EF4-FFF2-40B4-BE49-F238E27FC236}">
                <a16:creationId xmlns:a16="http://schemas.microsoft.com/office/drawing/2014/main" id="{ECAF6456-892F-7644-9C00-B5F5D84C266E}"/>
              </a:ext>
            </a:extLst>
          </p:cNvPr>
          <p:cNvSpPr/>
          <p:nvPr/>
        </p:nvSpPr>
        <p:spPr>
          <a:xfrm>
            <a:off x="5159430" y="4805865"/>
            <a:ext cx="6287903"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5: </a:t>
            </a:r>
            <a:r>
              <a:rPr lang="en-US" sz="1800" dirty="0">
                <a:solidFill>
                  <a:srgbClr val="006673"/>
                </a:solidFill>
                <a:effectLst/>
                <a:ea typeface="Times New Roman" panose="02020603050405020304" pitchFamily="18" charset="0"/>
                <a:cs typeface="Cambria" panose="02040503050406030204" pitchFamily="18" charset="0"/>
              </a:rPr>
              <a:t>Work in groups and discuss how AI can be used in schools</a:t>
            </a:r>
            <a:r>
              <a:rPr lang="en-GB" sz="1800" dirty="0">
                <a:solidFill>
                  <a:srgbClr val="006673"/>
                </a:solidFill>
                <a:effectLst/>
                <a:ea typeface="Times New Roman" panose="02020603050405020304" pitchFamily="18" charset="0"/>
                <a:cs typeface="Cambria" panose="02040503050406030204" pitchFamily="18" charset="0"/>
              </a:rPr>
              <a:t>. Then share your ideas with the whole class.</a:t>
            </a:r>
            <a:endParaRPr lang="en-US" sz="1800" dirty="0">
              <a:solidFill>
                <a:srgbClr val="006673"/>
              </a:solidFill>
              <a:effectLst/>
              <a:ea typeface="Times New Roman" panose="02020603050405020304" pitchFamily="18" charset="0"/>
            </a:endParaRPr>
          </a:p>
        </p:txBody>
      </p:sp>
    </p:spTree>
    <p:extLst>
      <p:ext uri="{BB962C8B-B14F-4D97-AF65-F5344CB8AC3E}">
        <p14:creationId xmlns:p14="http://schemas.microsoft.com/office/powerpoint/2010/main" val="358032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8" name="Rounded Rectangle 7"/>
          <p:cNvSpPr/>
          <p:nvPr/>
        </p:nvSpPr>
        <p:spPr>
          <a:xfrm>
            <a:off x="702927" y="110763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33099" y="103927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
        <p:nvSpPr>
          <p:cNvPr id="2" name="Rectangle 1"/>
          <p:cNvSpPr/>
          <p:nvPr/>
        </p:nvSpPr>
        <p:spPr>
          <a:xfrm>
            <a:off x="1358390" y="1107630"/>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Wrap-up</a:t>
            </a:r>
          </a:p>
        </p:txBody>
      </p:sp>
      <p:sp>
        <p:nvSpPr>
          <p:cNvPr id="12" name="TextBox 11">
            <a:extLst>
              <a:ext uri="{FF2B5EF4-FFF2-40B4-BE49-F238E27FC236}">
                <a16:creationId xmlns:a16="http://schemas.microsoft.com/office/drawing/2014/main" id="{8A4690D4-BED2-4414-A159-D786E74D1CDB}"/>
              </a:ext>
            </a:extLst>
          </p:cNvPr>
          <p:cNvSpPr txBox="1"/>
          <p:nvPr/>
        </p:nvSpPr>
        <p:spPr>
          <a:xfrm>
            <a:off x="1803959" y="2721114"/>
            <a:ext cx="8584082" cy="1415772"/>
          </a:xfrm>
          <a:prstGeom prst="rect">
            <a:avLst/>
          </a:prstGeom>
          <a:noFill/>
        </p:spPr>
        <p:txBody>
          <a:bodyPr wrap="square">
            <a:spAutoFit/>
          </a:bodyPr>
          <a:lstStyle/>
          <a:p>
            <a:pPr marL="457200" indent="-457200">
              <a:buFont typeface="Courier New" panose="02070309020205020404" pitchFamily="49" charset="0"/>
              <a:buChar char="o"/>
            </a:pPr>
            <a:r>
              <a:rPr lang="en-VN" sz="3200" dirty="0"/>
              <a:t>Reading for</a:t>
            </a:r>
            <a:r>
              <a:rPr lang="en-GB" sz="3200" dirty="0"/>
              <a:t> general and</a:t>
            </a:r>
            <a:r>
              <a:rPr lang="en-VN" sz="3200" dirty="0"/>
              <a:t> specific information about </a:t>
            </a:r>
            <a:r>
              <a:rPr lang="en-GB" sz="3200" dirty="0"/>
              <a:t>artificial intelligence.</a:t>
            </a:r>
            <a:r>
              <a:rPr lang="en-VN" sz="5400" dirty="0"/>
              <a:t> </a:t>
            </a:r>
            <a:endParaRPr lang="en-US" sz="5400" dirty="0"/>
          </a:p>
        </p:txBody>
      </p:sp>
    </p:spTree>
    <p:extLst>
      <p:ext uri="{BB962C8B-B14F-4D97-AF65-F5344CB8AC3E}">
        <p14:creationId xmlns:p14="http://schemas.microsoft.com/office/powerpoint/2010/main" val="330587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1803959" y="2493661"/>
            <a:ext cx="8584082" cy="1924181"/>
          </a:xfrm>
          <a:prstGeom prst="rect">
            <a:avLst/>
          </a:prstGeom>
          <a:noFill/>
        </p:spPr>
        <p:txBody>
          <a:bodyPr wrap="square">
            <a:spAutoFit/>
          </a:bodyPr>
          <a:lstStyle/>
          <a:p>
            <a:pPr marL="342900" indent="-342900">
              <a:lnSpc>
                <a:spcPct val="200000"/>
              </a:lnSpc>
              <a:buAutoNum type="arabicPeriod"/>
            </a:pPr>
            <a:r>
              <a:rPr lang="en-GB" sz="3200" dirty="0"/>
              <a:t>Prepare for the next lesson: Unit 5: Speaking</a:t>
            </a:r>
            <a:r>
              <a:rPr lang="en-VN" sz="3200" dirty="0"/>
              <a:t> </a:t>
            </a:r>
          </a:p>
          <a:p>
            <a:pPr>
              <a:lnSpc>
                <a:spcPct val="200000"/>
              </a:lnSpc>
            </a:pPr>
            <a:r>
              <a:rPr lang="en-US" sz="3200" dirty="0"/>
              <a:t>2. Do exercises in the workbook</a:t>
            </a:r>
          </a:p>
        </p:txBody>
      </p:sp>
      <p:sp>
        <p:nvSpPr>
          <p:cNvPr id="8" name="Rounded Rectangle 7"/>
          <p:cNvSpPr/>
          <p:nvPr/>
        </p:nvSpPr>
        <p:spPr>
          <a:xfrm>
            <a:off x="743871" y="111311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74043" y="101746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2" name="Rectangle 11"/>
          <p:cNvSpPr/>
          <p:nvPr/>
        </p:nvSpPr>
        <p:spPr>
          <a:xfrm>
            <a:off x="1399333" y="1093512"/>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Homework</a:t>
            </a:r>
          </a:p>
        </p:txBody>
      </p:sp>
      <p:pic>
        <p:nvPicPr>
          <p:cNvPr id="10" name="Picture 9">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3054224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1119197" y="26573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119197" y="2524837"/>
            <a:ext cx="9403898" cy="954107"/>
          </a:xfrm>
          <a:prstGeom prst="rect">
            <a:avLst/>
          </a:prstGeom>
          <a:noFill/>
        </p:spPr>
        <p:txBody>
          <a:bodyPr wrap="square" rtlCol="0">
            <a:spAutoFit/>
          </a:bodyPr>
          <a:lstStyle/>
          <a:p>
            <a:pPr marL="457200" indent="-457200">
              <a:buFont typeface="Courier New" panose="02070309020205020404" pitchFamily="49" charset="0"/>
              <a:buChar char="o"/>
            </a:pPr>
            <a:r>
              <a:rPr lang="en-VN" sz="2800" dirty="0"/>
              <a:t>Develop reading skill for </a:t>
            </a:r>
            <a:r>
              <a:rPr lang="en-US" sz="2800" b="0" i="0" dirty="0">
                <a:solidFill>
                  <a:srgbClr val="231F20"/>
                </a:solidFill>
                <a:effectLst/>
                <a:ea typeface="Times New Roman" panose="02020603050405020304" pitchFamily="18" charset="0"/>
                <a:cs typeface="Times New Roman" panose="02020603050405020304" pitchFamily="18" charset="0"/>
              </a:rPr>
              <a:t>main ideas and </a:t>
            </a:r>
            <a:r>
              <a:rPr lang="en-VN" sz="2800" dirty="0"/>
              <a:t>specific information about </a:t>
            </a:r>
            <a:r>
              <a:rPr lang="en-GB" sz="2800" b="0" i="0" dirty="0">
                <a:solidFill>
                  <a:srgbClr val="231F20"/>
                </a:solidFill>
                <a:effectLst/>
                <a:ea typeface="Times New Roman" panose="02020603050405020304" pitchFamily="18" charset="0"/>
                <a:cs typeface="Times New Roman" panose="02020603050405020304" pitchFamily="18" charset="0"/>
              </a:rPr>
              <a:t>artificial intelligence</a:t>
            </a:r>
            <a:r>
              <a:rPr lang="en-GB" sz="2800" dirty="0"/>
              <a:t>.</a:t>
            </a:r>
            <a:r>
              <a:rPr lang="en-VN" sz="2800" dirty="0"/>
              <a:t> </a:t>
            </a:r>
            <a:endParaRPr lang="en-US" sz="2800" dirty="0"/>
          </a:p>
        </p:txBody>
      </p:sp>
    </p:spTree>
    <p:extLst>
      <p:ext uri="{BB962C8B-B14F-4D97-AF65-F5344CB8AC3E}">
        <p14:creationId xmlns:p14="http://schemas.microsoft.com/office/powerpoint/2010/main" val="288718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4" name="Rounded Rectangle 23"/>
          <p:cNvSpPr/>
          <p:nvPr/>
        </p:nvSpPr>
        <p:spPr>
          <a:xfrm>
            <a:off x="762538" y="3299125"/>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WHILE-READING</a:t>
            </a:r>
            <a:endParaRPr lang="en-GB" b="1" dirty="0">
              <a:solidFill>
                <a:srgbClr val="006673"/>
              </a:solidFill>
            </a:endParaRPr>
          </a:p>
        </p:txBody>
      </p:sp>
      <p:sp>
        <p:nvSpPr>
          <p:cNvPr id="25" name="Rectangle 24"/>
          <p:cNvSpPr/>
          <p:nvPr/>
        </p:nvSpPr>
        <p:spPr>
          <a:xfrm>
            <a:off x="5177303" y="1110010"/>
            <a:ext cx="625215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Watch a video</a:t>
            </a:r>
            <a:endParaRPr lang="en-GB" dirty="0">
              <a:solidFill>
                <a:srgbClr val="006673"/>
              </a:solidFill>
            </a:endParaRPr>
          </a:p>
        </p:txBody>
      </p:sp>
      <p:sp>
        <p:nvSpPr>
          <p:cNvPr id="26" name="Rectangle 25"/>
          <p:cNvSpPr/>
          <p:nvPr/>
        </p:nvSpPr>
        <p:spPr>
          <a:xfrm>
            <a:off x="5177303" y="1941905"/>
            <a:ext cx="6252159" cy="8487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1: </a:t>
            </a:r>
            <a:r>
              <a:rPr lang="en-GB" sz="1800" dirty="0">
                <a:solidFill>
                  <a:srgbClr val="006673"/>
                </a:solidFill>
                <a:effectLst/>
                <a:ea typeface="Times New Roman" panose="02020603050405020304" pitchFamily="18" charset="0"/>
                <a:cs typeface="Cambria" panose="02040503050406030204" pitchFamily="18" charset="0"/>
              </a:rPr>
              <a:t>Look at the pictures of </a:t>
            </a:r>
            <a:r>
              <a:rPr lang="en-GB" sz="1800" dirty="0" err="1">
                <a:solidFill>
                  <a:srgbClr val="006673"/>
                </a:solidFill>
                <a:effectLst/>
                <a:ea typeface="Times New Roman" panose="02020603050405020304" pitchFamily="18" charset="0"/>
                <a:cs typeface="Cambria" panose="02040503050406030204" pitchFamily="18" charset="0"/>
              </a:rPr>
              <a:t>Asimo</a:t>
            </a:r>
            <a:r>
              <a:rPr lang="en-GB" sz="1800" dirty="0">
                <a:solidFill>
                  <a:srgbClr val="006673"/>
                </a:solidFill>
                <a:effectLst/>
                <a:ea typeface="Times New Roman" panose="02020603050405020304" pitchFamily="18" charset="0"/>
                <a:cs typeface="Cambria" panose="02040503050406030204" pitchFamily="18" charset="0"/>
              </a:rPr>
              <a:t> and Sophia and discuss the questions below in pairs.</a:t>
            </a:r>
          </a:p>
          <a:p>
            <a:r>
              <a:rPr lang="en-US" sz="1800" dirty="0">
                <a:solidFill>
                  <a:srgbClr val="006673"/>
                </a:solidFill>
                <a:effectLst/>
                <a:ea typeface="Times New Roman" panose="02020603050405020304" pitchFamily="18" charset="0"/>
                <a:cs typeface="Cambria" panose="02040503050406030204" pitchFamily="18" charset="0"/>
              </a:rPr>
              <a:t>Vocabulary</a:t>
            </a:r>
          </a:p>
        </p:txBody>
      </p:sp>
      <p:sp>
        <p:nvSpPr>
          <p:cNvPr id="27" name="Rectangle 26"/>
          <p:cNvSpPr/>
          <p:nvPr/>
        </p:nvSpPr>
        <p:spPr>
          <a:xfrm>
            <a:off x="5177302" y="2944162"/>
            <a:ext cx="6287903" cy="1687127"/>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2: </a:t>
            </a:r>
            <a:r>
              <a:rPr lang="en-GB" sz="1800" dirty="0">
                <a:solidFill>
                  <a:srgbClr val="006673"/>
                </a:solidFill>
                <a:effectLst/>
                <a:ea typeface="Times New Roman" panose="02020603050405020304" pitchFamily="18" charset="0"/>
                <a:cs typeface="Cambria" panose="02040503050406030204" pitchFamily="18" charset="0"/>
              </a:rPr>
              <a:t>Read the text below and choose the best title for it.</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3</a:t>
            </a:r>
            <a:r>
              <a:rPr lang="vi-VN" sz="1800" dirty="0">
                <a:solidFill>
                  <a:srgbClr val="006673"/>
                </a:solidFill>
                <a:effectLst/>
                <a:ea typeface="Times New Roman" panose="02020603050405020304" pitchFamily="18" charset="0"/>
                <a:cs typeface="Cambria" panose="02040503050406030204" pitchFamily="18" charset="0"/>
              </a:rPr>
              <a:t>: </a:t>
            </a:r>
            <a:r>
              <a:rPr lang="en-GB" sz="1800" dirty="0">
                <a:solidFill>
                  <a:srgbClr val="006673"/>
                </a:solidFill>
                <a:effectLst/>
                <a:ea typeface="Times New Roman" panose="02020603050405020304" pitchFamily="18" charset="0"/>
                <a:cs typeface="Cambria" panose="02040503050406030204" pitchFamily="18" charset="0"/>
              </a:rPr>
              <a:t>Read the text again and match the pictures with the uses of AI.</a:t>
            </a:r>
            <a:endParaRPr lang="en-US" sz="1800" dirty="0">
              <a:solidFill>
                <a:srgbClr val="006673"/>
              </a:solidFill>
              <a:effectLst/>
              <a:ea typeface="Times New Roman" panose="02020603050405020304" pitchFamily="18" charset="0"/>
            </a:endParaRPr>
          </a:p>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4: </a:t>
            </a:r>
            <a:r>
              <a:rPr lang="en-GB" sz="1800" dirty="0">
                <a:solidFill>
                  <a:srgbClr val="006673"/>
                </a:solidFill>
                <a:effectLst/>
                <a:ea typeface="Times New Roman" panose="02020603050405020304" pitchFamily="18" charset="0"/>
                <a:cs typeface="Cambria" panose="02040503050406030204" pitchFamily="18" charset="0"/>
              </a:rPr>
              <a:t>Decide whether the following statements are true (T) or false (F).</a:t>
            </a:r>
            <a:endParaRPr lang="en-US" sz="1800" dirty="0">
              <a:solidFill>
                <a:srgbClr val="006673"/>
              </a:solidFill>
              <a:effectLst/>
              <a:ea typeface="Times New Roman" panose="02020603050405020304" pitchFamily="18" charset="0"/>
            </a:endParaRP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1796918" y="2308812"/>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2713271" y="3685917"/>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300546" y="4822428"/>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POST-READING</a:t>
            </a:r>
            <a:endParaRPr lang="en-GB" b="1" dirty="0">
              <a:solidFill>
                <a:srgbClr val="006673"/>
              </a:solidFill>
            </a:endParaRPr>
          </a:p>
        </p:txBody>
      </p:sp>
      <p:sp>
        <p:nvSpPr>
          <p:cNvPr id="32" name="Rectangle 31"/>
          <p:cNvSpPr/>
          <p:nvPr/>
        </p:nvSpPr>
        <p:spPr>
          <a:xfrm>
            <a:off x="5177302" y="5849265"/>
            <a:ext cx="6287903" cy="684962"/>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a:t>
            </a:r>
          </a:p>
          <a:p>
            <a:pPr marL="285750" indent="-285750">
              <a:buFont typeface="Arial" panose="020B0604020202020204" pitchFamily="34" charset="0"/>
              <a:buChar char="•"/>
            </a:pPr>
            <a:r>
              <a:rPr lang="en-US" dirty="0">
                <a:solidFill>
                  <a:srgbClr val="006673"/>
                </a:solidFill>
              </a:rPr>
              <a:t>Homework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33" name="Rounded Rectangle 32">
            <a:extLst>
              <a:ext uri="{FF2B5EF4-FFF2-40B4-BE49-F238E27FC236}">
                <a16:creationId xmlns:a16="http://schemas.microsoft.com/office/drawing/2014/main" id="{55B30C1C-7CD2-F645-AD2A-20422A87673D}"/>
              </a:ext>
            </a:extLst>
          </p:cNvPr>
          <p:cNvSpPr/>
          <p:nvPr/>
        </p:nvSpPr>
        <p:spPr>
          <a:xfrm>
            <a:off x="720858" y="5985853"/>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cxnSp>
        <p:nvCxnSpPr>
          <p:cNvPr id="34" name="Curved Connector 33">
            <a:extLst>
              <a:ext uri="{FF2B5EF4-FFF2-40B4-BE49-F238E27FC236}">
                <a16:creationId xmlns:a16="http://schemas.microsoft.com/office/drawing/2014/main" id="{F776CBCD-5166-BE40-9B1D-2FA55B23F426}"/>
              </a:ext>
            </a:extLst>
          </p:cNvPr>
          <p:cNvCxnSpPr>
            <a:cxnSpLocks/>
          </p:cNvCxnSpPr>
          <p:nvPr/>
        </p:nvCxnSpPr>
        <p:spPr>
          <a:xfrm rot="10800000" flipV="1">
            <a:off x="1738678" y="5024425"/>
            <a:ext cx="548330" cy="961428"/>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5" name="Rectangle 34">
            <a:extLst>
              <a:ext uri="{FF2B5EF4-FFF2-40B4-BE49-F238E27FC236}">
                <a16:creationId xmlns:a16="http://schemas.microsoft.com/office/drawing/2014/main" id="{ECAF6456-892F-7644-9C00-B5F5D84C266E}"/>
              </a:ext>
            </a:extLst>
          </p:cNvPr>
          <p:cNvSpPr/>
          <p:nvPr/>
        </p:nvSpPr>
        <p:spPr>
          <a:xfrm>
            <a:off x="5159430" y="4805865"/>
            <a:ext cx="6287903"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5: </a:t>
            </a:r>
            <a:r>
              <a:rPr lang="en-US" sz="1800" dirty="0">
                <a:solidFill>
                  <a:srgbClr val="006673"/>
                </a:solidFill>
                <a:effectLst/>
                <a:ea typeface="Times New Roman" panose="02020603050405020304" pitchFamily="18" charset="0"/>
                <a:cs typeface="Cambria" panose="02040503050406030204" pitchFamily="18" charset="0"/>
              </a:rPr>
              <a:t>Work in groups and discuss how AI can be used in schools</a:t>
            </a:r>
            <a:r>
              <a:rPr lang="en-GB" sz="1800" dirty="0">
                <a:solidFill>
                  <a:srgbClr val="006673"/>
                </a:solidFill>
                <a:effectLst/>
                <a:ea typeface="Times New Roman" panose="02020603050405020304" pitchFamily="18" charset="0"/>
                <a:cs typeface="Cambria" panose="02040503050406030204" pitchFamily="18" charset="0"/>
              </a:rPr>
              <a:t>. Then share your ideas with the whole class.</a:t>
            </a:r>
            <a:endParaRPr lang="en-US" sz="1800" dirty="0">
              <a:solidFill>
                <a:srgbClr val="006673"/>
              </a:solidFill>
              <a:effectLst/>
              <a:ea typeface="Times New Roman" panose="02020603050405020304" pitchFamily="18" charset="0"/>
            </a:endParaRPr>
          </a:p>
        </p:txBody>
      </p:sp>
    </p:spTree>
    <p:extLst>
      <p:ext uri="{BB962C8B-B14F-4D97-AF65-F5344CB8AC3E}">
        <p14:creationId xmlns:p14="http://schemas.microsoft.com/office/powerpoint/2010/main" val="38341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72469" y="100828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5" name="Rectangle 24"/>
          <p:cNvSpPr/>
          <p:nvPr/>
        </p:nvSpPr>
        <p:spPr>
          <a:xfrm>
            <a:off x="3103419" y="959307"/>
            <a:ext cx="535687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6673"/>
                </a:solidFill>
              </a:rPr>
              <a:t>Watch a video</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12" name="Rectangle 11">
            <a:extLst>
              <a:ext uri="{FF2B5EF4-FFF2-40B4-BE49-F238E27FC236}">
                <a16:creationId xmlns:a16="http://schemas.microsoft.com/office/drawing/2014/main" id="{E5E88976-703C-F946-B741-19671C680E6D}"/>
              </a:ext>
            </a:extLst>
          </p:cNvPr>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F72A9C-CF01-EB47-80D4-038C812F45EC}"/>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14" name="Rectangle 13">
            <a:extLst>
              <a:ext uri="{FF2B5EF4-FFF2-40B4-BE49-F238E27FC236}">
                <a16:creationId xmlns:a16="http://schemas.microsoft.com/office/drawing/2014/main" id="{EC34A17D-2AF8-114E-A73D-86495470FF19}"/>
              </a:ext>
            </a:extLst>
          </p:cNvPr>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A1478C-9C19-C445-952E-4B8380FC1F8B}"/>
              </a:ext>
            </a:extLst>
          </p:cNvPr>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4" name="Rectangle 3">
            <a:extLst>
              <a:ext uri="{FF2B5EF4-FFF2-40B4-BE49-F238E27FC236}">
                <a16:creationId xmlns:a16="http://schemas.microsoft.com/office/drawing/2014/main" id="{80DDB13F-F3F0-4848-B14F-144427C2D1F6}"/>
              </a:ext>
            </a:extLst>
          </p:cNvPr>
          <p:cNvSpPr/>
          <p:nvPr/>
        </p:nvSpPr>
        <p:spPr>
          <a:xfrm>
            <a:off x="1137862" y="1708704"/>
            <a:ext cx="5208550" cy="1697068"/>
          </a:xfrm>
          <a:prstGeom prst="rect">
            <a:avLst/>
          </a:prstGeom>
        </p:spPr>
        <p:txBody>
          <a:bodyPr wrap="square">
            <a:spAutoFit/>
          </a:bodyPr>
          <a:lstStyle/>
          <a:p>
            <a:pPr algn="just" fontAlgn="base">
              <a:buFont typeface="Arial" panose="020B0604020202020204" pitchFamily="34" charset="0"/>
              <a:buChar char="•"/>
            </a:pPr>
            <a:r>
              <a:rPr lang="en-US" sz="2400" dirty="0"/>
              <a:t>  Work individually.</a:t>
            </a:r>
            <a:endParaRPr lang="en-US" sz="2400" b="1" dirty="0"/>
          </a:p>
          <a:p>
            <a:pPr algn="just" fontAlgn="base">
              <a:buFont typeface="Arial" panose="020B0604020202020204" pitchFamily="34" charset="0"/>
              <a:buChar char="•"/>
            </a:pPr>
            <a:r>
              <a:rPr lang="en-US" sz="2400" dirty="0"/>
              <a:t>  Watch a video and take notes.</a:t>
            </a:r>
          </a:p>
          <a:p>
            <a:pPr algn="just" fontAlgn="base">
              <a:buFont typeface="Arial" panose="020B0604020202020204" pitchFamily="34" charset="0"/>
              <a:buChar char="•"/>
            </a:pPr>
            <a:r>
              <a:rPr lang="en-US" sz="2400" dirty="0"/>
              <a:t>  Answer the questions using the notes.</a:t>
            </a:r>
          </a:p>
          <a:p>
            <a:pPr algn="just" fontAlgn="base">
              <a:lnSpc>
                <a:spcPct val="150000"/>
              </a:lnSpc>
            </a:pPr>
            <a:endParaRPr lang="en-US" sz="2400" b="0" i="0" u="none" strike="noStrike" dirty="0">
              <a:effectLst/>
            </a:endParaRPr>
          </a:p>
        </p:txBody>
      </p:sp>
      <p:pic>
        <p:nvPicPr>
          <p:cNvPr id="7" name="Picture 6" descr="A person in a space suit&#10;&#10;Description automatically generated with low confidence">
            <a:extLst>
              <a:ext uri="{FF2B5EF4-FFF2-40B4-BE49-F238E27FC236}">
                <a16:creationId xmlns:a16="http://schemas.microsoft.com/office/drawing/2014/main" id="{020FAF26-B624-4A3E-A94B-B3AB20B3C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632" y="1039983"/>
            <a:ext cx="2675814" cy="1785150"/>
          </a:xfrm>
          <a:prstGeom prst="rect">
            <a:avLst/>
          </a:prstGeom>
        </p:spPr>
      </p:pic>
      <p:pic>
        <p:nvPicPr>
          <p:cNvPr id="3" name="Artificial intelligence explained in 2 minutes- What exactly is AI-">
            <a:hlinkClick r:id="" action="ppaction://media"/>
            <a:extLst>
              <a:ext uri="{FF2B5EF4-FFF2-40B4-BE49-F238E27FC236}">
                <a16:creationId xmlns:a16="http://schemas.microsoft.com/office/drawing/2014/main" id="{6307BEA2-1F35-4CA5-BD04-B120F95A40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4352" y="2905809"/>
            <a:ext cx="7505848" cy="3866528"/>
          </a:xfrm>
          <a:prstGeom prst="rect">
            <a:avLst/>
          </a:prstGeom>
        </p:spPr>
      </p:pic>
    </p:spTree>
    <p:extLst>
      <p:ext uri="{BB962C8B-B14F-4D97-AF65-F5344CB8AC3E}">
        <p14:creationId xmlns:p14="http://schemas.microsoft.com/office/powerpoint/2010/main" val="183621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72469" y="100828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5" name="Rectangle 24"/>
          <p:cNvSpPr/>
          <p:nvPr/>
        </p:nvSpPr>
        <p:spPr>
          <a:xfrm>
            <a:off x="3103419" y="959307"/>
            <a:ext cx="535687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6673"/>
                </a:solidFill>
              </a:rPr>
              <a:t>Watch a video</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12" name="Rectangle 11">
            <a:extLst>
              <a:ext uri="{FF2B5EF4-FFF2-40B4-BE49-F238E27FC236}">
                <a16:creationId xmlns:a16="http://schemas.microsoft.com/office/drawing/2014/main" id="{E5E88976-703C-F946-B741-19671C680E6D}"/>
              </a:ext>
            </a:extLst>
          </p:cNvPr>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F72A9C-CF01-EB47-80D4-038C812F45EC}"/>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14" name="Rectangle 13">
            <a:extLst>
              <a:ext uri="{FF2B5EF4-FFF2-40B4-BE49-F238E27FC236}">
                <a16:creationId xmlns:a16="http://schemas.microsoft.com/office/drawing/2014/main" id="{EC34A17D-2AF8-114E-A73D-86495470FF19}"/>
              </a:ext>
            </a:extLst>
          </p:cNvPr>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A1478C-9C19-C445-952E-4B8380FC1F8B}"/>
              </a:ext>
            </a:extLst>
          </p:cNvPr>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4" name="Rectangle 3">
            <a:extLst>
              <a:ext uri="{FF2B5EF4-FFF2-40B4-BE49-F238E27FC236}">
                <a16:creationId xmlns:a16="http://schemas.microsoft.com/office/drawing/2014/main" id="{80DDB13F-F3F0-4848-B14F-144427C2D1F6}"/>
              </a:ext>
            </a:extLst>
          </p:cNvPr>
          <p:cNvSpPr/>
          <p:nvPr/>
        </p:nvSpPr>
        <p:spPr>
          <a:xfrm>
            <a:off x="668757" y="1801499"/>
            <a:ext cx="10722439" cy="5122941"/>
          </a:xfrm>
          <a:prstGeom prst="rect">
            <a:avLst/>
          </a:prstGeom>
        </p:spPr>
        <p:txBody>
          <a:bodyPr wrap="square">
            <a:spAutoFit/>
          </a:bodyPr>
          <a:lstStyle/>
          <a:p>
            <a:pPr marL="0" marR="0">
              <a:spcBef>
                <a:spcPts val="0"/>
              </a:spcBef>
              <a:spcAft>
                <a:spcPts val="0"/>
              </a:spcAft>
            </a:pPr>
            <a:r>
              <a:rPr lang="en-US" sz="2000" dirty="0">
                <a:effectLst/>
                <a:ea typeface="Times New Roman" panose="02020603050405020304" pitchFamily="18" charset="0"/>
                <a:cs typeface="Times New Roman" panose="02020603050405020304" pitchFamily="18" charset="0"/>
              </a:rPr>
              <a:t>1. What is artificial intelligence?</a:t>
            </a:r>
            <a:endParaRPr lang="en-US" sz="2000" dirty="0">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AI is the development of computer systems that perform tasks requiring human intelligence 	such as recognizing images, making decision, or engaging in dialogues. </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effectLst/>
                <a:ea typeface="Times New Roman" panose="02020603050405020304" pitchFamily="18" charset="0"/>
                <a:cs typeface="Times New Roman" panose="02020603050405020304" pitchFamily="18" charset="0"/>
              </a:rPr>
              <a:t>2. What are some real-life cases in which we have probably dealt with AI?</a:t>
            </a:r>
            <a:endParaRPr lang="en-US" sz="2000" dirty="0">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When we watch films, listen to music, shop online, AI gives us recommendations about 	what we might like</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AI is capable of converting spoken language into text and translating it into other languages.</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effectLst/>
                <a:ea typeface="Times New Roman" panose="02020603050405020304" pitchFamily="18" charset="0"/>
                <a:cs typeface="Times New Roman" panose="02020603050405020304" pitchFamily="18" charset="0"/>
              </a:rPr>
              <a:t>3. What benefits do robots/ AI bring to us?</a:t>
            </a:r>
            <a:endParaRPr lang="en-US" sz="2000" dirty="0">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Robots make our everyday lives easier or take on strenuous activities.</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Self driving vehicles recognize their environment through AI and can react to it.</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In medicine, AI supports doctors when diagnosing diseases.</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solidFill>
                  <a:srgbClr val="F26532"/>
                </a:solidFill>
                <a:effectLst/>
                <a:ea typeface="Times New Roman" panose="02020603050405020304" pitchFamily="18" charset="0"/>
                <a:cs typeface="Times New Roman" panose="02020603050405020304" pitchFamily="18" charset="0"/>
              </a:rPr>
              <a:t>	- In education, AI helps to individualize learning activities.</a:t>
            </a:r>
            <a:endParaRPr lang="en-US" sz="2000" dirty="0">
              <a:solidFill>
                <a:srgbClr val="F26532"/>
              </a:solidFill>
              <a:effectLst/>
              <a:ea typeface="Times New Roman" panose="02020603050405020304" pitchFamily="18" charset="0"/>
            </a:endParaRPr>
          </a:p>
          <a:p>
            <a:pPr marL="0" marR="0">
              <a:spcBef>
                <a:spcPts val="0"/>
              </a:spcBef>
              <a:spcAft>
                <a:spcPts val="0"/>
              </a:spcAft>
            </a:pPr>
            <a:r>
              <a:rPr lang="en-US" sz="2000" dirty="0">
                <a:effectLst/>
                <a:ea typeface="Times New Roman" panose="02020603050405020304" pitchFamily="18" charset="0"/>
                <a:cs typeface="Times New Roman" panose="02020603050405020304" pitchFamily="18" charset="0"/>
              </a:rPr>
              <a:t>4. Can AI replace human?</a:t>
            </a:r>
            <a:endParaRPr lang="en-US" sz="2000" dirty="0">
              <a:effectLst/>
              <a:ea typeface="Times New Roman" panose="02020603050405020304" pitchFamily="18" charset="0"/>
            </a:endParaRPr>
          </a:p>
          <a:p>
            <a:r>
              <a:rPr lang="en-US" sz="2000" dirty="0">
                <a:solidFill>
                  <a:srgbClr val="F26532"/>
                </a:solidFill>
                <a:effectLst/>
                <a:ea typeface="Times New Roman" panose="02020603050405020304" pitchFamily="18" charset="0"/>
                <a:cs typeface="Times New Roman" panose="02020603050405020304" pitchFamily="18" charset="0"/>
              </a:rPr>
              <a:t>	No, when we would rather make our own decision, AI will not replace humans. It is just 	getting better and better at supporting us.</a:t>
            </a:r>
            <a:endParaRPr lang="en-US" sz="2000" dirty="0">
              <a:solidFill>
                <a:srgbClr val="F26532"/>
              </a:solidFill>
            </a:endParaRPr>
          </a:p>
          <a:p>
            <a:pPr algn="just" fontAlgn="base">
              <a:lnSpc>
                <a:spcPct val="150000"/>
              </a:lnSpc>
            </a:pPr>
            <a:endParaRPr lang="en-US" sz="2000" b="0" i="0" u="none" strike="noStrike" dirty="0">
              <a:effectLst/>
            </a:endParaRPr>
          </a:p>
        </p:txBody>
      </p:sp>
    </p:spTree>
    <p:extLst>
      <p:ext uri="{BB962C8B-B14F-4D97-AF65-F5344CB8AC3E}">
        <p14:creationId xmlns:p14="http://schemas.microsoft.com/office/powerpoint/2010/main" val="120716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wipe(down)">
                                      <p:cBhvr>
                                        <p:cTn id="21" dur="500"/>
                                        <p:tgtEl>
                                          <p:spTgt spid="4">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wipe(down)">
                                      <p:cBhvr>
                                        <p:cTn id="24" dur="500"/>
                                        <p:tgtEl>
                                          <p:spTgt spid="4">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wipe(down)">
                                      <p:cBhvr>
                                        <p:cTn id="30" dur="500"/>
                                        <p:tgtEl>
                                          <p:spTgt spid="4">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barn(inVertical)">
                                      <p:cBhvr>
                                        <p:cTn id="35"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5" name="Rectangle 24"/>
          <p:cNvSpPr/>
          <p:nvPr/>
        </p:nvSpPr>
        <p:spPr>
          <a:xfrm>
            <a:off x="5177303" y="1110010"/>
            <a:ext cx="6252159"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Watch a video</a:t>
            </a:r>
            <a:endParaRPr lang="en-GB" dirty="0">
              <a:solidFill>
                <a:srgbClr val="006673"/>
              </a:solidFill>
            </a:endParaRPr>
          </a:p>
        </p:txBody>
      </p:sp>
      <p:sp>
        <p:nvSpPr>
          <p:cNvPr id="26" name="Rectangle 25"/>
          <p:cNvSpPr/>
          <p:nvPr/>
        </p:nvSpPr>
        <p:spPr>
          <a:xfrm>
            <a:off x="5177303" y="1941905"/>
            <a:ext cx="6252159" cy="84871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006673"/>
                </a:solidFill>
                <a:effectLst/>
                <a:ea typeface="Times New Roman" panose="02020603050405020304" pitchFamily="18" charset="0"/>
                <a:cs typeface="Cambria" panose="02040503050406030204" pitchFamily="18" charset="0"/>
              </a:rPr>
              <a:t>Activity </a:t>
            </a:r>
            <a:r>
              <a:rPr lang="vi-VN" sz="1800" dirty="0">
                <a:solidFill>
                  <a:srgbClr val="006673"/>
                </a:solidFill>
                <a:effectLst/>
                <a:ea typeface="Times New Roman" panose="02020603050405020304" pitchFamily="18" charset="0"/>
                <a:cs typeface="Cambria" panose="02040503050406030204" pitchFamily="18" charset="0"/>
              </a:rPr>
              <a:t>1: </a:t>
            </a:r>
            <a:r>
              <a:rPr lang="en-GB" sz="1800" dirty="0">
                <a:solidFill>
                  <a:srgbClr val="006673"/>
                </a:solidFill>
                <a:effectLst/>
                <a:ea typeface="Times New Roman" panose="02020603050405020304" pitchFamily="18" charset="0"/>
                <a:cs typeface="Cambria" panose="02040503050406030204" pitchFamily="18" charset="0"/>
              </a:rPr>
              <a:t>Look at the pictures of </a:t>
            </a:r>
            <a:r>
              <a:rPr lang="en-GB" sz="1800" dirty="0" err="1">
                <a:solidFill>
                  <a:srgbClr val="006673"/>
                </a:solidFill>
                <a:effectLst/>
                <a:ea typeface="Times New Roman" panose="02020603050405020304" pitchFamily="18" charset="0"/>
                <a:cs typeface="Cambria" panose="02040503050406030204" pitchFamily="18" charset="0"/>
              </a:rPr>
              <a:t>Asimo</a:t>
            </a:r>
            <a:r>
              <a:rPr lang="en-GB" sz="1800" dirty="0">
                <a:solidFill>
                  <a:srgbClr val="006673"/>
                </a:solidFill>
                <a:effectLst/>
                <a:ea typeface="Times New Roman" panose="02020603050405020304" pitchFamily="18" charset="0"/>
                <a:cs typeface="Cambria" panose="02040503050406030204" pitchFamily="18" charset="0"/>
              </a:rPr>
              <a:t> and Sophia and discuss the questions below in pairs.</a:t>
            </a:r>
          </a:p>
          <a:p>
            <a:r>
              <a:rPr lang="en-US" sz="1800" dirty="0">
                <a:solidFill>
                  <a:srgbClr val="006673"/>
                </a:solidFill>
                <a:effectLst/>
                <a:ea typeface="Times New Roman" panose="02020603050405020304" pitchFamily="18" charset="0"/>
                <a:cs typeface="Cambria" panose="02040503050406030204" pitchFamily="18" charset="0"/>
              </a:rPr>
              <a:t>Vocabulary</a:t>
            </a: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Tree>
    <p:extLst>
      <p:ext uri="{BB962C8B-B14F-4D97-AF65-F5344CB8AC3E}">
        <p14:creationId xmlns:p14="http://schemas.microsoft.com/office/powerpoint/2010/main" val="399860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640541" y="986283"/>
            <a:ext cx="10201836" cy="830997"/>
          </a:xfrm>
          <a:prstGeom prst="rect">
            <a:avLst/>
          </a:prstGeom>
          <a:noFill/>
        </p:spPr>
        <p:txBody>
          <a:bodyPr wrap="square">
            <a:spAutoFit/>
          </a:bodyPr>
          <a:lstStyle/>
          <a:p>
            <a:pPr marL="0" marR="0">
              <a:spcBef>
                <a:spcPts val="0"/>
              </a:spcBef>
              <a:spcAft>
                <a:spcPts val="0"/>
              </a:spcAft>
            </a:pPr>
            <a:r>
              <a:rPr lang="en-GB"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Look at the pictures of </a:t>
            </a:r>
            <a:r>
              <a:rPr lang="en-GB" sz="2400" b="1" dirty="0" err="1">
                <a:solidFill>
                  <a:srgbClr val="F26532"/>
                </a:solidFill>
                <a:effectLst/>
                <a:latin typeface="Arial" panose="020B0604020202020204" pitchFamily="34" charset="0"/>
                <a:ea typeface="Times New Roman" panose="02020603050405020304" pitchFamily="18" charset="0"/>
                <a:cs typeface="Arial" panose="020B0604020202020204" pitchFamily="34" charset="0"/>
              </a:rPr>
              <a:t>Asimo</a:t>
            </a:r>
            <a:r>
              <a:rPr lang="en-GB" sz="2400" b="1" dirty="0">
                <a:solidFill>
                  <a:srgbClr val="F26532"/>
                </a:solidFill>
                <a:effectLst/>
                <a:latin typeface="Arial" panose="020B0604020202020204" pitchFamily="34" charset="0"/>
                <a:ea typeface="Times New Roman" panose="02020603050405020304" pitchFamily="18" charset="0"/>
                <a:cs typeface="Arial" panose="020B0604020202020204" pitchFamily="34" charset="0"/>
              </a:rPr>
              <a:t> and Sophia and discuss the questions below in pairs (p.55).</a:t>
            </a:r>
            <a:endParaRPr lang="en-US" sz="2400" dirty="0">
              <a:solidFill>
                <a:srgbClr val="F2653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6" name="Rectangle 25">
            <a:extLst>
              <a:ext uri="{FF2B5EF4-FFF2-40B4-BE49-F238E27FC236}">
                <a16:creationId xmlns:a16="http://schemas.microsoft.com/office/drawing/2014/main" id="{ACD7AA51-F941-4B2E-9FBE-09DECEE3E167}"/>
              </a:ext>
            </a:extLst>
          </p:cNvPr>
          <p:cNvSpPr/>
          <p:nvPr/>
        </p:nvSpPr>
        <p:spPr>
          <a:xfrm>
            <a:off x="1594232" y="2090172"/>
            <a:ext cx="6058425" cy="2677656"/>
          </a:xfrm>
          <a:prstGeom prst="rect">
            <a:avLst/>
          </a:prstGeom>
        </p:spPr>
        <p:txBody>
          <a:bodyPr wrap="square">
            <a:spAutoFit/>
          </a:bodyPr>
          <a:lstStyle/>
          <a:p>
            <a:pPr algn="just"/>
            <a:r>
              <a:rPr lang="en-US" sz="2400" dirty="0"/>
              <a:t>1. What are they? </a:t>
            </a:r>
          </a:p>
          <a:p>
            <a:pPr algn="just"/>
            <a:r>
              <a:rPr lang="en-GB" sz="2400" i="1" dirty="0"/>
              <a:t>	</a:t>
            </a:r>
            <a:r>
              <a:rPr lang="en-GB" sz="2400" i="1" dirty="0">
                <a:solidFill>
                  <a:srgbClr val="F26532"/>
                </a:solidFill>
              </a:rPr>
              <a:t>They are robots.</a:t>
            </a:r>
            <a:endParaRPr lang="en-US" sz="2400" dirty="0">
              <a:solidFill>
                <a:srgbClr val="F26532"/>
              </a:solidFill>
            </a:endParaRPr>
          </a:p>
          <a:p>
            <a:pPr algn="just"/>
            <a:endParaRPr lang="en-US" sz="2400" dirty="0"/>
          </a:p>
          <a:p>
            <a:pPr algn="just"/>
            <a:r>
              <a:rPr lang="en-US" sz="2400" dirty="0"/>
              <a:t>2. What do you think they can do?</a:t>
            </a:r>
          </a:p>
          <a:p>
            <a:pPr algn="just"/>
            <a:r>
              <a:rPr lang="en-GB" sz="2400" i="1" dirty="0"/>
              <a:t>	</a:t>
            </a:r>
            <a:r>
              <a:rPr lang="en-GB" sz="2400" i="1" dirty="0">
                <a:solidFill>
                  <a:srgbClr val="F26532"/>
                </a:solidFill>
              </a:rPr>
              <a:t>They can walk, talk, show emotions, 	and do household chores.</a:t>
            </a:r>
            <a:endParaRPr lang="en-US" sz="2400" dirty="0">
              <a:solidFill>
                <a:srgbClr val="F26532"/>
              </a:solidFill>
            </a:endParaRPr>
          </a:p>
          <a:p>
            <a:pPr marL="514350" indent="-514350" algn="just">
              <a:buAutoNum type="arabicPeriod"/>
            </a:pPr>
            <a:endParaRPr lang="en-VN" sz="2400" dirty="0"/>
          </a:p>
        </p:txBody>
      </p:sp>
      <p:pic>
        <p:nvPicPr>
          <p:cNvPr id="28" name="Picture 27" descr="A picture containing text&#10;&#10;Description automatically generated">
            <a:extLst>
              <a:ext uri="{FF2B5EF4-FFF2-40B4-BE49-F238E27FC236}">
                <a16:creationId xmlns:a16="http://schemas.microsoft.com/office/drawing/2014/main" id="{4C0B5BCB-6F4E-4213-9129-6256E0ED4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472" y="1709994"/>
            <a:ext cx="3849446" cy="4353349"/>
          </a:xfrm>
          <a:prstGeom prst="rect">
            <a:avLst/>
          </a:prstGeom>
        </p:spPr>
      </p:pic>
    </p:spTree>
    <p:extLst>
      <p:ext uri="{BB962C8B-B14F-4D97-AF65-F5344CB8AC3E}">
        <p14:creationId xmlns:p14="http://schemas.microsoft.com/office/powerpoint/2010/main" val="2889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down)">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xEl>
                                              <p:pRg st="4" end="4"/>
                                            </p:txEl>
                                          </p:spTgt>
                                        </p:tgtEl>
                                        <p:attrNameLst>
                                          <p:attrName>style.visibility</p:attrName>
                                        </p:attrNameLst>
                                      </p:cBhvr>
                                      <p:to>
                                        <p:strVal val="visible"/>
                                      </p:to>
                                    </p:set>
                                    <p:animEffect transition="in" filter="wipe(down)">
                                      <p:cBhvr>
                                        <p:cTn id="17"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37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806003" y="83603"/>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7" name="Google Shape;1881;p31"/>
          <p:cNvSpPr txBox="1">
            <a:spLocks/>
          </p:cNvSpPr>
          <p:nvPr/>
        </p:nvSpPr>
        <p:spPr>
          <a:xfrm>
            <a:off x="1007138" y="151793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F26532"/>
                </a:solidFill>
              </a:rPr>
              <a:t>Robot (n)</a:t>
            </a:r>
            <a:endParaRPr lang="en-US" sz="8800" b="1" dirty="0">
              <a:solidFill>
                <a:srgbClr val="F26532"/>
              </a:solidFill>
              <a:cs typeface="Calibri" panose="020F0502020204030204" pitchFamily="34" charset="0"/>
            </a:endParaRPr>
          </a:p>
        </p:txBody>
      </p:sp>
      <p:sp>
        <p:nvSpPr>
          <p:cNvPr id="12" name="Rectangle 11"/>
          <p:cNvSpPr/>
          <p:nvPr/>
        </p:nvSpPr>
        <p:spPr>
          <a:xfrm>
            <a:off x="1007138" y="4204909"/>
            <a:ext cx="6313074" cy="954107"/>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a machine that can perform a complicated series of tasks by itself</a:t>
            </a:r>
            <a:endParaRPr lang="en-VN" sz="2800" dirty="0">
              <a:latin typeface="Calibri" panose="020F0502020204030204" pitchFamily="34" charset="0"/>
              <a:cs typeface="Calibri" panose="020F0502020204030204" pitchFamily="34" charset="0"/>
            </a:endParaRPr>
          </a:p>
        </p:txBody>
      </p:sp>
      <p:sp>
        <p:nvSpPr>
          <p:cNvPr id="2" name="Rectangle 1"/>
          <p:cNvSpPr/>
          <p:nvPr/>
        </p:nvSpPr>
        <p:spPr>
          <a:xfrm>
            <a:off x="2494627" y="2783699"/>
            <a:ext cx="1625766" cy="523220"/>
          </a:xfrm>
          <a:prstGeom prst="rect">
            <a:avLst/>
          </a:prstGeom>
        </p:spPr>
        <p:txBody>
          <a:bodyPr wrap="none">
            <a:spAutoFit/>
          </a:bodyPr>
          <a:lstStyle/>
          <a:p>
            <a:r>
              <a:rPr lang="vi-VN" sz="2800" b="1" dirty="0">
                <a:solidFill>
                  <a:srgbClr val="05A0B8"/>
                </a:solidFill>
                <a:effectLst/>
                <a:latin typeface="Calibri" panose="020F0502020204030204" pitchFamily="34" charset="0"/>
                <a:ea typeface="Times New Roman" panose="02020603050405020304" pitchFamily="18" charset="0"/>
                <a:cs typeface="Calibri" panose="020F0502020204030204" pitchFamily="34" charset="0"/>
              </a:rPr>
              <a:t>/ˈrəʊbɒt/</a:t>
            </a:r>
            <a:endParaRPr lang="en-VN" sz="2800" b="1" dirty="0">
              <a:solidFill>
                <a:srgbClr val="05A0B8"/>
              </a:solidFill>
              <a:latin typeface="Calibri" panose="020F0502020204030204" pitchFamily="34" charset="0"/>
              <a:cs typeface="Calibri" panose="020F0502020204030204" pitchFamily="34" charset="0"/>
            </a:endParaRPr>
          </a:p>
        </p:txBody>
      </p:sp>
      <p:pic>
        <p:nvPicPr>
          <p:cNvPr id="4" name="robot__gb_2">
            <a:hlinkClick r:id="" action="ppaction://media"/>
            <a:extLst>
              <a:ext uri="{FF2B5EF4-FFF2-40B4-BE49-F238E27FC236}">
                <a16:creationId xmlns:a16="http://schemas.microsoft.com/office/drawing/2014/main" id="{E4FDCE52-CE24-488E-99EE-5B4CE8117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2003" y="3429000"/>
            <a:ext cx="561041" cy="549592"/>
          </a:xfrm>
          <a:prstGeom prst="rect">
            <a:avLst/>
          </a:prstGeom>
        </p:spPr>
      </p:pic>
      <p:pic>
        <p:nvPicPr>
          <p:cNvPr id="8" name="Picture 7" descr="A picture containing automaton&#10;&#10;Description automatically generated">
            <a:extLst>
              <a:ext uri="{FF2B5EF4-FFF2-40B4-BE49-F238E27FC236}">
                <a16:creationId xmlns:a16="http://schemas.microsoft.com/office/drawing/2014/main" id="{01EC3425-633C-4D27-8FFF-1788662E3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1554257"/>
            <a:ext cx="3833731" cy="3785809"/>
          </a:xfrm>
          <a:prstGeom prst="rect">
            <a:avLst/>
          </a:prstGeom>
        </p:spPr>
      </p:pic>
    </p:spTree>
    <p:extLst>
      <p:ext uri="{BB962C8B-B14F-4D97-AF65-F5344CB8AC3E}">
        <p14:creationId xmlns:p14="http://schemas.microsoft.com/office/powerpoint/2010/main" val="36266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2320</TotalTime>
  <Words>1602</Words>
  <PresentationFormat>Widescreen</PresentationFormat>
  <Paragraphs>245</Paragraphs>
  <Slides>27</Slides>
  <Notes>18</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Bookman Old Style</vt:lpstr>
      <vt:lpstr>Calibri</vt:lpstr>
      <vt:lpstr>Calibri Light</vt:lpstr>
      <vt:lpstr>Courier New</vt:lpstr>
      <vt:lpstr>Myriad Pro</vt:lpstr>
      <vt:lpstr>UTM Facebook K&amp;T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2022-01-18T05:21:04Z</dcterms:modified>
</cp:coreProperties>
</file>