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21" r:id="rId2"/>
    <p:sldId id="319" r:id="rId3"/>
    <p:sldId id="297" r:id="rId4"/>
    <p:sldId id="322" r:id="rId5"/>
    <p:sldId id="323" r:id="rId6"/>
    <p:sldId id="324" r:id="rId7"/>
    <p:sldId id="325" r:id="rId8"/>
    <p:sldId id="326" r:id="rId9"/>
    <p:sldId id="327" r:id="rId10"/>
    <p:sldId id="29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ADFF"/>
    <a:srgbClr val="25A2FF"/>
    <a:srgbClr val="0192FF"/>
    <a:srgbClr val="FF3300"/>
    <a:srgbClr val="0088EE"/>
    <a:srgbClr val="FF9900"/>
    <a:srgbClr val="574ECA"/>
    <a:srgbClr val="0083E6"/>
    <a:srgbClr val="FDEFE3"/>
    <a:srgbClr val="3D3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94" autoAdjust="0"/>
  </p:normalViewPr>
  <p:slideViewPr>
    <p:cSldViewPr>
      <p:cViewPr varScale="1">
        <p:scale>
          <a:sx n="65" d="100"/>
          <a:sy n="65" d="100"/>
        </p:scale>
        <p:origin x="5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6B110-C2E2-426F-81D3-060B21AC8940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93F2-14F5-4391-87CB-1EACE194B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7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1B72-3456-4BE1-9D52-84CCB7ACE3D0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1B72-3456-4BE1-9D52-84CCB7ACE3D0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1B72-3456-4BE1-9D52-84CCB7ACE3D0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1B72-3456-4BE1-9D52-84CCB7ACE3D0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1B72-3456-4BE1-9D52-84CCB7ACE3D0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1B72-3456-4BE1-9D52-84CCB7ACE3D0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1B72-3456-4BE1-9D52-84CCB7ACE3D0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1B72-3456-4BE1-9D52-84CCB7ACE3D0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1B72-3456-4BE1-9D52-84CCB7ACE3D0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1B72-3456-4BE1-9D52-84CCB7ACE3D0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1B72-3456-4BE1-9D52-84CCB7ACE3D0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D7E1B72-3456-4BE1-9D52-84CCB7ACE3D0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1484784"/>
            <a:ext cx="7128792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/>
                <a:ea typeface="Times New Roman"/>
                <a:cs typeface="Times New Roman"/>
              </a:rPr>
              <a:t>+ Vi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khuẩn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thuộc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nhóm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phân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loại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hệ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thống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phân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loại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giới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?</a:t>
            </a:r>
            <a:endParaRPr lang="en-US" sz="3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Cấu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tạo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cơ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gồm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phần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?</a:t>
            </a:r>
            <a:endParaRPr lang="en-US" sz="3200" dirty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21955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43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412776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thiết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kế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mô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vi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khuẩn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liệu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nhiên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8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4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</a:br>
            <a:br>
              <a:rPr lang="en-US" sz="24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7: </a:t>
            </a:r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TẾ BÀO NHÂN SƠ</a:t>
            </a:r>
            <a:b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0808"/>
            <a:ext cx="5760640" cy="288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4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4358" y="359445"/>
            <a:ext cx="8610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I.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ĐẶC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ĐIỂM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 CHUNG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CỦA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TẾ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BÀO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NHÂN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SƠ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40" y="4797152"/>
            <a:ext cx="122413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0560" y="5373216"/>
            <a:ext cx="331581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3702" y="908720"/>
            <a:ext cx="832009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Nghiên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SGK,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nghiên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vẽ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sơ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trả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lời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hoàn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Phiếu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1:</a:t>
            </a:r>
            <a:endParaRPr lang="en-US" sz="28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93500"/>
              </p:ext>
            </p:extLst>
          </p:nvPr>
        </p:nvGraphicFramePr>
        <p:xfrm>
          <a:off x="611562" y="2132856"/>
          <a:ext cx="8064894" cy="2501240"/>
        </p:xfrm>
        <a:graphic>
          <a:graphicData uri="http://schemas.openxmlformats.org/drawingml/2006/table">
            <a:tbl>
              <a:tblPr firstRow="1" firstCol="1" bandRow="1"/>
              <a:tblGrid>
                <a:gridCol w="5985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Đặc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điểm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Không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Màng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nhân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Kích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thước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nhỏ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hệ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thống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nội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màng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bào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quan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màng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bao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bọc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Kích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thước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nhỏ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mang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lại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lợi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thế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cho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VK?....................................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Tại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sao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tế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bào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VK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gọi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tế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bào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nhân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sơ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24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022720"/>
              </p:ext>
            </p:extLst>
          </p:nvPr>
        </p:nvGraphicFramePr>
        <p:xfrm>
          <a:off x="395537" y="404665"/>
          <a:ext cx="8424936" cy="4392488"/>
        </p:xfrm>
        <a:graphic>
          <a:graphicData uri="http://schemas.openxmlformats.org/drawingml/2006/table">
            <a:tbl>
              <a:tblPr firstRow="1" firstCol="1" bandRow="1"/>
              <a:tblGrid>
                <a:gridCol w="6252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6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Đặc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điểm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Không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Vật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chất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di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truyền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màng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bao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bọc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Kích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thước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nhỏ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hệ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thống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nội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màng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bào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quan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màng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bao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bọc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027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Kích thước nhỏ  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Wingdings"/>
                        </a:rPr>
                        <a:t></a:t>
                      </a:r>
                      <a:r>
                        <a:rPr lang="pt-BR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tỷ lệ S/V lớn:   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pt-BR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Tốc độ trao đổi chất với môi trường qua màng nhanh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pt-BR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Sự khuếch tán các chất từ nơi này đến nơi khác trong TB diễn ra nhanh hơn, TB sinh trưởng, phát triển nhanh và sinh sản nhanh 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Wingdings"/>
                        </a:rPr>
                        <a:t></a:t>
                      </a:r>
                      <a:r>
                        <a:rPr lang="pt-BR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vi khuẩn dễ thích ứng với môi trường.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pt-BR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Vì chưa có màng nhân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83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77281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  <a:ea typeface="Times New Roman"/>
              </a:rPr>
              <a:t>? 1 </a:t>
            </a:r>
            <a:r>
              <a:rPr lang="en-US" dirty="0" err="1">
                <a:latin typeface="Times New Roman"/>
                <a:ea typeface="Times New Roman"/>
              </a:rPr>
              <a:t>loại</a:t>
            </a:r>
            <a:r>
              <a:rPr lang="en-US" dirty="0">
                <a:latin typeface="Times New Roman"/>
                <a:ea typeface="Times New Roman"/>
              </a:rPr>
              <a:t> vi </a:t>
            </a:r>
            <a:r>
              <a:rPr lang="en-US" dirty="0" err="1">
                <a:latin typeface="Times New Roman"/>
                <a:ea typeface="Times New Roman"/>
              </a:rPr>
              <a:t>khuẩn</a:t>
            </a:r>
            <a:r>
              <a:rPr lang="en-US" dirty="0">
                <a:latin typeface="Times New Roman"/>
                <a:ea typeface="Times New Roman"/>
              </a:rPr>
              <a:t> A </a:t>
            </a:r>
            <a:r>
              <a:rPr lang="en-US" dirty="0" err="1">
                <a:latin typeface="Times New Roman"/>
                <a:ea typeface="Times New Roman"/>
              </a:rPr>
              <a:t>có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kích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thước</a:t>
            </a:r>
            <a:r>
              <a:rPr lang="en-US" dirty="0">
                <a:latin typeface="Times New Roman"/>
                <a:ea typeface="Times New Roman"/>
              </a:rPr>
              <a:t> 1um </a:t>
            </a:r>
            <a:r>
              <a:rPr lang="en-US" dirty="0" err="1">
                <a:latin typeface="Times New Roman"/>
                <a:ea typeface="Times New Roman"/>
              </a:rPr>
              <a:t>và</a:t>
            </a:r>
            <a:r>
              <a:rPr lang="en-US" dirty="0">
                <a:latin typeface="Times New Roman"/>
                <a:ea typeface="Times New Roman"/>
              </a:rPr>
              <a:t> 1 </a:t>
            </a:r>
            <a:r>
              <a:rPr lang="en-US" dirty="0" err="1">
                <a:latin typeface="Times New Roman"/>
                <a:ea typeface="Times New Roman"/>
              </a:rPr>
              <a:t>loại</a:t>
            </a:r>
            <a:r>
              <a:rPr lang="en-US" dirty="0">
                <a:latin typeface="Times New Roman"/>
                <a:ea typeface="Times New Roman"/>
              </a:rPr>
              <a:t> vi </a:t>
            </a:r>
            <a:r>
              <a:rPr lang="en-US" dirty="0" err="1">
                <a:latin typeface="Times New Roman"/>
                <a:ea typeface="Times New Roman"/>
              </a:rPr>
              <a:t>khuẩn</a:t>
            </a:r>
            <a:r>
              <a:rPr lang="en-US" dirty="0">
                <a:latin typeface="Times New Roman"/>
                <a:ea typeface="Times New Roman"/>
              </a:rPr>
              <a:t> B </a:t>
            </a:r>
            <a:r>
              <a:rPr lang="en-US" dirty="0" err="1">
                <a:latin typeface="Times New Roman"/>
                <a:ea typeface="Times New Roman"/>
              </a:rPr>
              <a:t>có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kích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thước</a:t>
            </a:r>
            <a:r>
              <a:rPr lang="en-US" dirty="0">
                <a:latin typeface="Times New Roman"/>
                <a:ea typeface="Times New Roman"/>
              </a:rPr>
              <a:t> 5um. Theo </a:t>
            </a:r>
            <a:r>
              <a:rPr lang="en-US" dirty="0" err="1">
                <a:latin typeface="Times New Roman"/>
                <a:ea typeface="Times New Roman"/>
              </a:rPr>
              <a:t>lý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thuyết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loại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nào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sẽ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có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tốc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độ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sinh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sản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nhanh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hơn</a:t>
            </a:r>
            <a:r>
              <a:rPr lang="en-US" dirty="0">
                <a:latin typeface="Times New Roman"/>
                <a:ea typeface="Times New Roman"/>
              </a:rPr>
              <a:t>? </a:t>
            </a:r>
            <a:r>
              <a:rPr lang="en-US" dirty="0" err="1">
                <a:latin typeface="Times New Roman"/>
                <a:ea typeface="Times New Roman"/>
              </a:rPr>
              <a:t>Giải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thích</a:t>
            </a:r>
            <a:r>
              <a:rPr lang="en-US" dirty="0">
                <a:latin typeface="Times New Roman"/>
                <a:ea typeface="Times New Roman"/>
              </a:rPr>
              <a:t>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664"/>
            <a:ext cx="21955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247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29506"/>
            <a:ext cx="8280919" cy="344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520" y="-27384"/>
            <a:ext cx="8614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0" latinLnBrk="0" hangingPunct="0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CẤU TẠO VÀ CHỨC NĂNG CÁC THÀNH PHẦN TẾ BÀO NHÂN SƠ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0703"/>
            <a:ext cx="2765955" cy="138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68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562859"/>
              </p:ext>
            </p:extLst>
          </p:nvPr>
        </p:nvGraphicFramePr>
        <p:xfrm>
          <a:off x="611561" y="404667"/>
          <a:ext cx="7920880" cy="4316844"/>
        </p:xfrm>
        <a:graphic>
          <a:graphicData uri="http://schemas.openxmlformats.org/drawingml/2006/table">
            <a:tbl>
              <a:tblPr firstRow="1" firstCol="1" bandRow="1"/>
              <a:tblGrid>
                <a:gridCol w="469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1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0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Cấu trúc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Cấu tạo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Chức năng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Vỏ nhầy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Nằm ngoài thành tế bào.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Bản chất là prôtêin, giàu liên kết disunfua, canxi, axit dipicôlinic.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Bảo vệ tế bào.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Có vai trò như kháng nguyên.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Thành tế bào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Peptitdoglican là cacbohidrat liên kết với nhau bằng các đoạn polipeptit ngắn.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Bảo vệ tế bào, chống lại áp suất thẩm thấu lớn.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Giữ hình dạng tế bào.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Roi (tiêm mao)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Xuất phát từ màng sinh chất.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Thành phần hóa học là prôtêin.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Roi: vận động.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Lông(nhung mao)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Lông: bám vào vật chủ, tiếp hợp (sinh sản).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Màng sinh chất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Gồm lớp kép phôtpholipit và các phân tử protein.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Thấm chọn lọc.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Là mảnh giữ tạo mêzôxôm giúp phân chia tế bào.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1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Ribôxôm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Bào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quan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không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có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lớp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màng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bao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bọc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.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Cấu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tạo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: protein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và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rARN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.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Là nơi tổng hợp các loại protein của tế bào.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1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Vùng nhân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Không có màng nhân.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ADN vòng trần.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Một số có thêm plasmit.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Mang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vật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chất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di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truyền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.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Điều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khiển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mọi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hoạt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động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sống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của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tế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bào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.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049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916832"/>
            <a:ext cx="8424936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Tại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gọi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vùng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gọi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8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506" y="548680"/>
            <a:ext cx="21955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71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76672"/>
            <a:ext cx="828092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1520" y="-27384"/>
            <a:ext cx="8614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0" latinLnBrk="0" hangingPunct="0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815484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2027</TotalTime>
  <Words>554</Words>
  <PresentationFormat>On-screen Show (4:3)</PresentationFormat>
  <Paragraphs>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Angles</vt:lpstr>
      <vt:lpstr>PowerPoint Presentation</vt:lpstr>
      <vt:lpstr>  BÀI 7: TẾ BÀO NHÂN SƠ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2014-09-30T15:32:23Z</dcterms:created>
  <dcterms:modified xsi:type="dcterms:W3CDTF">2022-08-19T08:06:17Z</dcterms:modified>
</cp:coreProperties>
</file>