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4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37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90C4-C4BF-4DCC-AE58-FF0E5C5E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3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4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8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4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A6F45-1D4F-43DA-BA91-84D0C68E344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46403-6C56-426D-A145-ED62D20A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BAI%204-%20CHUONG%201.pptx#19. PowerPoint Presentation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BAI%204-%20CHUONG%201.pptx#18. PowerPoint Presentation" TargetMode="External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hyperlink" Target="BAI%204-%20CHUONG%201.pptx#20. PowerPoint Presentation" TargetMode="External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hyperlink" Target="BAI%204-%20CHUONG%201.pptx#17. PowerPoint Presentation" TargetMode="External"/><Relationship Id="rId14" Type="http://schemas.openxmlformats.org/officeDocument/2006/relationships/hyperlink" Target="BAI%204-%20CHUONG%201.pptx#21. PowerPoint Presenta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BAI%204-%20CHUONG%201.pptx#16. PowerPoint Presentation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4-%20CHUONG%201.pptx#16. PowerPoint Presentation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4-%20CHUONG%201.pptx#16. PowerPoint Presentation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4-%20CHUONG%201.pptx#16. PowerPoint Presentation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BAI%204-%20CHUONG%201.pptx#26. PowerPoint Presentation" TargetMode="External"/><Relationship Id="rId3" Type="http://schemas.openxmlformats.org/officeDocument/2006/relationships/image" Target="../media/image11.png"/><Relationship Id="rId7" Type="http://schemas.openxmlformats.org/officeDocument/2006/relationships/hyperlink" Target="BAI%204-%20CHUONG%201.pptx#22. PowerPoint Presentation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hyperlink" Target="BAI%204-%20CHUONG%201.pptx#24. PowerPoint Presentation" TargetMode="External"/><Relationship Id="rId5" Type="http://schemas.openxmlformats.org/officeDocument/2006/relationships/hyperlink" Target="BAI%204-%20CHUONG%201.pptx#23. PowerPoint Presentation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BAI%204-%20CHUONG%201.pptx#25. PowerPoint Presentation" TargetMode="External"/><Relationship Id="rId1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BAI%204-%20CHUONG%201.pptx#21. PowerPoint Presentation" TargetMode="Externa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4-%20CHUONG%201.pptx#21. PowerPoint Presentation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4-%20CHUONG%201.pptx#21. PowerPoint Presentation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4-%20CHUONG%201.pptx#21. PowerPoint Presentation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476750" y="1236663"/>
            <a:ext cx="3013075" cy="4264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20890">
            <a:off x="1819275" y="1228725"/>
            <a:ext cx="2838450" cy="3968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82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79400" y="1331913"/>
            <a:ext cx="9144000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Thực hành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 kết quả mỗi phép tính sau dưới dạng một luỹ thừa: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a) 3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. 3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                           d) x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. x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b) 5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. 5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                           e) a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. a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c) 7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. 7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f) 10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 10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 10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6632575" y="2438400"/>
            <a:ext cx="2663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x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+ 4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6553200" y="3048000"/>
            <a:ext cx="3095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a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+ 1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  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1828800" y="2438400"/>
            <a:ext cx="2663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+ 4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1752600" y="3048000"/>
            <a:ext cx="2736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+ 7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752600" y="3733800"/>
            <a:ext cx="448468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7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.7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7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7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TextBox 4"/>
          <p:cNvSpPr txBox="1">
            <a:spLocks noChangeArrowheads="1"/>
          </p:cNvSpPr>
          <p:nvPr/>
        </p:nvSpPr>
        <p:spPr bwMode="auto">
          <a:xfrm>
            <a:off x="-38100" y="676275"/>
            <a:ext cx="6199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Nhân hai lũy thừa cùng cơ số</a:t>
            </a:r>
          </a:p>
        </p:txBody>
      </p:sp>
      <p:sp>
        <p:nvSpPr>
          <p:cNvPr id="12297" name="TextBox 3"/>
          <p:cNvSpPr txBox="1">
            <a:spLocks noChangeArrowheads="1"/>
          </p:cNvSpPr>
          <p:nvPr/>
        </p:nvSpPr>
        <p:spPr bwMode="auto">
          <a:xfrm>
            <a:off x="0" y="0"/>
            <a:ext cx="9096375" cy="646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572375" y="3657600"/>
            <a:ext cx="3095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0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/>
      <p:bldP spid="47117" grpId="0"/>
      <p:bldP spid="47118" grpId="0"/>
      <p:bldP spid="47120" grpId="0"/>
      <p:bldP spid="47121" grpId="0"/>
      <p:bldP spid="4712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79400" y="1331913"/>
            <a:ext cx="9144000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Thực hành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 kết quả mỗi phép tính sau dưới dạng một luỹ thừa: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a) 3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. 3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                           d) x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. x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b) 5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. 5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                           e) a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. a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c) 7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. 7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f) 10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 10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 10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6632575" y="2438400"/>
            <a:ext cx="2663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x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+ 4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6553200" y="3048000"/>
            <a:ext cx="3095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a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+ 1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  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1828800" y="2438400"/>
            <a:ext cx="2663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+ 4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1752600" y="3048000"/>
            <a:ext cx="2736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+ 7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752600" y="3733800"/>
            <a:ext cx="448468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7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.7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7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7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TextBox 4"/>
          <p:cNvSpPr txBox="1">
            <a:spLocks noChangeArrowheads="1"/>
          </p:cNvSpPr>
          <p:nvPr/>
        </p:nvSpPr>
        <p:spPr bwMode="auto">
          <a:xfrm>
            <a:off x="-38100" y="676275"/>
            <a:ext cx="6199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Chia hai lũy thừa cùng cơ số</a:t>
            </a:r>
          </a:p>
        </p:txBody>
      </p:sp>
      <p:sp>
        <p:nvSpPr>
          <p:cNvPr id="13321" name="TextBox 3"/>
          <p:cNvSpPr txBox="1">
            <a:spLocks noChangeArrowheads="1"/>
          </p:cNvSpPr>
          <p:nvPr/>
        </p:nvSpPr>
        <p:spPr bwMode="auto">
          <a:xfrm>
            <a:off x="0" y="0"/>
            <a:ext cx="9096375" cy="646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572375" y="3657600"/>
            <a:ext cx="3095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061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/>
      <p:bldP spid="47117" grpId="0"/>
      <p:bldP spid="47118" grpId="0"/>
      <p:bldP spid="47120" grpId="0"/>
      <p:bldP spid="47121" grpId="0"/>
      <p:bldP spid="4712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925" y="1295400"/>
            <a:ext cx="866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	Ta đã biết: 5</a:t>
            </a:r>
            <a:r>
              <a:rPr lang="en-US" sz="3200" baseline="30000">
                <a:latin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</a:rPr>
              <a:t> . 5</a:t>
            </a:r>
            <a:r>
              <a:rPr lang="en-US" sz="3200" baseline="30000">
                <a:latin typeface="Times New Roman" pitchFamily="18" charset="0"/>
              </a:rPr>
              <a:t>4</a:t>
            </a:r>
            <a:r>
              <a:rPr lang="en-US" sz="3200">
                <a:latin typeface="Times New Roman" pitchFamily="18" charset="0"/>
              </a:rPr>
              <a:t> = 5</a:t>
            </a:r>
            <a:r>
              <a:rPr lang="en-US" sz="3200" baseline="30000">
                <a:latin typeface="Times New Roman" pitchFamily="18" charset="0"/>
              </a:rPr>
              <a:t>7</a:t>
            </a:r>
            <a:r>
              <a:rPr lang="en-US" sz="3200">
                <a:latin typeface="Times New Roman" pitchFamily="18" charset="0"/>
              </a:rPr>
              <a:t> hãy suy ra: 5</a:t>
            </a:r>
            <a:r>
              <a:rPr lang="en-US" sz="3200" baseline="30000">
                <a:latin typeface="Times New Roman" pitchFamily="18" charset="0"/>
              </a:rPr>
              <a:t>7</a:t>
            </a:r>
            <a:r>
              <a:rPr lang="en-US" sz="3200">
                <a:latin typeface="Times New Roman" pitchFamily="18" charset="0"/>
              </a:rPr>
              <a:t> : 5</a:t>
            </a:r>
            <a:r>
              <a:rPr lang="en-US" sz="3200" baseline="30000">
                <a:latin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</a:rPr>
              <a:t> = ?                                  							 5</a:t>
            </a:r>
            <a:r>
              <a:rPr lang="en-US" sz="3200" baseline="30000">
                <a:latin typeface="Times New Roman" pitchFamily="18" charset="0"/>
              </a:rPr>
              <a:t>7</a:t>
            </a:r>
            <a:r>
              <a:rPr lang="en-US" sz="3200">
                <a:latin typeface="Times New Roman" pitchFamily="18" charset="0"/>
              </a:rPr>
              <a:t> : 5</a:t>
            </a:r>
            <a:r>
              <a:rPr lang="en-US" sz="3200" baseline="30000">
                <a:latin typeface="Times New Roman" pitchFamily="18" charset="0"/>
              </a:rPr>
              <a:t>4</a:t>
            </a:r>
            <a:r>
              <a:rPr lang="en-US" sz="3200">
                <a:latin typeface="Times New Roman" pitchFamily="18" charset="0"/>
              </a:rPr>
              <a:t> = ?</a:t>
            </a:r>
            <a:r>
              <a:rPr lang="en-US" sz="3200">
                <a:latin typeface=".VnTime" pitchFamily="34" charset="0"/>
              </a:rPr>
              <a:t>  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546225" y="2682875"/>
            <a:ext cx="86645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u="sng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Vì: 5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. 5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= 5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</a:rPr>
              <a:t>7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suy ra: 5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</a:rPr>
              <a:t>7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: 5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=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				5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</a:rPr>
              <a:t>7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: 5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= 							</a:t>
            </a:r>
            <a:endParaRPr lang="en-US" sz="32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50038" y="3159125"/>
            <a:ext cx="704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200" baseline="3000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62738" y="37084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200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6553200" y="1295400"/>
            <a:ext cx="45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   </a:t>
            </a:r>
          </a:p>
        </p:txBody>
      </p:sp>
      <p:sp>
        <p:nvSpPr>
          <p:cNvPr id="14343" name="TextBox 4"/>
          <p:cNvSpPr txBox="1">
            <a:spLocks noChangeArrowheads="1"/>
          </p:cNvSpPr>
          <p:nvPr/>
        </p:nvSpPr>
        <p:spPr bwMode="auto">
          <a:xfrm>
            <a:off x="-38100" y="676275"/>
            <a:ext cx="6199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Chia hai lũy thừa cùng cơ số</a:t>
            </a:r>
          </a:p>
        </p:txBody>
      </p:sp>
      <p:sp>
        <p:nvSpPr>
          <p:cNvPr id="14344" name="TextBox 3"/>
          <p:cNvSpPr txBox="1">
            <a:spLocks noChangeArrowheads="1"/>
          </p:cNvSpPr>
          <p:nvPr/>
        </p:nvSpPr>
        <p:spPr bwMode="auto">
          <a:xfrm>
            <a:off x="0" y="0"/>
            <a:ext cx="9096375" cy="646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4303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921000" y="1447800"/>
            <a:ext cx="5486400" cy="6318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.VnTime" pitchFamily="34" charset="0"/>
              </a:rPr>
              <a:t>m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 : a</a:t>
            </a:r>
            <a:r>
              <a:rPr lang="en-US" sz="3200" baseline="30000">
                <a:solidFill>
                  <a:srgbClr val="FF0000"/>
                </a:solidFill>
                <a:latin typeface=".VnTime" pitchFamily="34" charset="0"/>
              </a:rPr>
              <a:t>n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 = a</a:t>
            </a:r>
            <a:r>
              <a:rPr lang="en-US" sz="3200" baseline="30000">
                <a:solidFill>
                  <a:srgbClr val="FF0000"/>
                </a:solidFill>
                <a:latin typeface=".VnTime" pitchFamily="34" charset="0"/>
              </a:rPr>
              <a:t>m-n  </a:t>
            </a:r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          </a:t>
            </a:r>
            <a:r>
              <a:rPr lang="en-US" sz="2800">
                <a:latin typeface=".VnTime" pitchFamily="34" charset="0"/>
              </a:rPr>
              <a:t>(a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sz="2800">
                <a:latin typeface=".VnTime" pitchFamily="34" charset="0"/>
              </a:rPr>
              <a:t> 0, m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sz="2800">
                <a:latin typeface=".VnTime" pitchFamily="34" charset="0"/>
              </a:rPr>
              <a:t> n)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95325" y="2286000"/>
            <a:ext cx="8382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    Quy ước    a</a:t>
            </a:r>
            <a:r>
              <a:rPr lang="en-US" sz="3200" b="1" baseline="30000">
                <a:latin typeface="Times New Roman" pitchFamily="18" charset="0"/>
              </a:rPr>
              <a:t>0</a:t>
            </a:r>
            <a:r>
              <a:rPr lang="en-US" sz="2800" b="1">
                <a:latin typeface="Times New Roman" pitchFamily="18" charset="0"/>
              </a:rPr>
              <a:t> = 1       </a:t>
            </a:r>
            <a:r>
              <a:rPr lang="en-US" sz="2800">
                <a:latin typeface="Times New Roman" pitchFamily="18" charset="0"/>
              </a:rPr>
              <a:t>(a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sz="2800">
                <a:latin typeface="Times New Roman" pitchFamily="18" charset="0"/>
              </a:rPr>
              <a:t> 0)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1012825" y="1447800"/>
            <a:ext cx="226377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Tổng quát</a:t>
            </a:r>
            <a:r>
              <a:rPr lang="en-US" sz="2800">
                <a:latin typeface=".VnTime" pitchFamily="34" charset="0"/>
              </a:rPr>
              <a:t>: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                     </a:t>
            </a:r>
            <a:r>
              <a:rPr lang="en-US" sz="3200" baseline="30000">
                <a:solidFill>
                  <a:srgbClr val="FF0000"/>
                </a:solidFill>
                <a:latin typeface=".VnTime" pitchFamily="34" charset="0"/>
              </a:rPr>
              <a:t>                 </a:t>
            </a:r>
            <a:endParaRPr lang="en-US" sz="280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700" y="2971800"/>
            <a:ext cx="890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Thực hành: Viết thương của hai lũy thừa sau dưới dạng một lũy thừa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52400" y="4114800"/>
            <a:ext cx="7661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a) 7</a:t>
            </a:r>
            <a:r>
              <a:rPr lang="en-US" sz="2800" baseline="30000">
                <a:latin typeface="Times New Roman" pitchFamily="18" charset="0"/>
              </a:rPr>
              <a:t>12</a:t>
            </a:r>
            <a:r>
              <a:rPr lang="en-US" sz="2800">
                <a:latin typeface="Times New Roman" pitchFamily="18" charset="0"/>
              </a:rPr>
              <a:t> : 7</a:t>
            </a:r>
            <a:r>
              <a:rPr lang="en-US" sz="2800" baseline="30000">
                <a:latin typeface="Times New Roman" pitchFamily="18" charset="0"/>
              </a:rPr>
              <a:t>4 </a:t>
            </a:r>
            <a:r>
              <a:rPr lang="en-US" sz="2800">
                <a:latin typeface="Times New Roman" pitchFamily="18" charset="0"/>
              </a:rPr>
              <a:t>		                b) 11</a:t>
            </a:r>
            <a:r>
              <a:rPr lang="en-US" sz="2800" baseline="30000">
                <a:latin typeface="Times New Roman" pitchFamily="18" charset="0"/>
              </a:rPr>
              <a:t>7</a:t>
            </a:r>
            <a:r>
              <a:rPr lang="en-US" sz="2800">
                <a:latin typeface="Times New Roman" pitchFamily="18" charset="0"/>
              </a:rPr>
              <a:t> : 11</a:t>
            </a:r>
            <a:r>
              <a:rPr lang="en-US" sz="2800" baseline="30000">
                <a:latin typeface="Times New Roman" pitchFamily="18" charset="0"/>
              </a:rPr>
              <a:t>7</a:t>
            </a:r>
            <a:r>
              <a:rPr lang="en-US" sz="2800">
                <a:latin typeface="Times New Roman" pitchFamily="18" charset="0"/>
              </a:rPr>
              <a:t>   		 </a:t>
            </a:r>
          </a:p>
        </p:txBody>
      </p:sp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-38100" y="676275"/>
            <a:ext cx="6199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Chia hai lũy thừa cùng cơ số</a:t>
            </a:r>
          </a:p>
        </p:txBody>
      </p:sp>
      <p:sp>
        <p:nvSpPr>
          <p:cNvPr id="15368" name="TextBox 3"/>
          <p:cNvSpPr txBox="1">
            <a:spLocks noChangeArrowheads="1"/>
          </p:cNvSpPr>
          <p:nvPr/>
        </p:nvSpPr>
        <p:spPr bwMode="auto">
          <a:xfrm>
            <a:off x="0" y="0"/>
            <a:ext cx="9096375" cy="646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6425" y="5197475"/>
            <a:ext cx="3848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		 c) 8</a:t>
            </a:r>
            <a:r>
              <a:rPr lang="en-US" sz="2800" baseline="30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 . 8</a:t>
            </a:r>
            <a:r>
              <a:rPr lang="en-US" sz="2800" baseline="30000">
                <a:latin typeface="Times New Roman" pitchFamily="18" charset="0"/>
              </a:rPr>
              <a:t>4</a:t>
            </a:r>
            <a:r>
              <a:rPr lang="en-US" sz="2800">
                <a:latin typeface="Times New Roman" pitchFamily="18" charset="0"/>
              </a:rPr>
              <a:t>: 8</a:t>
            </a:r>
            <a:r>
              <a:rPr lang="en-US" sz="2800" baseline="30000">
                <a:latin typeface="Times New Roman" pitchFamily="18" charset="0"/>
              </a:rPr>
              <a:t>3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43400" y="5229225"/>
            <a:ext cx="233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= 8</a:t>
            </a:r>
            <a:r>
              <a:rPr lang="en-US" sz="2800" b="1" baseline="3000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: 8</a:t>
            </a:r>
            <a:r>
              <a:rPr lang="en-US" sz="2800" b="1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= 8</a:t>
            </a:r>
            <a:r>
              <a:rPr lang="en-US" sz="2800" b="1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lang="en-US" sz="2800" b="1" baseline="30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36700" y="4114800"/>
            <a:ext cx="221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= 7</a:t>
            </a:r>
            <a:r>
              <a:rPr lang="en-US" sz="2800" baseline="30000">
                <a:solidFill>
                  <a:srgbClr val="FF0000"/>
                </a:solidFill>
                <a:latin typeface="Times New Roman" pitchFamily="18" charset="0"/>
              </a:rPr>
              <a:t>12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sz="2800" baseline="30000">
                <a:solidFill>
                  <a:srgbClr val="FF0000"/>
                </a:solidFill>
                <a:latin typeface="Times New Roman" pitchFamily="18" charset="0"/>
              </a:rPr>
              <a:t>4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= 7</a:t>
            </a:r>
            <a:r>
              <a:rPr lang="en-US" sz="2800" baseline="3000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aseline="30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38838" y="4114800"/>
            <a:ext cx="2976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= 11</a:t>
            </a:r>
            <a:r>
              <a:rPr lang="en-US" sz="2800" baseline="30000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sz="2800" baseline="30000">
                <a:solidFill>
                  <a:srgbClr val="FF0000"/>
                </a:solidFill>
                <a:latin typeface="Times New Roman" pitchFamily="18" charset="0"/>
              </a:rPr>
              <a:t>7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= 11</a:t>
            </a:r>
            <a:r>
              <a:rPr lang="en-US" sz="2800" baseline="3000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= 1 </a:t>
            </a:r>
            <a:endParaRPr lang="en-US" sz="2800" baseline="300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9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/>
      <p:bldP spid="27" grpId="0"/>
      <p:bldP spid="6" grpId="0"/>
      <p:bldP spid="32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66700" y="646113"/>
            <a:ext cx="88106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Bài 1</a:t>
            </a:r>
            <a:r>
              <a:rPr lang="en-US" sz="2800" b="1">
                <a:latin typeface="Times New Roman" pitchFamily="18" charset="0"/>
              </a:rPr>
              <a:t>: Ghép mỗi phép tính ở cột A với lũy thừa tương ứng  của nó với cột B</a:t>
            </a:r>
            <a:r>
              <a:rPr lang="en-US" sz="2800">
                <a:latin typeface=".VnTime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                     </a:t>
            </a:r>
            <a:r>
              <a:rPr lang="en-US" sz="2800" baseline="30000">
                <a:solidFill>
                  <a:srgbClr val="FF0000"/>
                </a:solidFill>
                <a:latin typeface=".VnTime" pitchFamily="34" charset="0"/>
              </a:rPr>
              <a:t>                 </a:t>
            </a:r>
            <a:endParaRPr lang="en-US" sz="2800">
              <a:latin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971800" y="0"/>
            <a:ext cx="4044950" cy="646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754313" y="1828800"/>
          <a:ext cx="3833812" cy="411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095"/>
                <a:gridCol w="1940717"/>
              </a:tblGrid>
              <a:tr h="474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Cột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Cột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0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. 3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2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0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: 5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0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: 2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0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. 5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038600" y="2590800"/>
            <a:ext cx="1371600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38600" y="3505200"/>
            <a:ext cx="1371600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191000" y="3505200"/>
            <a:ext cx="12192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14800" y="2590800"/>
            <a:ext cx="1282700" cy="271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9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66700" y="646113"/>
            <a:ext cx="88106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Bài 2</a:t>
            </a:r>
            <a:r>
              <a:rPr lang="en-US" sz="2800" b="1">
                <a:latin typeface="Times New Roman" pitchFamily="18" charset="0"/>
              </a:rPr>
              <a:t>: TRÒ CHƠI “AI NHANH HƠN”</a:t>
            </a:r>
            <a:endParaRPr lang="en-US" sz="2800">
              <a:latin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971800" y="0"/>
            <a:ext cx="4044950" cy="646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3610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511175"/>
            <a:ext cx="43434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57488" y="858838"/>
            <a:ext cx="4938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C00000"/>
                </a:solidFill>
                <a:cs typeface="Arial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851150"/>
            <a:ext cx="212407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ADMIN\Desktop\700_FO58466900_cd0f0403dfd1da45a2a9f423e4966684.jpg">
            <a:hlinkClick r:id="rId7" action="ppaction://hlinkpres?slideindex=18&amp;slidetitle=PowerPoint Presenta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30538"/>
            <a:ext cx="228600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871788"/>
            <a:ext cx="2124075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ADMIN\Desktop\512821722.jpg">
            <a:hlinkClick r:id="rId9" action="ppaction://hlinkpres?slideindex=17&amp;slidetitle=PowerPoint Presenta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95638"/>
            <a:ext cx="2319338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Kết quả hình ảnh cho bear cartoon">
            <a:hlinkClick r:id="rId11" action="ppaction://hlinkpres?slideindex=20&amp;slidetitle=PowerPoint Presentation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687513"/>
            <a:ext cx="3659188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ình ảnh có liên quan">
            <a:hlinkClick r:id="rId13" action="ppaction://hlinkpres?slideindex=19&amp;slidetitle=PowerPoint Presenta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82900"/>
            <a:ext cx="212407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3" descr="Next">
            <a:hlinkClick r:id="rId14" action="ppaction://hlinkpres?slideindex=21&amp;slidetitle=PowerPoint Presentation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6032500"/>
            <a:ext cx="8937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0400" y="411460"/>
            <a:ext cx="2133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/>
                <a:solidFill>
                  <a:schemeClr val="accent3"/>
                </a:solidFill>
              </a:rPr>
              <a:t>Vòng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1</a:t>
            </a:r>
          </a:p>
        </p:txBody>
      </p:sp>
      <p:pic>
        <p:nvPicPr>
          <p:cNvPr id="18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525000" y="4360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088" y="2544763"/>
            <a:ext cx="98186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-604838"/>
            <a:ext cx="3614737" cy="33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Users\ADMIN\Desktop\Tai nguyen thiet ke tro choi\Bảng gỗ\tro ve.png">
            <a:hlinkClick r:id="rId5" action="ppaction://hlinkpres?slideindex=16&amp;slidetitle=PowerPoint Presenta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1588"/>
            <a:ext cx="1657350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47800" y="4241800"/>
            <a:ext cx="4495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8000"/>
                </a:solidFill>
                <a:cs typeface="Arial" charset="0"/>
              </a:rPr>
              <a:t>Công Thức:</a:t>
            </a:r>
          </a:p>
          <a:p>
            <a:pPr algn="ctr" eaLnBrk="1" hangingPunct="1"/>
            <a:r>
              <a:rPr lang="en-US" sz="4400">
                <a:solidFill>
                  <a:srgbClr val="008000"/>
                </a:solidFill>
                <a:cs typeface="Arial" charset="0"/>
              </a:rPr>
              <a:t>a</a:t>
            </a:r>
            <a:r>
              <a:rPr lang="en-US" sz="4400" baseline="30000">
                <a:solidFill>
                  <a:srgbClr val="008000"/>
                </a:solidFill>
                <a:cs typeface="Arial" charset="0"/>
              </a:rPr>
              <a:t>m</a:t>
            </a:r>
            <a:r>
              <a:rPr lang="en-US" sz="4400">
                <a:solidFill>
                  <a:srgbClr val="008000"/>
                </a:solidFill>
                <a:cs typeface="Arial" charset="0"/>
              </a:rPr>
              <a:t> . a</a:t>
            </a:r>
            <a:r>
              <a:rPr lang="en-US" sz="4400" baseline="30000">
                <a:solidFill>
                  <a:srgbClr val="008000"/>
                </a:solidFill>
                <a:cs typeface="Arial" charset="0"/>
              </a:rPr>
              <a:t>n</a:t>
            </a:r>
            <a:r>
              <a:rPr lang="en-US" sz="4400">
                <a:solidFill>
                  <a:srgbClr val="008000"/>
                </a:solidFill>
                <a:cs typeface="Arial" charset="0"/>
              </a:rPr>
              <a:t> = 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11513" y="1074738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C00000"/>
                </a:solidFill>
                <a:cs typeface="Arial" charset="0"/>
              </a:rPr>
              <a:t>a</a:t>
            </a:r>
            <a:r>
              <a:rPr lang="en-US" sz="2800" baseline="30000">
                <a:solidFill>
                  <a:srgbClr val="C00000"/>
                </a:solidFill>
                <a:cs typeface="Arial" charset="0"/>
              </a:rPr>
              <a:t>m</a:t>
            </a:r>
            <a:r>
              <a:rPr lang="en-US" sz="2800">
                <a:solidFill>
                  <a:srgbClr val="C00000"/>
                </a:solidFill>
                <a:cs typeface="Arial" charset="0"/>
              </a:rPr>
              <a:t> . a</a:t>
            </a:r>
            <a:r>
              <a:rPr lang="en-US" sz="2800" baseline="30000">
                <a:solidFill>
                  <a:srgbClr val="C00000"/>
                </a:solidFill>
                <a:cs typeface="Arial" charset="0"/>
              </a:rPr>
              <a:t>n</a:t>
            </a:r>
            <a:r>
              <a:rPr lang="en-US" sz="2800">
                <a:solidFill>
                  <a:srgbClr val="C00000"/>
                </a:solidFill>
                <a:cs typeface="Arial" charset="0"/>
              </a:rPr>
              <a:t> = a</a:t>
            </a:r>
            <a:r>
              <a:rPr lang="en-US" sz="2800" baseline="30000">
                <a:solidFill>
                  <a:srgbClr val="C00000"/>
                </a:solidFill>
                <a:cs typeface="Arial" charset="0"/>
              </a:rPr>
              <a:t>m +</a:t>
            </a:r>
            <a:r>
              <a:rPr lang="en-US" sz="280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800" baseline="30000">
                <a:solidFill>
                  <a:srgbClr val="C00000"/>
                </a:solidFill>
                <a:cs typeface="Arial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091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-604838"/>
            <a:ext cx="3614737" cy="33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6263"/>
            <a:ext cx="6507163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03550"/>
            <a:ext cx="26670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62088" y="4484688"/>
            <a:ext cx="4495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8000"/>
                </a:solidFill>
                <a:cs typeface="Arial" charset="0"/>
              </a:rPr>
              <a:t>Tính nhẩm phép tính sau:</a:t>
            </a:r>
          </a:p>
          <a:p>
            <a:pPr algn="ctr" eaLnBrk="1" hangingPunct="1"/>
            <a:r>
              <a:rPr lang="en-US" sz="280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800" baseline="30000">
                <a:solidFill>
                  <a:srgbClr val="008000"/>
                </a:solidFill>
                <a:cs typeface="Arial" charset="0"/>
              </a:rPr>
              <a:t>3</a:t>
            </a:r>
            <a:r>
              <a:rPr lang="en-US" sz="2800">
                <a:solidFill>
                  <a:srgbClr val="008000"/>
                </a:solidFill>
                <a:cs typeface="Arial" charset="0"/>
              </a:rPr>
              <a:t> . 2</a:t>
            </a:r>
            <a:r>
              <a:rPr lang="en-US" sz="2800" baseline="3000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800">
                <a:solidFill>
                  <a:srgbClr val="008000"/>
                </a:solidFill>
                <a:cs typeface="Arial" charset="0"/>
              </a:rPr>
              <a:t> = 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11513" y="639763"/>
            <a:ext cx="31242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C00000"/>
                </a:solidFill>
                <a:cs typeface="Arial" charset="0"/>
              </a:rPr>
              <a:t>2</a:t>
            </a:r>
            <a:r>
              <a:rPr lang="en-US" sz="2800" baseline="30000">
                <a:solidFill>
                  <a:srgbClr val="C00000"/>
                </a:solidFill>
                <a:cs typeface="Arial" charset="0"/>
              </a:rPr>
              <a:t>3</a:t>
            </a:r>
            <a:r>
              <a:rPr lang="en-US" sz="2800">
                <a:solidFill>
                  <a:srgbClr val="C00000"/>
                </a:solidFill>
                <a:cs typeface="Arial" charset="0"/>
              </a:rPr>
              <a:t> . 2</a:t>
            </a:r>
            <a:r>
              <a:rPr lang="en-US" sz="2800" baseline="30000">
                <a:solidFill>
                  <a:srgbClr val="C00000"/>
                </a:solidFill>
                <a:cs typeface="Arial" charset="0"/>
              </a:rPr>
              <a:t>2</a:t>
            </a:r>
            <a:r>
              <a:rPr lang="en-US" sz="2800">
                <a:solidFill>
                  <a:srgbClr val="C00000"/>
                </a:solidFill>
                <a:cs typeface="Arial" charset="0"/>
              </a:rPr>
              <a:t> </a:t>
            </a:r>
          </a:p>
          <a:p>
            <a:pPr algn="ctr" eaLnBrk="1" hangingPunct="1"/>
            <a:r>
              <a:rPr lang="en-US" sz="2800">
                <a:solidFill>
                  <a:srgbClr val="C00000"/>
                </a:solidFill>
                <a:cs typeface="Arial" charset="0"/>
              </a:rPr>
              <a:t>= ( 2.2.2 ) . ( 2.2 ) = 2</a:t>
            </a:r>
            <a:r>
              <a:rPr lang="en-US" sz="2800" baseline="30000">
                <a:solidFill>
                  <a:srgbClr val="C00000"/>
                </a:solidFill>
                <a:cs typeface="Arial" charset="0"/>
              </a:rPr>
              <a:t>5</a:t>
            </a:r>
            <a:r>
              <a:rPr lang="en-US" sz="2800">
                <a:solidFill>
                  <a:srgbClr val="C00000"/>
                </a:solidFill>
                <a:cs typeface="Arial" charset="0"/>
              </a:rPr>
              <a:t> = 32</a:t>
            </a:r>
            <a:endParaRPr lang="en-US" sz="2800" baseline="3000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1" name="Picture 5" descr="C:\Users\ADMIN\Desktop\Tai nguyen thiet ke tro choi\Bảng gỗ\tro ve.png">
            <a:hlinkClick r:id="rId6" action="ppaction://hlinkpres?slideindex=16&amp;slidetitle=PowerPoint Presenta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1588"/>
            <a:ext cx="1657350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7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-604838"/>
            <a:ext cx="3614737" cy="33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11513" y="836613"/>
            <a:ext cx="3124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C00000"/>
                </a:solidFill>
                <a:cs typeface="Arial" charset="0"/>
              </a:rPr>
              <a:t>5.5.5.5.5.5.5.5.5.5</a:t>
            </a:r>
          </a:p>
          <a:p>
            <a:pPr algn="ctr" eaLnBrk="1" hangingPunct="1"/>
            <a:r>
              <a:rPr lang="en-US" sz="2800">
                <a:solidFill>
                  <a:srgbClr val="C00000"/>
                </a:solidFill>
                <a:cs typeface="Arial" charset="0"/>
              </a:rPr>
              <a:t>= 5</a:t>
            </a:r>
            <a:r>
              <a:rPr lang="en-US" sz="2800" baseline="30000">
                <a:solidFill>
                  <a:srgbClr val="C00000"/>
                </a:solidFill>
                <a:cs typeface="Arial" charset="0"/>
              </a:rPr>
              <a:t>10</a:t>
            </a:r>
          </a:p>
        </p:txBody>
      </p:sp>
      <p:pic>
        <p:nvPicPr>
          <p:cNvPr id="2150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6263"/>
            <a:ext cx="6507163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47800" y="4241800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8000"/>
                </a:solidFill>
                <a:cs typeface="Arial" charset="0"/>
              </a:rPr>
              <a:t>Viết gọn thành tích:</a:t>
            </a:r>
          </a:p>
          <a:p>
            <a:pPr algn="ctr" eaLnBrk="1" hangingPunct="1"/>
            <a:r>
              <a:rPr lang="en-US" sz="3600">
                <a:solidFill>
                  <a:srgbClr val="008000"/>
                </a:solidFill>
                <a:cs typeface="Arial" charset="0"/>
              </a:rPr>
              <a:t>5.5.5.5.5.5.5.5.5.5</a:t>
            </a:r>
          </a:p>
        </p:txBody>
      </p:sp>
      <p:pic>
        <p:nvPicPr>
          <p:cNvPr id="21511" name="Picture 2" descr="Kết quả hình ảnh cho panda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32088"/>
            <a:ext cx="252412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ADMIN\Desktop\Tai nguyen thiet ke tro choi\Bảng gỗ\tro ve.png">
            <a:hlinkClick r:id="rId6" action="ppaction://hlinkpres?slideindex=16&amp;slidetitle=PowerPoint Presenta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1588"/>
            <a:ext cx="1657350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62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168174"/>
            <a:ext cx="529966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</a:p>
        </p:txBody>
      </p:sp>
      <p:pic>
        <p:nvPicPr>
          <p:cNvPr id="4103" name="Picture 12" descr="hocba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3038"/>
            <a:ext cx="138271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3" y="1370013"/>
            <a:ext cx="4987925" cy="20812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7138" y="1370013"/>
            <a:ext cx="1439862" cy="20589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8113" y="3810000"/>
            <a:ext cx="88661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Bạn còn nhớ công thức tính diện tích hình vuông nữa không?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19200" y="4038600"/>
            <a:ext cx="63388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Diện tích hình vuông: S = a.a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(với a là độ dài cạnh hình vuông)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928938" y="3932238"/>
            <a:ext cx="3286125" cy="8318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= a. a = a</a:t>
            </a:r>
            <a:r>
              <a:rPr lang="en-US" sz="48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324600" y="5575300"/>
            <a:ext cx="21955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Lũy thừa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867400" y="4576763"/>
            <a:ext cx="914400" cy="9985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380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3" grpId="0"/>
      <p:bldP spid="23" grpId="1"/>
      <p:bldP spid="24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-604838"/>
            <a:ext cx="3614737" cy="33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28975" y="1022350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C00000"/>
                </a:solidFill>
                <a:cs typeface="Arial" charset="0"/>
              </a:rPr>
              <a:t>2</a:t>
            </a:r>
            <a:r>
              <a:rPr lang="en-US" sz="2800" baseline="30000">
                <a:solidFill>
                  <a:srgbClr val="C00000"/>
                </a:solidFill>
                <a:cs typeface="Arial" charset="0"/>
              </a:rPr>
              <a:t>20</a:t>
            </a:r>
            <a:r>
              <a:rPr lang="en-US" sz="2800">
                <a:solidFill>
                  <a:srgbClr val="C00000"/>
                </a:solidFill>
                <a:cs typeface="Arial" charset="0"/>
              </a:rPr>
              <a:t> : 2</a:t>
            </a:r>
            <a:r>
              <a:rPr lang="en-US" sz="2800" baseline="30000">
                <a:solidFill>
                  <a:srgbClr val="C00000"/>
                </a:solidFill>
                <a:cs typeface="Arial" charset="0"/>
              </a:rPr>
              <a:t>10</a:t>
            </a:r>
            <a:r>
              <a:rPr lang="en-US" sz="2800">
                <a:solidFill>
                  <a:srgbClr val="C00000"/>
                </a:solidFill>
                <a:cs typeface="Arial" charset="0"/>
              </a:rPr>
              <a:t> = 2</a:t>
            </a:r>
            <a:r>
              <a:rPr lang="en-US" sz="2800" baseline="30000">
                <a:solidFill>
                  <a:srgbClr val="C00000"/>
                </a:solidFill>
                <a:cs typeface="Arial" charset="0"/>
              </a:rPr>
              <a:t>10</a:t>
            </a:r>
          </a:p>
        </p:txBody>
      </p:sp>
      <p:pic>
        <p:nvPicPr>
          <p:cNvPr id="22533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6263"/>
            <a:ext cx="6507163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47800" y="4241800"/>
            <a:ext cx="4495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8000"/>
                </a:solidFill>
                <a:cs typeface="Arial" charset="0"/>
              </a:rPr>
              <a:t>Tính:</a:t>
            </a:r>
          </a:p>
          <a:p>
            <a:pPr algn="ctr" eaLnBrk="1" hangingPunct="1"/>
            <a:r>
              <a:rPr lang="en-US" sz="440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4400" baseline="30000">
                <a:solidFill>
                  <a:srgbClr val="008000"/>
                </a:solidFill>
                <a:cs typeface="Arial" charset="0"/>
              </a:rPr>
              <a:t>20</a:t>
            </a:r>
            <a:r>
              <a:rPr lang="en-US" sz="4400">
                <a:solidFill>
                  <a:srgbClr val="008000"/>
                </a:solidFill>
                <a:cs typeface="Arial" charset="0"/>
              </a:rPr>
              <a:t> : 2</a:t>
            </a:r>
            <a:r>
              <a:rPr lang="en-US" sz="4400" baseline="30000">
                <a:solidFill>
                  <a:srgbClr val="008000"/>
                </a:solidFill>
                <a:cs typeface="Arial" charset="0"/>
              </a:rPr>
              <a:t>10</a:t>
            </a:r>
            <a:r>
              <a:rPr lang="en-US" sz="4400">
                <a:solidFill>
                  <a:srgbClr val="008000"/>
                </a:solidFill>
                <a:cs typeface="Arial" charset="0"/>
              </a:rPr>
              <a:t> = ?</a:t>
            </a:r>
          </a:p>
        </p:txBody>
      </p:sp>
      <p:pic>
        <p:nvPicPr>
          <p:cNvPr id="22535" name="Picture 2" descr="Kết quả hình ảnh cho bear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2030413"/>
            <a:ext cx="3659188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ADMIN\Desktop\Tai nguyen thiet ke tro choi\Bảng gỗ\tro ve.png">
            <a:hlinkClick r:id="rId6" action="ppaction://hlinkpres?slideindex=16&amp;slidetitle=PowerPoint Presenta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1588"/>
            <a:ext cx="1657350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7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511175"/>
            <a:ext cx="43434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57488" y="858838"/>
            <a:ext cx="4938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C00000"/>
                </a:solidFill>
                <a:cs typeface="Arial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851150"/>
            <a:ext cx="212407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ADMIN\Desktop\700_FO58466900_cd0f0403dfd1da45a2a9f423e4966684.jpg">
            <a:hlinkClick r:id="rId5" action="ppaction://hlinkpres?slideindex=23&amp;slidetitle=PowerPoint Presenta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30538"/>
            <a:ext cx="228600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871788"/>
            <a:ext cx="2124075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ADMIN\Desktop\512821722.jpg">
            <a:hlinkClick r:id="rId7" action="ppaction://hlinkpres?slideindex=22&amp;slidetitle=PowerPoint Presenta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95638"/>
            <a:ext cx="2319338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Kết quả hình ảnh cho bear cartoon">
            <a:hlinkClick r:id="rId9" action="ppaction://hlinkpres?slideindex=25&amp;slidetitle=PowerPoint Presenta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687513"/>
            <a:ext cx="3659188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ình ảnh có liên quan">
            <a:hlinkClick r:id="rId11" action="ppaction://hlinkpres?slideindex=24&amp;slidetitle=PowerPoint Presenta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82900"/>
            <a:ext cx="212407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Donkey Kong Theme song.mp3">
            <a:hlinkClick r:id="" action="ppaction://media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360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010400" y="411460"/>
            <a:ext cx="2133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/>
                <a:solidFill>
                  <a:srgbClr val="FF0000"/>
                </a:solidFill>
              </a:rPr>
              <a:t>Vòng</a:t>
            </a:r>
            <a:r>
              <a:rPr lang="en-US" sz="4000" b="1" dirty="0">
                <a:ln/>
                <a:solidFill>
                  <a:srgbClr val="FF0000"/>
                </a:solidFill>
              </a:rPr>
              <a:t> 2</a:t>
            </a:r>
          </a:p>
        </p:txBody>
      </p:sp>
      <p:pic>
        <p:nvPicPr>
          <p:cNvPr id="23565" name="Picture 3" descr="Next">
            <a:hlinkClick r:id="rId13" action="ppaction://hlinkpres?slideindex=26&amp;slidetitle=PowerPoint Presentation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6032500"/>
            <a:ext cx="8937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75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088" y="2544763"/>
            <a:ext cx="98186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-604838"/>
            <a:ext cx="3614737" cy="33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Users\ADMIN\Desktop\Tai nguyen thiet ke tro choi\Bảng gỗ\tro ve.png">
            <a:hlinkClick r:id="rId5" action="ppaction://hlinkpres?slideindex=21&amp;slidetitle=PowerPoint Presenta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1588"/>
            <a:ext cx="1657350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47800" y="4241800"/>
            <a:ext cx="4495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8000"/>
                </a:solidFill>
                <a:cs typeface="Arial" charset="0"/>
              </a:rPr>
              <a:t>Tính chất </a:t>
            </a:r>
          </a:p>
          <a:p>
            <a:pPr algn="ctr" eaLnBrk="1" hangingPunct="1"/>
            <a:r>
              <a:rPr lang="en-US" sz="4400">
                <a:solidFill>
                  <a:srgbClr val="008000"/>
                </a:solidFill>
                <a:cs typeface="Arial" charset="0"/>
              </a:rPr>
              <a:t>9</a:t>
            </a:r>
            <a:r>
              <a:rPr lang="en-US" sz="4400" baseline="30000">
                <a:solidFill>
                  <a:srgbClr val="008000"/>
                </a:solidFill>
                <a:cs typeface="Arial" charset="0"/>
              </a:rPr>
              <a:t>5</a:t>
            </a:r>
            <a:r>
              <a:rPr lang="en-US" sz="4400">
                <a:solidFill>
                  <a:srgbClr val="008000"/>
                </a:solidFill>
                <a:cs typeface="Arial" charset="0"/>
              </a:rPr>
              <a:t> : 2021</a:t>
            </a:r>
            <a:r>
              <a:rPr lang="en-US" sz="4400" baseline="30000">
                <a:solidFill>
                  <a:srgbClr val="008000"/>
                </a:solidFill>
                <a:cs typeface="Arial" charset="0"/>
              </a:rPr>
              <a:t>0</a:t>
            </a:r>
            <a:r>
              <a:rPr lang="en-US" sz="4400">
                <a:solidFill>
                  <a:srgbClr val="008000"/>
                </a:solidFill>
                <a:cs typeface="Arial" charset="0"/>
              </a:rPr>
              <a:t> = 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11513" y="1090613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C00000"/>
                </a:solidFill>
                <a:cs typeface="Arial" charset="0"/>
              </a:rPr>
              <a:t>9</a:t>
            </a:r>
            <a:r>
              <a:rPr lang="en-US" sz="2800" baseline="30000">
                <a:solidFill>
                  <a:srgbClr val="C00000"/>
                </a:solidFill>
                <a:cs typeface="Arial" charset="0"/>
              </a:rPr>
              <a:t>5</a:t>
            </a:r>
            <a:r>
              <a:rPr lang="en-US" sz="2800">
                <a:solidFill>
                  <a:srgbClr val="C00000"/>
                </a:solidFill>
                <a:cs typeface="Arial" charset="0"/>
              </a:rPr>
              <a:t> : 2021</a:t>
            </a:r>
            <a:r>
              <a:rPr lang="en-US" sz="2800" baseline="30000">
                <a:solidFill>
                  <a:srgbClr val="C00000"/>
                </a:solidFill>
                <a:cs typeface="Arial" charset="0"/>
              </a:rPr>
              <a:t>0</a:t>
            </a:r>
            <a:r>
              <a:rPr lang="en-US" sz="2800">
                <a:solidFill>
                  <a:srgbClr val="C00000"/>
                </a:solidFill>
                <a:cs typeface="Arial" charset="0"/>
              </a:rPr>
              <a:t> =</a:t>
            </a:r>
            <a:r>
              <a:rPr lang="en-US" sz="2800" baseline="3000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800">
                <a:solidFill>
                  <a:srgbClr val="C00000"/>
                </a:solidFill>
                <a:cs typeface="Arial" charset="0"/>
              </a:rPr>
              <a:t>9</a:t>
            </a:r>
            <a:r>
              <a:rPr lang="en-US" sz="2800" baseline="30000">
                <a:solidFill>
                  <a:srgbClr val="C00000"/>
                </a:solidFill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351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-604838"/>
            <a:ext cx="3614737" cy="33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6263"/>
            <a:ext cx="6507163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03550"/>
            <a:ext cx="26670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62088" y="4484688"/>
            <a:ext cx="44958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8000"/>
                </a:solidFill>
                <a:cs typeface="Arial" charset="0"/>
              </a:rPr>
              <a:t>Viết dưới dạng một lũy thừa</a:t>
            </a:r>
          </a:p>
          <a:p>
            <a:pPr algn="ctr" eaLnBrk="1" hangingPunct="1"/>
            <a:r>
              <a:rPr lang="en-US" sz="280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800" baseline="30000">
                <a:solidFill>
                  <a:srgbClr val="008000"/>
                </a:solidFill>
                <a:cs typeface="Arial" charset="0"/>
              </a:rPr>
              <a:t>10</a:t>
            </a:r>
            <a:r>
              <a:rPr lang="en-US" sz="2800">
                <a:solidFill>
                  <a:srgbClr val="008000"/>
                </a:solidFill>
                <a:cs typeface="Arial" charset="0"/>
              </a:rPr>
              <a:t> : 64 . 16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14675" y="1155700"/>
            <a:ext cx="3344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000" baseline="30000">
                <a:solidFill>
                  <a:srgbClr val="008000"/>
                </a:solidFill>
                <a:cs typeface="Arial" charset="0"/>
              </a:rPr>
              <a:t>10</a:t>
            </a:r>
            <a:r>
              <a:rPr lang="en-US" sz="2000">
                <a:solidFill>
                  <a:srgbClr val="008000"/>
                </a:solidFill>
                <a:cs typeface="Arial" charset="0"/>
              </a:rPr>
              <a:t> : 64 . 16</a:t>
            </a:r>
          </a:p>
          <a:p>
            <a:pPr algn="ctr" eaLnBrk="1" hangingPunct="1"/>
            <a:r>
              <a:rPr lang="en-US" sz="2000">
                <a:solidFill>
                  <a:srgbClr val="008000"/>
                </a:solidFill>
                <a:cs typeface="Arial" charset="0"/>
              </a:rPr>
              <a:t>= 2</a:t>
            </a:r>
            <a:r>
              <a:rPr lang="en-US" sz="2000" baseline="30000">
                <a:solidFill>
                  <a:srgbClr val="008000"/>
                </a:solidFill>
                <a:cs typeface="Arial" charset="0"/>
              </a:rPr>
              <a:t>10</a:t>
            </a:r>
            <a:r>
              <a:rPr lang="en-US" sz="2000">
                <a:solidFill>
                  <a:srgbClr val="008000"/>
                </a:solidFill>
                <a:cs typeface="Arial" charset="0"/>
              </a:rPr>
              <a:t> : 2</a:t>
            </a:r>
            <a:r>
              <a:rPr lang="en-US" sz="2000" baseline="30000">
                <a:solidFill>
                  <a:srgbClr val="008000"/>
                </a:solidFill>
                <a:cs typeface="Arial" charset="0"/>
              </a:rPr>
              <a:t>6</a:t>
            </a:r>
            <a:r>
              <a:rPr lang="en-US" sz="2000">
                <a:solidFill>
                  <a:srgbClr val="008000"/>
                </a:solidFill>
                <a:cs typeface="Arial" charset="0"/>
              </a:rPr>
              <a:t> . 2</a:t>
            </a:r>
            <a:r>
              <a:rPr lang="en-US" sz="2000" baseline="30000">
                <a:solidFill>
                  <a:srgbClr val="008000"/>
                </a:solidFill>
                <a:cs typeface="Arial" charset="0"/>
              </a:rPr>
              <a:t>4</a:t>
            </a:r>
          </a:p>
          <a:p>
            <a:pPr algn="ctr" eaLnBrk="1" hangingPunct="1"/>
            <a:r>
              <a:rPr lang="en-US" sz="2000">
                <a:solidFill>
                  <a:srgbClr val="008000"/>
                </a:solidFill>
                <a:cs typeface="Arial" charset="0"/>
              </a:rPr>
              <a:t>= 2</a:t>
            </a:r>
            <a:r>
              <a:rPr lang="en-US" sz="2000" baseline="30000">
                <a:solidFill>
                  <a:srgbClr val="008000"/>
                </a:solidFill>
                <a:cs typeface="Arial" charset="0"/>
              </a:rPr>
              <a:t>4</a:t>
            </a:r>
            <a:r>
              <a:rPr lang="en-US" sz="2000">
                <a:solidFill>
                  <a:srgbClr val="008000"/>
                </a:solidFill>
                <a:cs typeface="Arial" charset="0"/>
              </a:rPr>
              <a:t> . 2</a:t>
            </a:r>
            <a:r>
              <a:rPr lang="en-US" sz="2000" baseline="30000">
                <a:solidFill>
                  <a:srgbClr val="008000"/>
                </a:solidFill>
                <a:cs typeface="Arial" charset="0"/>
              </a:rPr>
              <a:t>4</a:t>
            </a:r>
            <a:r>
              <a:rPr lang="en-US" sz="2000">
                <a:solidFill>
                  <a:srgbClr val="008000"/>
                </a:solidFill>
                <a:cs typeface="Arial" charset="0"/>
              </a:rPr>
              <a:t> = 2</a:t>
            </a:r>
            <a:r>
              <a:rPr lang="en-US" sz="2000" baseline="30000">
                <a:solidFill>
                  <a:srgbClr val="008000"/>
                </a:solidFill>
                <a:cs typeface="Arial" charset="0"/>
              </a:rPr>
              <a:t>8</a:t>
            </a:r>
          </a:p>
        </p:txBody>
      </p:sp>
      <p:pic>
        <p:nvPicPr>
          <p:cNvPr id="11" name="Picture 5" descr="C:\Users\ADMIN\Desktop\Tai nguyen thiet ke tro choi\Bảng gỗ\tro ve.png">
            <a:hlinkClick r:id="rId6" action="ppaction://hlinkpres?slideindex=21&amp;slidetitle=PowerPoint Presenta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1588"/>
            <a:ext cx="1657350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-604838"/>
            <a:ext cx="3614737" cy="33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6263"/>
            <a:ext cx="6507163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47800" y="4241800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8000"/>
                </a:solidFill>
                <a:cs typeface="Arial" charset="0"/>
              </a:rPr>
              <a:t>Đúng hay sai?</a:t>
            </a:r>
          </a:p>
          <a:p>
            <a:pPr algn="ctr" eaLnBrk="1" hangingPunct="1"/>
            <a:r>
              <a:rPr lang="en-US" sz="360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sz="3600" baseline="30000">
                <a:solidFill>
                  <a:srgbClr val="008000"/>
                </a:solidFill>
                <a:cs typeface="Arial" charset="0"/>
              </a:rPr>
              <a:t>10</a:t>
            </a:r>
            <a:r>
              <a:rPr lang="en-US" sz="3600">
                <a:solidFill>
                  <a:srgbClr val="008000"/>
                </a:solidFill>
                <a:cs typeface="Arial" charset="0"/>
              </a:rPr>
              <a:t> : 7</a:t>
            </a:r>
            <a:r>
              <a:rPr lang="en-US" sz="3600" baseline="3000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3600">
                <a:solidFill>
                  <a:srgbClr val="008000"/>
                </a:solidFill>
                <a:cs typeface="Arial" charset="0"/>
              </a:rPr>
              <a:t> = 7</a:t>
            </a:r>
            <a:r>
              <a:rPr lang="en-US" sz="3600" baseline="30000">
                <a:solidFill>
                  <a:srgbClr val="008000"/>
                </a:solidFill>
                <a:cs typeface="Arial" charset="0"/>
              </a:rPr>
              <a:t>5</a:t>
            </a:r>
          </a:p>
        </p:txBody>
      </p:sp>
      <p:pic>
        <p:nvPicPr>
          <p:cNvPr id="26631" name="Picture 2" descr="Kết quả hình ảnh cho panda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32088"/>
            <a:ext cx="252412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32138" y="639763"/>
            <a:ext cx="33448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>
                <a:cs typeface="Arial" charset="0"/>
              </a:rPr>
              <a:t>Sai</a:t>
            </a:r>
          </a:p>
          <a:p>
            <a:pPr algn="ctr" eaLnBrk="1" hangingPunct="1"/>
            <a:r>
              <a:rPr lang="en-US" sz="3200">
                <a:cs typeface="Arial" charset="0"/>
              </a:rPr>
              <a:t>Vì 7</a:t>
            </a:r>
            <a:r>
              <a:rPr lang="en-US" sz="3200" baseline="30000">
                <a:cs typeface="Arial" charset="0"/>
              </a:rPr>
              <a:t>10</a:t>
            </a:r>
            <a:r>
              <a:rPr lang="en-US" sz="3200">
                <a:cs typeface="Arial" charset="0"/>
              </a:rPr>
              <a:t> : 7</a:t>
            </a:r>
            <a:r>
              <a:rPr lang="en-US" sz="3200" baseline="30000">
                <a:cs typeface="Arial" charset="0"/>
              </a:rPr>
              <a:t>2</a:t>
            </a:r>
            <a:r>
              <a:rPr lang="en-US" sz="3200">
                <a:cs typeface="Arial" charset="0"/>
              </a:rPr>
              <a:t> = 7</a:t>
            </a:r>
            <a:r>
              <a:rPr lang="en-US" sz="3200" baseline="30000">
                <a:cs typeface="Arial" charset="0"/>
              </a:rPr>
              <a:t>8</a:t>
            </a:r>
          </a:p>
          <a:p>
            <a:pPr algn="ctr" eaLnBrk="1" hangingPunct="1"/>
            <a:r>
              <a:rPr lang="en-US" sz="3200">
                <a:cs typeface="Arial" charset="0"/>
              </a:rPr>
              <a:t> </a:t>
            </a:r>
          </a:p>
        </p:txBody>
      </p:sp>
      <p:pic>
        <p:nvPicPr>
          <p:cNvPr id="11" name="Picture 5" descr="C:\Users\ADMIN\Desktop\Tai nguyen thiet ke tro choi\Bảng gỗ\tro ve.png">
            <a:hlinkClick r:id="rId6" action="ppaction://hlinkpres?slideindex=21&amp;slidetitle=PowerPoint Presenta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1588"/>
            <a:ext cx="1657350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3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-604838"/>
            <a:ext cx="3614737" cy="33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28975" y="1022350"/>
            <a:ext cx="3124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C00000"/>
                </a:solidFill>
                <a:cs typeface="Arial" charset="0"/>
              </a:rPr>
              <a:t>a . a . a . a = a</a:t>
            </a:r>
            <a:r>
              <a:rPr lang="en-US" sz="2800" baseline="30000">
                <a:solidFill>
                  <a:srgbClr val="C00000"/>
                </a:solidFill>
                <a:cs typeface="Arial" charset="0"/>
              </a:rPr>
              <a:t>4</a:t>
            </a:r>
          </a:p>
          <a:p>
            <a:pPr algn="ctr" eaLnBrk="1" hangingPunct="1"/>
            <a:endParaRPr lang="en-US" sz="280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765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6263"/>
            <a:ext cx="6507163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62088" y="4754563"/>
            <a:ext cx="4495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8000"/>
                </a:solidFill>
                <a:cs typeface="Arial" charset="0"/>
              </a:rPr>
              <a:t>a . a . a . a = ?</a:t>
            </a:r>
          </a:p>
        </p:txBody>
      </p:sp>
      <p:pic>
        <p:nvPicPr>
          <p:cNvPr id="27656" name="Picture 2" descr="Kết quả hình ảnh cho bear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2030413"/>
            <a:ext cx="3659188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ADMIN\Desktop\Tai nguyen thiet ke tro choi\Bảng gỗ\tro ve.png">
            <a:hlinkClick r:id="rId6" action="ppaction://hlinkpres?slideindex=21&amp;slidetitle=PowerPoint Presenta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1588"/>
            <a:ext cx="1657350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39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1"/>
          <p:cNvGrpSpPr>
            <a:grpSpLocks/>
          </p:cNvGrpSpPr>
          <p:nvPr/>
        </p:nvGrpSpPr>
        <p:grpSpPr bwMode="auto">
          <a:xfrm>
            <a:off x="25400" y="0"/>
            <a:ext cx="9286875" cy="792163"/>
            <a:chOff x="20" y="8"/>
            <a:chExt cx="5850" cy="793"/>
          </a:xfrm>
        </p:grpSpPr>
        <p:sp>
          <p:nvSpPr>
            <p:cNvPr id="28684" name="Text Box 13"/>
            <p:cNvSpPr txBox="1">
              <a:spLocks noChangeArrowheads="1"/>
            </p:cNvSpPr>
            <p:nvPr/>
          </p:nvSpPr>
          <p:spPr bwMode="auto">
            <a:xfrm>
              <a:off x="20" y="8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CHÚC CÁC EM HỌC TỐT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85" name="Line 14"/>
            <p:cNvSpPr>
              <a:spLocks noChangeShapeType="1"/>
            </p:cNvSpPr>
            <p:nvPr/>
          </p:nvSpPr>
          <p:spPr bwMode="auto">
            <a:xfrm>
              <a:off x="198" y="801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67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476750" y="1236663"/>
            <a:ext cx="3013075" cy="4264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20890">
            <a:off x="1819275" y="1228725"/>
            <a:ext cx="2838450" cy="3968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572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87313" y="666750"/>
            <a:ext cx="2514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i="1" u="sng">
                <a:solidFill>
                  <a:srgbClr val="3333FF"/>
                </a:solidFill>
                <a:latin typeface="VNI-Brush" pitchFamily="2" charset="0"/>
              </a:rPr>
              <a:t>Bài 4</a:t>
            </a:r>
            <a:endParaRPr lang="en-US" sz="6600" b="1" i="1">
              <a:solidFill>
                <a:srgbClr val="3333FF"/>
              </a:solidFill>
              <a:latin typeface="VNI-Brush" pitchFamily="2" charset="0"/>
            </a:endParaRPr>
          </a:p>
        </p:txBody>
      </p:sp>
      <p:sp>
        <p:nvSpPr>
          <p:cNvPr id="5123" name="WordArt 12"/>
          <p:cNvSpPr>
            <a:spLocks noChangeArrowheads="1" noChangeShapeType="1" noTextEdit="1"/>
          </p:cNvSpPr>
          <p:nvPr/>
        </p:nvSpPr>
        <p:spPr bwMode="auto">
          <a:xfrm>
            <a:off x="1028700" y="2133600"/>
            <a:ext cx="7086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LŨY THỪA VỚI SỐ MŨ TỰ NHIÊN</a:t>
            </a:r>
          </a:p>
        </p:txBody>
      </p:sp>
      <p:sp>
        <p:nvSpPr>
          <p:cNvPr id="5124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  và Đại số</a:t>
            </a:r>
          </a:p>
        </p:txBody>
      </p:sp>
      <p:pic>
        <p:nvPicPr>
          <p:cNvPr id="512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4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0" y="533400"/>
            <a:ext cx="619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Lũy thừa</a:t>
            </a:r>
          </a:p>
        </p:txBody>
      </p:sp>
      <p:pic>
        <p:nvPicPr>
          <p:cNvPr id="614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09700" y="1117600"/>
            <a:ext cx="6199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4 + 4 + 4 + 4 + 4 = 4.5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905000" y="1703388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4.4.4.4.4 =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485900" y="2362200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Ta gọi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là một lũy thừa.</a:t>
            </a:r>
            <a:endParaRPr lang="en-US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17500" y="29464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eaLnBrk="1" hangingPunct="1">
              <a:buFontTx/>
              <a:buAutoNum type="alphaLcParenR"/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5.5.5</a:t>
            </a:r>
          </a:p>
          <a:p>
            <a:pPr marL="514350" indent="-514350" eaLnBrk="1" hangingPunct="1">
              <a:buFontTx/>
              <a:buAutoNum type="alphaLcParenR"/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7.7.7.7.7.7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4818063" y="4902200"/>
            <a:ext cx="279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5.5.5 = 5</a:t>
            </a:r>
            <a:r>
              <a:rPr lang="en-US" sz="32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4800600" y="5549900"/>
            <a:ext cx="4662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7.7.7.7.7.7 = 7</a:t>
            </a:r>
            <a:r>
              <a:rPr lang="en-US" sz="32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179513" y="4724400"/>
            <a:ext cx="191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đọc là:</a:t>
            </a:r>
            <a:endParaRPr lang="en-US" sz="28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4114800" y="3744913"/>
            <a:ext cx="1919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4 mũ 5</a:t>
            </a:r>
            <a:endParaRPr lang="en-US" sz="28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4114800" y="4659313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4 lũy thừa 5</a:t>
            </a:r>
            <a:endParaRPr lang="en-US" sz="28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194175" y="5681663"/>
            <a:ext cx="3414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Lũy thừa bậc 5 của 4</a:t>
            </a:r>
            <a:endParaRPr lang="en-US" sz="2800" b="1" baseline="30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743200" y="4006850"/>
            <a:ext cx="1450975" cy="9794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743200" y="4902200"/>
            <a:ext cx="1450975" cy="133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1"/>
          </p:cNvCxnSpPr>
          <p:nvPr/>
        </p:nvCxnSpPr>
        <p:spPr>
          <a:xfrm>
            <a:off x="2743200" y="5130800"/>
            <a:ext cx="1450975" cy="812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2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3" grpId="0"/>
      <p:bldP spid="23" grpId="1"/>
      <p:bldP spid="24" grpId="0"/>
      <p:bldP spid="25" grpId="0"/>
      <p:bldP spid="26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0" y="533400"/>
            <a:ext cx="619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Lũy thừa</a:t>
            </a:r>
          </a:p>
        </p:txBody>
      </p:sp>
      <p:pic>
        <p:nvPicPr>
          <p:cNvPr id="717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30188" y="1295400"/>
            <a:ext cx="866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Lũy thừa bậc n của a, kí hiệu a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là tích của n thừa số a.</a:t>
            </a:r>
          </a:p>
        </p:txBody>
      </p: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07614" y="1981200"/>
            <a:ext cx="3693703" cy="942566"/>
          </a:xfrm>
          <a:prstGeom prst="rect">
            <a:avLst/>
          </a:prstGeom>
          <a:blipFill rotWithShape="1">
            <a:blip r:embed="rId3"/>
            <a:stretch>
              <a:fillRect r="-231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716338" y="3719513"/>
            <a:ext cx="1050925" cy="923925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5400" kern="0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5400" kern="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>
            <a:off x="5580063" y="4049713"/>
            <a:ext cx="1676400" cy="469900"/>
          </a:xfrm>
          <a:prstGeom prst="wedgeRoundRectCallout">
            <a:avLst>
              <a:gd name="adj1" fmla="val -109049"/>
              <a:gd name="adj2" fmla="val 25347"/>
              <a:gd name="adj3" fmla="val 16667"/>
            </a:avLst>
          </a:prstGeom>
          <a:solidFill>
            <a:srgbClr val="FF33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err="1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400" kern="0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 flipH="1">
            <a:off x="1476375" y="3800475"/>
            <a:ext cx="1506538" cy="514350"/>
          </a:xfrm>
          <a:prstGeom prst="wedgeEllipseCallout">
            <a:avLst>
              <a:gd name="adj1" fmla="val -121553"/>
              <a:gd name="adj2" fmla="val 3558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auto">
          <a:xfrm>
            <a:off x="5667375" y="3429000"/>
            <a:ext cx="1101725" cy="400050"/>
          </a:xfrm>
          <a:prstGeom prst="wedgeRectCallout">
            <a:avLst>
              <a:gd name="adj1" fmla="val -161291"/>
              <a:gd name="adj2" fmla="val 12197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endParaRPr lang="en-US" sz="2400" kern="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22288" y="5029200"/>
            <a:ext cx="8661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 ý: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800" i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còn được đọc là a bình phương.</a:t>
            </a:r>
          </a:p>
          <a:p>
            <a:pPr eaLnBrk="1" hangingPunct="1"/>
            <a:r>
              <a:rPr 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a</a:t>
            </a:r>
            <a:r>
              <a:rPr lang="en-US" sz="2800" i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còn được đọc là a lập phương</a:t>
            </a:r>
          </a:p>
          <a:p>
            <a:pPr eaLnBrk="1" hangingPunct="1"/>
            <a:r>
              <a:rPr 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 ước:   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</a:p>
        </p:txBody>
      </p:sp>
    </p:spTree>
    <p:extLst>
      <p:ext uri="{BB962C8B-B14F-4D97-AF65-F5344CB8AC3E}">
        <p14:creationId xmlns:p14="http://schemas.microsoft.com/office/powerpoint/2010/main" val="131209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93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93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7" grpId="0" animBg="1"/>
      <p:bldP spid="18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0" y="533400"/>
            <a:ext cx="619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Lũy thừa</a:t>
            </a:r>
          </a:p>
        </p:txBody>
      </p:sp>
      <p:pic>
        <p:nvPicPr>
          <p:cNvPr id="819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30188" y="1295400"/>
            <a:ext cx="866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? Hãy đọc các lũy thừa sau và chỉ rõ cơ số, số mũ: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286000" y="2244725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3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286000" y="304800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6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286000" y="381000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9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311400" y="4572000"/>
            <a:ext cx="142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10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436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68500" y="1108075"/>
            <a:ext cx="484663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Điền số vào ô trống cho đúng:</a:t>
            </a:r>
            <a:endParaRPr lang="en-US" sz="2800" b="1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Group 74"/>
          <p:cNvGraphicFramePr>
            <a:graphicFrameLocks/>
          </p:cNvGraphicFramePr>
          <p:nvPr/>
        </p:nvGraphicFramePr>
        <p:xfrm>
          <a:off x="615950" y="1989138"/>
          <a:ext cx="7924800" cy="1828800"/>
        </p:xfrm>
        <a:graphic>
          <a:graphicData uri="http://schemas.openxmlformats.org/drawingml/2006/table">
            <a:tbl>
              <a:tblPr/>
              <a:tblGrid>
                <a:gridCol w="1712913"/>
                <a:gridCol w="1711325"/>
                <a:gridCol w="1712912"/>
                <a:gridCol w="27876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Lũy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lũy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76"/>
          <p:cNvSpPr txBox="1">
            <a:spLocks noChangeArrowheads="1"/>
          </p:cNvSpPr>
          <p:nvPr/>
        </p:nvSpPr>
        <p:spPr bwMode="auto">
          <a:xfrm>
            <a:off x="2971800" y="2433638"/>
            <a:ext cx="338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4724400" y="2433638"/>
            <a:ext cx="338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6369050" y="2357438"/>
            <a:ext cx="12049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7.7 = 49</a:t>
            </a:r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>
            <a:off x="2971800" y="2890838"/>
            <a:ext cx="338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 Box 80"/>
          <p:cNvSpPr txBox="1">
            <a:spLocks noChangeArrowheads="1"/>
          </p:cNvSpPr>
          <p:nvPr/>
        </p:nvSpPr>
        <p:spPr bwMode="auto">
          <a:xfrm>
            <a:off x="4724400" y="2814638"/>
            <a:ext cx="338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6369050" y="2890838"/>
            <a:ext cx="1282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2.2.2 = 8</a:t>
            </a:r>
          </a:p>
        </p:txBody>
      </p:sp>
      <p:sp>
        <p:nvSpPr>
          <p:cNvPr id="12" name="Text Box 82"/>
          <p:cNvSpPr txBox="1">
            <a:spLocks noChangeArrowheads="1"/>
          </p:cNvSpPr>
          <p:nvPr/>
        </p:nvSpPr>
        <p:spPr bwMode="auto">
          <a:xfrm>
            <a:off x="1219200" y="3352800"/>
            <a:ext cx="441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aseline="300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3"/>
          <p:cNvSpPr txBox="1">
            <a:spLocks noChangeArrowheads="1"/>
          </p:cNvSpPr>
          <p:nvPr/>
        </p:nvSpPr>
        <p:spPr bwMode="auto">
          <a:xfrm>
            <a:off x="6265863" y="3271838"/>
            <a:ext cx="16652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3.3.3.3 = 81</a:t>
            </a:r>
          </a:p>
        </p:txBody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52590" y="4572000"/>
            <a:ext cx="1208985" cy="461665"/>
          </a:xfrm>
          <a:prstGeom prst="rect">
            <a:avLst/>
          </a:prstGeom>
          <a:blipFill rotWithShape="1">
            <a:blip r:embed="rId2"/>
            <a:stretch>
              <a:fillRect l="-6931" t="-8750" r="-5941" b="-2375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55638" y="4572000"/>
            <a:ext cx="1127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 ý: </a:t>
            </a:r>
            <a:endParaRPr lang="en-US" sz="240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56" name="TextBox 4"/>
          <p:cNvSpPr txBox="1">
            <a:spLocks noChangeArrowheads="1"/>
          </p:cNvSpPr>
          <p:nvPr/>
        </p:nvSpPr>
        <p:spPr bwMode="auto">
          <a:xfrm>
            <a:off x="25400" y="461963"/>
            <a:ext cx="619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Lũy thừa</a:t>
            </a:r>
          </a:p>
        </p:txBody>
      </p:sp>
      <p:sp>
        <p:nvSpPr>
          <p:cNvPr id="9257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67827514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0" y="3429000"/>
            <a:ext cx="484663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Điền số vào ô trống cho đúng:</a:t>
            </a:r>
            <a:endParaRPr lang="en-US" sz="2800" b="1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-38100" y="676275"/>
            <a:ext cx="6199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Nhân hai lũy thừa cùng cơ số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0"/>
            <a:ext cx="9096375" cy="646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252043055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1262063"/>
            <a:ext cx="8280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 tích của 2 luỹ thừa thành một luỹ thừa</a:t>
            </a:r>
            <a:r>
              <a:rPr lang="en-US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.2</a:t>
            </a:r>
            <a:r>
              <a:rPr lang="en-US" sz="24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a</a:t>
            </a:r>
            <a:r>
              <a:rPr lang="en-US" sz="24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a</a:t>
            </a:r>
            <a:r>
              <a:rPr lang="en-US" sz="24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8338" y="1819275"/>
            <a:ext cx="457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2</a:t>
            </a:r>
            <a:r>
              <a:rPr lang="en-US" sz="24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.2</a:t>
            </a:r>
            <a:r>
              <a:rPr lang="en-US" sz="24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68463" y="1858963"/>
            <a:ext cx="1333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40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(2.2.2) </a:t>
            </a:r>
            <a:endParaRPr lang="en-US">
              <a:solidFill>
                <a:srgbClr val="FF006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51138" y="1847850"/>
            <a:ext cx="99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(2.2)</a:t>
            </a:r>
            <a:r>
              <a:rPr lang="en-US" sz="2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9975" y="1858963"/>
            <a:ext cx="690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2</a:t>
            </a:r>
            <a:r>
              <a:rPr lang="en-US" sz="2400" baseline="30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lang="en-US" sz="24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6913" y="2309813"/>
            <a:ext cx="10715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a</a:t>
            </a:r>
            <a:r>
              <a:rPr lang="en-US" sz="24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.a</a:t>
            </a:r>
            <a:r>
              <a:rPr lang="en-US" sz="24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16088" y="2324100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40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(a.a.a.a)</a:t>
            </a:r>
            <a:endParaRPr lang="en-US">
              <a:solidFill>
                <a:srgbClr val="FF006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54338" y="2359025"/>
            <a:ext cx="1106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(a.a.a)</a:t>
            </a:r>
            <a:endParaRPr lang="en-US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06850" y="2359025"/>
            <a:ext cx="1201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a</a:t>
            </a:r>
            <a:r>
              <a:rPr lang="en-US" sz="2400" baseline="30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endParaRPr lang="en-US" sz="24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9750" y="2852738"/>
            <a:ext cx="15954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400" b="1" i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Tổng quát:</a:t>
            </a:r>
            <a:endParaRPr lang="en-US" sz="240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4075" y="2876550"/>
            <a:ext cx="2176463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/>
                <a:ea typeface="Calibri"/>
              </a:rPr>
              <a:t>a</a:t>
            </a:r>
            <a:r>
              <a:rPr lang="en-US" sz="2800" b="1" baseline="30000" dirty="0">
                <a:latin typeface="Times New Roman"/>
                <a:ea typeface="Calibri"/>
              </a:rPr>
              <a:t>m</a:t>
            </a:r>
            <a:r>
              <a:rPr lang="en-US" sz="2800" b="1" dirty="0">
                <a:latin typeface="Times New Roman"/>
                <a:ea typeface="Calibri"/>
              </a:rPr>
              <a:t> . a</a:t>
            </a:r>
            <a:r>
              <a:rPr lang="en-US" sz="2800" b="1" baseline="30000" dirty="0">
                <a:latin typeface="Times New Roman"/>
                <a:ea typeface="Calibri"/>
              </a:rPr>
              <a:t>n</a:t>
            </a:r>
            <a:r>
              <a:rPr lang="en-US" sz="2800" b="1" dirty="0">
                <a:latin typeface="Times New Roman"/>
                <a:ea typeface="Calibri"/>
              </a:rPr>
              <a:t> = </a:t>
            </a:r>
            <a:r>
              <a:rPr lang="en-US" sz="2800" b="1" dirty="0" err="1">
                <a:latin typeface="Times New Roman"/>
                <a:ea typeface="Calibri"/>
              </a:rPr>
              <a:t>a</a:t>
            </a:r>
            <a:r>
              <a:rPr lang="en-US" sz="2800" b="1" baseline="30000" dirty="0" err="1">
                <a:latin typeface="Times New Roman"/>
                <a:ea typeface="Calibri"/>
              </a:rPr>
              <a:t>m+n</a:t>
            </a:r>
            <a:endParaRPr lang="en-US" sz="2800" b="1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1325" y="3600450"/>
            <a:ext cx="79136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400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 ý: Khi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lang="en-US" sz="2400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hai lũy thừa cùng cơ số, ta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 nguyên </a:t>
            </a:r>
            <a:r>
              <a:rPr lang="en-US" sz="2400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 số và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cộng</a:t>
            </a:r>
            <a:r>
              <a:rPr lang="en-US" sz="2400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các số mũ</a:t>
            </a:r>
            <a:endParaRPr lang="en-US" sz="2400" i="1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95288" y="3221038"/>
            <a:ext cx="8701087" cy="3097212"/>
            <a:chOff x="402237" y="3035931"/>
            <a:chExt cx="8371526" cy="3102629"/>
          </a:xfrm>
        </p:grpSpPr>
        <p:sp>
          <p:nvSpPr>
            <p:cNvPr id="13" name="Oval Callout 12"/>
            <p:cNvSpPr/>
            <p:nvPr/>
          </p:nvSpPr>
          <p:spPr>
            <a:xfrm>
              <a:off x="519844" y="3035931"/>
              <a:ext cx="8253919" cy="1450332"/>
            </a:xfrm>
            <a:prstGeom prst="wedgeEllipseCallout">
              <a:avLst>
                <a:gd name="adj1" fmla="val -33567"/>
                <a:gd name="adj2" fmla="val 8299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Calibri" pitchFamily="34" charset="0"/>
                </a:rPr>
                <a:t>Em có nhận xét gì về </a:t>
              </a:r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cơ số và số mũ của kết quả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Calibri" pitchFamily="34" charset="0"/>
                </a:rPr>
                <a:t>với </a:t>
              </a:r>
              <a:r>
                <a:rPr lang="en-US" sz="2400">
                  <a:solidFill>
                    <a:srgbClr val="0070C0"/>
                  </a:solidFill>
                  <a:latin typeface="Times New Roman" pitchFamily="18" charset="0"/>
                  <a:cs typeface="Calibri" pitchFamily="34" charset="0"/>
                </a:rPr>
                <a:t>cơ số và số mũ của các luỹ thừa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Calibri" pitchFamily="34" charset="0"/>
                </a:rPr>
                <a:t>?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1282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37" y="4822378"/>
              <a:ext cx="2068286" cy="131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9" name="TextBox 4"/>
          <p:cNvSpPr txBox="1">
            <a:spLocks noChangeArrowheads="1"/>
          </p:cNvSpPr>
          <p:nvPr/>
        </p:nvSpPr>
        <p:spPr bwMode="auto">
          <a:xfrm>
            <a:off x="-38100" y="676275"/>
            <a:ext cx="6199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Nhân hai lũy thừa cùng cơ số</a:t>
            </a:r>
          </a:p>
        </p:txBody>
      </p:sp>
      <p:sp>
        <p:nvSpPr>
          <p:cNvPr id="11280" name="TextBox 3"/>
          <p:cNvSpPr txBox="1">
            <a:spLocks noChangeArrowheads="1"/>
          </p:cNvSpPr>
          <p:nvPr/>
        </p:nvSpPr>
        <p:spPr bwMode="auto">
          <a:xfrm>
            <a:off x="0" y="0"/>
            <a:ext cx="9096375" cy="646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4256337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989</Words>
  <Application>Microsoft Office PowerPoint</Application>
  <PresentationFormat>On-screen Show (4:3)</PresentationFormat>
  <Paragraphs>178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2021-07-27T07:03:26Z</dcterms:created>
  <dcterms:modified xsi:type="dcterms:W3CDTF">2021-07-27T23:21:33Z</dcterms:modified>
</cp:coreProperties>
</file>