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01" r:id="rId2"/>
    <p:sldId id="500" r:id="rId3"/>
    <p:sldId id="278" r:id="rId4"/>
    <p:sldId id="502" r:id="rId5"/>
    <p:sldId id="503" r:id="rId6"/>
    <p:sldId id="504" r:id="rId7"/>
    <p:sldId id="506" r:id="rId8"/>
    <p:sldId id="507" r:id="rId9"/>
    <p:sldId id="508" r:id="rId10"/>
    <p:sldId id="505" r:id="rId11"/>
    <p:sldId id="261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33FF"/>
    <a:srgbClr val="F9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471501" y="1279288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494178" y="2165207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26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333FF"/>
                </a:solidFill>
                <a:latin typeface="More Sugar"/>
              </a:rPr>
              <a:t>BÀI 1: VEC T</a:t>
            </a:r>
            <a:r>
              <a:rPr lang="vi-VN" sz="54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5400" b="1" dirty="0">
                <a:solidFill>
                  <a:srgbClr val="3333FF"/>
                </a:solidFill>
                <a:latin typeface="More Sugar"/>
              </a:rPr>
              <a:t> VÀ CÁC PHÉP TOÁN VECT</a:t>
            </a:r>
            <a:r>
              <a:rPr lang="vi-VN" sz="54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5400" b="1" dirty="0">
                <a:solidFill>
                  <a:srgbClr val="3333FF"/>
                </a:solidFill>
                <a:latin typeface="More Sugar"/>
              </a:rPr>
              <a:t> TROG KHÔNG GIAN (TIẾT 9)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425605" y="4536634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3F00EBC7-90F8-4A8A-B956-54B28D24AC80}"/>
              </a:ext>
            </a:extLst>
          </p:cNvPr>
          <p:cNvSpPr/>
          <p:nvPr/>
        </p:nvSpPr>
        <p:spPr>
          <a:xfrm>
            <a:off x="10000925" y="238587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055525E3-9C62-4F21-BCA1-82E2BEC76049}"/>
              </a:ext>
            </a:extLst>
          </p:cNvPr>
          <p:cNvSpPr/>
          <p:nvPr/>
        </p:nvSpPr>
        <p:spPr>
          <a:xfrm rot="813216">
            <a:off x="9972590" y="3129883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36860"/>
                <a:ext cx="11785600" cy="5992541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2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70000"/>
                  </a:lnSpc>
                </a:pPr>
                <a:r>
                  <a:rPr lang="en-US" sz="9600" b="1" dirty="0"/>
                  <a:t>Lời </a:t>
                </a:r>
                <a:r>
                  <a:rPr lang="en-US" sz="9600" b="1" dirty="0" err="1"/>
                  <a:t>giải</a:t>
                </a:r>
                <a:r>
                  <a:rPr lang="en-US" sz="9600" b="1" dirty="0"/>
                  <a:t> </a:t>
                </a:r>
                <a:endParaRPr lang="en-US" sz="9600" dirty="0"/>
              </a:p>
              <a:p>
                <a:pPr>
                  <a:lnSpc>
                    <a:spcPct val="170000"/>
                  </a:lnSpc>
                </a:pPr>
                <a:r>
                  <a:rPr lang="en-US" sz="10400" dirty="0" err="1"/>
                  <a:t>Đối</a:t>
                </a:r>
                <a:r>
                  <a:rPr lang="en-US" sz="10400" dirty="0"/>
                  <a:t> </a:t>
                </a:r>
                <a14:m>
                  <m:oMath xmlns:m="http://schemas.openxmlformats.org/officeDocument/2006/math">
                    <m:r>
                      <a:rPr lang="en-US" sz="10400" i="1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sz="10400" i="1"/>
                      <m:t> </m:t>
                    </m:r>
                    <m:r>
                      <m:rPr>
                        <m:nor/>
                      </m:rPr>
                      <a:rPr lang="en-US" sz="10400"/>
                      <m:t>mm</m:t>
                    </m:r>
                    <m:r>
                      <a:rPr lang="en-US" sz="10400">
                        <a:latin typeface="Cambria Math" panose="02040503050406030204" pitchFamily="18" charset="0"/>
                      </a:rPr>
                      <m:t>=5.1</m:t>
                    </m:r>
                    <m:sSup>
                      <m:sSupPr>
                        <m:ctrlPr>
                          <a:rPr lang="en-US" sz="10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4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04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m:rPr>
                        <m:nor/>
                      </m:rPr>
                      <a:rPr lang="en-US" sz="10400" i="1"/>
                      <m:t> </m:t>
                    </m:r>
                    <m:r>
                      <m:rPr>
                        <m:nor/>
                      </m:rPr>
                      <a:rPr lang="en-US" sz="10400"/>
                      <m:t>m</m:t>
                    </m:r>
                  </m:oMath>
                </a14:m>
                <a:r>
                  <a:rPr lang="en-US" sz="10400" dirty="0"/>
                  <a:t> 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10400" dirty="0" err="1"/>
                  <a:t>Công</a:t>
                </a:r>
                <a:r>
                  <a:rPr lang="en-US" sz="10400" dirty="0"/>
                  <a:t> A </a:t>
                </a:r>
                <a:r>
                  <a:rPr lang="en-US" sz="10400" dirty="0" err="1"/>
                  <a:t>sinh</a:t>
                </a:r>
                <a:r>
                  <a:rPr lang="en-US" sz="10400" dirty="0"/>
                  <a:t> </a:t>
                </a:r>
                <a:r>
                  <a:rPr lang="en-US" sz="10400" dirty="0" err="1"/>
                  <a:t>bởi</a:t>
                </a:r>
                <a:r>
                  <a:rPr lang="en-US" sz="10400" dirty="0"/>
                  <a:t> </a:t>
                </a:r>
                <a:r>
                  <a:rPr lang="en-US" sz="10400" dirty="0" err="1"/>
                  <a:t>lực</a:t>
                </a:r>
                <a:r>
                  <a:rPr lang="en-US" sz="10400" dirty="0"/>
                  <a:t> </a:t>
                </a:r>
                <a:r>
                  <a:rPr lang="en-US" sz="10400" dirty="0" err="1"/>
                  <a:t>tĩnh</a:t>
                </a:r>
                <a:r>
                  <a:rPr lang="en-US" sz="10400" dirty="0"/>
                  <a:t> </a:t>
                </a:r>
                <a:r>
                  <a:rPr lang="en-US" sz="10400" dirty="0" err="1"/>
                  <a:t>điện</a:t>
                </a:r>
                <a:r>
                  <a:rPr lang="en-US" sz="10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0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10400" dirty="0"/>
                  <a:t> </a:t>
                </a:r>
                <a:r>
                  <a:rPr lang="en-US" sz="10400" dirty="0" err="1"/>
                  <a:t>là</a:t>
                </a:r>
                <a:r>
                  <a:rPr lang="en-US" sz="10400" dirty="0"/>
                  <a:t>:</a:t>
                </a:r>
              </a:p>
              <a:p>
                <a:pPr>
                  <a:lnSpc>
                    <a:spcPct val="170000"/>
                  </a:lnSpc>
                </a:pPr>
                <a14:m>
                  <m:oMath xmlns:m="http://schemas.openxmlformats.org/officeDocument/2006/math">
                    <m:r>
                      <a:rPr lang="en-US" sz="10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0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0400"/>
                      <m:t>qEd</m:t>
                    </m:r>
                    <m:r>
                      <a:rPr lang="en-US" sz="10400">
                        <a:latin typeface="Cambria Math" panose="02040503050406030204" pitchFamily="18" charset="0"/>
                      </a:rPr>
                      <m:t>=2⋅1</m:t>
                    </m:r>
                    <m:sSup>
                      <m:sSupPr>
                        <m:ctrlPr>
                          <a:rPr lang="en-US" sz="10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4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0400" i="1">
                            <a:latin typeface="Cambria Math" panose="02040503050406030204" pitchFamily="18" charset="0"/>
                          </a:rPr>
                          <m:t>−12</m:t>
                        </m:r>
                      </m:sup>
                    </m:sSup>
                    <m:r>
                      <a:rPr lang="en-US" sz="10400" i="1">
                        <a:latin typeface="Cambria Math" panose="02040503050406030204" pitchFamily="18" charset="0"/>
                      </a:rPr>
                      <m:t>⋅1,8⋅1</m:t>
                    </m:r>
                    <m:sSup>
                      <m:sSupPr>
                        <m:ctrlPr>
                          <a:rPr lang="en-US" sz="10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04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10400" i="1">
                        <a:latin typeface="Cambria Math" panose="02040503050406030204" pitchFamily="18" charset="0"/>
                      </a:rPr>
                      <m:t>⋅5⋅1</m:t>
                    </m:r>
                    <m:sSup>
                      <m:sSupPr>
                        <m:ctrlPr>
                          <a:rPr lang="en-US" sz="10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04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sz="10400" i="1">
                        <a:latin typeface="Cambria Math" panose="02040503050406030204" pitchFamily="18" charset="0"/>
                      </a:rPr>
                      <m:t>=18⋅1</m:t>
                    </m:r>
                    <m:sSup>
                      <m:sSupPr>
                        <m:ctrlPr>
                          <a:rPr lang="en-US" sz="10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0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0400" i="1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  <m:d>
                      <m:dPr>
                        <m:ctrlPr>
                          <a:rPr lang="en-US" sz="10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0400" i="1"/>
                          <m:t> </m:t>
                        </m:r>
                        <m:r>
                          <m:rPr>
                            <m:nor/>
                          </m:rPr>
                          <a:rPr lang="en-US" sz="10400"/>
                          <m:t>J</m:t>
                        </m:r>
                      </m:e>
                    </m:d>
                  </m:oMath>
                </a14:m>
                <a:r>
                  <a:rPr lang="en-US" sz="104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10400" dirty="0"/>
                  <a:t> </a:t>
                </a:r>
              </a:p>
              <a:p>
                <a:r>
                  <a:rPr lang="en-US" sz="8000" dirty="0"/>
                  <a:t> </a:t>
                </a:r>
              </a:p>
              <a:p>
                <a:r>
                  <a:rPr lang="en-US" b="1" dirty="0"/>
                  <a:t> </a:t>
                </a:r>
                <a:endParaRPr lang="en-US" dirty="0"/>
              </a:p>
              <a:p>
                <a:r>
                  <a:rPr lang="en-US" b="1" dirty="0"/>
                  <a:t> </a:t>
                </a:r>
                <a:endParaRPr lang="en-US" dirty="0"/>
              </a:p>
              <a:p>
                <a:r>
                  <a:rPr lang="en-US" b="1" dirty="0"/>
                  <a:t> </a:t>
                </a:r>
                <a:endParaRPr lang="en-US" dirty="0"/>
              </a:p>
              <a:p>
                <a:r>
                  <a:rPr lang="en-US" b="1" dirty="0"/>
                  <a:t> </a:t>
                </a:r>
                <a:endParaRPr lang="en-US" dirty="0"/>
              </a:p>
              <a:p>
                <a:r>
                  <a:rPr lang="en-US" dirty="0"/>
                  <a:t> </a:t>
                </a:r>
              </a:p>
              <a:p>
                <a:r>
                  <a:rPr lang="en-US" dirty="0"/>
                  <a:t> </a:t>
                </a:r>
              </a:p>
              <a:p>
                <a:r>
                  <a:rPr lang="en-US" dirty="0"/>
                  <a:t> </a:t>
                </a:r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 </a:t>
                </a:r>
              </a:p>
              <a:p>
                <a:r>
                  <a:rPr lang="en-US" dirty="0"/>
                  <a:t> </a:t>
                </a:r>
              </a:p>
              <a:p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36860"/>
                <a:ext cx="11785600" cy="5992541"/>
              </a:xfrm>
              <a:prstGeom prst="rect">
                <a:avLst/>
              </a:prstGeom>
              <a:blipFill>
                <a:blip r:embed="rId3"/>
                <a:stretch>
                  <a:fillRect l="-5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1287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1.9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131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0000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Chuẩn bị bài sau - </a:t>
            </a:r>
            <a:r>
              <a:rPr lang="vi-VN" sz="2800" b="1" dirty="0">
                <a:latin typeface="Chu Van An" panose="02020603050405020304" pitchFamily="18" charset="0"/>
                <a:cs typeface="Chu Van An" panose="02020603050405020304" pitchFamily="18" charset="0"/>
              </a:rPr>
              <a:t>Bài </a:t>
            </a:r>
            <a:r>
              <a:rPr lang="en-US" sz="2800" b="1" dirty="0">
                <a:latin typeface="Chu Van An" panose="02020603050405020304" pitchFamily="18" charset="0"/>
                <a:cs typeface="Chu Van An" panose="02020603050405020304" pitchFamily="18" charset="0"/>
              </a:rPr>
              <a:t>2</a:t>
            </a:r>
            <a:r>
              <a:rPr lang="vi-VN" sz="2800" b="1" dirty="0">
                <a:latin typeface="Chu Van An" panose="02020603050405020304" pitchFamily="18" charset="0"/>
                <a:cs typeface="Chu Van An" panose="02020603050405020304" pitchFamily="18" charset="0"/>
              </a:rPr>
              <a:t>. </a:t>
            </a:r>
            <a:r>
              <a:rPr lang="en-US" sz="2800" b="1" dirty="0" err="1">
                <a:latin typeface="Chu Van An" panose="02020603050405020304" pitchFamily="18" charset="0"/>
                <a:cs typeface="Chu Van An" panose="02020603050405020304" pitchFamily="18" charset="0"/>
              </a:rPr>
              <a:t>Tọa</a:t>
            </a:r>
            <a:r>
              <a:rPr lang="en-US" sz="2800" b="1" dirty="0">
                <a:latin typeface="Chu Van An" panose="02020603050405020304" pitchFamily="18" charset="0"/>
                <a:cs typeface="Chu Van An" panose="02020603050405020304" pitchFamily="18" charset="0"/>
              </a:rPr>
              <a:t> </a:t>
            </a:r>
            <a:r>
              <a:rPr lang="en-US" sz="2800" b="1" dirty="0" err="1">
                <a:latin typeface="Chu Van An" panose="02020603050405020304" pitchFamily="18" charset="0"/>
                <a:cs typeface="Chu Van An" panose="02020603050405020304" pitchFamily="18" charset="0"/>
              </a:rPr>
              <a:t>độ</a:t>
            </a:r>
            <a:r>
              <a:rPr lang="en-US" sz="2800" b="1" dirty="0">
                <a:latin typeface="Chu Van An" panose="02020603050405020304" pitchFamily="18" charset="0"/>
                <a:cs typeface="Chu Van An" panose="02020603050405020304" pitchFamily="18" charset="0"/>
              </a:rPr>
              <a:t> </a:t>
            </a:r>
            <a:r>
              <a:rPr lang="en-US" sz="2800" b="1" dirty="0" err="1">
                <a:latin typeface="Chu Van An" panose="02020603050405020304" pitchFamily="18" charset="0"/>
                <a:cs typeface="Chu Van An" panose="02020603050405020304" pitchFamily="18" charset="0"/>
              </a:rPr>
              <a:t>của</a:t>
            </a:r>
            <a:r>
              <a:rPr lang="en-US" sz="2800" b="1" dirty="0">
                <a:latin typeface="Chu Van An" panose="02020603050405020304" pitchFamily="18" charset="0"/>
                <a:cs typeface="Chu Van An" panose="02020603050405020304" pitchFamily="18" charset="0"/>
              </a:rPr>
              <a:t> </a:t>
            </a:r>
            <a:r>
              <a:rPr lang="en-US" sz="2800" b="1" dirty="0" err="1">
                <a:latin typeface="Chu Van An" panose="02020603050405020304" pitchFamily="18" charset="0"/>
                <a:cs typeface="Chu Van An" panose="02020603050405020304" pitchFamily="18" charset="0"/>
              </a:rPr>
              <a:t>vectơ</a:t>
            </a:r>
            <a:r>
              <a:rPr lang="en-US" sz="2800" b="1" dirty="0">
                <a:latin typeface="Chu Van An" panose="02020603050405020304" pitchFamily="18" charset="0"/>
                <a:cs typeface="Chu Van An" panose="02020603050405020304" pitchFamily="18" charset="0"/>
              </a:rPr>
              <a:t> </a:t>
            </a:r>
            <a:r>
              <a:rPr lang="en-US" sz="2800" b="1" dirty="0" err="1">
                <a:latin typeface="Chu Van An" panose="02020603050405020304" pitchFamily="18" charset="0"/>
                <a:cs typeface="Chu Van An" panose="02020603050405020304" pitchFamily="18" charset="0"/>
              </a:rPr>
              <a:t>trong</a:t>
            </a:r>
            <a:r>
              <a:rPr lang="en-US" sz="2800" b="1" dirty="0">
                <a:latin typeface="Chu Van An" panose="02020603050405020304" pitchFamily="18" charset="0"/>
                <a:cs typeface="Chu Van An" panose="02020603050405020304" pitchFamily="18" charset="0"/>
              </a:rPr>
              <a:t> </a:t>
            </a:r>
            <a:r>
              <a:rPr lang="en-US" sz="2800" b="1" dirty="0" err="1">
                <a:latin typeface="Chu Van An" panose="02020603050405020304" pitchFamily="18" charset="0"/>
                <a:cs typeface="Chu Van An" panose="02020603050405020304" pitchFamily="18" charset="0"/>
              </a:rPr>
              <a:t>không</a:t>
            </a:r>
            <a:r>
              <a:rPr lang="en-US" sz="2800" b="1" dirty="0">
                <a:latin typeface="Chu Van An" panose="02020603050405020304" pitchFamily="18" charset="0"/>
                <a:cs typeface="Chu Van An" panose="02020603050405020304" pitchFamily="18" charset="0"/>
              </a:rPr>
              <a:t> </a:t>
            </a:r>
            <a:r>
              <a:rPr lang="en-US" sz="2800" b="1" dirty="0" err="1">
                <a:latin typeface="Chu Van An" panose="02020603050405020304" pitchFamily="18" charset="0"/>
                <a:cs typeface="Chu Van An" panose="02020603050405020304" pitchFamily="18" charset="0"/>
              </a:rPr>
              <a:t>gian</a:t>
            </a:r>
            <a:endParaRPr lang="en-US" sz="2800" b="1" dirty="0"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4D8DD43F-CDB4-4431-AF4E-4A220F3858F2}"/>
              </a:ext>
            </a:extLst>
          </p:cNvPr>
          <p:cNvSpPr/>
          <p:nvPr/>
        </p:nvSpPr>
        <p:spPr>
          <a:xfrm rot="-1135901">
            <a:off x="4159908" y="121378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CED7C9AA-EEF7-4BAB-B672-815B321361D2}"/>
              </a:ext>
            </a:extLst>
          </p:cNvPr>
          <p:cNvSpPr/>
          <p:nvPr/>
        </p:nvSpPr>
        <p:spPr>
          <a:xfrm rot="813216">
            <a:off x="4640083" y="142445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3CE142C6-19B1-47EC-B59E-7F77DBEBEB0C}"/>
              </a:ext>
            </a:extLst>
          </p:cNvPr>
          <p:cNvSpPr/>
          <p:nvPr/>
        </p:nvSpPr>
        <p:spPr>
          <a:xfrm rot="-1135901">
            <a:off x="6986073" y="4771882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C5E6CE88-6206-477C-BEEE-E6C2FAAD8708}"/>
              </a:ext>
            </a:extLst>
          </p:cNvPr>
          <p:cNvSpPr/>
          <p:nvPr/>
        </p:nvSpPr>
        <p:spPr>
          <a:xfrm rot="813216">
            <a:off x="7466248" y="498256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03FE1A7-5419-D9E5-B00C-D2E90F710F7B}"/>
              </a:ext>
            </a:extLst>
          </p:cNvPr>
          <p:cNvSpPr txBox="1"/>
          <p:nvPr/>
        </p:nvSpPr>
        <p:spPr>
          <a:xfrm>
            <a:off x="2988285" y="3547647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A6AFEF6-5904-45DD-AEAA-4D779B5032B3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62" name="Group 3">
              <a:extLst>
                <a:ext uri="{FF2B5EF4-FFF2-40B4-BE49-F238E27FC236}">
                  <a16:creationId xmlns:a16="http://schemas.microsoft.com/office/drawing/2014/main" id="{D4C9F7B0-D6AA-4340-970A-1D3B7EBA9E5F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76" name="Freeform 4">
                <a:extLst>
                  <a:ext uri="{FF2B5EF4-FFF2-40B4-BE49-F238E27FC236}">
                    <a16:creationId xmlns:a16="http://schemas.microsoft.com/office/drawing/2014/main" id="{1C2F7B30-44EB-4945-A999-E1B30098E8B1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77" name="Freeform 5">
                <a:extLst>
                  <a:ext uri="{FF2B5EF4-FFF2-40B4-BE49-F238E27FC236}">
                    <a16:creationId xmlns:a16="http://schemas.microsoft.com/office/drawing/2014/main" id="{E3A0DD79-6484-41BB-A7E6-187449C221FF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63" name="Group 9">
              <a:extLst>
                <a:ext uri="{FF2B5EF4-FFF2-40B4-BE49-F238E27FC236}">
                  <a16:creationId xmlns:a16="http://schemas.microsoft.com/office/drawing/2014/main" id="{C473D671-EF0B-4BFA-B8F0-BB009E6DA0FF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74" name="Freeform 10">
                <a:extLst>
                  <a:ext uri="{FF2B5EF4-FFF2-40B4-BE49-F238E27FC236}">
                    <a16:creationId xmlns:a16="http://schemas.microsoft.com/office/drawing/2014/main" id="{A73873EB-CA2D-4EF2-B3B6-4A5820946B6B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75" name="Freeform 11">
                <a:extLst>
                  <a:ext uri="{FF2B5EF4-FFF2-40B4-BE49-F238E27FC236}">
                    <a16:creationId xmlns:a16="http://schemas.microsoft.com/office/drawing/2014/main" id="{4EC57E49-BB74-4FE0-8121-9DAE417A3735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64" name="AutoShape 21">
              <a:extLst>
                <a:ext uri="{FF2B5EF4-FFF2-40B4-BE49-F238E27FC236}">
                  <a16:creationId xmlns:a16="http://schemas.microsoft.com/office/drawing/2014/main" id="{906ABEE7-3122-47C5-902B-018CC97A0BED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5" name="Group 23">
              <a:extLst>
                <a:ext uri="{FF2B5EF4-FFF2-40B4-BE49-F238E27FC236}">
                  <a16:creationId xmlns:a16="http://schemas.microsoft.com/office/drawing/2014/main" id="{4705E686-277D-4F90-8836-1F04620F83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72" name="Freeform 24">
                <a:extLst>
                  <a:ext uri="{FF2B5EF4-FFF2-40B4-BE49-F238E27FC236}">
                    <a16:creationId xmlns:a16="http://schemas.microsoft.com/office/drawing/2014/main" id="{CE5DA9C8-9FBF-4523-953C-BC46CBB2D8E9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73" name="Freeform 25">
                <a:extLst>
                  <a:ext uri="{FF2B5EF4-FFF2-40B4-BE49-F238E27FC236}">
                    <a16:creationId xmlns:a16="http://schemas.microsoft.com/office/drawing/2014/main" id="{CE7812BD-176D-4D51-91F1-6383E6977D7D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66" name="Group 29">
              <a:extLst>
                <a:ext uri="{FF2B5EF4-FFF2-40B4-BE49-F238E27FC236}">
                  <a16:creationId xmlns:a16="http://schemas.microsoft.com/office/drawing/2014/main" id="{CCB3017E-BD3A-47E7-A3A9-79FA8A0476C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70" name="Freeform 30">
                <a:extLst>
                  <a:ext uri="{FF2B5EF4-FFF2-40B4-BE49-F238E27FC236}">
                    <a16:creationId xmlns:a16="http://schemas.microsoft.com/office/drawing/2014/main" id="{337FA665-58D4-4A5C-BFC4-5722E864C6EB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71" name="Freeform 31">
                <a:extLst>
                  <a:ext uri="{FF2B5EF4-FFF2-40B4-BE49-F238E27FC236}">
                    <a16:creationId xmlns:a16="http://schemas.microsoft.com/office/drawing/2014/main" id="{AA238333-0D95-4A8E-9A8F-EAE35374A31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67" name="Group 35">
              <a:extLst>
                <a:ext uri="{FF2B5EF4-FFF2-40B4-BE49-F238E27FC236}">
                  <a16:creationId xmlns:a16="http://schemas.microsoft.com/office/drawing/2014/main" id="{ED5A3ED0-F49C-4B33-B308-D590EE0695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68" name="Freeform 36">
                <a:extLst>
                  <a:ext uri="{FF2B5EF4-FFF2-40B4-BE49-F238E27FC236}">
                    <a16:creationId xmlns:a16="http://schemas.microsoft.com/office/drawing/2014/main" id="{392F07A6-47A9-4D86-BBC2-C7094A33CA71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69" name="Freeform 37">
                <a:extLst>
                  <a:ext uri="{FF2B5EF4-FFF2-40B4-BE49-F238E27FC236}">
                    <a16:creationId xmlns:a16="http://schemas.microsoft.com/office/drawing/2014/main" id="{FF77BBCE-0D82-4654-B122-59BDB1BF1BCC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78" name="Folded Corner 39">
            <a:extLst>
              <a:ext uri="{FF2B5EF4-FFF2-40B4-BE49-F238E27FC236}">
                <a16:creationId xmlns:a16="http://schemas.microsoft.com/office/drawing/2014/main" id="{47D53667-66CF-4243-BD79-89F1F5AB1E7C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33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860F2B3A-2BEB-4364-9074-A4FE6B057B83}"/>
              </a:ext>
            </a:extLst>
          </p:cNvPr>
          <p:cNvSpPr txBox="1">
            <a:spLocks/>
          </p:cNvSpPr>
          <p:nvPr/>
        </p:nvSpPr>
        <p:spPr>
          <a:xfrm>
            <a:off x="4994618" y="2255218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dirty="0" err="1"/>
              <a:t>Làm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tập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SGK (</a:t>
            </a:r>
            <a:r>
              <a:rPr lang="en-US" b="1" dirty="0" err="1"/>
              <a:t>phần</a:t>
            </a:r>
            <a:r>
              <a:rPr lang="en-US" b="1" dirty="0"/>
              <a:t> 2)</a:t>
            </a:r>
            <a:endParaRPr lang="fr-FR" sz="4622" b="1" dirty="0">
              <a:solidFill>
                <a:srgbClr val="FF0000"/>
              </a:solidFill>
            </a:endParaRP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C6B6FF4D-49A8-43A6-9597-49477F315F52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36860"/>
                <a:ext cx="11785600" cy="5992541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400" dirty="0"/>
                  <a:t>Cho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Chứng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minh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ràng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36860"/>
                <a:ext cx="11785600" cy="5992541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Bài 5 trang 51 Toán 12 Tập 1 Chân trời sáng tạo | Giải Toán 12">
            <a:extLst>
              <a:ext uri="{FF2B5EF4-FFF2-40B4-BE49-F238E27FC236}">
                <a16:creationId xmlns:a16="http://schemas.microsoft.com/office/drawing/2014/main" id="{42D375BE-E0C1-4899-A472-75A22C11BE72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82" y="2715065"/>
            <a:ext cx="3203661" cy="3789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425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36860"/>
                <a:ext cx="11785600" cy="5992541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b="1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Do ABB'A'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Do ACC'A'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36860"/>
                <a:ext cx="11785600" cy="5992541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46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36860"/>
                <a:ext cx="11785600" cy="5992541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Nếu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một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vật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khối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lượng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𝑘𝑔</m:t>
                        </m:r>
                      </m:e>
                    </m:d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thì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lực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hấp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dẫn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Trái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dụng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vật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được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xác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định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theo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công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thức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600" dirty="0"/>
                  <a:t>,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tốc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rơi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tự</a:t>
                </a:r>
                <a:r>
                  <a:rPr lang="en-US" sz="2600" dirty="0"/>
                  <a:t> do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lớn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=9,8</m:t>
                    </m:r>
                    <m:r>
                      <m:rPr>
                        <m:nor/>
                      </m:rPr>
                      <a:rPr lang="en-US" sz="2600" i="1"/>
                      <m:t> </m:t>
                    </m:r>
                    <m:r>
                      <m:rPr>
                        <m:nor/>
                      </m:rPr>
                      <a:rPr lang="en-US" sz="2600"/>
                      <m:t>m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/>
                  <a:t>. </a:t>
                </a:r>
                <a:r>
                  <a:rPr lang="en-US" sz="2600" dirty="0" err="1"/>
                  <a:t>Tính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lớn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lực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hấp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dẫn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Trái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dụng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một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quả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táo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khối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lượng</a:t>
                </a:r>
                <a:r>
                  <a:rPr lang="en-US" sz="2600" dirty="0"/>
                  <a:t> 102 gam (</a:t>
                </a:r>
                <a:r>
                  <a:rPr lang="en-US" sz="2600" dirty="0" err="1"/>
                  <a:t>Hình</a:t>
                </a:r>
                <a:r>
                  <a:rPr lang="en-US" sz="2600" dirty="0"/>
                  <a:t> 28).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36860"/>
                <a:ext cx="11785600" cy="5992541"/>
              </a:xfrm>
              <a:prstGeom prst="rect">
                <a:avLst/>
              </a:prstGeom>
              <a:blipFill>
                <a:blip r:embed="rId3"/>
                <a:stretch>
                  <a:fillRect l="-517" r="-46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0650712-59F5-4EE7-9583-EB86BB052C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8375" y="3241911"/>
            <a:ext cx="3147668" cy="338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78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36860"/>
                <a:ext cx="11785600" cy="5992541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Đối</a:t>
                </a:r>
                <a:r>
                  <a:rPr lang="en-US" sz="2800" dirty="0"/>
                  <a:t> 102 gam =0,102 kg.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lớn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hấp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dẫn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dụng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táo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=0,102.9,8=0,9996</m:t>
                      </m:r>
                      <m:r>
                        <m:rPr>
                          <m:nor/>
                        </m:rPr>
                        <a:rPr lang="en-US" sz="2800" i="1"/>
                        <m:t> </m:t>
                      </m:r>
                      <m:r>
                        <m:rPr>
                          <m:nor/>
                        </m:rPr>
                        <a:rPr lang="en-US" sz="2800"/>
                        <m:t>N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36860"/>
                <a:ext cx="11785600" cy="5992541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879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36860"/>
                <a:ext cx="11785600" cy="5992541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điện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đều</a:t>
                </a:r>
                <a:r>
                  <a:rPr lang="en-US" sz="2600" dirty="0"/>
                  <a:t>, </a:t>
                </a:r>
                <a:r>
                  <a:rPr lang="en-US" sz="2600" dirty="0" err="1"/>
                  <a:t>lực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tĩnh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điện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600" dirty="0"/>
                  <a:t> (</a:t>
                </a:r>
                <a:r>
                  <a:rPr lang="en-US" sz="2600" dirty="0" err="1"/>
                  <a:t>đơn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vị</a:t>
                </a:r>
                <a:r>
                  <a:rPr lang="en-US" sz="2600" dirty="0"/>
                  <a:t>: N) </a:t>
                </a:r>
                <a:r>
                  <a:rPr lang="en-US" sz="2600" dirty="0" err="1"/>
                  <a:t>tác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dụng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điện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tích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điếm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điện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tích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600" dirty="0"/>
                  <a:t> (</a:t>
                </a:r>
                <a:r>
                  <a:rPr lang="en-US" sz="2600" dirty="0" err="1"/>
                  <a:t>đơn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vịi</a:t>
                </a:r>
                <a:r>
                  <a:rPr lang="en-US" sz="2600" dirty="0"/>
                  <a:t>: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600" dirty="0"/>
                  <a:t> ) </a:t>
                </a:r>
                <a:r>
                  <a:rPr lang="en-US" sz="2600" dirty="0" err="1"/>
                  <a:t>được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tính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theo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công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thức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600" dirty="0"/>
                  <a:t>,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đó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cường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điện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trường</a:t>
                </a:r>
                <a:r>
                  <a:rPr lang="en-US" sz="2600" dirty="0"/>
                  <a:t> (</a:t>
                </a:r>
                <a:r>
                  <a:rPr lang="en-US" sz="2600" dirty="0" err="1"/>
                  <a:t>đơn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vị</a:t>
                </a:r>
                <a:r>
                  <a:rPr lang="en-US" sz="2600" dirty="0"/>
                  <a:t>: N/C). </a:t>
                </a:r>
                <a:r>
                  <a:rPr lang="en-US" sz="2600" dirty="0" err="1"/>
                  <a:t>Tính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lớn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lực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tĩnh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điện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tác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dụng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điện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tích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điếm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=1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−9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độ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lớn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điện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trường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=1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m:rPr>
                        <m:nor/>
                      </m:rPr>
                      <a:rPr lang="en-US" sz="2600" i="1"/>
                      <m:t> </m:t>
                    </m:r>
                    <m:r>
                      <m:rPr>
                        <m:nor/>
                      </m:rPr>
                      <a:rPr lang="en-US" sz="2600"/>
                      <m:t>N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600" dirty="0"/>
                  <a:t> (</a:t>
                </a:r>
                <a:r>
                  <a:rPr lang="en-US" sz="2600" dirty="0" err="1"/>
                  <a:t>Hình</a:t>
                </a:r>
                <a:r>
                  <a:rPr lang="en-US" sz="2600" dirty="0"/>
                  <a:t> 29).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36860"/>
                <a:ext cx="11785600" cy="5992541"/>
              </a:xfrm>
              <a:prstGeom prst="rect">
                <a:avLst/>
              </a:prstGeom>
              <a:blipFill>
                <a:blip r:embed="rId3"/>
                <a:stretch>
                  <a:fillRect l="-517" r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Bài 7 trang 51 Toán 12 Tập 1 Chân trời sáng tạo | Giải Toán 12">
            <a:extLst>
              <a:ext uri="{FF2B5EF4-FFF2-40B4-BE49-F238E27FC236}">
                <a16:creationId xmlns:a16="http://schemas.microsoft.com/office/drawing/2014/main" id="{4B25E088-BABF-4117-9143-6808C8158ABD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008" y="3437055"/>
            <a:ext cx="5429984" cy="2784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6650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36860"/>
                <a:ext cx="11785600" cy="5992541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lớn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tĩnh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−9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⋅1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m:rPr>
                        <m:nor/>
                      </m:rPr>
                      <a:rPr lang="en-US" sz="2800" i="1"/>
                      <m:t> </m:t>
                    </m:r>
                    <m:r>
                      <m:rPr>
                        <m:nor/>
                      </m:rPr>
                      <a:rPr lang="en-US" sz="2800"/>
                      <m:t>N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36860"/>
                <a:ext cx="11785600" cy="5992541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099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36860"/>
                <a:ext cx="11785600" cy="5992541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tĩnh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điện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điếm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đều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cho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dịch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chuyến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theo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gấp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khúc</a:t>
                </a:r>
                <a:r>
                  <a:rPr lang="en-US" sz="2800" dirty="0"/>
                  <a:t> MPN (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30 ). </a:t>
                </a:r>
                <a:r>
                  <a:rPr lang="en-US" sz="2800" dirty="0" err="1"/>
                  <a:t>Biết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=2⋅1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vectơ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lớn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=1,8.1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800" dirty="0"/>
                  <a:t> N/C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/>
                      <m:t>MH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=5</m:t>
                    </m:r>
                    <m:r>
                      <m:rPr>
                        <m:nor/>
                      </m:rPr>
                      <a:rPr lang="en-US" sz="2800" i="1"/>
                      <m:t> </m:t>
                    </m:r>
                    <m:r>
                      <m:rPr>
                        <m:nor/>
                      </m:rPr>
                      <a:rPr lang="en-US" sz="2800"/>
                      <m:t>mm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công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sinh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tĩnh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điện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36860"/>
                <a:ext cx="11785600" cy="5992541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Bài 8 trang 51 Toán 12 Tập 1 Chân trời sáng tạo | Giải Toán 12">
            <a:extLst>
              <a:ext uri="{FF2B5EF4-FFF2-40B4-BE49-F238E27FC236}">
                <a16:creationId xmlns:a16="http://schemas.microsoft.com/office/drawing/2014/main" id="{94F817E4-2591-4AA1-8946-C0F1BDAB4287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73" y="3400864"/>
            <a:ext cx="4495653" cy="3200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839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617</Words>
  <Application>Microsoft Office PowerPoint</Application>
  <PresentationFormat>Widescreen</PresentationFormat>
  <Paragraphs>94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Yu Gothic UI Semibold</vt:lpstr>
      <vt:lpstr>Arial</vt:lpstr>
      <vt:lpstr>Calibri</vt:lpstr>
      <vt:lpstr>Calibri Light</vt:lpstr>
      <vt:lpstr>Cambria Math</vt:lpstr>
      <vt:lpstr>Chu Van An</vt:lpstr>
      <vt:lpstr>More Sugar</vt:lpstr>
      <vt:lpstr>Sniglet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2024-11-18T01:43:51Z</dcterms:modified>
</cp:coreProperties>
</file>