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83" r:id="rId4"/>
    <p:sldId id="298" r:id="rId5"/>
    <p:sldId id="263" r:id="rId6"/>
    <p:sldId id="308" r:id="rId7"/>
    <p:sldId id="271" r:id="rId8"/>
    <p:sldId id="260" r:id="rId9"/>
    <p:sldId id="301" r:id="rId10"/>
    <p:sldId id="309" r:id="rId11"/>
    <p:sldId id="304" r:id="rId12"/>
    <p:sldId id="258" r:id="rId13"/>
    <p:sldId id="310" r:id="rId14"/>
    <p:sldId id="302" r:id="rId15"/>
    <p:sldId id="303" r:id="rId16"/>
    <p:sldId id="307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268" r:id="rId25"/>
    <p:sldId id="269" r:id="rId26"/>
  </p:sldIdLst>
  <p:sldSz cx="18288000" cy="10287000"/>
  <p:notesSz cx="6858000" cy="9144000"/>
  <p:embeddedFontLst>
    <p:embeddedFont>
      <p:font typeface="Cambria Math" pitchFamily="18" charset="0"/>
      <p:regular r:id="rId28"/>
    </p:embeddedFont>
    <p:embeddedFont>
      <p:font typeface="Montserrat" charset="0"/>
      <p:regular r:id="rId29"/>
      <p:bold r:id="rId30"/>
      <p:italic r:id="rId31"/>
      <p:boldItalic r:id="rId32"/>
    </p:embeddedFont>
    <p:embeddedFont>
      <p:font typeface="Anton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>
        <p:scale>
          <a:sx n="40" d="100"/>
          <a:sy n="40" d="100"/>
        </p:scale>
        <p:origin x="-93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8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6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5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6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9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6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37" Type="http://schemas.openxmlformats.org/officeDocument/2006/relationships/image" Target="NUL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26" Type="http://schemas.openxmlformats.org/officeDocument/2006/relationships/image" Target="../media/image17.png"/><Relationship Id="rId7" Type="http://schemas.openxmlformats.org/officeDocument/2006/relationships/image" Target="../media/image2.svg"/><Relationship Id="rId25" Type="http://schemas.openxmlformats.org/officeDocument/2006/relationships/image" Target="../media/image27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2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900" y="1485900"/>
            <a:ext cx="15354300" cy="7543800"/>
            <a:chOff x="0" y="0"/>
            <a:chExt cx="14831039" cy="751996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7456463"/>
            </a:xfrm>
            <a:custGeom>
              <a:avLst/>
              <a:gdLst/>
              <a:ahLst/>
              <a:cxnLst/>
              <a:rect l="l" t="t" r="r" b="b"/>
              <a:pathLst>
                <a:path w="14767539" h="7456463">
                  <a:moveTo>
                    <a:pt x="14674828" y="7456463"/>
                  </a:moveTo>
                  <a:lnTo>
                    <a:pt x="92710" y="7456463"/>
                  </a:lnTo>
                  <a:cubicBezTo>
                    <a:pt x="41910" y="7456463"/>
                    <a:pt x="0" y="7414554"/>
                    <a:pt x="0" y="736375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7362483"/>
                  </a:lnTo>
                  <a:cubicBezTo>
                    <a:pt x="14767539" y="7414554"/>
                    <a:pt x="14725628" y="7456463"/>
                    <a:pt x="14674828" y="74564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7519963"/>
            </a:xfrm>
            <a:custGeom>
              <a:avLst/>
              <a:gdLst/>
              <a:ahLst/>
              <a:cxnLst/>
              <a:rect l="l" t="t" r="r" b="b"/>
              <a:pathLst>
                <a:path w="14831039" h="7519963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7395504"/>
                  </a:lnTo>
                  <a:cubicBezTo>
                    <a:pt x="14771350" y="7431063"/>
                    <a:pt x="14742139" y="7460273"/>
                    <a:pt x="14706578" y="7460273"/>
                  </a:cubicBezTo>
                  <a:lnTo>
                    <a:pt x="124460" y="7460273"/>
                  </a:lnTo>
                  <a:cubicBezTo>
                    <a:pt x="88900" y="7460273"/>
                    <a:pt x="59690" y="7431063"/>
                    <a:pt x="59690" y="739550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5504"/>
                  </a:lnTo>
                  <a:cubicBezTo>
                    <a:pt x="0" y="7464083"/>
                    <a:pt x="55880" y="7519963"/>
                    <a:pt x="124460" y="7519963"/>
                  </a:cubicBezTo>
                  <a:lnTo>
                    <a:pt x="14706578" y="7519963"/>
                  </a:lnTo>
                  <a:cubicBezTo>
                    <a:pt x="14775159" y="7519963"/>
                    <a:pt x="14831039" y="7464083"/>
                    <a:pt x="14831039" y="7395504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58910">
            <a:off x="14904940" y="7216260"/>
            <a:ext cx="1553507" cy="17472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188942">
            <a:off x="1827634" y="1501554"/>
            <a:ext cx="1553507" cy="17472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7060" y="495300"/>
            <a:ext cx="17449800" cy="9372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8295028" y="7588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ADE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 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&gt; AE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112293"/>
                <a:ext cx="8803958" cy="4021807"/>
              </a:xfrm>
              <a:prstGeom prst="rect">
                <a:avLst/>
              </a:prstGeom>
              <a:blipFill rotWithShape="1">
                <a:blip r:embed="rId3"/>
                <a:stretch>
                  <a:fillRect l="-2493" r="-2424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5105400" y="6735105"/>
            <a:ext cx="1828800" cy="245380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3" y="1638300"/>
            <a:ext cx="7891128" cy="283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500" b="1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933495" y="-4116376"/>
            <a:ext cx="10431785" cy="1967037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AC)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914400" y="2254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" y="1409700"/>
                <a:ext cx="14630400" cy="8813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ABM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∆ DCM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AM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DM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𝐶𝑀𝐷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BM = CM   (M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CD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∆ ADC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AD &lt; AC + CD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⇒   2AM &lt; AC +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⇒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09700"/>
                <a:ext cx="14630400" cy="8813759"/>
              </a:xfrm>
              <a:prstGeom prst="rect">
                <a:avLst/>
              </a:prstGeom>
              <a:blipFill rotWithShape="1">
                <a:blip r:embed="rId2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9296400" y="3695700"/>
            <a:ext cx="413711" cy="25908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77400" y="4423708"/>
            <a:ext cx="4007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⇒∆ABM=∆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DCM (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c.g.c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 flipH="1">
            <a:off x="15837539" y="7289163"/>
            <a:ext cx="2756790" cy="273266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049" y="42207"/>
            <a:ext cx="4602951" cy="577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8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97827" y="148606"/>
            <a:ext cx="6226857" cy="1108694"/>
            <a:chOff x="6019800" y="377206"/>
            <a:chExt cx="6226857" cy="1108694"/>
          </a:xfrm>
        </p:grpSpPr>
        <p:grpSp>
          <p:nvGrpSpPr>
            <p:cNvPr id="15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9.39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371600" y="1409700"/>
            <a:ext cx="15468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BD= 2 DC.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AE (H.9.53).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ABE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gíac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ABE,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5932077"/>
            <a:ext cx="5410200" cy="4393023"/>
          </a:xfrm>
          <a:prstGeom prst="rect">
            <a:avLst/>
          </a:prstGeom>
        </p:spPr>
      </p:pic>
      <p:pic>
        <p:nvPicPr>
          <p:cNvPr id="20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3886200" y="6819900"/>
            <a:ext cx="3406391" cy="30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3105150" y="-3105150"/>
            <a:ext cx="12077700" cy="1828800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300414" y="730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BD= 2DC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BC= BD + DC = 2DC + DC = 3DC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DC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(2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68613"/>
                <a:ext cx="10134600" cy="5094087"/>
              </a:xfrm>
              <a:prstGeom prst="rect">
                <a:avLst/>
              </a:prstGeom>
              <a:blipFill>
                <a:blip r:embed="rId4"/>
                <a:stretch>
                  <a:fillRect l="-2166" r="-2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56" y="1333500"/>
            <a:ext cx="5255244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⇒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79878"/>
                <a:ext cx="15708086" cy="3816622"/>
              </a:xfrm>
              <a:prstGeom prst="rect">
                <a:avLst/>
              </a:prstGeom>
              <a:blipFill>
                <a:blip r:embed="rId6"/>
                <a:stretch>
                  <a:fillRect l="-1358" r="-427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6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74784" y="372342"/>
            <a:ext cx="1542356" cy="15288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8420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Cho tam giác ABC có hai đường phân giác CD và BE cắt nhau tại I.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AI là trung tuyến vẽ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AI là đường cao kẻ từ A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AI là trung trực cạnh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AI là phân giác góc A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38400" y="533887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3: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A, trung tuyến AM. Gọi D là một điểm nằm giữa A và M. Khi đó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BDC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229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53852" y="416910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4: Gọi O là giao điểm của ba đường trung trực trong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ABC. Khi đó O là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99155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Điểm cách đều ba cạnh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Điểm cách đều ba đỉnh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Tâm đường tròn ngoại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Đáp án B và C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862528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1478" y="6437616"/>
            <a:ext cx="2824767" cy="3177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53607" y="1028700"/>
            <a:ext cx="3092939" cy="26599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5510867" y="-13633"/>
            <a:ext cx="7138257" cy="10338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79418" y="1560075"/>
            <a:ext cx="2508173" cy="1370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672710">
            <a:off x="299071" y="1241015"/>
            <a:ext cx="3092939" cy="265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957496">
            <a:off x="14657193" y="6437616"/>
            <a:ext cx="2824767" cy="3177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  <a:endParaRPr lang="en-US" sz="7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Nếu một tam giác có một đường trung tuyến đồng thời là đường trung trực thì tam giác đó là tam giác gì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48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Tam giác vuông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Tam giác cân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Tam giác đều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Tam giác vuông cân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535201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14600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lang="el-GR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09800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771;p33"/>
          <p:cNvSpPr txBox="1">
            <a:spLocks/>
          </p:cNvSpPr>
          <p:nvPr/>
        </p:nvSpPr>
        <p:spPr>
          <a:xfrm>
            <a:off x="4114800" y="189744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smtClean="0">
                <a:solidFill>
                  <a:schemeClr val="tx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78352" y="7940335"/>
            <a:ext cx="2338023" cy="2010699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214300" y="7828353"/>
            <a:ext cx="2289236" cy="196874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77200" y="9191001"/>
            <a:ext cx="2061687" cy="112619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38200" y="3808132"/>
            <a:ext cx="5130550" cy="3699159"/>
            <a:chOff x="1066801" y="3771900"/>
            <a:chExt cx="5130550" cy="3699159"/>
          </a:xfrm>
        </p:grpSpPr>
        <p:grpSp>
          <p:nvGrpSpPr>
            <p:cNvPr id="4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8410" y="3791229"/>
            <a:ext cx="5130550" cy="3699159"/>
            <a:chOff x="6494020" y="3791229"/>
            <a:chExt cx="5130550" cy="3699159"/>
          </a:xfrm>
        </p:grpSpPr>
        <p:grpSp>
          <p:nvGrpSpPr>
            <p:cNvPr id="28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0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90378" y="3810558"/>
            <a:ext cx="5418791" cy="3699159"/>
            <a:chOff x="7818806" y="4880651"/>
            <a:chExt cx="5418791" cy="3699159"/>
          </a:xfrm>
        </p:grpSpPr>
        <p:grpSp>
          <p:nvGrpSpPr>
            <p:cNvPr id="35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37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8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9" name="Rectangle 38"/>
            <p:cNvSpPr/>
            <p:nvPr/>
          </p:nvSpPr>
          <p:spPr>
            <a:xfrm>
              <a:off x="7818806" y="5758308"/>
              <a:ext cx="54187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mới</a:t>
              </a:r>
              <a:r>
                <a:rPr lang="en-US" sz="40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825783" y="-1174717"/>
            <a:ext cx="12921884" cy="129218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28800" y="-1943100"/>
            <a:ext cx="21564600" cy="1303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61559" y="-233433"/>
            <a:ext cx="8854441" cy="1791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5760" y="8572500"/>
            <a:ext cx="1632582" cy="140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5964267" y="8468475"/>
            <a:ext cx="1681110" cy="1445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487761" y="361121"/>
            <a:ext cx="1278094" cy="1437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6602844" y="473906"/>
            <a:ext cx="1411502" cy="15875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2095500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THUYẾT TRÌNH</a:t>
            </a:r>
            <a:r>
              <a:rPr lang="vi-VN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462893"/>
            <a:ext cx="134874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Đại diện các nhóm trình bày tổng kết nội dung chương dưới dạng sơ đồ tư </a:t>
            </a:r>
            <a:r>
              <a:rPr lang="vi-VN" sz="40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699730" y="6210300"/>
            <a:ext cx="51112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18280743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476500"/>
            <a:ext cx="11582400" cy="4799564"/>
            <a:chOff x="0" y="0"/>
            <a:chExt cx="14831039" cy="6207579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767539" cy="6144079"/>
            </a:xfrm>
            <a:custGeom>
              <a:avLst/>
              <a:gdLst/>
              <a:ahLst/>
              <a:cxnLst/>
              <a:rect l="l" t="t" r="r" b="b"/>
              <a:pathLst>
                <a:path w="14767539" h="6144079">
                  <a:moveTo>
                    <a:pt x="14674828" y="6144079"/>
                  </a:moveTo>
                  <a:lnTo>
                    <a:pt x="92710" y="6144079"/>
                  </a:lnTo>
                  <a:cubicBezTo>
                    <a:pt x="41910" y="6144079"/>
                    <a:pt x="0" y="6102169"/>
                    <a:pt x="0" y="60513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673559" y="0"/>
                  </a:lnTo>
                  <a:cubicBezTo>
                    <a:pt x="14724359" y="0"/>
                    <a:pt x="14766269" y="41910"/>
                    <a:pt x="14766269" y="92710"/>
                  </a:cubicBezTo>
                  <a:lnTo>
                    <a:pt x="14766269" y="6050099"/>
                  </a:lnTo>
                  <a:cubicBezTo>
                    <a:pt x="14767539" y="6102169"/>
                    <a:pt x="14725628" y="6144079"/>
                    <a:pt x="14674828" y="6144079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831039" cy="6207579"/>
            </a:xfrm>
            <a:custGeom>
              <a:avLst/>
              <a:gdLst/>
              <a:ahLst/>
              <a:cxnLst/>
              <a:rect l="l" t="t" r="r" b="b"/>
              <a:pathLst>
                <a:path w="14831039" h="6207579">
                  <a:moveTo>
                    <a:pt x="14706578" y="59690"/>
                  </a:moveTo>
                  <a:cubicBezTo>
                    <a:pt x="14742139" y="59690"/>
                    <a:pt x="14771350" y="88900"/>
                    <a:pt x="14771350" y="124460"/>
                  </a:cubicBezTo>
                  <a:lnTo>
                    <a:pt x="14771350" y="6083119"/>
                  </a:lnTo>
                  <a:cubicBezTo>
                    <a:pt x="14771350" y="6118679"/>
                    <a:pt x="14742139" y="6147889"/>
                    <a:pt x="14706578" y="6147889"/>
                  </a:cubicBezTo>
                  <a:lnTo>
                    <a:pt x="124460" y="6147889"/>
                  </a:lnTo>
                  <a:cubicBezTo>
                    <a:pt x="88900" y="6147889"/>
                    <a:pt x="59690" y="6118679"/>
                    <a:pt x="59690" y="60831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706578" y="59690"/>
                  </a:lnTo>
                  <a:moveTo>
                    <a:pt x="147065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083119"/>
                  </a:lnTo>
                  <a:cubicBezTo>
                    <a:pt x="0" y="6151699"/>
                    <a:pt x="55880" y="6207579"/>
                    <a:pt x="124460" y="6207579"/>
                  </a:cubicBezTo>
                  <a:lnTo>
                    <a:pt x="14706578" y="6207579"/>
                  </a:lnTo>
                  <a:cubicBezTo>
                    <a:pt x="14775159" y="6207579"/>
                    <a:pt x="14831039" y="6151699"/>
                    <a:pt x="14831039" y="6083119"/>
                  </a:cubicBezTo>
                  <a:lnTo>
                    <a:pt x="14831039" y="124460"/>
                  </a:lnTo>
                  <a:cubicBezTo>
                    <a:pt x="14831039" y="55880"/>
                    <a:pt x="14775159" y="0"/>
                    <a:pt x="14706578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 smtClean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500" b="1" dirty="0">
              <a:solidFill>
                <a:srgbClr val="4C5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" y="7328751"/>
            <a:ext cx="2338023" cy="2010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305671">
            <a:off x="14917875" y="7349728"/>
            <a:ext cx="2289236" cy="1968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779350">
            <a:off x="1268144" y="768352"/>
            <a:ext cx="2007737" cy="2258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60914">
            <a:off x="15331458" y="919089"/>
            <a:ext cx="2054922" cy="23112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48600" y="1492934"/>
            <a:ext cx="2508173" cy="1370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16910658" y="9167753"/>
            <a:ext cx="974039" cy="8376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kumimoji="0" lang="en-US" sz="40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kumimoji="0" lang="en-US" sz="40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kumimoji="0" lang="en-US" sz="40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 rotWithShape="1">
                <a:blip r:embed="rId9"/>
                <a:stretch>
                  <a:fillRect l="-2000" r="-1944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kern="1200" cap="none" spc="-15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9100"/>
            <a:ext cx="677294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88344" y="6057900"/>
            <a:ext cx="571537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16762078" y="9057309"/>
            <a:ext cx="974039" cy="837674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311972">
            <a:off x="16864880" y="373396"/>
            <a:ext cx="838200" cy="942760"/>
          </a:xfrm>
          <a:prstGeom prst="rect">
            <a:avLst/>
          </a:prstGeom>
        </p:spPr>
      </p:pic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68788">
            <a:off x="432578" y="9057308"/>
            <a:ext cx="974039" cy="837674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</m:t>
                        </m:r>
                        <m: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 rotWithShape="1">
                <a:blip r:embed="rId8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639800" y="6713950"/>
            <a:ext cx="2215734" cy="28002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342" y="1450954"/>
            <a:ext cx="7218281" cy="315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984997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5663282"/>
              </a:xfrm>
              <a:prstGeom prst="rect">
                <a:avLst/>
              </a:prstGeom>
              <a:blipFill rotWithShape="1">
                <a:blip r:embed="rId3"/>
                <a:stretch>
                  <a:fillRect l="-1385" r="-1346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077" y="5600700"/>
            <a:ext cx="9543323" cy="342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42686" y="419100"/>
            <a:ext cx="17449800" cy="10648098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sp>
        <p:nvSpPr>
          <p:cNvPr id="16" name="Oval Callout 15"/>
          <p:cNvSpPr/>
          <p:nvPr/>
        </p:nvSpPr>
        <p:spPr>
          <a:xfrm>
            <a:off x="6096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baseline="-250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baseline="-250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115"/>
              </a:xfrm>
              <a:prstGeom prst="rect">
                <a:avLst/>
              </a:prstGeom>
              <a:blipFill rotWithShape="1">
                <a:blip r:embed="rId3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311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 baseline="-250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 baseline="-250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i="1" baseline="-250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i="1" baseline="-250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i="1" baseline="-250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i="1" baseline="-250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31158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5128327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5128327" cy="728020"/>
              </a:xfrm>
              <a:prstGeom prst="rect">
                <a:avLst/>
              </a:prstGeom>
              <a:blipFill rotWithShape="1">
                <a:blip r:embed="rId5"/>
                <a:stretch>
                  <a:fillRect l="-428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2377574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2377574" cy="728020"/>
              </a:xfrm>
              <a:prstGeom prst="rect">
                <a:avLst/>
              </a:prstGeom>
              <a:blipFill rotWithShape="1">
                <a:blip r:embed="rId6"/>
                <a:stretch>
                  <a:fillRect l="-9231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CE =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 rotWithShape="1">
                <a:blip r:embed="rId7"/>
                <a:stretch>
                  <a:fillRect l="-1406" b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3771161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3771161" cy="724494"/>
              </a:xfrm>
              <a:prstGeom prst="rect">
                <a:avLst/>
              </a:prstGeom>
              <a:blipFill rotWithShape="1">
                <a:blip r:embed="rId8"/>
                <a:stretch>
                  <a:fillRect l="-5654" t="-15126" b="-3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3710503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3710503" cy="728020"/>
              </a:xfrm>
              <a:prstGeom prst="rect">
                <a:avLst/>
              </a:prstGeom>
              <a:blipFill rotWithShape="1">
                <a:blip r:embed="rId9"/>
                <a:stretch>
                  <a:fillRect l="-5747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2068002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2068002" cy="724494"/>
              </a:xfrm>
              <a:prstGeom prst="rect">
                <a:avLst/>
              </a:prstGeom>
              <a:blipFill rotWithShape="1">
                <a:blip r:embed="rId10"/>
                <a:stretch>
                  <a:fillRect l="-10619" t="-15126" b="-3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100"/>
            <a:ext cx="7891128" cy="283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1047</Words>
  <PresentationFormat>Custom</PresentationFormat>
  <Paragraphs>143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Times New Roman</vt:lpstr>
      <vt:lpstr>Cambria Math</vt:lpstr>
      <vt:lpstr>Montserrat</vt:lpstr>
      <vt:lpstr>Anton</vt:lpstr>
      <vt:lpstr>Calibri</vt:lpstr>
      <vt:lpstr>Kavoon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2023-04-12T15:07:24Z</dcterms:modified>
  <dc:identifier>DAFOPxnPWEw</dc:identifier>
</cp:coreProperties>
</file>