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53" r:id="rId3"/>
    <p:sldId id="302" r:id="rId4"/>
    <p:sldId id="292" r:id="rId5"/>
    <p:sldId id="400" r:id="rId6"/>
    <p:sldId id="390" r:id="rId7"/>
    <p:sldId id="334" r:id="rId8"/>
    <p:sldId id="377" r:id="rId9"/>
    <p:sldId id="392" r:id="rId10"/>
    <p:sldId id="394" r:id="rId11"/>
    <p:sldId id="385" r:id="rId12"/>
    <p:sldId id="396" r:id="rId13"/>
    <p:sldId id="393" r:id="rId14"/>
    <p:sldId id="395" r:id="rId15"/>
    <p:sldId id="397" r:id="rId16"/>
    <p:sldId id="386" r:id="rId17"/>
    <p:sldId id="398" r:id="rId18"/>
    <p:sldId id="366" r:id="rId19"/>
    <p:sldId id="315" r:id="rId20"/>
    <p:sldId id="380" r:id="rId21"/>
    <p:sldId id="331" r:id="rId22"/>
    <p:sldId id="295" r:id="rId23"/>
    <p:sldId id="329" r:id="rId24"/>
    <p:sldId id="342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RPV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11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B1EC23-17C1-486A-93CA-2C90D1761405}" type="datetimeFigureOut">
              <a:rPr lang="en-US"/>
              <a:pPr>
                <a:defRPr/>
              </a:pPr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474CB0-4BC9-47D3-ABB0-154826CAE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356DC-C372-415A-AA50-C3D877ADE98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62DA1-81BE-1DED-2C1C-18382EA80807}"/>
              </a:ext>
            </a:extLst>
          </p:cNvPr>
          <p:cNvSpPr txBox="1"/>
          <p:nvPr userDrawn="1"/>
        </p:nvSpPr>
        <p:spPr>
          <a:xfrm>
            <a:off x="58737" y="46037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2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D4633-91CE-0BF1-0A09-E30FA340F7CB}"/>
              </a:ext>
            </a:extLst>
          </p:cNvPr>
          <p:cNvSpPr txBox="1"/>
          <p:nvPr userDrawn="1"/>
        </p:nvSpPr>
        <p:spPr>
          <a:xfrm>
            <a:off x="9880600" y="22226"/>
            <a:ext cx="23114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Lesson 2d – Everyday English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58737" y="46037"/>
            <a:ext cx="71686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Unit 2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880600" y="22226"/>
            <a:ext cx="2311400" cy="304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Lesson 2d – Everyday English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4969733" y="1821196"/>
            <a:ext cx="663199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itchFamily="34" charset="0"/>
              </a:rPr>
              <a:t>Unit 2: Fit for life</a:t>
            </a:r>
          </a:p>
          <a:p>
            <a:pPr algn="ctr"/>
            <a:r>
              <a:rPr lang="en-US" sz="5400" b="1" dirty="0">
                <a:solidFill>
                  <a:srgbClr val="00B050"/>
                </a:solidFill>
                <a:latin typeface="Calibri" pitchFamily="34" charset="0"/>
              </a:rPr>
              <a:t>Lesson 2d: Everyday English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libri" pitchFamily="34" charset="0"/>
              </a:rPr>
              <a:t>Page 35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6145" y="1440457"/>
            <a:ext cx="8354290" cy="4893647"/>
          </a:xfrm>
          <a:prstGeom prst="rect">
            <a:avLst/>
          </a:prstGeom>
          <a:ln w="635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Hello, Dan.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1)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Let’s see. I’d like chicken and potatoes, please.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OK. Would you like carrots or salad with that?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2)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You’re hungry today!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3)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We’ve got apple pie or ice cream.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Ice cream, please!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OK.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4)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A glass of orange juice, please.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So, that’s chicken and potatoes with carrots and salad, ice cream and a glass of orange juice.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5)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Here you are.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Thank you.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2106613" cy="51911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2338" y="325924"/>
            <a:ext cx="98334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+mn-lt"/>
              </a:rPr>
              <a:t>Listen and check your answers. What do you notice about the speakers’ intonation and rhythm? </a:t>
            </a:r>
            <a:endParaRPr lang="en-US" sz="2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59" y="5504775"/>
            <a:ext cx="3599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G </a:t>
            </a:r>
            <a:r>
              <a:rPr lang="en-US" sz="2400" dirty="0">
                <a:latin typeface="+mn-lt"/>
              </a:rPr>
              <a:t>Please take a seat.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60" y="1502897"/>
            <a:ext cx="3017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How about dessert?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50" y="2043689"/>
            <a:ext cx="3958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B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What would you like today?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50" y="2612161"/>
            <a:ext cx="303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C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That’s £6.00, please.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05" y="3227138"/>
            <a:ext cx="169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D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That’s all.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9517" y="2537766"/>
            <a:ext cx="4360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/>
              </a:rPr>
              <a:t>E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A small portion of each, please.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9" y="4894670"/>
            <a:ext cx="2763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F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Anything to drink?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54014" y="1428186"/>
            <a:ext cx="4027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/>
              </a:rPr>
              <a:t> B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What would you like today?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59" y="3863664"/>
            <a:ext cx="3502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E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 small portion of each, 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27928" y="2890175"/>
            <a:ext cx="3086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/>
              </a:rPr>
              <a:t> A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How about dessert?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58780" y="3985900"/>
            <a:ext cx="2763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/>
              </a:rPr>
              <a:t>F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Anything to drink?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26471" y="5097868"/>
            <a:ext cx="303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Calibri"/>
              </a:rPr>
              <a:t>C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That’s £6.00, please. </a:t>
            </a:r>
          </a:p>
        </p:txBody>
      </p:sp>
      <p:pic>
        <p:nvPicPr>
          <p:cNvPr id="11" name="TA7 RIGHT ON - CD1 -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3910" y="733245"/>
            <a:ext cx="448036" cy="4480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670435-E427-D814-C850-A2F03DC110AD}"/>
              </a:ext>
            </a:extLst>
          </p:cNvPr>
          <p:cNvSpPr/>
          <p:nvPr/>
        </p:nvSpPr>
        <p:spPr>
          <a:xfrm>
            <a:off x="60284" y="1452388"/>
            <a:ext cx="35673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i="1" dirty="0">
                <a:solidFill>
                  <a:srgbClr val="FF0000"/>
                </a:solidFill>
                <a:latin typeface="+mn-lt"/>
              </a:rPr>
              <a:t>The speaker’s voice goes up or down and the speaker stressed some words in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18743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458" y="409719"/>
            <a:ext cx="2525712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06" y="2019082"/>
            <a:ext cx="5087060" cy="312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766" y="2019082"/>
            <a:ext cx="4877481" cy="34961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9804" y="382010"/>
            <a:ext cx="2525712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804" y="2152886"/>
            <a:ext cx="3705742" cy="2829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558" y="926184"/>
            <a:ext cx="3200847" cy="4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3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327" y="1177220"/>
            <a:ext cx="11610108" cy="4893647"/>
          </a:xfrm>
          <a:prstGeom prst="rect">
            <a:avLst/>
          </a:prstGeom>
          <a:ln w="635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Hello, Dan.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Let’s see. I’d like chicken and potatoes, please.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OK. Would you like carrots or salad with that? 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You’re hungry today! 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________________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We’ve got apple pie or ice cream. 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Ice cream, please!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OK.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_________________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A glass of orange juice, please.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So, that’s chicken and potatoes with carrots and salad, ice cream and a glass of orange juice.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__________________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Here you are.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Thank you.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2435834" cy="52322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0802" y="490701"/>
            <a:ext cx="76720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+mn-lt"/>
              </a:rPr>
              <a:t>Take roles and read the dialogue in Exercise 1 aloud. </a:t>
            </a:r>
            <a:endParaRPr lang="en-US" sz="26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9670" y="2370023"/>
            <a:ext cx="55071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srgbClr val="000099"/>
                </a:solidFill>
                <a:latin typeface="+mn-lt"/>
              </a:rPr>
              <a:t>A small portion of each, please.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6421" y="1174925"/>
            <a:ext cx="53962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What would you like today?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80593" y="2753585"/>
            <a:ext cx="40268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How about dessert?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9660" y="3565121"/>
            <a:ext cx="36315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srgbClr val="FF0000"/>
                </a:solidFill>
                <a:latin typeface="+mn-lt"/>
              </a:rPr>
              <a:t>Anything to drink?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27718" y="4738624"/>
            <a:ext cx="39812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dirty="0">
                <a:solidFill>
                  <a:srgbClr val="FF0000"/>
                </a:solidFill>
                <a:latin typeface="+mn-lt"/>
              </a:rPr>
              <a:t>That’s £6.00, please. </a:t>
            </a:r>
          </a:p>
        </p:txBody>
      </p:sp>
    </p:spTree>
    <p:extLst>
      <p:ext uri="{BB962C8B-B14F-4D97-AF65-F5344CB8AC3E}">
        <p14:creationId xmlns:p14="http://schemas.microsoft.com/office/powerpoint/2010/main" val="3444709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1792" y="1164134"/>
            <a:ext cx="8784182" cy="5293757"/>
          </a:xfrm>
          <a:prstGeom prst="rect">
            <a:avLst/>
          </a:prstGeom>
          <a:ln w="635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400"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Hello, Dan.</a:t>
            </a:r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What would you like today?</a:t>
            </a:r>
            <a:endParaRPr lang="en-US" sz="2600" b="1" dirty="0">
              <a:solidFill>
                <a:srgbClr val="FF0000"/>
              </a:solidFill>
              <a:latin typeface="+mn-lt"/>
            </a:endParaRP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Let’s see. I’d like chicken and potatoes, please.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OK. Would you like carrots or salad with that? 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j-lt"/>
              </a:rPr>
              <a:t>A small portion of each, please. </a:t>
            </a:r>
            <a:r>
              <a:rPr lang="en-US" sz="2600" b="1" dirty="0">
                <a:solidFill>
                  <a:srgbClr val="000099"/>
                </a:solidFill>
                <a:latin typeface="+mn-lt"/>
              </a:rPr>
              <a:t>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You’re hungry today! How about dessert?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We’ve got apple pie or ice cream. </a:t>
            </a: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Ice cream, please! </a:t>
            </a:r>
          </a:p>
          <a:p>
            <a:pPr marR="400"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OK.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Anything to drink? </a:t>
            </a:r>
            <a:endParaRPr lang="en-US" sz="2600" dirty="0">
              <a:solidFill>
                <a:srgbClr val="000099"/>
              </a:solidFill>
              <a:latin typeface="+mn-lt"/>
            </a:endParaRP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A glass of orange juice, please. </a:t>
            </a:r>
          </a:p>
          <a:p>
            <a:pPr marR="400"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So, that’s chicken and potatoes with carrots and salad, ice cream and a glass of orange juice. That’s £6.00, please. </a:t>
            </a:r>
            <a:endParaRPr lang="en-US" sz="2600" dirty="0">
              <a:solidFill>
                <a:srgbClr val="000099"/>
              </a:solidFill>
              <a:latin typeface="+mn-lt"/>
            </a:endParaRPr>
          </a:p>
          <a:p>
            <a:pPr marR="400"/>
            <a:r>
              <a:rPr lang="en-US" sz="26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600" dirty="0">
                <a:solidFill>
                  <a:srgbClr val="000099"/>
                </a:solidFill>
                <a:latin typeface="+mn-lt"/>
              </a:rPr>
              <a:t>Here you are. </a:t>
            </a:r>
          </a:p>
          <a:p>
            <a:pPr marR="400"/>
            <a:r>
              <a:rPr lang="en-US" sz="2600" b="1" dirty="0">
                <a:solidFill>
                  <a:srgbClr val="FF0000"/>
                </a:solidFill>
                <a:latin typeface="+mn-lt"/>
              </a:rPr>
              <a:t>Woman: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Thank you.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2435834" cy="52322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While-speaking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6421" y="1174925"/>
            <a:ext cx="53962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600" b="1" dirty="0">
                <a:solidFill>
                  <a:srgbClr val="FF0000"/>
                </a:solidFill>
                <a:latin typeface="+mn-lt"/>
              </a:rPr>
              <a:t> </a:t>
            </a:r>
            <a:endParaRPr lang="en-US" sz="2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4703" y="44423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latin typeface="+mn-lt"/>
              </a:rPr>
              <a:t>Say what Dan ordered. 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79528" y="1936974"/>
            <a:ext cx="3075709" cy="20928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600" i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</a:rPr>
              <a:t>Dan ordered chicken and potatoes with carrots and salad, ice cream and a glass of orange juice.</a:t>
            </a:r>
            <a:endParaRPr lang="en-US" sz="2600" dirty="0">
              <a:solidFill>
                <a:srgbClr val="FF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90276" y="1950828"/>
            <a:ext cx="2888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190822" y="2370023"/>
            <a:ext cx="33876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03642" y="2762819"/>
            <a:ext cx="2888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59700" y="3946724"/>
            <a:ext cx="1378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0964" y="4735589"/>
            <a:ext cx="2888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46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93" y="499972"/>
            <a:ext cx="6544207" cy="11071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055" y="1760502"/>
            <a:ext cx="107250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Listen and repeat. Think of more words with the same sounds. </a:t>
            </a:r>
            <a:r>
              <a:rPr lang="en-US" sz="2800" b="1" dirty="0" err="1">
                <a:latin typeface="+mn-lt"/>
              </a:rPr>
              <a:t>Practise</a:t>
            </a:r>
            <a:r>
              <a:rPr lang="en-US" sz="2800" b="1" dirty="0">
                <a:latin typeface="+mn-lt"/>
              </a:rPr>
              <a:t> saying them with a partner. </a:t>
            </a:r>
            <a:endParaRPr lang="en-US" sz="28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5095" y="2979610"/>
            <a:ext cx="9187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  <a:latin typeface="+mn-lt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w</a:t>
            </a:r>
            <a:r>
              <a:rPr lang="en-US" sz="3200" dirty="0">
                <a:solidFill>
                  <a:srgbClr val="000099"/>
                </a:solidFill>
                <a:latin typeface="+mn-lt"/>
              </a:rPr>
              <a:t>/ what, would, water, waiter, why, where, when, white, we, walk, work, wet, want, worried</a:t>
            </a:r>
          </a:p>
          <a:p>
            <a:endParaRPr lang="en-US" sz="3200" dirty="0">
              <a:solidFill>
                <a:srgbClr val="000099"/>
              </a:solidFill>
              <a:latin typeface="+mn-lt"/>
            </a:endParaRPr>
          </a:p>
          <a:p>
            <a:r>
              <a:rPr lang="en-US" sz="3200" dirty="0">
                <a:solidFill>
                  <a:srgbClr val="000099"/>
                </a:solidFill>
                <a:latin typeface="+mn-lt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3200" dirty="0">
                <a:solidFill>
                  <a:srgbClr val="000099"/>
                </a:solidFill>
                <a:latin typeface="+mn-lt"/>
              </a:rPr>
              <a:t>/ very, vegetables, valley, village, vet, van, visit, view, verb, video, Vietnamese  </a:t>
            </a:r>
          </a:p>
        </p:txBody>
      </p:sp>
      <p:pic>
        <p:nvPicPr>
          <p:cNvPr id="5" name="TA7 RIGHT ON - CD1 - 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7745" y="789709"/>
            <a:ext cx="436418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20" y="979618"/>
            <a:ext cx="17081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438400" y="338222"/>
            <a:ext cx="9725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+mn-lt"/>
              </a:rPr>
              <a:t>Imagine you are in the school canteen. Use the menu to act out a dialogue similar to the one in Exercise 1. Mind your intonation and rhythm. 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48" y="1907883"/>
            <a:ext cx="10872231" cy="446593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462917"/>
            <a:ext cx="2357437" cy="519112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Post-speaking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686867" y="789709"/>
            <a:ext cx="5457133" cy="5572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982" y="352686"/>
            <a:ext cx="45858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+mn-lt"/>
              </a:rPr>
              <a:t>Use the diagram to help you:</a:t>
            </a:r>
          </a:p>
        </p:txBody>
      </p:sp>
    </p:spTree>
    <p:extLst>
      <p:ext uri="{BB962C8B-B14F-4D97-AF65-F5344CB8AC3E}">
        <p14:creationId xmlns:p14="http://schemas.microsoft.com/office/powerpoint/2010/main" val="1893917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090" y="1330341"/>
            <a:ext cx="5168894" cy="5013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313" y="476250"/>
            <a:ext cx="1708150" cy="64135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Extra Practice </a:t>
            </a:r>
          </a:p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WB, page 19</a:t>
            </a:r>
          </a:p>
        </p:txBody>
      </p:sp>
      <p:sp>
        <p:nvSpPr>
          <p:cNvPr id="3" name="Rectangle 2"/>
          <p:cNvSpPr/>
          <p:nvPr/>
        </p:nvSpPr>
        <p:spPr>
          <a:xfrm>
            <a:off x="2105170" y="404810"/>
            <a:ext cx="96427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latin typeface="+mn-lt"/>
              </a:rPr>
              <a:t>Fill in each gap in the dialogue with one word. Read the dialogue aloud. Mind your intonation and rhythm. </a:t>
            </a:r>
            <a:endParaRPr lang="en-US" sz="26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18" y="1972811"/>
            <a:ext cx="5044237" cy="3455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9654" y="1725469"/>
            <a:ext cx="118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like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82127" y="2564805"/>
            <a:ext cx="118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please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33616" y="2977241"/>
            <a:ext cx="118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drink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54004" y="3806488"/>
            <a:ext cx="118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about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18281" y="4560787"/>
            <a:ext cx="118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n-lt"/>
              </a:rPr>
              <a:t>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7938" y="1614488"/>
            <a:ext cx="3255962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113" y="2625725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Everyday Eng.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288" y="4532313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88" y="5599113"/>
            <a:ext cx="3255962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4763" y="3589338"/>
            <a:ext cx="3257550" cy="66198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163" y="496888"/>
            <a:ext cx="3255962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348" y="494145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628650" y="1838325"/>
            <a:ext cx="113299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Write a paragraph (60-80 words) to describe your </a:t>
            </a:r>
            <a:r>
              <a:rPr lang="en-US" sz="3600" dirty="0" err="1">
                <a:solidFill>
                  <a:schemeClr val="hlink"/>
                </a:solidFill>
                <a:latin typeface="Calibri" pitchFamily="34" charset="0"/>
              </a:rPr>
              <a:t>favourite</a:t>
            </a:r>
            <a:r>
              <a:rPr lang="en-US" sz="3600" dirty="0">
                <a:solidFill>
                  <a:schemeClr val="hlink"/>
                </a:solidFill>
                <a:latin typeface="Calibri" pitchFamily="34" charset="0"/>
              </a:rPr>
              <a:t> food and drink, using vocabulary and structures in the lesson.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34498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+mj-lt"/>
              </a:rPr>
              <a:t>Pronunciation: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Intonation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Rhythm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Sound /v/ and /w/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2161" y="1814513"/>
            <a:ext cx="652274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latin typeface="+mj-lt"/>
              </a:rPr>
              <a:t>Speaking:</a:t>
            </a:r>
          </a:p>
          <a:p>
            <a:r>
              <a:rPr lang="en-US" sz="3600" i="1" dirty="0">
                <a:solidFill>
                  <a:srgbClr val="000099"/>
                </a:solidFill>
                <a:latin typeface="+mj-lt"/>
              </a:rPr>
              <a:t>- Ordering at the </a:t>
            </a:r>
            <a:r>
              <a:rPr lang="en-US" sz="3600" i="1">
                <a:solidFill>
                  <a:srgbClr val="000099"/>
                </a:solidFill>
                <a:latin typeface="+mj-lt"/>
              </a:rPr>
              <a:t>school canteen</a:t>
            </a:r>
            <a:endParaRPr lang="en-US" sz="3600" i="1" dirty="0">
              <a:solidFill>
                <a:srgbClr val="000099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would like + to V-inf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0099"/>
                </a:solidFill>
                <a:latin typeface="+mj-lt"/>
              </a:rPr>
              <a:t>Say prices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888" y="1647248"/>
            <a:ext cx="1187132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0099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 the intonation and rhythm and the dialogue.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99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(page 19) </a:t>
            </a:r>
            <a:endParaRPr lang="en-US" sz="3600" i="1" dirty="0">
              <a:solidFill>
                <a:srgbClr val="000099"/>
              </a:solidFill>
              <a:latin typeface="+mn-lt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0099"/>
                </a:solidFill>
                <a:latin typeface="Calibri" pitchFamily="34" charset="0"/>
              </a:rPr>
              <a:t>Prepare the next lesson (page 36 SB)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3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99"/>
                </a:solidFill>
                <a:latin typeface="+mn-lt"/>
              </a:rPr>
              <a:t>act out a dialogue ordering at the school canteen.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99"/>
                </a:solidFill>
                <a:latin typeface="+mn-lt"/>
              </a:rPr>
              <a:t>design a healthy menu for a school canteen (optional).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000099"/>
                </a:solidFill>
                <a:latin typeface="+mn-lt"/>
              </a:rPr>
              <a:t>pronounce the sounds: /w/, /v/.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3602" y="386195"/>
            <a:ext cx="8582172" cy="59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7" y="1571584"/>
            <a:ext cx="11485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A. p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nchbag	B. caps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	C. m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sic	   	D. men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pʌntʃbæɡ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kæpsjuːl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mjuːzɪk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         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menju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ː/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A. cl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		B. s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lfish 		C. pr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tty   	D. sp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cial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klevər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 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selfɪʃ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prɪti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 /ˈ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speʃəl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A. f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ght			B. cl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mb 		C. b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  	   	D. k</a:t>
            </a:r>
            <a:r>
              <a:rPr lang="en-US" sz="36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faɪt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klaɪm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	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baɪt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	           /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kɪk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81969-7280-F480-5364-800D74642969}"/>
              </a:ext>
            </a:extLst>
          </p:cNvPr>
          <p:cNvSpPr txBox="1"/>
          <p:nvPr/>
        </p:nvSpPr>
        <p:spPr>
          <a:xfrm>
            <a:off x="225287" y="293438"/>
            <a:ext cx="119667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Choose the word whose underlined part is pronounced differently from that of the others.</a:t>
            </a:r>
            <a:endParaRPr lang="vi-VN" sz="3200" dirty="0"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01C847-0B2C-64ED-9A63-FB26D167E56E}"/>
              </a:ext>
            </a:extLst>
          </p:cNvPr>
          <p:cNvSpPr/>
          <p:nvPr/>
        </p:nvSpPr>
        <p:spPr>
          <a:xfrm>
            <a:off x="575389" y="1681526"/>
            <a:ext cx="509132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01C847-0B2C-64ED-9A63-FB26D167E56E}"/>
              </a:ext>
            </a:extLst>
          </p:cNvPr>
          <p:cNvSpPr/>
          <p:nvPr/>
        </p:nvSpPr>
        <p:spPr>
          <a:xfrm>
            <a:off x="6525737" y="3279743"/>
            <a:ext cx="534282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801C847-0B2C-64ED-9A63-FB26D167E56E}"/>
              </a:ext>
            </a:extLst>
          </p:cNvPr>
          <p:cNvSpPr/>
          <p:nvPr/>
        </p:nvSpPr>
        <p:spPr>
          <a:xfrm>
            <a:off x="9281954" y="4908038"/>
            <a:ext cx="510632" cy="5539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86607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45" y="4010894"/>
            <a:ext cx="1619476" cy="1286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22" y="1508353"/>
            <a:ext cx="1697278" cy="1296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709" y="1508353"/>
            <a:ext cx="1814098" cy="1343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522" y="4010894"/>
            <a:ext cx="1643505" cy="1151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3708" y="3991841"/>
            <a:ext cx="1814099" cy="1305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212" y="1508353"/>
            <a:ext cx="2292461" cy="1343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5522" y="540327"/>
            <a:ext cx="6352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+mn-lt"/>
              </a:rPr>
              <a:t>Say the name of the food below: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5569" y="5398018"/>
            <a:ext cx="135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pizza 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25288" y="2851705"/>
            <a:ext cx="135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salad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51624" y="2893270"/>
            <a:ext cx="1761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chicken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2836" y="2893270"/>
            <a:ext cx="135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rice 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41282" y="5358172"/>
            <a:ext cx="135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burger  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73101" y="5398018"/>
            <a:ext cx="135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n-lt"/>
              </a:rPr>
              <a:t>grapes 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85578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473" y="438150"/>
            <a:ext cx="110836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solidFill>
                <a:srgbClr val="000000"/>
              </a:solidFill>
              <a:latin typeface="+mn-lt"/>
            </a:endParaRPr>
          </a:p>
          <a:p>
            <a:endParaRPr lang="en-US" sz="2600" dirty="0">
              <a:latin typeface="+mn-lt"/>
            </a:endParaRP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Hello, Dan. </a:t>
            </a:r>
            <a:r>
              <a:rPr lang="en-US" sz="2600" b="1" dirty="0">
                <a:latin typeface="+mn-lt"/>
              </a:rPr>
              <a:t>1) </a:t>
            </a:r>
            <a:r>
              <a:rPr lang="en-US" sz="2600" dirty="0"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latin typeface="+mn-lt"/>
              </a:rPr>
              <a:t>Dan: </a:t>
            </a:r>
            <a:r>
              <a:rPr lang="en-US" sz="2600" dirty="0">
                <a:latin typeface="+mn-lt"/>
              </a:rPr>
              <a:t>Let’s see. I’d like chicken and potatoes, please. </a:t>
            </a: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OK. Would you like carrots or salad with that? </a:t>
            </a:r>
          </a:p>
          <a:p>
            <a:pPr marR="400"/>
            <a:r>
              <a:rPr lang="en-US" sz="2600" b="1" dirty="0">
                <a:latin typeface="+mn-lt"/>
              </a:rPr>
              <a:t>Dan: 2) </a:t>
            </a:r>
            <a:r>
              <a:rPr lang="en-US" sz="2600" dirty="0"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You’re hungry today! </a:t>
            </a:r>
            <a:r>
              <a:rPr lang="en-US" sz="2600" b="1" dirty="0">
                <a:latin typeface="+mn-lt"/>
              </a:rPr>
              <a:t>3) </a:t>
            </a:r>
            <a:r>
              <a:rPr lang="en-US" sz="2600" dirty="0">
                <a:latin typeface="+mn-lt"/>
              </a:rPr>
              <a:t>_________________________ We’ve got apple pie or ice cream. </a:t>
            </a:r>
          </a:p>
          <a:p>
            <a:pPr marR="400"/>
            <a:r>
              <a:rPr lang="en-US" sz="2600" b="1" dirty="0">
                <a:latin typeface="+mn-lt"/>
              </a:rPr>
              <a:t>Dan: </a:t>
            </a:r>
            <a:r>
              <a:rPr lang="en-US" sz="2600" dirty="0">
                <a:latin typeface="+mn-lt"/>
              </a:rPr>
              <a:t>Ice cream, please! </a:t>
            </a: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OK. </a:t>
            </a:r>
            <a:r>
              <a:rPr lang="en-US" sz="2600" b="1" dirty="0">
                <a:latin typeface="+mn-lt"/>
              </a:rPr>
              <a:t>4) </a:t>
            </a:r>
            <a:r>
              <a:rPr lang="en-US" sz="2600" dirty="0"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latin typeface="+mn-lt"/>
              </a:rPr>
              <a:t>Dan: </a:t>
            </a:r>
            <a:r>
              <a:rPr lang="en-US" sz="2600" dirty="0">
                <a:latin typeface="+mn-lt"/>
              </a:rPr>
              <a:t>A glass of orange juice, please. </a:t>
            </a: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So, that’s chicken and potatoes with carrots and salad, ice cream and a glass of orange juice. </a:t>
            </a:r>
            <a:r>
              <a:rPr lang="en-US" sz="2600" b="1" dirty="0">
                <a:latin typeface="+mn-lt"/>
              </a:rPr>
              <a:t>5) </a:t>
            </a:r>
            <a:r>
              <a:rPr lang="en-US" sz="2600" dirty="0">
                <a:latin typeface="+mn-lt"/>
              </a:rPr>
              <a:t>_________________________ </a:t>
            </a:r>
          </a:p>
          <a:p>
            <a:pPr marR="400"/>
            <a:r>
              <a:rPr lang="en-US" sz="2600" b="1" dirty="0">
                <a:latin typeface="+mn-lt"/>
              </a:rPr>
              <a:t>Dan: </a:t>
            </a:r>
            <a:r>
              <a:rPr lang="en-US" sz="2600" dirty="0">
                <a:latin typeface="+mn-lt"/>
              </a:rPr>
              <a:t>Here you are. </a:t>
            </a:r>
          </a:p>
          <a:p>
            <a:pPr marR="400"/>
            <a:r>
              <a:rPr lang="en-US" sz="2600" b="1" dirty="0">
                <a:latin typeface="+mn-lt"/>
              </a:rPr>
              <a:t>Woman: </a:t>
            </a:r>
            <a:r>
              <a:rPr lang="en-US" sz="2600" dirty="0">
                <a:latin typeface="+mn-lt"/>
              </a:rPr>
              <a:t>Thank you.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1902563" cy="46166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086013" y="325874"/>
            <a:ext cx="10183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+mn-lt"/>
              </a:rPr>
              <a:t>Read the dialogue and fill in the gaps with the sentences (A-G). Two sentences are extra. </a:t>
            </a:r>
            <a:endParaRPr lang="en-US" sz="3000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96145" y="1440457"/>
            <a:ext cx="8354290" cy="4893647"/>
          </a:xfrm>
          <a:prstGeom prst="rect">
            <a:avLst/>
          </a:prstGeom>
          <a:ln w="6350"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Hello, Dan.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1)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Let’s see. I’d like chicken and potatoes, please.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OK. Would you like carrots or salad with that?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2)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You’re hungry today!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3)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We’ve got apple pie or ice cream.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Ice cream, please!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OK.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4)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A glass of orange juice, please.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So, that’s chicken and potatoes with carrots and salad, ice cream and a glass of orange juice. </a:t>
            </a:r>
            <a:r>
              <a:rPr lang="en-US" sz="2400" b="1" dirty="0">
                <a:solidFill>
                  <a:srgbClr val="000099"/>
                </a:solidFill>
                <a:latin typeface="+mn-lt"/>
              </a:rPr>
              <a:t>5)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____________________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Dan: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Here you are. </a:t>
            </a:r>
          </a:p>
          <a:p>
            <a:pPr marR="400"/>
            <a:r>
              <a:rPr lang="en-US" sz="2400" b="1" dirty="0">
                <a:solidFill>
                  <a:srgbClr val="000099"/>
                </a:solidFill>
                <a:latin typeface="+mn-lt"/>
              </a:rPr>
              <a:t>Woman: </a:t>
            </a:r>
            <a:r>
              <a:rPr lang="en-US" sz="2400" dirty="0">
                <a:solidFill>
                  <a:srgbClr val="000099"/>
                </a:solidFill>
                <a:latin typeface="+mn-lt"/>
              </a:rPr>
              <a:t>Thank you. 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85725" y="438150"/>
            <a:ext cx="2106613" cy="519113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Pre-speaking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8593" y="379543"/>
            <a:ext cx="98334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+mn-lt"/>
              </a:rPr>
              <a:t>Read the dialogue and fill in the gaps with the sentences (A-G). Two sentences are extra. 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59" y="5504775"/>
            <a:ext cx="3599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n-lt"/>
              </a:rPr>
              <a:t>G </a:t>
            </a:r>
            <a:r>
              <a:rPr lang="en-US" sz="2400" dirty="0">
                <a:latin typeface="+mn-lt"/>
              </a:rPr>
              <a:t>Please take a seat.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60" y="1502897"/>
            <a:ext cx="30175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How about dessert?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450" y="2043689"/>
            <a:ext cx="3958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B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What would you like today?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50" y="2612161"/>
            <a:ext cx="3033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C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That’s £6.00, please.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05" y="3227138"/>
            <a:ext cx="169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D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That’s all.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9" y="4894670"/>
            <a:ext cx="2763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F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Anything to drink?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159" y="3863664"/>
            <a:ext cx="3502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Calibri"/>
              </a:rPr>
              <a:t>B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A small portion of each, please.</a:t>
            </a:r>
          </a:p>
        </p:txBody>
      </p:sp>
    </p:spTree>
    <p:extLst>
      <p:ext uri="{BB962C8B-B14F-4D97-AF65-F5344CB8AC3E}">
        <p14:creationId xmlns:p14="http://schemas.microsoft.com/office/powerpoint/2010/main" val="1145302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9307</TotalTime>
  <Words>1315</Words>
  <Application>Microsoft Office PowerPoint</Application>
  <PresentationFormat>Widescreen</PresentationFormat>
  <Paragraphs>160</Paragraphs>
  <Slides>24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186</cp:revision>
  <dcterms:created xsi:type="dcterms:W3CDTF">2020-12-08T03:17:05Z</dcterms:created>
  <dcterms:modified xsi:type="dcterms:W3CDTF">2022-12-18T13:41:32Z</dcterms:modified>
</cp:coreProperties>
</file>