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72" r:id="rId4"/>
    <p:sldId id="273" r:id="rId5"/>
    <p:sldId id="274" r:id="rId6"/>
    <p:sldId id="269" r:id="rId7"/>
    <p:sldId id="259" r:id="rId8"/>
    <p:sldId id="275" r:id="rId9"/>
    <p:sldId id="276" r:id="rId10"/>
    <p:sldId id="277" r:id="rId11"/>
    <p:sldId id="278" r:id="rId12"/>
    <p:sldId id="279" r:id="rId13"/>
    <p:sldId id="280" r:id="rId14"/>
    <p:sldId id="281" r:id="rId15"/>
    <p:sldId id="282" r:id="rId16"/>
    <p:sldId id="283" r:id="rId17"/>
    <p:sldId id="284" r:id="rId18"/>
    <p:sldId id="285" r:id="rId19"/>
    <p:sldId id="287" r:id="rId20"/>
    <p:sldId id="288" r:id="rId21"/>
    <p:sldId id="286" r:id="rId22"/>
    <p:sldId id="290" r:id="rId23"/>
    <p:sldId id="289"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258" r:id="rId45"/>
    <p:sldId id="312" r:id="rId46"/>
  </p:sldIdLst>
  <p:sldSz cx="18288000" cy="10287000"/>
  <p:notesSz cx="6858000" cy="9144000"/>
  <p:embeddedFontLst>
    <p:embeddedFont>
      <p:font typeface="Calibri" panose="020F0502020204030204" pitchFamily="34" charset="0"/>
      <p:regular r:id="rId47"/>
      <p:bold r:id="rId48"/>
      <p:italic r:id="rId49"/>
      <p:boldItalic r:id="rId50"/>
    </p:embeddedFont>
    <p:embeddedFont>
      <p:font typeface="JetBrains Mono Medium" panose="020B060402020202020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3098F2-80A9-4CF2-B1D8-810D9041F09E}">
          <p14:sldIdLst>
            <p14:sldId id="256"/>
            <p14:sldId id="261"/>
            <p14:sldId id="272"/>
            <p14:sldId id="273"/>
            <p14:sldId id="274"/>
            <p14:sldId id="269"/>
            <p14:sldId id="259"/>
            <p14:sldId id="275"/>
            <p14:sldId id="276"/>
            <p14:sldId id="277"/>
            <p14:sldId id="278"/>
            <p14:sldId id="279"/>
            <p14:sldId id="280"/>
            <p14:sldId id="281"/>
            <p14:sldId id="282"/>
            <p14:sldId id="283"/>
            <p14:sldId id="284"/>
            <p14:sldId id="285"/>
            <p14:sldId id="287"/>
            <p14:sldId id="288"/>
            <p14:sldId id="286"/>
            <p14:sldId id="290"/>
            <p14:sldId id="289"/>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258"/>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9D8C4"/>
    <a:srgbClr val="EAD8C4"/>
    <a:srgbClr val="F0E4D4"/>
    <a:srgbClr val="8D6A4E"/>
    <a:srgbClr val="E4D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20" Type="http://schemas.openxmlformats.org/officeDocument/2006/relationships/image" Target="../media/image44.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8" Type="http://schemas.openxmlformats.org/officeDocument/2006/relationships/image" Target="../media/image42.svg"/><Relationship Id="rId2" Type="http://schemas.openxmlformats.org/officeDocument/2006/relationships/image" Target="../media/image16.png"/><Relationship Id="rId20" Type="http://schemas.openxmlformats.org/officeDocument/2006/relationships/image" Target="../media/image7.png"/><Relationship Id="rId1" Type="http://schemas.openxmlformats.org/officeDocument/2006/relationships/slideLayout" Target="../slideLayouts/slideLayout7.xml"/><Relationship Id="rId19"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14" Type="http://schemas.openxmlformats.org/officeDocument/2006/relationships/image" Target="../media/image115.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12" Type="http://schemas.openxmlformats.org/officeDocument/2006/relationships/image" Target="../media/image160.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7" Type="http://schemas.openxmlformats.org/officeDocument/2006/relationships/image" Target="../media/image14.png"/><Relationship Id="rId2" Type="http://schemas.openxmlformats.org/officeDocument/2006/relationships/image" Target="../media/image21.png"/><Relationship Id="rId16" Type="http://schemas.openxmlformats.org/officeDocument/2006/relationships/image" Target="../media/image40.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50.sv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6" Type="http://schemas.openxmlformats.org/officeDocument/2006/relationships/image" Target="../media/image25.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 Id="rId11" Type="http://schemas.openxmlformats.org/officeDocument/2006/relationships/image" Target="../media/image39.sv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6" Type="http://schemas.openxmlformats.org/officeDocument/2006/relationships/image" Target="../media/image400.sv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6" Type="http://schemas.openxmlformats.org/officeDocument/2006/relationships/image" Target="../media/image37.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8" Type="http://schemas.openxmlformats.org/officeDocument/2006/relationships/image" Target="../media/image420.svg"/><Relationship Id="rId2" Type="http://schemas.openxmlformats.org/officeDocument/2006/relationships/image" Target="../media/image30.png"/><Relationship Id="rId1" Type="http://schemas.openxmlformats.org/officeDocument/2006/relationships/slideLayout" Target="../slideLayouts/slideLayout7.xml"/><Relationship Id="rId19"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440.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1" Type="http://schemas.openxmlformats.org/officeDocument/2006/relationships/image" Target="../media/image35.png"/><Relationship Id="rId3" Type="http://schemas.openxmlformats.org/officeDocument/2006/relationships/image" Target="../media/image101.svg"/><Relationship Id="rId2" Type="http://schemas.openxmlformats.org/officeDocument/2006/relationships/image" Target="../media/image34.png"/><Relationship Id="rId20" Type="http://schemas.openxmlformats.org/officeDocument/2006/relationships/image" Target="../media/image441.sv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49297971" y="144780"/>
                  </a:moveTo>
                  <a:lnTo>
                    <a:pt x="49442750" y="144780"/>
                  </a:lnTo>
                  <a:lnTo>
                    <a:pt x="49442750" y="1866497"/>
                  </a:lnTo>
                  <a:lnTo>
                    <a:pt x="49297971" y="1866497"/>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grpSp>
        <p:nvGrpSpPr>
          <p:cNvPr id="7" name="Group 7"/>
          <p:cNvGrpSpPr/>
          <p:nvPr/>
        </p:nvGrpSpPr>
        <p:grpSpPr>
          <a:xfrm>
            <a:off x="3176578" y="9543064"/>
            <a:ext cx="2443263" cy="743936"/>
            <a:chOff x="0" y="0"/>
            <a:chExt cx="6605515" cy="2011276"/>
          </a:xfrm>
        </p:grpSpPr>
        <p:sp>
          <p:nvSpPr>
            <p:cNvPr id="8" name="Freeform 8"/>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9" name="Freeform 9"/>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6460735" y="144780"/>
                  </a:moveTo>
                  <a:lnTo>
                    <a:pt x="6605515" y="144780"/>
                  </a:lnTo>
                  <a:lnTo>
                    <a:pt x="6605515" y="1866497"/>
                  </a:lnTo>
                  <a:lnTo>
                    <a:pt x="6460735" y="1866497"/>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0" name="AutoShape 10"/>
          <p:cNvSpPr/>
          <p:nvPr/>
        </p:nvSpPr>
        <p:spPr>
          <a:xfrm rot="-5400000">
            <a:off x="4061755" y="9891220"/>
            <a:ext cx="324041" cy="0"/>
          </a:xfrm>
          <a:prstGeom prst="line">
            <a:avLst/>
          </a:prstGeom>
          <a:ln w="47625" cap="rnd">
            <a:solidFill>
              <a:srgbClr val="38455D"/>
            </a:solidFill>
            <a:prstDash val="solid"/>
            <a:headEnd type="none" w="sm" len="sm"/>
            <a:tailEnd type="none" w="sm" len="sm"/>
          </a:ln>
        </p:spPr>
      </p:sp>
      <p:sp>
        <p:nvSpPr>
          <p:cNvPr id="11" name="AutoShape 11"/>
          <p:cNvSpPr/>
          <p:nvPr/>
        </p:nvSpPr>
        <p:spPr>
          <a:xfrm rot="-5400000">
            <a:off x="4236189"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4410624" y="9891220"/>
            <a:ext cx="324041" cy="0"/>
          </a:xfrm>
          <a:prstGeom prst="line">
            <a:avLst/>
          </a:prstGeom>
          <a:ln w="47625" cap="rnd">
            <a:solidFill>
              <a:srgbClr val="38455D"/>
            </a:solidFill>
            <a:prstDash val="solid"/>
            <a:headEnd type="none" w="sm" len="sm"/>
            <a:tailEnd type="none" w="sm" len="sm"/>
          </a:ln>
        </p:spPr>
      </p:sp>
      <p:grpSp>
        <p:nvGrpSpPr>
          <p:cNvPr id="13" name="Group 13"/>
          <p:cNvGrpSpPr/>
          <p:nvPr/>
        </p:nvGrpSpPr>
        <p:grpSpPr>
          <a:xfrm rot="5400000">
            <a:off x="2550117" y="9769747"/>
            <a:ext cx="432159" cy="290570"/>
            <a:chOff x="0" y="0"/>
            <a:chExt cx="1930400" cy="1297940"/>
          </a:xfrm>
        </p:grpSpPr>
        <p:sp>
          <p:nvSpPr>
            <p:cNvPr id="14" name="Freeform 1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5" name="Group 15"/>
          <p:cNvGrpSpPr/>
          <p:nvPr/>
        </p:nvGrpSpPr>
        <p:grpSpPr>
          <a:xfrm rot="-5400000">
            <a:off x="17659937" y="9769747"/>
            <a:ext cx="432159" cy="290570"/>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45652" y="1157813"/>
            <a:ext cx="3791673" cy="276792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194069" y="3531777"/>
            <a:ext cx="3791673" cy="2767921"/>
          </a:xfrm>
          <a:prstGeom prst="rect">
            <a:avLst/>
          </a:prstGeom>
        </p:spPr>
      </p:pic>
      <p:grpSp>
        <p:nvGrpSpPr>
          <p:cNvPr id="19" name="Group 19"/>
          <p:cNvGrpSpPr/>
          <p:nvPr/>
        </p:nvGrpSpPr>
        <p:grpSpPr>
          <a:xfrm>
            <a:off x="412221" y="1062562"/>
            <a:ext cx="12233431" cy="7706349"/>
            <a:chOff x="0" y="0"/>
            <a:chExt cx="3945760" cy="3181198"/>
          </a:xfrm>
        </p:grpSpPr>
        <p:sp>
          <p:nvSpPr>
            <p:cNvPr id="20" name="Freeform 20"/>
            <p:cNvSpPr/>
            <p:nvPr/>
          </p:nvSpPr>
          <p:spPr>
            <a:xfrm>
              <a:off x="92710" y="106680"/>
              <a:ext cx="3841620" cy="3061818"/>
            </a:xfrm>
            <a:custGeom>
              <a:avLst/>
              <a:gdLst/>
              <a:ahLst/>
              <a:cxnLst/>
              <a:rect l="l" t="t" r="r" b="b"/>
              <a:pathLst>
                <a:path w="3841620" h="3061818">
                  <a:moveTo>
                    <a:pt x="3814950" y="2872588"/>
                  </a:moveTo>
                  <a:cubicBezTo>
                    <a:pt x="3814950" y="2960218"/>
                    <a:pt x="3738750" y="3031338"/>
                    <a:pt x="3657470" y="3031338"/>
                  </a:cubicBezTo>
                  <a:lnTo>
                    <a:pt x="66040" y="3031338"/>
                  </a:lnTo>
                  <a:cubicBezTo>
                    <a:pt x="43180" y="3031338"/>
                    <a:pt x="20320" y="3026258"/>
                    <a:pt x="0" y="3017368"/>
                  </a:cubicBezTo>
                  <a:cubicBezTo>
                    <a:pt x="26670" y="3045308"/>
                    <a:pt x="63500" y="3061818"/>
                    <a:pt x="118612" y="3061818"/>
                  </a:cubicBezTo>
                  <a:lnTo>
                    <a:pt x="3695570" y="3061818"/>
                  </a:lnTo>
                  <a:cubicBezTo>
                    <a:pt x="3775580" y="3061818"/>
                    <a:pt x="3841620" y="2995778"/>
                    <a:pt x="3841620" y="2915768"/>
                  </a:cubicBezTo>
                  <a:lnTo>
                    <a:pt x="3841620" y="95250"/>
                  </a:lnTo>
                  <a:cubicBezTo>
                    <a:pt x="3841620" y="58420"/>
                    <a:pt x="3827650" y="25400"/>
                    <a:pt x="3806060" y="0"/>
                  </a:cubicBezTo>
                  <a:cubicBezTo>
                    <a:pt x="3812410" y="16510"/>
                    <a:pt x="3814950" y="34290"/>
                    <a:pt x="3814950" y="52070"/>
                  </a:cubicBezTo>
                  <a:lnTo>
                    <a:pt x="3814950" y="2872588"/>
                  </a:lnTo>
                  <a:lnTo>
                    <a:pt x="3814950" y="2872588"/>
                  </a:lnTo>
                  <a:close/>
                </a:path>
              </a:pathLst>
            </a:custGeom>
            <a:solidFill>
              <a:srgbClr val="38455D"/>
            </a:solidFill>
          </p:spPr>
        </p:sp>
        <p:sp>
          <p:nvSpPr>
            <p:cNvPr id="21" name="Freeform 21"/>
            <p:cNvSpPr/>
            <p:nvPr/>
          </p:nvSpPr>
          <p:spPr>
            <a:xfrm>
              <a:off x="12700" y="12700"/>
              <a:ext cx="3880990" cy="3112618"/>
            </a:xfrm>
            <a:custGeom>
              <a:avLst/>
              <a:gdLst/>
              <a:ahLst/>
              <a:cxnLst/>
              <a:rect l="l" t="t" r="r" b="b"/>
              <a:pathLst>
                <a:path w="3880990" h="3112618">
                  <a:moveTo>
                    <a:pt x="146050" y="3112618"/>
                  </a:moveTo>
                  <a:lnTo>
                    <a:pt x="3734940" y="3112618"/>
                  </a:lnTo>
                  <a:cubicBezTo>
                    <a:pt x="3814950" y="3112618"/>
                    <a:pt x="3880990" y="3046578"/>
                    <a:pt x="3880990" y="2966568"/>
                  </a:cubicBezTo>
                  <a:lnTo>
                    <a:pt x="3880990" y="146050"/>
                  </a:lnTo>
                  <a:cubicBezTo>
                    <a:pt x="3880990" y="66040"/>
                    <a:pt x="3814950" y="0"/>
                    <a:pt x="3734940"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2" name="Freeform 22"/>
            <p:cNvSpPr/>
            <p:nvPr/>
          </p:nvSpPr>
          <p:spPr>
            <a:xfrm>
              <a:off x="0" y="0"/>
              <a:ext cx="3945760" cy="3181198"/>
            </a:xfrm>
            <a:custGeom>
              <a:avLst/>
              <a:gdLst/>
              <a:ahLst/>
              <a:cxnLst/>
              <a:rect l="l" t="t" r="r" b="b"/>
              <a:pathLst>
                <a:path w="3945760" h="3181198">
                  <a:moveTo>
                    <a:pt x="3882260" y="74930"/>
                  </a:moveTo>
                  <a:cubicBezTo>
                    <a:pt x="3854320" y="30480"/>
                    <a:pt x="3804790" y="0"/>
                    <a:pt x="3747640" y="0"/>
                  </a:cubicBezTo>
                  <a:lnTo>
                    <a:pt x="158750" y="0"/>
                  </a:lnTo>
                  <a:cubicBezTo>
                    <a:pt x="71120" y="0"/>
                    <a:pt x="0" y="71120"/>
                    <a:pt x="0" y="158750"/>
                  </a:cubicBezTo>
                  <a:lnTo>
                    <a:pt x="0" y="2979268"/>
                  </a:lnTo>
                  <a:cubicBezTo>
                    <a:pt x="0" y="3031338"/>
                    <a:pt x="25400" y="3077058"/>
                    <a:pt x="63500" y="3106268"/>
                  </a:cubicBezTo>
                  <a:cubicBezTo>
                    <a:pt x="91440" y="3150718"/>
                    <a:pt x="140970" y="3181198"/>
                    <a:pt x="214850" y="3181198"/>
                  </a:cubicBezTo>
                  <a:lnTo>
                    <a:pt x="3787010" y="3181198"/>
                  </a:lnTo>
                  <a:cubicBezTo>
                    <a:pt x="3874640" y="3181198"/>
                    <a:pt x="3945760" y="3110078"/>
                    <a:pt x="3945760" y="3022448"/>
                  </a:cubicBezTo>
                  <a:lnTo>
                    <a:pt x="3945760" y="201930"/>
                  </a:lnTo>
                  <a:cubicBezTo>
                    <a:pt x="3945760" y="149860"/>
                    <a:pt x="3920360" y="104140"/>
                    <a:pt x="3882260" y="74930"/>
                  </a:cubicBezTo>
                  <a:close/>
                  <a:moveTo>
                    <a:pt x="12700" y="2979268"/>
                  </a:moveTo>
                  <a:lnTo>
                    <a:pt x="12700" y="158750"/>
                  </a:lnTo>
                  <a:cubicBezTo>
                    <a:pt x="12700" y="78740"/>
                    <a:pt x="78740" y="12700"/>
                    <a:pt x="158750" y="12700"/>
                  </a:cubicBezTo>
                  <a:lnTo>
                    <a:pt x="3747640" y="12700"/>
                  </a:lnTo>
                  <a:cubicBezTo>
                    <a:pt x="3827650" y="12700"/>
                    <a:pt x="3893690" y="78740"/>
                    <a:pt x="3893690" y="158750"/>
                  </a:cubicBezTo>
                  <a:lnTo>
                    <a:pt x="3893690" y="2979268"/>
                  </a:lnTo>
                  <a:cubicBezTo>
                    <a:pt x="3893690" y="3059278"/>
                    <a:pt x="3827650" y="3125318"/>
                    <a:pt x="3747640" y="3125318"/>
                  </a:cubicBezTo>
                  <a:lnTo>
                    <a:pt x="158750" y="3125318"/>
                  </a:lnTo>
                  <a:cubicBezTo>
                    <a:pt x="78740" y="3125318"/>
                    <a:pt x="12700" y="3060548"/>
                    <a:pt x="12700" y="2979268"/>
                  </a:cubicBezTo>
                  <a:close/>
                  <a:moveTo>
                    <a:pt x="3934330" y="3022448"/>
                  </a:moveTo>
                  <a:cubicBezTo>
                    <a:pt x="3934330" y="3102458"/>
                    <a:pt x="3867020" y="3168498"/>
                    <a:pt x="3787010" y="3168498"/>
                  </a:cubicBezTo>
                  <a:lnTo>
                    <a:pt x="214850" y="3168498"/>
                  </a:lnTo>
                  <a:cubicBezTo>
                    <a:pt x="157480" y="3168498"/>
                    <a:pt x="120650" y="3151988"/>
                    <a:pt x="93980" y="3124048"/>
                  </a:cubicBezTo>
                  <a:cubicBezTo>
                    <a:pt x="114300" y="3132938"/>
                    <a:pt x="135890" y="3138018"/>
                    <a:pt x="160020" y="3138018"/>
                  </a:cubicBezTo>
                  <a:lnTo>
                    <a:pt x="3748910" y="3138018"/>
                  </a:lnTo>
                  <a:cubicBezTo>
                    <a:pt x="3836540" y="3138018"/>
                    <a:pt x="3907660" y="3066898"/>
                    <a:pt x="3907660" y="2979268"/>
                  </a:cubicBezTo>
                  <a:lnTo>
                    <a:pt x="3907660" y="158750"/>
                  </a:lnTo>
                  <a:cubicBezTo>
                    <a:pt x="3907660" y="140970"/>
                    <a:pt x="3903850" y="123190"/>
                    <a:pt x="3898770" y="106680"/>
                  </a:cubicBezTo>
                  <a:cubicBezTo>
                    <a:pt x="3920360" y="132080"/>
                    <a:pt x="3934330" y="165100"/>
                    <a:pt x="3934330" y="201930"/>
                  </a:cubicBezTo>
                  <a:lnTo>
                    <a:pt x="3934330" y="3022448"/>
                  </a:lnTo>
                  <a:cubicBezTo>
                    <a:pt x="3934330" y="3022448"/>
                    <a:pt x="3934330" y="3022448"/>
                    <a:pt x="3934330" y="3022448"/>
                  </a:cubicBezTo>
                  <a:close/>
                </a:path>
              </a:pathLst>
            </a:custGeom>
            <a:solidFill>
              <a:srgbClr val="38455D"/>
            </a:solidFill>
          </p:spPr>
        </p:sp>
      </p:grpSp>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721782" y="6067665"/>
            <a:ext cx="3791673" cy="2767921"/>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70152" y="6967859"/>
            <a:ext cx="1160579" cy="1199565"/>
          </a:xfrm>
          <a:prstGeom prst="rect">
            <a:avLst/>
          </a:prstGeom>
        </p:spPr>
      </p:pic>
      <p:sp>
        <p:nvSpPr>
          <p:cNvPr id="28" name="TextBox 27"/>
          <p:cNvSpPr txBox="1"/>
          <p:nvPr/>
        </p:nvSpPr>
        <p:spPr>
          <a:xfrm>
            <a:off x="1172005" y="2541773"/>
            <a:ext cx="10591800" cy="4873001"/>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CHÀO MỪNG CÁC EM</a:t>
            </a:r>
          </a:p>
          <a:p>
            <a:pPr algn="ctr">
              <a:lnSpc>
                <a:spcPct val="150000"/>
              </a:lnSpc>
            </a:pPr>
            <a:r>
              <a:rPr lang="en-US" sz="7200" b="1" smtClean="0">
                <a:latin typeface="Arial" panose="020B0604020202020204" pitchFamily="34" charset="0"/>
                <a:cs typeface="Arial" panose="020B0604020202020204" pitchFamily="34" charset="0"/>
              </a:rPr>
              <a:t>ĐÃ ĐẾN VỚI BUỔI HỌC NGÀY HÔM NAY!</a:t>
            </a:r>
            <a:endParaRPr lang="en-US" sz="72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5" name="TextBox 4"/>
          <p:cNvSpPr txBox="1"/>
          <p:nvPr/>
        </p:nvSpPr>
        <p:spPr>
          <a:xfrm>
            <a:off x="914400" y="822743"/>
            <a:ext cx="6019800"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a. Định dạng ô tính </a:t>
            </a:r>
            <a:endParaRPr lang="en-US" sz="4500" b="1">
              <a:solidFill>
                <a:srgbClr val="C00000"/>
              </a:solidFill>
              <a:latin typeface="Arial" panose="020B0604020202020204" pitchFamily="34" charset="0"/>
              <a:cs typeface="Arial" panose="020B0604020202020204" pitchFamily="34" charset="0"/>
            </a:endParaRPr>
          </a:p>
        </p:txBody>
      </p:sp>
      <p:sp>
        <p:nvSpPr>
          <p:cNvPr id="2" name="Pentagon 1"/>
          <p:cNvSpPr/>
          <p:nvPr/>
        </p:nvSpPr>
        <p:spPr>
          <a:xfrm>
            <a:off x="490625" y="2232536"/>
            <a:ext cx="7967575" cy="838200"/>
          </a:xfrm>
          <a:prstGeom prst="homePlate">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Nhóm lệnh </a:t>
            </a:r>
            <a:r>
              <a:rPr lang="en-US" sz="4000" b="1" i="1">
                <a:solidFill>
                  <a:schemeClr val="tx1"/>
                </a:solidFill>
                <a:latin typeface="Arial" panose="020B0604020202020204" pitchFamily="34" charset="0"/>
                <a:cs typeface="Arial" panose="020B0604020202020204" pitchFamily="34" charset="0"/>
              </a:rPr>
              <a:t>Home &gt; Alignment</a:t>
            </a:r>
            <a:r>
              <a:rPr lang="en-US" sz="4000" smtClean="0">
                <a:solidFill>
                  <a:schemeClr val="tx1"/>
                </a:solidFill>
                <a:latin typeface="Arial" panose="020B0604020202020204" pitchFamily="34" charset="0"/>
                <a:cs typeface="Arial" panose="020B0604020202020204" pitchFamily="34" charset="0"/>
              </a:rPr>
              <a:t>:</a:t>
            </a:r>
            <a:endParaRPr lang="en-US" sz="400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605103" y="3193110"/>
            <a:ext cx="12344400" cy="4708981"/>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Giúp chúng ta thực hiện các tác vụ sau: </a:t>
            </a:r>
            <a:endParaRPr lang="en-US" sz="4000">
              <a:latin typeface="Arial" panose="020B0604020202020204" pitchFamily="34" charset="0"/>
              <a:cs typeface="Arial" panose="020B0604020202020204" pitchFamily="34" charset="0"/>
            </a:endParaRPr>
          </a:p>
          <a:p>
            <a:pPr marL="742950" indent="-74295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Căn </a:t>
            </a:r>
            <a:r>
              <a:rPr lang="en-US" sz="4000">
                <a:latin typeface="Arial" panose="020B0604020202020204" pitchFamily="34" charset="0"/>
                <a:cs typeface="Arial" panose="020B0604020202020204" pitchFamily="34" charset="0"/>
              </a:rPr>
              <a:t>lề dữ liệu theo chiều dọc.</a:t>
            </a:r>
          </a:p>
          <a:p>
            <a:pPr marL="742950" indent="-74295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Căn </a:t>
            </a:r>
            <a:r>
              <a:rPr lang="en-US" sz="4000">
                <a:latin typeface="Arial" panose="020B0604020202020204" pitchFamily="34" charset="0"/>
                <a:cs typeface="Arial" panose="020B0604020202020204" pitchFamily="34" charset="0"/>
              </a:rPr>
              <a:t>lề dữ liệu theo chiều ngang.</a:t>
            </a:r>
          </a:p>
          <a:p>
            <a:pPr marL="742950" indent="-74295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Thiết </a:t>
            </a:r>
            <a:r>
              <a:rPr lang="en-US" sz="4000">
                <a:latin typeface="Arial" panose="020B0604020202020204" pitchFamily="34" charset="0"/>
                <a:cs typeface="Arial" panose="020B0604020202020204" pitchFamily="34" charset="0"/>
              </a:rPr>
              <a:t>lập xuống dòng.</a:t>
            </a:r>
          </a:p>
          <a:p>
            <a:pPr marL="742950" indent="-74295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Gộp </a:t>
            </a:r>
            <a:r>
              <a:rPr lang="en-US" sz="4000">
                <a:latin typeface="Arial" panose="020B0604020202020204" pitchFamily="34" charset="0"/>
                <a:cs typeface="Arial" panose="020B0604020202020204" pitchFamily="34" charset="0"/>
              </a:rPr>
              <a:t>khối ô tính và căn giữa dữ liệu.</a:t>
            </a:r>
          </a:p>
        </p:txBody>
      </p:sp>
      <p:pic>
        <p:nvPicPr>
          <p:cNvPr id="15"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97406" y="7369910"/>
            <a:ext cx="2986544" cy="2814817"/>
          </a:xfrm>
          <a:prstGeom prst="rect">
            <a:avLst/>
          </a:prstGeom>
        </p:spPr>
      </p:pic>
    </p:spTree>
    <p:extLst>
      <p:ext uri="{BB962C8B-B14F-4D97-AF65-F5344CB8AC3E}">
        <p14:creationId xmlns:p14="http://schemas.microsoft.com/office/powerpoint/2010/main" val="41670725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10" name="Group 9"/>
          <p:cNvGrpSpPr/>
          <p:nvPr/>
        </p:nvGrpSpPr>
        <p:grpSpPr>
          <a:xfrm>
            <a:off x="3048000" y="1996808"/>
            <a:ext cx="11887200" cy="3821221"/>
            <a:chOff x="990600" y="2077664"/>
            <a:chExt cx="11887200" cy="3821221"/>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077664"/>
              <a:ext cx="11887200" cy="3032318"/>
            </a:xfrm>
            <a:prstGeom prst="rect">
              <a:avLst/>
            </a:prstGeom>
          </p:spPr>
        </p:pic>
        <p:sp>
          <p:nvSpPr>
            <p:cNvPr id="12" name="TextBox 11"/>
            <p:cNvSpPr txBox="1"/>
            <p:nvPr/>
          </p:nvSpPr>
          <p:spPr>
            <a:xfrm>
              <a:off x="2057400" y="5344887"/>
              <a:ext cx="8382000" cy="553998"/>
            </a:xfrm>
            <a:prstGeom prst="rect">
              <a:avLst/>
            </a:prstGeom>
            <a:noFill/>
          </p:spPr>
          <p:txBody>
            <a:bodyPr wrap="square" rtlCol="0">
              <a:spAutoFit/>
            </a:bodyPr>
            <a:lstStyle/>
            <a:p>
              <a:pPr algn="ctr"/>
              <a:r>
                <a:rPr lang="en-US" sz="3000" i="1" smtClean="0">
                  <a:solidFill>
                    <a:srgbClr val="002060"/>
                  </a:solidFill>
                  <a:latin typeface="Arial" panose="020B0604020202020204" pitchFamily="34" charset="0"/>
                  <a:cs typeface="Arial" panose="020B0604020202020204" pitchFamily="34" charset="0"/>
                </a:rPr>
                <a:t>Hình 1. Trang tính chưa được định dạng </a:t>
              </a:r>
              <a:endParaRPr lang="en-US" sz="3000" i="1">
                <a:solidFill>
                  <a:srgbClr val="002060"/>
                </a:solidFill>
                <a:latin typeface="Arial" panose="020B0604020202020204" pitchFamily="34" charset="0"/>
                <a:cs typeface="Arial" panose="020B0604020202020204" pitchFamily="34" charset="0"/>
              </a:endParaRPr>
            </a:p>
          </p:txBody>
        </p:sp>
      </p:grpSp>
      <p:sp>
        <p:nvSpPr>
          <p:cNvPr id="4" name="TextBox 3"/>
          <p:cNvSpPr txBox="1"/>
          <p:nvPr/>
        </p:nvSpPr>
        <p:spPr>
          <a:xfrm>
            <a:off x="838200" y="933664"/>
            <a:ext cx="1219200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a:latin typeface="Arial" panose="020B0604020202020204" pitchFamily="34" charset="0"/>
                <a:cs typeface="Arial" panose="020B0604020202020204" pitchFamily="34" charset="0"/>
              </a:rPr>
              <a:t>Quan sát </a:t>
            </a:r>
            <a:r>
              <a:rPr lang="en-US" sz="4500" b="1" i="1">
                <a:latin typeface="Arial" panose="020B0604020202020204" pitchFamily="34" charset="0"/>
                <a:cs typeface="Arial" panose="020B0604020202020204" pitchFamily="34" charset="0"/>
              </a:rPr>
              <a:t>hình 1 </a:t>
            </a:r>
            <a:r>
              <a:rPr lang="en-US" sz="4500">
                <a:latin typeface="Arial" panose="020B0604020202020204" pitchFamily="34" charset="0"/>
                <a:cs typeface="Arial" panose="020B0604020202020204" pitchFamily="34" charset="0"/>
              </a:rPr>
              <a:t>và trả lời câu hỏi sau</a:t>
            </a:r>
            <a:r>
              <a:rPr lang="en-US" sz="4500"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p:txBody>
      </p:sp>
      <p:sp>
        <p:nvSpPr>
          <p:cNvPr id="6" name="Rounded Rectangular Callout 5"/>
          <p:cNvSpPr/>
          <p:nvPr/>
        </p:nvSpPr>
        <p:spPr>
          <a:xfrm>
            <a:off x="802640" y="6241265"/>
            <a:ext cx="10896600" cy="2297271"/>
          </a:xfrm>
          <a:prstGeom prst="wedgeRoundRectCallout">
            <a:avLst>
              <a:gd name="adj1" fmla="val 43130"/>
              <a:gd name="adj2" fmla="val -66641"/>
              <a:gd name="adj3" fmla="val 16667"/>
            </a:avLst>
          </a:prstGeom>
          <a:solidFill>
            <a:srgbClr val="E9D8C4"/>
          </a:solidFill>
          <a:ln>
            <a:solidFill>
              <a:srgbClr val="E9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Tại sao chữ ở các ô tính C2, D2, B3, B7 lại bị che khuất và chữ ở ô tính G2 lại tràn sang ô tính H2?</a:t>
            </a:r>
          </a:p>
        </p:txBody>
      </p:sp>
      <p:sp>
        <p:nvSpPr>
          <p:cNvPr id="7" name="Oval Callout 6"/>
          <p:cNvSpPr/>
          <p:nvPr/>
        </p:nvSpPr>
        <p:spPr>
          <a:xfrm>
            <a:off x="12382501" y="6292909"/>
            <a:ext cx="4686299" cy="2819547"/>
          </a:xfrm>
          <a:prstGeom prst="wedgeEllipseCallout">
            <a:avLst>
              <a:gd name="adj1" fmla="val -61783"/>
              <a:gd name="adj2" fmla="val -91963"/>
            </a:avLst>
          </a:prstGeom>
          <a:solidFill>
            <a:schemeClr val="accent1">
              <a:lumMod val="20000"/>
              <a:lumOff val="8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smtClean="0">
                <a:solidFill>
                  <a:schemeClr val="tx1"/>
                </a:solidFill>
                <a:latin typeface="Arial" panose="020B0604020202020204" pitchFamily="34" charset="0"/>
                <a:cs typeface="Arial" panose="020B0604020202020204" pitchFamily="34" charset="0"/>
              </a:rPr>
              <a:t>Làm sao để dữ liệu không bị che khuất?</a:t>
            </a:r>
            <a:endParaRPr lang="en-US" sz="3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6671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701201" y="1104900"/>
            <a:ext cx="128016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a:t>Khi dữ liệu trong ô tính dài hơn độ rộng của cột thì:</a:t>
            </a:r>
            <a:r>
              <a:rPr lang="en-US" sz="4000" smtClean="0"/>
              <a:t> </a:t>
            </a:r>
            <a:endParaRPr lang="en-US" sz="4000"/>
          </a:p>
        </p:txBody>
      </p:sp>
      <p:grpSp>
        <p:nvGrpSpPr>
          <p:cNvPr id="13" name="Group 12"/>
          <p:cNvGrpSpPr/>
          <p:nvPr/>
        </p:nvGrpSpPr>
        <p:grpSpPr>
          <a:xfrm>
            <a:off x="1600200" y="2320784"/>
            <a:ext cx="6324600" cy="4265626"/>
            <a:chOff x="1600200" y="2325674"/>
            <a:chExt cx="6324600" cy="4265626"/>
          </a:xfrm>
        </p:grpSpPr>
        <p:sp>
          <p:nvSpPr>
            <p:cNvPr id="3" name="Rounded Rectangle 2"/>
            <p:cNvSpPr/>
            <p:nvPr/>
          </p:nvSpPr>
          <p:spPr>
            <a:xfrm>
              <a:off x="1600200" y="2933700"/>
              <a:ext cx="6324600" cy="36576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Dữ liệu sẽ tràn sang ô tính liền kề nếu các ô tính này chưa có dữ liệu.</a:t>
              </a:r>
              <a:endParaRPr lang="en-US" sz="4000">
                <a:solidFill>
                  <a:schemeClr val="tx1"/>
                </a:solidFill>
              </a:endParaRPr>
            </a:p>
          </p:txBody>
        </p:sp>
        <p:sp>
          <p:nvSpPr>
            <p:cNvPr id="5" name="Oval 4"/>
            <p:cNvSpPr/>
            <p:nvPr/>
          </p:nvSpPr>
          <p:spPr>
            <a:xfrm>
              <a:off x="4194850" y="2325674"/>
              <a:ext cx="1135299" cy="1066800"/>
            </a:xfrm>
            <a:prstGeom prst="ellipse">
              <a:avLst/>
            </a:prstGeom>
            <a:solidFill>
              <a:srgbClr val="8D6A4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bg1"/>
                  </a:solidFill>
                  <a:latin typeface="Arial" panose="020B0604020202020204" pitchFamily="34" charset="0"/>
                  <a:cs typeface="Arial" panose="020B0604020202020204" pitchFamily="34" charset="0"/>
                </a:rPr>
                <a:t>1</a:t>
              </a:r>
              <a:endParaRPr lang="en-US" sz="4500" b="1">
                <a:solidFill>
                  <a:schemeClr val="bg1"/>
                </a:solidFill>
                <a:latin typeface="Arial" panose="020B0604020202020204" pitchFamily="34" charset="0"/>
                <a:cs typeface="Arial" panose="020B0604020202020204" pitchFamily="34" charset="0"/>
              </a:endParaRPr>
            </a:p>
          </p:txBody>
        </p:sp>
      </p:grpSp>
      <p:grpSp>
        <p:nvGrpSpPr>
          <p:cNvPr id="9" name="Group 8"/>
          <p:cNvGrpSpPr/>
          <p:nvPr/>
        </p:nvGrpSpPr>
        <p:grpSpPr>
          <a:xfrm>
            <a:off x="10340501" y="2428240"/>
            <a:ext cx="6324600" cy="4163060"/>
            <a:chOff x="9906000" y="2400300"/>
            <a:chExt cx="6324600" cy="4163060"/>
          </a:xfrm>
        </p:grpSpPr>
        <p:sp>
          <p:nvSpPr>
            <p:cNvPr id="14" name="Rounded Rectangle 13"/>
            <p:cNvSpPr/>
            <p:nvPr/>
          </p:nvSpPr>
          <p:spPr>
            <a:xfrm>
              <a:off x="9906000" y="2905760"/>
              <a:ext cx="6324600" cy="36576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Dữ liệu sẽ bị che khuất nếu các ô tính liền kề đã có dữ liệu.</a:t>
              </a:r>
              <a:endParaRPr lang="en-US" sz="4000">
                <a:solidFill>
                  <a:schemeClr val="tx1"/>
                </a:solidFill>
              </a:endParaRPr>
            </a:p>
          </p:txBody>
        </p:sp>
        <p:sp>
          <p:nvSpPr>
            <p:cNvPr id="17" name="Oval 16"/>
            <p:cNvSpPr/>
            <p:nvPr/>
          </p:nvSpPr>
          <p:spPr>
            <a:xfrm>
              <a:off x="12500651" y="2400300"/>
              <a:ext cx="1135299" cy="1066800"/>
            </a:xfrm>
            <a:prstGeom prst="ellipse">
              <a:avLst/>
            </a:prstGeom>
            <a:solidFill>
              <a:srgbClr val="8D6A4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bg1"/>
                  </a:solidFill>
                  <a:latin typeface="Arial" panose="020B0604020202020204" pitchFamily="34" charset="0"/>
                  <a:cs typeface="Arial" panose="020B0604020202020204" pitchFamily="34" charset="0"/>
                </a:rPr>
                <a:t>2</a:t>
              </a:r>
            </a:p>
          </p:txBody>
        </p:sp>
      </p:grpSp>
      <p:sp>
        <p:nvSpPr>
          <p:cNvPr id="15" name="Right Arrow 14"/>
          <p:cNvSpPr/>
          <p:nvPr/>
        </p:nvSpPr>
        <p:spPr>
          <a:xfrm>
            <a:off x="671122" y="8058981"/>
            <a:ext cx="990600" cy="762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31123" y="7331985"/>
            <a:ext cx="15179159" cy="2215991"/>
          </a:xfrm>
          <a:prstGeom prst="rect">
            <a:avLst/>
          </a:prstGeom>
          <a:noFill/>
        </p:spPr>
        <p:txBody>
          <a:bodyPr wrap="square" rtlCol="0">
            <a:spAutoFit/>
          </a:bodyPr>
          <a:lstStyle/>
          <a:p>
            <a:pPr algn="just">
              <a:lnSpc>
                <a:spcPct val="150000"/>
              </a:lnSpc>
            </a:pPr>
            <a:r>
              <a:rPr lang="en-US" sz="4000" smtClean="0">
                <a:latin typeface="Arial" panose="020B0604020202020204" pitchFamily="34" charset="0"/>
                <a:cs typeface="Arial" panose="020B0604020202020204" pitchFamily="34" charset="0"/>
              </a:rPr>
              <a:t>Điều chỉnh bằng nút lệnh </a:t>
            </a:r>
            <a:r>
              <a:rPr lang="en-US" sz="4000" b="1" i="1">
                <a:latin typeface="Arial" panose="020B0604020202020204" pitchFamily="34" charset="0"/>
                <a:cs typeface="Arial" panose="020B0604020202020204" pitchFamily="34" charset="0"/>
              </a:rPr>
              <a:t>Wrap </a:t>
            </a:r>
            <a:r>
              <a:rPr lang="en-US" sz="4000" b="1" i="1" smtClean="0">
                <a:latin typeface="Arial" panose="020B0604020202020204" pitchFamily="34" charset="0"/>
                <a:cs typeface="Arial" panose="020B0604020202020204" pitchFamily="34" charset="0"/>
              </a:rPr>
              <a:t>Text: </a:t>
            </a:r>
            <a:r>
              <a:rPr lang="en-US" sz="4000">
                <a:latin typeface="Arial" panose="020B0604020202020204" pitchFamily="34" charset="0"/>
                <a:cs typeface="Arial" panose="020B0604020202020204" pitchFamily="34" charset="0"/>
              </a:rPr>
              <a:t>có tác dụng điều chỉnh dữ liệu trong ô tính của Excel để phù hợp với chiều dài của chữ và ô.</a:t>
            </a:r>
          </a:p>
          <a:p>
            <a:pPr algn="just"/>
            <a:endParaRPr lang="en-US"/>
          </a:p>
        </p:txBody>
      </p:sp>
    </p:spTree>
    <p:extLst>
      <p:ext uri="{BB962C8B-B14F-4D97-AF65-F5344CB8AC3E}">
        <p14:creationId xmlns:p14="http://schemas.microsoft.com/office/powerpoint/2010/main" val="82738227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10" name="Group 9"/>
          <p:cNvGrpSpPr/>
          <p:nvPr/>
        </p:nvGrpSpPr>
        <p:grpSpPr>
          <a:xfrm>
            <a:off x="691442" y="4993437"/>
            <a:ext cx="8225269" cy="4186999"/>
            <a:chOff x="2366405" y="5448476"/>
            <a:chExt cx="8225269" cy="4186999"/>
          </a:xfrm>
        </p:grpSpPr>
        <p:pic>
          <p:nvPicPr>
            <p:cNvPr id="6" name="Picture 5"/>
            <p:cNvPicPr>
              <a:picLocks noChangeAspect="1"/>
            </p:cNvPicPr>
            <p:nvPr/>
          </p:nvPicPr>
          <p:blipFill rotWithShape="1">
            <a:blip r:embed="rId2"/>
            <a:srcRect t="2816" r="1801"/>
            <a:stretch/>
          </p:blipFill>
          <p:spPr>
            <a:xfrm>
              <a:off x="2366405" y="5448476"/>
              <a:ext cx="8225269" cy="3017807"/>
            </a:xfrm>
            <a:prstGeom prst="rect">
              <a:avLst/>
            </a:prstGeom>
          </p:spPr>
        </p:pic>
        <p:sp>
          <p:nvSpPr>
            <p:cNvPr id="8" name="TextBox 7"/>
            <p:cNvSpPr txBox="1"/>
            <p:nvPr/>
          </p:nvSpPr>
          <p:spPr>
            <a:xfrm>
              <a:off x="2518930" y="8373655"/>
              <a:ext cx="7535139" cy="1261820"/>
            </a:xfrm>
            <a:prstGeom prst="rect">
              <a:avLst/>
            </a:prstGeom>
            <a:noFill/>
          </p:spPr>
          <p:txBody>
            <a:bodyPr wrap="square" rtlCol="0">
              <a:spAutoFit/>
            </a:bodyPr>
            <a:lstStyle/>
            <a:p>
              <a:pPr algn="ctr">
                <a:lnSpc>
                  <a:spcPct val="150000"/>
                </a:lnSpc>
              </a:pPr>
              <a:r>
                <a:rPr lang="en-US" sz="2700" i="1" smtClean="0">
                  <a:solidFill>
                    <a:srgbClr val="002060"/>
                  </a:solidFill>
                  <a:latin typeface="Arial" panose="020B0604020202020204" pitchFamily="34" charset="0"/>
                  <a:cs typeface="Arial" panose="020B0604020202020204" pitchFamily="34" charset="0"/>
                </a:rPr>
                <a:t>Hình 5. Định dạng kí tự, căn lề, thiết lập chế độ xuống dòng  khi dữ liệu tràn ô tính </a:t>
              </a:r>
              <a:endParaRPr lang="en-US" sz="2700" i="1">
                <a:solidFill>
                  <a:srgbClr val="002060"/>
                </a:solidFill>
                <a:latin typeface="Arial" panose="020B0604020202020204" pitchFamily="34" charset="0"/>
                <a:cs typeface="Arial" panose="020B0604020202020204" pitchFamily="34" charset="0"/>
              </a:endParaRPr>
            </a:p>
          </p:txBody>
        </p:sp>
      </p:grpSp>
      <p:grpSp>
        <p:nvGrpSpPr>
          <p:cNvPr id="11" name="Group 10"/>
          <p:cNvGrpSpPr/>
          <p:nvPr/>
        </p:nvGrpSpPr>
        <p:grpSpPr>
          <a:xfrm>
            <a:off x="9130292" y="4993437"/>
            <a:ext cx="8433723" cy="4621245"/>
            <a:chOff x="10172996" y="3457927"/>
            <a:chExt cx="8433723" cy="462124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996" y="3457927"/>
              <a:ext cx="8433723" cy="3237187"/>
            </a:xfrm>
            <a:prstGeom prst="rect">
              <a:avLst/>
            </a:prstGeom>
          </p:spPr>
        </p:pic>
        <p:sp>
          <p:nvSpPr>
            <p:cNvPr id="22" name="TextBox 21"/>
            <p:cNvSpPr txBox="1"/>
            <p:nvPr/>
          </p:nvSpPr>
          <p:spPr>
            <a:xfrm>
              <a:off x="11158557" y="6740344"/>
              <a:ext cx="5984961" cy="1338828"/>
            </a:xfrm>
            <a:prstGeom prst="rect">
              <a:avLst/>
            </a:prstGeom>
            <a:noFill/>
          </p:spPr>
          <p:txBody>
            <a:bodyPr wrap="square" rtlCol="0">
              <a:spAutoFit/>
            </a:bodyPr>
            <a:lstStyle/>
            <a:p>
              <a:pPr algn="ctr">
                <a:lnSpc>
                  <a:spcPct val="150000"/>
                </a:lnSpc>
              </a:pPr>
              <a:r>
                <a:rPr lang="en-US" sz="2700" i="1" smtClean="0">
                  <a:solidFill>
                    <a:srgbClr val="002060"/>
                  </a:solidFill>
                  <a:latin typeface="Arial" panose="020B0604020202020204" pitchFamily="34" charset="0"/>
                  <a:cs typeface="Arial" panose="020B0604020202020204" pitchFamily="34" charset="0"/>
                </a:rPr>
                <a:t>Hình 6. Kết quả sau định dạng và điều chỉnh độ rộng của cột </a:t>
              </a:r>
              <a:endParaRPr lang="en-US" sz="2700" i="1">
                <a:solidFill>
                  <a:srgbClr val="002060"/>
                </a:solidFill>
                <a:latin typeface="Arial" panose="020B0604020202020204" pitchFamily="34" charset="0"/>
                <a:cs typeface="Arial" panose="020B0604020202020204" pitchFamily="34" charset="0"/>
              </a:endParaRPr>
            </a:p>
          </p:txBody>
        </p:sp>
      </p:grpSp>
      <p:grpSp>
        <p:nvGrpSpPr>
          <p:cNvPr id="24" name="Group 23"/>
          <p:cNvGrpSpPr/>
          <p:nvPr/>
        </p:nvGrpSpPr>
        <p:grpSpPr>
          <a:xfrm>
            <a:off x="883210" y="773614"/>
            <a:ext cx="16494163" cy="3859174"/>
            <a:chOff x="883210" y="813057"/>
            <a:chExt cx="16494163" cy="3859174"/>
          </a:xfrm>
        </p:grpSpPr>
        <p:sp>
          <p:nvSpPr>
            <p:cNvPr id="12" name="TextBox 11"/>
            <p:cNvSpPr txBox="1"/>
            <p:nvPr/>
          </p:nvSpPr>
          <p:spPr>
            <a:xfrm>
              <a:off x="883210" y="1505407"/>
              <a:ext cx="16494163" cy="3166824"/>
            </a:xfrm>
            <a:prstGeom prst="roundRect">
              <a:avLst/>
            </a:prstGeom>
            <a:solidFill>
              <a:srgbClr val="E4D7C4"/>
            </a:solidFill>
            <a:ln>
              <a:solidFill>
                <a:srgbClr val="E4D7C4"/>
              </a:solidFill>
            </a:ln>
          </p:spPr>
          <p:txBody>
            <a:bodyPr wrap="square" rtlCol="0">
              <a:spAutoFit/>
            </a:bodyPr>
            <a:lstStyle/>
            <a:p>
              <a:pPr algn="just">
                <a:lnSpc>
                  <a:spcPct val="150000"/>
                </a:lnSpc>
              </a:pPr>
              <a:r>
                <a:rPr lang="en-US" sz="4000" smtClean="0">
                  <a:latin typeface="Arial" panose="020B0604020202020204" pitchFamily="34" charset="0"/>
                  <a:cs typeface="Arial" panose="020B0604020202020204" pitchFamily="34" charset="0"/>
                </a:rPr>
                <a:t>Quan </a:t>
              </a:r>
              <a:r>
                <a:rPr lang="en-US" sz="4000">
                  <a:latin typeface="Arial" panose="020B0604020202020204" pitchFamily="34" charset="0"/>
                  <a:cs typeface="Arial" panose="020B0604020202020204" pitchFamily="34" charset="0"/>
                </a:rPr>
                <a:t>sát Hình 5, Hình 6 và trả lời câu hỏi: </a:t>
              </a:r>
              <a:r>
                <a:rPr lang="en-US" sz="4000" b="1" i="1">
                  <a:latin typeface="Arial" panose="020B0604020202020204" pitchFamily="34" charset="0"/>
                  <a:cs typeface="Arial" panose="020B0604020202020204" pitchFamily="34" charset="0"/>
                </a:rPr>
                <a:t>Em hãy nêu các bước định dạng văn bản, căn lề, thiết lập xuống dòng cho dữ liệu trong ô tính khi dữ liệu tràn ô tính</a:t>
              </a:r>
              <a:r>
                <a:rPr lang="en-US" sz="4000" b="1" i="1" smtClean="0">
                  <a:latin typeface="Arial" panose="020B0604020202020204" pitchFamily="34" charset="0"/>
                  <a:cs typeface="Arial" panose="020B0604020202020204" pitchFamily="34" charset="0"/>
                </a:rPr>
                <a:t>.</a:t>
              </a:r>
              <a:endParaRPr lang="en-US" sz="4000" b="1" i="1">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8308094" y="813057"/>
              <a:ext cx="1217234" cy="1066601"/>
            </a:xfrm>
            <a:prstGeom prst="rect">
              <a:avLst/>
            </a:prstGeom>
          </p:spPr>
        </p:pic>
      </p:grpSp>
    </p:spTree>
    <p:extLst>
      <p:ext uri="{BB962C8B-B14F-4D97-AF65-F5344CB8AC3E}">
        <p14:creationId xmlns:p14="http://schemas.microsoft.com/office/powerpoint/2010/main" val="34182406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892993" y="811224"/>
            <a:ext cx="16474598" cy="183960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000" b="1" i="1"/>
              <a:t>Các bước thao tác định dạng văn bản, căn lề và thiết lập xuống dòng cho dữ </a:t>
            </a:r>
            <a:r>
              <a:rPr lang="vi-VN" sz="4000" b="1" i="1" smtClean="0"/>
              <a:t>liệu</a:t>
            </a:r>
            <a:r>
              <a:rPr lang="en-US" sz="4000" b="1" i="1" smtClean="0"/>
              <a:t>:</a:t>
            </a:r>
            <a:r>
              <a:rPr lang="vi-VN" sz="4000" b="1" i="1" smtClean="0"/>
              <a:t> </a:t>
            </a:r>
            <a:endParaRPr lang="en-US" sz="4000" b="1" i="1"/>
          </a:p>
        </p:txBody>
      </p:sp>
      <p:sp>
        <p:nvSpPr>
          <p:cNvPr id="3" name="Rounded Rectangle 2"/>
          <p:cNvSpPr/>
          <p:nvPr/>
        </p:nvSpPr>
        <p:spPr>
          <a:xfrm>
            <a:off x="1376680" y="3397426"/>
            <a:ext cx="6858000" cy="18288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1: </a:t>
            </a:r>
            <a:r>
              <a:rPr lang="vi-VN" sz="4000" smtClean="0">
                <a:solidFill>
                  <a:schemeClr val="tx1"/>
                </a:solidFill>
              </a:rPr>
              <a:t>Chọn </a:t>
            </a:r>
            <a:r>
              <a:rPr lang="vi-VN" sz="4000">
                <a:solidFill>
                  <a:schemeClr val="tx1"/>
                </a:solidFill>
              </a:rPr>
              <a:t>khối ô tính cần định dạng.</a:t>
            </a:r>
            <a:endParaRPr lang="en-US" sz="4000">
              <a:solidFill>
                <a:schemeClr val="tx1"/>
              </a:solidFill>
            </a:endParaRPr>
          </a:p>
        </p:txBody>
      </p:sp>
      <p:sp>
        <p:nvSpPr>
          <p:cNvPr id="17" name="Rounded Rectangle 16"/>
          <p:cNvSpPr/>
          <p:nvPr/>
        </p:nvSpPr>
        <p:spPr>
          <a:xfrm>
            <a:off x="10058400" y="3312993"/>
            <a:ext cx="6858000" cy="18288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a:t>
            </a:r>
            <a:r>
              <a:rPr lang="en-US" sz="4000" b="1" smtClean="0">
                <a:solidFill>
                  <a:schemeClr val="tx1"/>
                </a:solidFill>
                <a:latin typeface="Arial" panose="020B0604020202020204" pitchFamily="34" charset="0"/>
                <a:cs typeface="Arial" panose="020B0604020202020204" pitchFamily="34" charset="0"/>
              </a:rPr>
              <a:t>2</a:t>
            </a:r>
            <a:r>
              <a:rPr lang="vi-VN" sz="4000" b="1" smtClean="0">
                <a:solidFill>
                  <a:schemeClr val="tx1"/>
                </a:solidFill>
              </a:rPr>
              <a:t>: </a:t>
            </a:r>
            <a:r>
              <a:rPr lang="vi-VN" sz="4000" smtClean="0">
                <a:solidFill>
                  <a:schemeClr val="tx1"/>
                </a:solidFill>
              </a:rPr>
              <a:t>Chọn </a:t>
            </a:r>
            <a:r>
              <a:rPr lang="en-US" sz="4000" smtClean="0">
                <a:solidFill>
                  <a:schemeClr val="tx1"/>
                </a:solidFill>
                <a:latin typeface="Arial" panose="020B0604020202020204" pitchFamily="34" charset="0"/>
                <a:cs typeface="Arial" panose="020B0604020202020204" pitchFamily="34" charset="0"/>
              </a:rPr>
              <a:t>kiểu chữ và màu chữ </a:t>
            </a:r>
            <a:endParaRPr lang="en-US" sz="4000">
              <a:solidFill>
                <a:schemeClr val="tx1"/>
              </a:solidFill>
              <a:latin typeface="Arial" panose="020B0604020202020204" pitchFamily="34" charset="0"/>
              <a:cs typeface="Arial" panose="020B0604020202020204" pitchFamily="34" charset="0"/>
            </a:endParaRPr>
          </a:p>
        </p:txBody>
      </p:sp>
      <p:sp>
        <p:nvSpPr>
          <p:cNvPr id="25" name="Rounded Rectangle 24"/>
          <p:cNvSpPr/>
          <p:nvPr/>
        </p:nvSpPr>
        <p:spPr>
          <a:xfrm>
            <a:off x="1371600" y="6534987"/>
            <a:ext cx="6858000" cy="18288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a:t>
            </a:r>
            <a:r>
              <a:rPr lang="en-US" sz="4000" b="1">
                <a:solidFill>
                  <a:schemeClr val="tx1"/>
                </a:solidFill>
                <a:latin typeface="Arial" panose="020B0604020202020204" pitchFamily="34" charset="0"/>
                <a:cs typeface="Arial" panose="020B0604020202020204" pitchFamily="34" charset="0"/>
              </a:rPr>
              <a:t>3</a:t>
            </a:r>
            <a:r>
              <a:rPr lang="vi-VN" sz="4000" b="1" smtClean="0">
                <a:solidFill>
                  <a:schemeClr val="tx1"/>
                </a:solidFill>
              </a:rPr>
              <a:t>: </a:t>
            </a:r>
            <a:r>
              <a:rPr lang="vi-VN" sz="4000">
                <a:solidFill>
                  <a:schemeClr val="tx1"/>
                </a:solidFill>
              </a:rPr>
              <a:t>Chọn căn lề theo chiều dọc và chiều ngang.</a:t>
            </a:r>
            <a:endParaRPr lang="en-US" sz="400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10058400" y="6534987"/>
            <a:ext cx="6858000" cy="182880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a:t>
            </a:r>
            <a:r>
              <a:rPr lang="en-US" sz="4000" b="1">
                <a:solidFill>
                  <a:schemeClr val="tx1"/>
                </a:solidFill>
                <a:latin typeface="Arial" panose="020B0604020202020204" pitchFamily="34" charset="0"/>
                <a:cs typeface="Arial" panose="020B0604020202020204" pitchFamily="34" charset="0"/>
              </a:rPr>
              <a:t>4</a:t>
            </a:r>
            <a:r>
              <a:rPr lang="vi-VN" sz="4000" b="1" smtClean="0">
                <a:solidFill>
                  <a:schemeClr val="tx1"/>
                </a:solidFill>
              </a:rPr>
              <a:t>: </a:t>
            </a:r>
            <a:r>
              <a:rPr lang="vi-VN" sz="4000">
                <a:solidFill>
                  <a:schemeClr val="tx1"/>
                </a:solidFill>
              </a:rPr>
              <a:t>Chọn </a:t>
            </a:r>
            <a:r>
              <a:rPr lang="vi-VN" sz="4000" b="1" i="1">
                <a:solidFill>
                  <a:schemeClr val="tx1"/>
                </a:solidFill>
              </a:rPr>
              <a:t>Wrap Text </a:t>
            </a:r>
            <a:r>
              <a:rPr lang="vi-VN" sz="4000">
                <a:solidFill>
                  <a:schemeClr val="tx1"/>
                </a:solidFill>
              </a:rPr>
              <a:t>để thiết lập xuống </a:t>
            </a:r>
            <a:r>
              <a:rPr lang="vi-VN" sz="4000" smtClean="0">
                <a:solidFill>
                  <a:schemeClr val="tx1"/>
                </a:solidFill>
              </a:rPr>
              <a:t>dòng</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41402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5" name="TextBox 4"/>
          <p:cNvSpPr txBox="1"/>
          <p:nvPr/>
        </p:nvSpPr>
        <p:spPr>
          <a:xfrm>
            <a:off x="5410198" y="928926"/>
            <a:ext cx="7543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THẢO LUẬN NHÓM ĐÔI </a:t>
            </a:r>
            <a:endParaRPr lang="en-US" sz="5000" b="1">
              <a:latin typeface="Arial" panose="020B0604020202020204" pitchFamily="34" charset="0"/>
              <a:cs typeface="Arial" panose="020B0604020202020204" pitchFamily="34" charset="0"/>
            </a:endParaRPr>
          </a:p>
        </p:txBody>
      </p:sp>
      <p:grpSp>
        <p:nvGrpSpPr>
          <p:cNvPr id="7" name="Group 6"/>
          <p:cNvGrpSpPr/>
          <p:nvPr/>
        </p:nvGrpSpPr>
        <p:grpSpPr>
          <a:xfrm>
            <a:off x="1295400" y="2825324"/>
            <a:ext cx="6858000" cy="5855167"/>
            <a:chOff x="1905000" y="2061394"/>
            <a:chExt cx="6858000" cy="5855167"/>
          </a:xfrm>
        </p:grpSpPr>
        <p:sp>
          <p:nvSpPr>
            <p:cNvPr id="6" name="TextBox 5"/>
            <p:cNvSpPr txBox="1"/>
            <p:nvPr/>
          </p:nvSpPr>
          <p:spPr>
            <a:xfrm>
              <a:off x="1905000" y="3771900"/>
              <a:ext cx="6858000" cy="4144661"/>
            </a:xfrm>
            <a:prstGeom prst="rect">
              <a:avLst/>
            </a:prstGeom>
            <a:noFill/>
          </p:spPr>
          <p:txBody>
            <a:bodyPr wrap="square" rtlCol="0">
              <a:spAutoFit/>
            </a:bodyPr>
            <a:lstStyle/>
            <a:p>
              <a:pPr algn="just">
                <a:lnSpc>
                  <a:spcPct val="150000"/>
                </a:lnSpc>
              </a:pPr>
              <a:r>
                <a:rPr lang="en-US" sz="3600">
                  <a:latin typeface="Arial" panose="020B0604020202020204" pitchFamily="34" charset="0"/>
                  <a:cs typeface="Arial" panose="020B0604020202020204" pitchFamily="34" charset="0"/>
                </a:rPr>
                <a:t>Nêu các thao tác căn lề dữ liệu các ô tính trong khối ô tính A3:A8 và khối ô tính C3:G8 trong Hình 1 để có kết quả tương tự như Hình 2</a:t>
              </a:r>
              <a:r>
                <a:rPr lang="en-US" sz="3600" smtClean="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pic>
          <p:nvPicPr>
            <p:cNvPr id="14"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114800" y="2061394"/>
              <a:ext cx="1657272" cy="1733094"/>
            </a:xfrm>
            <a:prstGeom prst="rect">
              <a:avLst/>
            </a:prstGeom>
          </p:spPr>
        </p:pic>
      </p:grpSp>
      <p:grpSp>
        <p:nvGrpSpPr>
          <p:cNvPr id="16" name="Group 15"/>
          <p:cNvGrpSpPr/>
          <p:nvPr/>
        </p:nvGrpSpPr>
        <p:grpSpPr>
          <a:xfrm>
            <a:off x="8436696" y="1969089"/>
            <a:ext cx="9070282" cy="3172704"/>
            <a:chOff x="990600" y="2796234"/>
            <a:chExt cx="9070282" cy="3172704"/>
          </a:xfrm>
        </p:grpSpPr>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90600" y="2796234"/>
              <a:ext cx="9070282" cy="2313747"/>
            </a:xfrm>
            <a:prstGeom prst="rect">
              <a:avLst/>
            </a:prstGeom>
          </p:spPr>
        </p:pic>
        <p:sp>
          <p:nvSpPr>
            <p:cNvPr id="23" name="TextBox 22"/>
            <p:cNvSpPr txBox="1"/>
            <p:nvPr/>
          </p:nvSpPr>
          <p:spPr>
            <a:xfrm>
              <a:off x="1016000" y="5414940"/>
              <a:ext cx="8382000" cy="553998"/>
            </a:xfrm>
            <a:prstGeom prst="rect">
              <a:avLst/>
            </a:prstGeom>
            <a:noFill/>
          </p:spPr>
          <p:txBody>
            <a:bodyPr wrap="square" rtlCol="0">
              <a:spAutoFit/>
            </a:bodyPr>
            <a:lstStyle/>
            <a:p>
              <a:pPr algn="ctr"/>
              <a:r>
                <a:rPr lang="en-US" sz="3000" i="1" smtClean="0">
                  <a:solidFill>
                    <a:srgbClr val="002060"/>
                  </a:solidFill>
                  <a:latin typeface="Arial" panose="020B0604020202020204" pitchFamily="34" charset="0"/>
                  <a:cs typeface="Arial" panose="020B0604020202020204" pitchFamily="34" charset="0"/>
                </a:rPr>
                <a:t>Hình 1. Trang tính chưa được định dạng </a:t>
              </a:r>
              <a:endParaRPr lang="en-US" sz="3000" i="1">
                <a:solidFill>
                  <a:srgbClr val="002060"/>
                </a:solidFill>
                <a:latin typeface="Arial" panose="020B0604020202020204" pitchFamily="34" charset="0"/>
                <a:cs typeface="Arial" panose="020B0604020202020204" pitchFamily="34" charset="0"/>
              </a:endParaRPr>
            </a:p>
          </p:txBody>
        </p:sp>
      </p:grpSp>
      <p:grpSp>
        <p:nvGrpSpPr>
          <p:cNvPr id="24" name="Group 23"/>
          <p:cNvGrpSpPr/>
          <p:nvPr/>
        </p:nvGrpSpPr>
        <p:grpSpPr>
          <a:xfrm>
            <a:off x="8747599" y="5958844"/>
            <a:ext cx="8564005" cy="3768972"/>
            <a:chOff x="7924799" y="5631596"/>
            <a:chExt cx="8649625" cy="3928157"/>
          </a:xfrm>
        </p:grpSpPr>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4799" y="5631596"/>
              <a:ext cx="8649625" cy="3291031"/>
            </a:xfrm>
            <a:prstGeom prst="rect">
              <a:avLst/>
            </a:prstGeom>
          </p:spPr>
        </p:pic>
        <p:sp>
          <p:nvSpPr>
            <p:cNvPr id="28" name="TextBox 27"/>
            <p:cNvSpPr txBox="1"/>
            <p:nvPr/>
          </p:nvSpPr>
          <p:spPr>
            <a:xfrm>
              <a:off x="8192424" y="9005755"/>
              <a:ext cx="8382000" cy="553998"/>
            </a:xfrm>
            <a:prstGeom prst="rect">
              <a:avLst/>
            </a:prstGeom>
            <a:noFill/>
          </p:spPr>
          <p:txBody>
            <a:bodyPr wrap="square" rtlCol="0">
              <a:spAutoFit/>
            </a:bodyPr>
            <a:lstStyle/>
            <a:p>
              <a:pPr algn="ctr"/>
              <a:r>
                <a:rPr lang="en-US" sz="3000" i="1" smtClean="0">
                  <a:solidFill>
                    <a:srgbClr val="002060"/>
                  </a:solidFill>
                  <a:latin typeface="Arial" panose="020B0604020202020204" pitchFamily="34" charset="0"/>
                  <a:cs typeface="Arial" panose="020B0604020202020204" pitchFamily="34" charset="0"/>
                </a:rPr>
                <a:t>Hình 2. Trang tính đã được định dạng </a:t>
              </a:r>
              <a:endParaRPr lang="en-US" sz="3000" i="1">
                <a:solidFill>
                  <a:srgbClr val="002060"/>
                </a:solidFill>
                <a:latin typeface="Arial" panose="020B0604020202020204" pitchFamily="34" charset="0"/>
                <a:cs typeface="Arial" panose="020B0604020202020204" pitchFamily="34" charset="0"/>
              </a:endParaRPr>
            </a:p>
          </p:txBody>
        </p:sp>
      </p:grpSp>
      <p:sp>
        <p:nvSpPr>
          <p:cNvPr id="8" name="Down Arrow 7"/>
          <p:cNvSpPr/>
          <p:nvPr/>
        </p:nvSpPr>
        <p:spPr>
          <a:xfrm>
            <a:off x="12700993" y="5186925"/>
            <a:ext cx="461096" cy="75311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488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701201" y="952500"/>
            <a:ext cx="152400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a:latin typeface="Arial" panose="020B0604020202020204" pitchFamily="34" charset="0"/>
                <a:cs typeface="Arial" panose="020B0604020202020204" pitchFamily="34" charset="0"/>
              </a:rPr>
              <a:t>Thao tác căn lề dữ liệu các ô tính trong khối ô tính A3:A8:</a:t>
            </a:r>
          </a:p>
        </p:txBody>
      </p:sp>
      <p:sp>
        <p:nvSpPr>
          <p:cNvPr id="3" name="Rounded Rectangle 2"/>
          <p:cNvSpPr/>
          <p:nvPr/>
        </p:nvSpPr>
        <p:spPr>
          <a:xfrm>
            <a:off x="1295400" y="2324100"/>
            <a:ext cx="15697200" cy="1066800"/>
          </a:xfrm>
          <a:prstGeom prst="roundRect">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1: </a:t>
            </a:r>
            <a:r>
              <a:rPr lang="vi-VN" sz="4000">
                <a:solidFill>
                  <a:schemeClr val="tx1"/>
                </a:solidFill>
              </a:rPr>
              <a:t>Chọn ô tính A3, kéo thả chuột đến ô A8.</a:t>
            </a:r>
            <a:endParaRPr lang="en-US" sz="4000">
              <a:solidFill>
                <a:schemeClr val="tx1"/>
              </a:solidFill>
            </a:endParaRPr>
          </a:p>
        </p:txBody>
      </p:sp>
      <p:sp>
        <p:nvSpPr>
          <p:cNvPr id="25" name="Rounded Rectangle 24"/>
          <p:cNvSpPr/>
          <p:nvPr/>
        </p:nvSpPr>
        <p:spPr>
          <a:xfrm>
            <a:off x="1333498" y="4074993"/>
            <a:ext cx="15697200" cy="1066800"/>
          </a:xfrm>
          <a:prstGeom prst="roundRect">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a:t>
            </a:r>
            <a:r>
              <a:rPr lang="en-US" sz="4000" b="1" smtClean="0">
                <a:solidFill>
                  <a:schemeClr val="tx1"/>
                </a:solidFill>
                <a:latin typeface="Arial" panose="020B0604020202020204" pitchFamily="34" charset="0"/>
                <a:cs typeface="Arial" panose="020B0604020202020204" pitchFamily="34" charset="0"/>
              </a:rPr>
              <a:t>2</a:t>
            </a:r>
            <a:r>
              <a:rPr lang="vi-VN" sz="4000" b="1" smtClean="0">
                <a:solidFill>
                  <a:schemeClr val="tx1"/>
                </a:solidFill>
              </a:rPr>
              <a:t>: </a:t>
            </a:r>
            <a:r>
              <a:rPr lang="vi-VN" sz="4000">
                <a:solidFill>
                  <a:schemeClr val="tx1"/>
                </a:solidFill>
              </a:rPr>
              <a:t>Chọn </a:t>
            </a:r>
            <a:r>
              <a:rPr lang="en-US" sz="4000" smtClean="0">
                <a:solidFill>
                  <a:schemeClr val="tx1"/>
                </a:solidFill>
                <a:latin typeface="Arial" panose="020B0604020202020204" pitchFamily="34" charset="0"/>
                <a:cs typeface="Arial" panose="020B0604020202020204" pitchFamily="34" charset="0"/>
              </a:rPr>
              <a:t>cách thức căn lề cho dữ liệu:</a:t>
            </a:r>
            <a:endParaRPr lang="en-US" sz="400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4419600" y="5150140"/>
            <a:ext cx="0" cy="990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487400" y="5141793"/>
            <a:ext cx="0" cy="990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342309" y="6178350"/>
            <a:ext cx="6667500" cy="3039107"/>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Chọn </a:t>
            </a:r>
            <a:r>
              <a:rPr lang="en-US" sz="3600" b="1" i="1">
                <a:solidFill>
                  <a:schemeClr val="tx1"/>
                </a:solidFill>
                <a:latin typeface="Arial" panose="020B0604020202020204" pitchFamily="34" charset="0"/>
                <a:cs typeface="Arial" panose="020B0604020202020204" pitchFamily="34" charset="0"/>
              </a:rPr>
              <a:t>Home &gt; Alignment &gt; </a:t>
            </a:r>
            <a:r>
              <a:rPr lang="en-US" sz="3600">
                <a:solidFill>
                  <a:schemeClr val="tx1"/>
                </a:solidFill>
                <a:latin typeface="Arial" panose="020B0604020202020204" pitchFamily="34" charset="0"/>
                <a:cs typeface="Arial" panose="020B0604020202020204" pitchFamily="34" charset="0"/>
              </a:rPr>
              <a:t>Chọn dữ liệu căn lề theo chiều ngang: </a:t>
            </a:r>
            <a:r>
              <a:rPr lang="en-US" sz="3600" b="1">
                <a:solidFill>
                  <a:schemeClr val="tx1"/>
                </a:solidFill>
                <a:latin typeface="Arial" panose="020B0604020202020204" pitchFamily="34" charset="0"/>
                <a:cs typeface="Arial" panose="020B0604020202020204" pitchFamily="34" charset="0"/>
              </a:rPr>
              <a:t>Center</a:t>
            </a:r>
          </a:p>
        </p:txBody>
      </p:sp>
      <p:sp>
        <p:nvSpPr>
          <p:cNvPr id="29" name="Rounded Rectangle 28"/>
          <p:cNvSpPr/>
          <p:nvPr/>
        </p:nvSpPr>
        <p:spPr>
          <a:xfrm>
            <a:off x="10477500" y="6099716"/>
            <a:ext cx="6553198" cy="3039107"/>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Chọn </a:t>
            </a:r>
            <a:r>
              <a:rPr lang="en-US" sz="3600" b="1">
                <a:solidFill>
                  <a:schemeClr val="tx1"/>
                </a:solidFill>
                <a:latin typeface="Arial" panose="020B0604020202020204" pitchFamily="34" charset="0"/>
                <a:cs typeface="Arial" panose="020B0604020202020204" pitchFamily="34" charset="0"/>
              </a:rPr>
              <a:t>Home &gt; Alignment &gt; </a:t>
            </a:r>
            <a:r>
              <a:rPr lang="en-US" sz="3600">
                <a:solidFill>
                  <a:schemeClr val="tx1"/>
                </a:solidFill>
                <a:latin typeface="Arial" panose="020B0604020202020204" pitchFamily="34" charset="0"/>
                <a:cs typeface="Arial" panose="020B0604020202020204" pitchFamily="34" charset="0"/>
              </a:rPr>
              <a:t>Chọn dữ liệu căn lề theo chiều dọc: </a:t>
            </a:r>
            <a:r>
              <a:rPr lang="en-US" sz="3600" b="1">
                <a:solidFill>
                  <a:schemeClr val="tx1"/>
                </a:solidFill>
                <a:latin typeface="Arial" panose="020B0604020202020204" pitchFamily="34" charset="0"/>
                <a:cs typeface="Arial" panose="020B0604020202020204" pitchFamily="34" charset="0"/>
              </a:rPr>
              <a:t>Middle </a:t>
            </a:r>
            <a:r>
              <a:rPr lang="en-US" sz="3600" b="1" smtClean="0">
                <a:solidFill>
                  <a:schemeClr val="tx1"/>
                </a:solidFill>
                <a:latin typeface="Arial" panose="020B0604020202020204" pitchFamily="34" charset="0"/>
                <a:cs typeface="Arial" panose="020B0604020202020204" pitchFamily="34" charset="0"/>
              </a:rPr>
              <a:t>Align</a:t>
            </a:r>
            <a:endParaRPr lang="en-US" sz="36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1006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701201" y="952500"/>
            <a:ext cx="152400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a:latin typeface="Arial" panose="020B0604020202020204" pitchFamily="34" charset="0"/>
                <a:cs typeface="Arial" panose="020B0604020202020204" pitchFamily="34" charset="0"/>
              </a:rPr>
              <a:t>Thao tác căn lề dữ liệu các ô tính trong khối ô tính A3:G8:</a:t>
            </a:r>
          </a:p>
        </p:txBody>
      </p:sp>
      <p:sp>
        <p:nvSpPr>
          <p:cNvPr id="3" name="Rounded Rectangle 2"/>
          <p:cNvSpPr/>
          <p:nvPr/>
        </p:nvSpPr>
        <p:spPr>
          <a:xfrm>
            <a:off x="1295400" y="2324100"/>
            <a:ext cx="15697200" cy="10668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1: </a:t>
            </a:r>
            <a:r>
              <a:rPr lang="vi-VN" sz="4000">
                <a:solidFill>
                  <a:schemeClr val="tx1"/>
                </a:solidFill>
              </a:rPr>
              <a:t>Chọn ô tính A3, kéo thả chuột đến ô G8.</a:t>
            </a:r>
            <a:endParaRPr lang="en-US" sz="4000">
              <a:solidFill>
                <a:schemeClr val="tx1"/>
              </a:solidFill>
            </a:endParaRPr>
          </a:p>
        </p:txBody>
      </p:sp>
      <p:sp>
        <p:nvSpPr>
          <p:cNvPr id="25" name="Rounded Rectangle 24"/>
          <p:cNvSpPr/>
          <p:nvPr/>
        </p:nvSpPr>
        <p:spPr>
          <a:xfrm>
            <a:off x="1333498" y="4074993"/>
            <a:ext cx="15697200" cy="10668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a:t>
            </a:r>
            <a:r>
              <a:rPr lang="en-US" sz="4000" b="1" smtClean="0">
                <a:solidFill>
                  <a:schemeClr val="tx1"/>
                </a:solidFill>
                <a:latin typeface="Arial" panose="020B0604020202020204" pitchFamily="34" charset="0"/>
                <a:cs typeface="Arial" panose="020B0604020202020204" pitchFamily="34" charset="0"/>
              </a:rPr>
              <a:t>2</a:t>
            </a:r>
            <a:r>
              <a:rPr lang="vi-VN" sz="4000" b="1" smtClean="0">
                <a:solidFill>
                  <a:schemeClr val="tx1"/>
                </a:solidFill>
              </a:rPr>
              <a:t>: </a:t>
            </a:r>
            <a:r>
              <a:rPr lang="vi-VN" sz="4000">
                <a:solidFill>
                  <a:schemeClr val="tx1"/>
                </a:solidFill>
              </a:rPr>
              <a:t>Chọn </a:t>
            </a:r>
            <a:r>
              <a:rPr lang="en-US" sz="4000" smtClean="0">
                <a:solidFill>
                  <a:schemeClr val="tx1"/>
                </a:solidFill>
                <a:latin typeface="Arial" panose="020B0604020202020204" pitchFamily="34" charset="0"/>
                <a:cs typeface="Arial" panose="020B0604020202020204" pitchFamily="34" charset="0"/>
              </a:rPr>
              <a:t>cách thức căn lề cho dữ liệu:</a:t>
            </a:r>
            <a:endParaRPr lang="en-US" sz="400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4419600" y="5150140"/>
            <a:ext cx="0" cy="990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487400" y="5141793"/>
            <a:ext cx="0" cy="9906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342309" y="6178350"/>
            <a:ext cx="6667500" cy="303910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Chọn </a:t>
            </a:r>
            <a:r>
              <a:rPr lang="en-US" sz="3600" b="1" i="1">
                <a:solidFill>
                  <a:schemeClr val="tx1"/>
                </a:solidFill>
                <a:latin typeface="Arial" panose="020B0604020202020204" pitchFamily="34" charset="0"/>
                <a:cs typeface="Arial" panose="020B0604020202020204" pitchFamily="34" charset="0"/>
              </a:rPr>
              <a:t>Home &gt; Alignment &gt; </a:t>
            </a:r>
            <a:r>
              <a:rPr lang="en-US" sz="3600">
                <a:solidFill>
                  <a:schemeClr val="tx1"/>
                </a:solidFill>
                <a:latin typeface="Arial" panose="020B0604020202020204" pitchFamily="34" charset="0"/>
                <a:cs typeface="Arial" panose="020B0604020202020204" pitchFamily="34" charset="0"/>
              </a:rPr>
              <a:t>Chọn dữ liệu căn lề theo chiều ngang: </a:t>
            </a:r>
            <a:r>
              <a:rPr lang="en-US" sz="3600" b="1">
                <a:solidFill>
                  <a:schemeClr val="tx1"/>
                </a:solidFill>
                <a:latin typeface="Arial" panose="020B0604020202020204" pitchFamily="34" charset="0"/>
                <a:cs typeface="Arial" panose="020B0604020202020204" pitchFamily="34" charset="0"/>
              </a:rPr>
              <a:t>Center</a:t>
            </a:r>
          </a:p>
        </p:txBody>
      </p:sp>
      <p:sp>
        <p:nvSpPr>
          <p:cNvPr id="29" name="Rounded Rectangle 28"/>
          <p:cNvSpPr/>
          <p:nvPr/>
        </p:nvSpPr>
        <p:spPr>
          <a:xfrm>
            <a:off x="10477500" y="6099716"/>
            <a:ext cx="6553198" cy="303910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Chọn </a:t>
            </a:r>
            <a:r>
              <a:rPr lang="en-US" sz="3600" b="1">
                <a:solidFill>
                  <a:schemeClr val="tx1"/>
                </a:solidFill>
                <a:latin typeface="Arial" panose="020B0604020202020204" pitchFamily="34" charset="0"/>
                <a:cs typeface="Arial" panose="020B0604020202020204" pitchFamily="34" charset="0"/>
              </a:rPr>
              <a:t>Home &gt; Alignment &gt; </a:t>
            </a:r>
            <a:r>
              <a:rPr lang="en-US" sz="3600">
                <a:solidFill>
                  <a:schemeClr val="tx1"/>
                </a:solidFill>
                <a:latin typeface="Arial" panose="020B0604020202020204" pitchFamily="34" charset="0"/>
                <a:cs typeface="Arial" panose="020B0604020202020204" pitchFamily="34" charset="0"/>
              </a:rPr>
              <a:t>Chọn dữ liệu căn lề theo chiều dọc: </a:t>
            </a:r>
            <a:r>
              <a:rPr lang="en-US" sz="3600" b="1">
                <a:solidFill>
                  <a:schemeClr val="tx1"/>
                </a:solidFill>
                <a:latin typeface="Arial" panose="020B0604020202020204" pitchFamily="34" charset="0"/>
                <a:cs typeface="Arial" panose="020B0604020202020204" pitchFamily="34" charset="0"/>
              </a:rPr>
              <a:t>Middle </a:t>
            </a:r>
            <a:r>
              <a:rPr lang="en-US" sz="3600" b="1" smtClean="0">
                <a:solidFill>
                  <a:schemeClr val="tx1"/>
                </a:solidFill>
                <a:latin typeface="Arial" panose="020B0604020202020204" pitchFamily="34" charset="0"/>
                <a:cs typeface="Arial" panose="020B0604020202020204" pitchFamily="34" charset="0"/>
              </a:rPr>
              <a:t>Align</a:t>
            </a:r>
            <a:endParaRPr lang="en-US" sz="36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4715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 name="Rounded Rectangle 2"/>
          <p:cNvSpPr/>
          <p:nvPr/>
        </p:nvSpPr>
        <p:spPr>
          <a:xfrm>
            <a:off x="1333498" y="1562100"/>
            <a:ext cx="15697200" cy="1510916"/>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3: </a:t>
            </a:r>
            <a:r>
              <a:rPr lang="vi-VN" sz="4000">
                <a:solidFill>
                  <a:schemeClr val="tx1"/>
                </a:solidFill>
              </a:rPr>
              <a:t>Chọn tính B3, kéo thả chuột đến ô B8.</a:t>
            </a:r>
            <a:endParaRPr lang="en-US" sz="4000">
              <a:solidFill>
                <a:schemeClr val="tx1"/>
              </a:solidFill>
            </a:endParaRPr>
          </a:p>
        </p:txBody>
      </p:sp>
      <p:sp>
        <p:nvSpPr>
          <p:cNvPr id="25" name="Rounded Rectangle 24"/>
          <p:cNvSpPr/>
          <p:nvPr/>
        </p:nvSpPr>
        <p:spPr>
          <a:xfrm>
            <a:off x="1333498" y="3823892"/>
            <a:ext cx="15697200" cy="16002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Bước 4: </a:t>
            </a:r>
            <a:r>
              <a:rPr lang="en-US" sz="4000">
                <a:solidFill>
                  <a:schemeClr val="tx1"/>
                </a:solidFill>
                <a:latin typeface="Arial" panose="020B0604020202020204" pitchFamily="34" charset="0"/>
                <a:cs typeface="Arial" panose="020B0604020202020204" pitchFamily="34" charset="0"/>
              </a:rPr>
              <a:t>Chọn </a:t>
            </a:r>
            <a:r>
              <a:rPr lang="en-US" sz="4000" b="1" i="1">
                <a:solidFill>
                  <a:schemeClr val="tx1"/>
                </a:solidFill>
                <a:latin typeface="Arial" panose="020B0604020202020204" pitchFamily="34" charset="0"/>
                <a:cs typeface="Arial" panose="020B0604020202020204" pitchFamily="34" charset="0"/>
              </a:rPr>
              <a:t>Home &gt; Alignment &gt; Align Left</a:t>
            </a:r>
            <a:r>
              <a:rPr lang="en-US" sz="4000">
                <a:solidFill>
                  <a:schemeClr val="tx1"/>
                </a:solidFill>
                <a:latin typeface="Arial" panose="020B0604020202020204" pitchFamily="34" charset="0"/>
                <a:cs typeface="Arial" panose="020B0604020202020204" pitchFamily="34" charset="0"/>
              </a:rPr>
              <a:t>.</a:t>
            </a:r>
          </a:p>
        </p:txBody>
      </p:sp>
      <p:pic>
        <p:nvPicPr>
          <p:cNvPr id="15" name="Picture 2"/>
          <p:cNvPicPr>
            <a:picLocks noChangeAspect="1"/>
          </p:cNvPicPr>
          <p:nvPr/>
        </p:nvPicPr>
        <p:blipFill>
          <a:blip r:embed="rId2"/>
          <a:srcRect/>
          <a:stretch>
            <a:fillRect/>
          </a:stretch>
        </p:blipFill>
        <p:spPr>
          <a:xfrm>
            <a:off x="228600" y="5177838"/>
            <a:ext cx="6656813" cy="4851152"/>
          </a:xfrm>
          <a:prstGeom prst="rect">
            <a:avLst/>
          </a:prstGeom>
        </p:spPr>
      </p:pic>
      <p:pic>
        <p:nvPicPr>
          <p:cNvPr id="1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054065" y="7027735"/>
            <a:ext cx="3096933" cy="3038865"/>
          </a:xfrm>
          <a:prstGeom prst="rect">
            <a:avLst/>
          </a:prstGeom>
        </p:spPr>
      </p:pic>
    </p:spTree>
    <p:extLst>
      <p:ext uri="{BB962C8B-B14F-4D97-AF65-F5344CB8AC3E}">
        <p14:creationId xmlns:p14="http://schemas.microsoft.com/office/powerpoint/2010/main" val="37138632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 name="Rectangle 2"/>
          <p:cNvSpPr/>
          <p:nvPr/>
        </p:nvSpPr>
        <p:spPr>
          <a:xfrm>
            <a:off x="490625" y="1028700"/>
            <a:ext cx="17279333" cy="1143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LƯU Ý </a:t>
            </a:r>
            <a:endParaRPr lang="en-US" sz="5000" b="1">
              <a:solidFill>
                <a:schemeClr val="tx1"/>
              </a:solidFill>
              <a:latin typeface="Arial" panose="020B0604020202020204" pitchFamily="34" charset="0"/>
              <a:cs typeface="Arial" panose="020B0604020202020204" pitchFamily="34" charset="0"/>
            </a:endParaRPr>
          </a:p>
        </p:txBody>
      </p:sp>
      <p:grpSp>
        <p:nvGrpSpPr>
          <p:cNvPr id="25" name="Group 24"/>
          <p:cNvGrpSpPr/>
          <p:nvPr/>
        </p:nvGrpSpPr>
        <p:grpSpPr>
          <a:xfrm>
            <a:off x="3428998" y="2640436"/>
            <a:ext cx="11506200" cy="3962400"/>
            <a:chOff x="2819400" y="3695700"/>
            <a:chExt cx="11506200" cy="3962400"/>
          </a:xfrm>
        </p:grpSpPr>
        <p:sp>
          <p:nvSpPr>
            <p:cNvPr id="6" name="TextBox 5"/>
            <p:cNvSpPr txBox="1"/>
            <p:nvPr/>
          </p:nvSpPr>
          <p:spPr>
            <a:xfrm>
              <a:off x="3429000" y="3695700"/>
              <a:ext cx="6400800" cy="3124200"/>
            </a:xfrm>
            <a:prstGeom prst="rect">
              <a:avLst/>
            </a:prstGeom>
            <a:noFill/>
          </p:spPr>
          <p:txBody>
            <a:bodyPr wrap="square" rtlCol="0">
              <a:spAutoFit/>
            </a:bodyPr>
            <a:lstStyle/>
            <a:p>
              <a:endParaRPr lang="en-US"/>
            </a:p>
          </p:txBody>
        </p:sp>
        <p:grpSp>
          <p:nvGrpSpPr>
            <p:cNvPr id="17" name="Group 16"/>
            <p:cNvGrpSpPr/>
            <p:nvPr/>
          </p:nvGrpSpPr>
          <p:grpSpPr>
            <a:xfrm>
              <a:off x="3398520" y="4510540"/>
              <a:ext cx="10515600" cy="2862322"/>
              <a:chOff x="2065078" y="5344887"/>
              <a:chExt cx="10515600" cy="286232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7078" y="5348697"/>
                <a:ext cx="1371600" cy="850390"/>
              </a:xfrm>
              <a:prstGeom prst="rect">
                <a:avLst/>
              </a:prstGeom>
            </p:spPr>
          </p:pic>
          <p:sp>
            <p:nvSpPr>
              <p:cNvPr id="15" name="TextBox 14"/>
              <p:cNvSpPr txBox="1"/>
              <p:nvPr/>
            </p:nvSpPr>
            <p:spPr>
              <a:xfrm>
                <a:off x="2065078" y="5344887"/>
                <a:ext cx="10515600" cy="286232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Nháy chuột vào mũi tên bên phải nút           để lựa chọn kiểu đường viền cho ô tính, khối ô tính đang chọn. </a:t>
                </a:r>
                <a:endParaRPr lang="en-US" sz="4000">
                  <a:latin typeface="Arial" panose="020B0604020202020204" pitchFamily="34" charset="0"/>
                  <a:cs typeface="Arial" panose="020B0604020202020204" pitchFamily="34" charset="0"/>
                </a:endParaRPr>
              </a:p>
            </p:txBody>
          </p:sp>
        </p:grpSp>
        <p:sp>
          <p:nvSpPr>
            <p:cNvPr id="24" name="Rounded Rectangle 23"/>
            <p:cNvSpPr/>
            <p:nvPr/>
          </p:nvSpPr>
          <p:spPr>
            <a:xfrm>
              <a:off x="2819400" y="4152900"/>
              <a:ext cx="11506200" cy="3505200"/>
            </a:xfrm>
            <a:prstGeom prst="roundRect">
              <a:avLst/>
            </a:prstGeom>
            <a:noFill/>
            <a:ln w="57150">
              <a:solidFill>
                <a:srgbClr val="8D6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236642" y="6768320"/>
            <a:ext cx="8104834" cy="3110230"/>
          </a:xfrm>
          <a:prstGeom prst="rect">
            <a:avLst/>
          </a:prstGeom>
        </p:spPr>
      </p:pic>
    </p:spTree>
    <p:extLst>
      <p:ext uri="{BB962C8B-B14F-4D97-AF65-F5344CB8AC3E}">
        <p14:creationId xmlns:p14="http://schemas.microsoft.com/office/powerpoint/2010/main" val="32215529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1" name="TextBox 30"/>
          <p:cNvSpPr txBox="1"/>
          <p:nvPr/>
        </p:nvSpPr>
        <p:spPr>
          <a:xfrm>
            <a:off x="5129792" y="818844"/>
            <a:ext cx="8001000" cy="1015663"/>
          </a:xfrm>
          <a:prstGeom prst="rect">
            <a:avLst/>
          </a:prstGeom>
          <a:noFill/>
        </p:spPr>
        <p:txBody>
          <a:bodyPr wrap="square" rtlCol="0">
            <a:spAutoFit/>
          </a:bodyPr>
          <a:lstStyle/>
          <a:p>
            <a:pPr algn="ctr"/>
            <a:r>
              <a:rPr lang="en-US" sz="6000" b="1" smtClean="0">
                <a:solidFill>
                  <a:schemeClr val="bg2">
                    <a:lumMod val="25000"/>
                  </a:schemeClr>
                </a:solidFill>
                <a:latin typeface="Arial" panose="020B0604020202020204" pitchFamily="34" charset="0"/>
                <a:cs typeface="Arial" panose="020B0604020202020204" pitchFamily="34" charset="0"/>
              </a:rPr>
              <a:t>KHỞI ĐỘNG </a:t>
            </a:r>
            <a:endParaRPr lang="en-US" sz="6000" b="1">
              <a:solidFill>
                <a:schemeClr val="bg2">
                  <a:lumMod val="25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990600" y="2846390"/>
            <a:ext cx="8610600" cy="5892402"/>
            <a:chOff x="990600" y="2849738"/>
            <a:chExt cx="8610600" cy="5892402"/>
          </a:xfrm>
        </p:grpSpPr>
        <p:sp>
          <p:nvSpPr>
            <p:cNvPr id="32" name="TextBox 31"/>
            <p:cNvSpPr txBox="1"/>
            <p:nvPr/>
          </p:nvSpPr>
          <p:spPr>
            <a:xfrm>
              <a:off x="2157992" y="2849738"/>
              <a:ext cx="5943600" cy="707886"/>
            </a:xfrm>
            <a:prstGeom prst="rect">
              <a:avLst/>
            </a:prstGeom>
            <a:noFill/>
          </p:spPr>
          <p:txBody>
            <a:bodyPr wrap="square" rtlCol="0">
              <a:spAutoFit/>
            </a:bodyPr>
            <a:lstStyle/>
            <a:p>
              <a:r>
                <a:rPr lang="en-US" sz="4000" b="1" smtClean="0">
                  <a:solidFill>
                    <a:schemeClr val="accent5">
                      <a:lumMod val="50000"/>
                    </a:schemeClr>
                  </a:solidFill>
                  <a:latin typeface="Arial" panose="020B0604020202020204" pitchFamily="34" charset="0"/>
                  <a:cs typeface="Arial" panose="020B0604020202020204" pitchFamily="34" charset="0"/>
                </a:rPr>
                <a:t>THẢO LUẬN NHÓM ĐÔI </a:t>
              </a:r>
              <a:endParaRPr lang="en-US" sz="4000" b="1">
                <a:solidFill>
                  <a:schemeClr val="accent5">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a:xfrm>
              <a:off x="990600" y="3766483"/>
              <a:ext cx="8610600" cy="4975657"/>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600" smtClean="0">
                  <a:latin typeface="Arial" panose="020B0604020202020204" pitchFamily="34" charset="0"/>
                  <a:cs typeface="Arial" panose="020B0604020202020204" pitchFamily="34" charset="0"/>
                </a:rPr>
                <a:t>Quan </a:t>
              </a:r>
              <a:r>
                <a:rPr lang="en-US" sz="3600">
                  <a:latin typeface="Arial" panose="020B0604020202020204" pitchFamily="34" charset="0"/>
                  <a:cs typeface="Arial" panose="020B0604020202020204" pitchFamily="34" charset="0"/>
                </a:rPr>
                <a:t>sát Hình 1, Hình 2 và nêu câu hỏi: Theo em trang tính ở Hình 1 hay Hình 2 được trình bày đẹp hơn, dễ đọc hơn?</a:t>
              </a:r>
            </a:p>
            <a:p>
              <a:pPr marL="571500" indent="-571500">
                <a:lnSpc>
                  <a:spcPct val="150000"/>
                </a:lnSpc>
                <a:buFont typeface="Arial" panose="020B0604020202020204" pitchFamily="34" charset="0"/>
                <a:buChar char="•"/>
              </a:pPr>
              <a:r>
                <a:rPr lang="en-US" sz="3600" smtClean="0">
                  <a:latin typeface="Arial" panose="020B0604020202020204" pitchFamily="34" charset="0"/>
                  <a:cs typeface="Arial" panose="020B0604020202020204" pitchFamily="34" charset="0"/>
                </a:rPr>
                <a:t>Chỉ ra </a:t>
              </a:r>
              <a:r>
                <a:rPr lang="en-US" sz="3600">
                  <a:latin typeface="Arial" panose="020B0604020202020204" pitchFamily="34" charset="0"/>
                  <a:cs typeface="Arial" panose="020B0604020202020204" pitchFamily="34" charset="0"/>
                </a:rPr>
                <a:t>những khác nhau giữa trang tính ở Hình 2 với Hình 1.</a:t>
              </a:r>
            </a:p>
          </p:txBody>
        </p:sp>
      </p:grpSp>
      <p:pic>
        <p:nvPicPr>
          <p:cNvPr id="36" name="Picture 3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865521" y="3590942"/>
            <a:ext cx="7567627" cy="62054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10" name="TextBox 9"/>
          <p:cNvSpPr txBox="1"/>
          <p:nvPr/>
        </p:nvSpPr>
        <p:spPr>
          <a:xfrm>
            <a:off x="914400" y="822743"/>
            <a:ext cx="8153400"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b. Gộp khối ô và căn lề giữa </a:t>
            </a:r>
            <a:endParaRPr lang="en-US" sz="4500" b="1">
              <a:solidFill>
                <a:srgbClr val="C00000"/>
              </a:solidFill>
              <a:latin typeface="Arial" panose="020B0604020202020204" pitchFamily="34" charset="0"/>
              <a:cs typeface="Arial" panose="020B0604020202020204" pitchFamily="34" charset="0"/>
            </a:endParaRPr>
          </a:p>
        </p:txBody>
      </p:sp>
      <p:grpSp>
        <p:nvGrpSpPr>
          <p:cNvPr id="4" name="Group 3"/>
          <p:cNvGrpSpPr/>
          <p:nvPr/>
        </p:nvGrpSpPr>
        <p:grpSpPr>
          <a:xfrm>
            <a:off x="1118749" y="2807695"/>
            <a:ext cx="7467600" cy="5074383"/>
            <a:chOff x="2057400" y="3101905"/>
            <a:chExt cx="7467600" cy="5074383"/>
          </a:xfrm>
        </p:grpSpPr>
        <p:sp>
          <p:nvSpPr>
            <p:cNvPr id="2" name="TextBox 1"/>
            <p:cNvSpPr txBox="1"/>
            <p:nvPr/>
          </p:nvSpPr>
          <p:spPr>
            <a:xfrm>
              <a:off x="2057400" y="4759968"/>
              <a:ext cx="7467600" cy="3416320"/>
            </a:xfrm>
            <a:prstGeom prst="rect">
              <a:avLst/>
            </a:prstGeom>
            <a:noFill/>
          </p:spPr>
          <p:txBody>
            <a:bodyPr wrap="square" rtlCol="0">
              <a:spAutoFit/>
            </a:bodyPr>
            <a:lstStyle/>
            <a:p>
              <a:pPr algn="just">
                <a:lnSpc>
                  <a:spcPct val="150000"/>
                </a:lnSpc>
              </a:pPr>
              <a:r>
                <a:rPr lang="en-US" sz="3600">
                  <a:latin typeface="Arial" panose="020B0604020202020204" pitchFamily="34" charset="0"/>
                  <a:cs typeface="Arial" panose="020B0604020202020204" pitchFamily="34" charset="0"/>
                </a:rPr>
                <a:t>Ở Hình 6, tại sao chúng ta cần gộp và căn lề giữa khối ô tính A1:G1? Để trang tính trình bày cân đối, đẹp mắt, ta cần thực hiện lệnh nào</a:t>
              </a:r>
              <a:r>
                <a:rPr lang="en-US" sz="3600" smtClean="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pic>
          <p:nvPicPr>
            <p:cNvPr id="12"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828976" y="3101905"/>
              <a:ext cx="1924448" cy="1658063"/>
            </a:xfrm>
            <a:prstGeom prst="rect">
              <a:avLst/>
            </a:prstGeom>
          </p:spPr>
        </p:pic>
      </p:grpSp>
      <p:grpSp>
        <p:nvGrpSpPr>
          <p:cNvPr id="14" name="Group 13"/>
          <p:cNvGrpSpPr/>
          <p:nvPr/>
        </p:nvGrpSpPr>
        <p:grpSpPr>
          <a:xfrm>
            <a:off x="8737898" y="3387678"/>
            <a:ext cx="8870352" cy="4819874"/>
            <a:chOff x="9851117" y="3259298"/>
            <a:chExt cx="8870352" cy="4819874"/>
          </a:xfrm>
        </p:grpSpPr>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51117" y="3259298"/>
              <a:ext cx="8870352" cy="3404782"/>
            </a:xfrm>
            <a:prstGeom prst="rect">
              <a:avLst/>
            </a:prstGeom>
          </p:spPr>
        </p:pic>
        <p:sp>
          <p:nvSpPr>
            <p:cNvPr id="22" name="TextBox 21"/>
            <p:cNvSpPr txBox="1"/>
            <p:nvPr/>
          </p:nvSpPr>
          <p:spPr>
            <a:xfrm>
              <a:off x="11158557" y="6740344"/>
              <a:ext cx="5984961" cy="1338828"/>
            </a:xfrm>
            <a:prstGeom prst="rect">
              <a:avLst/>
            </a:prstGeom>
            <a:noFill/>
          </p:spPr>
          <p:txBody>
            <a:bodyPr wrap="square" rtlCol="0">
              <a:spAutoFit/>
            </a:bodyPr>
            <a:lstStyle/>
            <a:p>
              <a:pPr algn="ctr">
                <a:lnSpc>
                  <a:spcPct val="150000"/>
                </a:lnSpc>
              </a:pPr>
              <a:r>
                <a:rPr lang="en-US" sz="2700" i="1" smtClean="0">
                  <a:solidFill>
                    <a:srgbClr val="002060"/>
                  </a:solidFill>
                  <a:latin typeface="Arial" panose="020B0604020202020204" pitchFamily="34" charset="0"/>
                  <a:cs typeface="Arial" panose="020B0604020202020204" pitchFamily="34" charset="0"/>
                </a:rPr>
                <a:t>Hình 6. Kết quả sau định dạng và điều chỉnh độ rộng của cột </a:t>
              </a:r>
              <a:endParaRPr lang="en-US" sz="2700" i="1">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0641821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10" name="TextBox 9"/>
          <p:cNvSpPr txBox="1"/>
          <p:nvPr/>
        </p:nvSpPr>
        <p:spPr>
          <a:xfrm>
            <a:off x="914400" y="822743"/>
            <a:ext cx="8153400"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b. Gộp khối ô và căn lề giữa </a:t>
            </a:r>
            <a:endParaRPr lang="en-US" sz="4500" b="1">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1264152" y="1923497"/>
            <a:ext cx="15835892" cy="3166824"/>
          </a:xfrm>
          <a:prstGeom prst="roundRect">
            <a:avLst/>
          </a:prstGeom>
          <a:solidFill>
            <a:srgbClr val="F0E4D4"/>
          </a:solidFill>
          <a:ln w="57150">
            <a:solidFill>
              <a:srgbClr val="8D6A4E"/>
            </a:solidFill>
            <a:prstDash val="sysDash"/>
          </a:ln>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Ở Hình 6, chúng ta cần gộp và căn lề giữa khối ô tính A1:G1 </a:t>
            </a:r>
            <a:r>
              <a:rPr lang="en-US" sz="4000" smtClean="0">
                <a:latin typeface="Arial" panose="020B0604020202020204" pitchFamily="34" charset="0"/>
                <a:cs typeface="Arial" panose="020B0604020202020204" pitchFamily="34" charset="0"/>
              </a:rPr>
              <a:t>để </a:t>
            </a:r>
            <a:r>
              <a:rPr lang="en-US" sz="4000">
                <a:latin typeface="Arial" panose="020B0604020202020204" pitchFamily="34" charset="0"/>
                <a:cs typeface="Arial" panose="020B0604020202020204" pitchFamily="34" charset="0"/>
              </a:rPr>
              <a:t>trang tính trình bày cân đối, đẹp mắt ta cần căn giữa cho tiêu đề của bảng dữ liệu.</a:t>
            </a:r>
          </a:p>
        </p:txBody>
      </p:sp>
      <p:grpSp>
        <p:nvGrpSpPr>
          <p:cNvPr id="11" name="Group 10"/>
          <p:cNvGrpSpPr/>
          <p:nvPr/>
        </p:nvGrpSpPr>
        <p:grpSpPr>
          <a:xfrm>
            <a:off x="1259072" y="5467932"/>
            <a:ext cx="8686800" cy="3614453"/>
            <a:chOff x="1264152" y="5406245"/>
            <a:chExt cx="8686800" cy="3614453"/>
          </a:xfrm>
        </p:grpSpPr>
        <p:sp>
          <p:nvSpPr>
            <p:cNvPr id="23" name="Rounded Rectangle 22"/>
            <p:cNvSpPr/>
            <p:nvPr/>
          </p:nvSpPr>
          <p:spPr>
            <a:xfrm>
              <a:off x="1264152" y="5820298"/>
              <a:ext cx="8686800" cy="32004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Nút lệnh </a:t>
              </a:r>
              <a:r>
                <a:rPr lang="vi-VN" sz="4000" b="1" i="1">
                  <a:solidFill>
                    <a:schemeClr val="tx1"/>
                  </a:solidFill>
                </a:rPr>
                <a:t>Merge &amp; Center</a:t>
              </a:r>
              <a:r>
                <a:rPr lang="vi-VN" sz="4000">
                  <a:solidFill>
                    <a:schemeClr val="tx1"/>
                  </a:solidFill>
                </a:rPr>
                <a:t>: có tác dụng gộp các ô và dữ liệu trong ô sẽ được đưa vào giữa vùng gộp.</a:t>
              </a:r>
              <a:endParaRPr lang="en-US" sz="4000">
                <a:solidFill>
                  <a:schemeClr val="tx1"/>
                </a:solidFill>
              </a:endParaRPr>
            </a:p>
          </p:txBody>
        </p:sp>
        <p:pic>
          <p:nvPicPr>
            <p:cNvPr id="2050" name="Picture 2" descr="P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406245"/>
              <a:ext cx="838200" cy="838201"/>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864401" y="4499146"/>
            <a:ext cx="6102916" cy="5365481"/>
          </a:xfrm>
          <a:prstGeom prst="rect">
            <a:avLst/>
          </a:prstGeom>
        </p:spPr>
      </p:pic>
    </p:spTree>
    <p:extLst>
      <p:ext uri="{BB962C8B-B14F-4D97-AF65-F5344CB8AC3E}">
        <p14:creationId xmlns:p14="http://schemas.microsoft.com/office/powerpoint/2010/main" val="32691552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6" name="TextBox 5"/>
          <p:cNvSpPr txBox="1"/>
          <p:nvPr/>
        </p:nvSpPr>
        <p:spPr>
          <a:xfrm>
            <a:off x="1380370" y="5420398"/>
            <a:ext cx="5431288" cy="707886"/>
          </a:xfrm>
          <a:prstGeom prst="rect">
            <a:avLst/>
          </a:prstGeom>
          <a:noFill/>
        </p:spPr>
        <p:txBody>
          <a:bodyPr wrap="square" rtlCol="0">
            <a:spAutoFit/>
          </a:bodyPr>
          <a:lstStyle/>
          <a:p>
            <a:r>
              <a:rPr lang="en-US" sz="4000" b="1" smtClean="0">
                <a:solidFill>
                  <a:srgbClr val="FF0000"/>
                </a:solidFill>
                <a:latin typeface="Arial" panose="020B0604020202020204" pitchFamily="34" charset="0"/>
                <a:cs typeface="Arial" panose="020B0604020202020204" pitchFamily="34" charset="0"/>
              </a:rPr>
              <a:t>Các bước thực hiện:</a:t>
            </a:r>
            <a:endParaRPr lang="en-US" sz="4000" b="1">
              <a:solidFill>
                <a:srgbClr val="FF0000"/>
              </a:solidFill>
              <a:latin typeface="Arial" panose="020B0604020202020204" pitchFamily="34" charset="0"/>
              <a:cs typeface="Arial" panose="020B0604020202020204" pitchFamily="34" charset="0"/>
            </a:endParaRPr>
          </a:p>
        </p:txBody>
      </p:sp>
      <p:grpSp>
        <p:nvGrpSpPr>
          <p:cNvPr id="9" name="Group 8"/>
          <p:cNvGrpSpPr/>
          <p:nvPr/>
        </p:nvGrpSpPr>
        <p:grpSpPr>
          <a:xfrm>
            <a:off x="1380370" y="6267441"/>
            <a:ext cx="16107528" cy="1938992"/>
            <a:chOff x="1600200" y="6438900"/>
            <a:chExt cx="16107528" cy="1938992"/>
          </a:xfrm>
        </p:grpSpPr>
        <p:sp>
          <p:nvSpPr>
            <p:cNvPr id="7" name="TextBox 6"/>
            <p:cNvSpPr txBox="1"/>
            <p:nvPr/>
          </p:nvSpPr>
          <p:spPr>
            <a:xfrm>
              <a:off x="1600200" y="6438900"/>
              <a:ext cx="16107528" cy="193899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1: </a:t>
              </a:r>
              <a:r>
                <a:rPr lang="en-US" sz="4000">
                  <a:latin typeface="Arial" panose="020B0604020202020204" pitchFamily="34" charset="0"/>
                  <a:cs typeface="Arial" panose="020B0604020202020204" pitchFamily="34" charset="0"/>
                </a:rPr>
                <a:t>Chọn khối ô tính cần gộp</a:t>
              </a:r>
              <a:r>
                <a:rPr lang="en-US" sz="4000" smtClean="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b="1" smtClean="0">
                  <a:latin typeface="Arial" panose="020B0604020202020204" pitchFamily="34" charset="0"/>
                  <a:cs typeface="Arial" panose="020B0604020202020204" pitchFamily="34" charset="0"/>
                </a:rPr>
                <a:t>Bước 2: </a:t>
              </a:r>
              <a:r>
                <a:rPr lang="en-US" sz="4000" smtClean="0">
                  <a:latin typeface="Arial" panose="020B0604020202020204" pitchFamily="34" charset="0"/>
                  <a:cs typeface="Arial" panose="020B0604020202020204" pitchFamily="34" charset="0"/>
                </a:rPr>
                <a:t>Chọn                           để </a:t>
              </a:r>
              <a:r>
                <a:rPr lang="en-US" sz="4000">
                  <a:latin typeface="Arial" panose="020B0604020202020204" pitchFamily="34" charset="0"/>
                  <a:cs typeface="Arial" panose="020B0604020202020204" pitchFamily="34" charset="0"/>
                </a:rPr>
                <a:t>gộp khối ô tính và căn lề giữa.</a:t>
              </a:r>
            </a:p>
          </p:txBody>
        </p:sp>
        <p:pic>
          <p:nvPicPr>
            <p:cNvPr id="8" name="Picture 7"/>
            <p:cNvPicPr>
              <a:picLocks noChangeAspect="1"/>
            </p:cNvPicPr>
            <p:nvPr/>
          </p:nvPicPr>
          <p:blipFill rotWithShape="1">
            <a:blip r:embed="rId2"/>
            <a:srcRect l="37131" t="21735" r="26212" b="66490"/>
            <a:stretch/>
          </p:blipFill>
          <p:spPr>
            <a:xfrm>
              <a:off x="5768722" y="7408396"/>
              <a:ext cx="3581400" cy="879064"/>
            </a:xfrm>
            <a:prstGeom prst="rect">
              <a:avLst/>
            </a:prstGeom>
          </p:spPr>
        </p:pic>
      </p:grpSp>
      <p:sp>
        <p:nvSpPr>
          <p:cNvPr id="3" name="TextBox 2"/>
          <p:cNvSpPr txBox="1"/>
          <p:nvPr/>
        </p:nvSpPr>
        <p:spPr>
          <a:xfrm>
            <a:off x="824492" y="1768826"/>
            <a:ext cx="16611600" cy="3166824"/>
          </a:xfrm>
          <a:prstGeom prst="roundRect">
            <a:avLst/>
          </a:prstGeom>
          <a:solidFill>
            <a:srgbClr val="E4D7C4"/>
          </a:solidFill>
          <a:ln>
            <a:solidFill>
              <a:srgbClr val="E4D7C4"/>
            </a:solidFill>
          </a:ln>
        </p:spPr>
        <p:txBody>
          <a:bodyPr wrap="square" rtlCol="0">
            <a:spAutoFit/>
          </a:bodyPr>
          <a:lstStyle/>
          <a:p>
            <a:pPr algn="just">
              <a:lnSpc>
                <a:spcPct val="150000"/>
              </a:lnSpc>
            </a:pPr>
            <a:r>
              <a:rPr lang="vi-VN" sz="4000" smtClean="0"/>
              <a:t>Đọc </a:t>
            </a:r>
            <a:r>
              <a:rPr lang="vi-VN" sz="4000"/>
              <a:t>thông tin trong SGK</a:t>
            </a:r>
            <a:r>
              <a:rPr lang="en-US" sz="4000"/>
              <a:t> </a:t>
            </a:r>
            <a:r>
              <a:rPr lang="en-US" sz="4000">
                <a:latin typeface="Arial" panose="020B0604020202020204" pitchFamily="34" charset="0"/>
                <a:cs typeface="Arial" panose="020B0604020202020204" pitchFamily="34" charset="0"/>
              </a:rPr>
              <a:t>mục 1b, quan sát Hình 7, 8</a:t>
            </a:r>
            <a:r>
              <a:rPr lang="vi-VN" sz="4000">
                <a:latin typeface="Arial" panose="020B0604020202020204" pitchFamily="34" charset="0"/>
                <a:cs typeface="Arial" panose="020B0604020202020204" pitchFamily="34" charset="0"/>
              </a:rPr>
              <a:t> – tr.</a:t>
            </a:r>
            <a:r>
              <a:rPr lang="en-US" sz="4000">
                <a:latin typeface="Arial" panose="020B0604020202020204" pitchFamily="34" charset="0"/>
                <a:cs typeface="Arial" panose="020B0604020202020204" pitchFamily="34" charset="0"/>
              </a:rPr>
              <a:t>47</a:t>
            </a:r>
            <a:r>
              <a:rPr lang="vi-VN" sz="4000">
                <a:latin typeface="Arial" panose="020B0604020202020204" pitchFamily="34" charset="0"/>
                <a:cs typeface="Arial" panose="020B0604020202020204" pitchFamily="34" charset="0"/>
              </a:rPr>
              <a:t> và trả lời câu hỏi:</a:t>
            </a:r>
            <a:r>
              <a:rPr lang="vi-VN" sz="4000"/>
              <a:t> </a:t>
            </a:r>
            <a:r>
              <a:rPr lang="en-US" sz="4000" b="1" i="1">
                <a:latin typeface="Arial" panose="020B0604020202020204" pitchFamily="34" charset="0"/>
                <a:cs typeface="Arial" panose="020B0604020202020204" pitchFamily="34" charset="0"/>
              </a:rPr>
              <a:t>Em hãy nêu các bước gộp khối ô tính và căn lề giữa để đưa tiêu đề vào giữa</a:t>
            </a:r>
            <a:r>
              <a:rPr lang="en-US" sz="4000" b="1" i="1" smtClean="0">
                <a:latin typeface="Arial" panose="020B0604020202020204" pitchFamily="34" charset="0"/>
                <a:cs typeface="Arial" panose="020B0604020202020204" pitchFamily="34" charset="0"/>
              </a:rPr>
              <a:t>.</a:t>
            </a:r>
            <a:endParaRPr lang="en-US" sz="40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59440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 name="TextBox 2"/>
          <p:cNvSpPr txBox="1"/>
          <p:nvPr/>
        </p:nvSpPr>
        <p:spPr>
          <a:xfrm>
            <a:off x="457200" y="1012003"/>
            <a:ext cx="17279333"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LƯU Ý </a:t>
            </a:r>
            <a:endParaRPr lang="en-US" sz="5500" b="1">
              <a:latin typeface="Arial" panose="020B0604020202020204" pitchFamily="34" charset="0"/>
              <a:cs typeface="Arial" panose="020B0604020202020204" pitchFamily="34" charset="0"/>
            </a:endParaRPr>
          </a:p>
        </p:txBody>
      </p:sp>
      <p:sp>
        <p:nvSpPr>
          <p:cNvPr id="4" name="TextBox 3"/>
          <p:cNvSpPr txBox="1"/>
          <p:nvPr/>
        </p:nvSpPr>
        <p:spPr>
          <a:xfrm>
            <a:off x="829166" y="2294600"/>
            <a:ext cx="16535400" cy="5209937"/>
          </a:xfrm>
          <a:prstGeom prst="roundRect">
            <a:avLst/>
          </a:prstGeom>
          <a:solidFill>
            <a:schemeClr val="tx2">
              <a:lumMod val="20000"/>
              <a:lumOff val="80000"/>
            </a:schemeClr>
          </a:solidFill>
          <a:ln>
            <a:solidFill>
              <a:schemeClr val="tx2">
                <a:lumMod val="20000"/>
                <a:lumOff val="80000"/>
              </a:schemeClr>
            </a:solidFill>
          </a:ln>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Nếu trong khối ô tính có nhiều ô tính chứa dữ liệu thì ô tính kết quả sẽ lấy dữ liệu của ô tính đầu tiên tính từ trên xuống và từ trái sang.</a:t>
            </a:r>
          </a:p>
          <a:p>
            <a:pPr marL="571500" indent="-571500" algn="just">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Việc </a:t>
            </a:r>
            <a:r>
              <a:rPr lang="en-US" sz="4000">
                <a:latin typeface="Arial" panose="020B0604020202020204" pitchFamily="34" charset="0"/>
                <a:cs typeface="Arial" panose="020B0604020202020204" pitchFamily="34" charset="0"/>
              </a:rPr>
              <a:t>định dạng dữ liệu nên được thực hiện trước khi nhập dữ liệu vào trang tính. Tuy nhiên, khi trình bày bảng tính, ta có thể thay đổi, điều chỉnh định dạng để trình bày dữ liệu hợp lí, dễ </a:t>
            </a:r>
            <a:r>
              <a:rPr lang="en-US" sz="4000">
                <a:latin typeface="Arial" panose="020B0604020202020204" pitchFamily="34" charset="0"/>
                <a:cs typeface="Arial" panose="020B0604020202020204" pitchFamily="34" charset="0"/>
              </a:rPr>
              <a:t>đọc</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5631459" y="7606214"/>
            <a:ext cx="7315200" cy="2560320"/>
          </a:xfrm>
          <a:prstGeom prst="rect">
            <a:avLst/>
          </a:prstGeom>
        </p:spPr>
      </p:pic>
    </p:spTree>
    <p:extLst>
      <p:ext uri="{BB962C8B-B14F-4D97-AF65-F5344CB8AC3E}">
        <p14:creationId xmlns:p14="http://schemas.microsoft.com/office/powerpoint/2010/main" val="397035525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90625" y="952500"/>
            <a:ext cx="17312759"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THẢO LUẬN NHÓM ĐÔI </a:t>
            </a:r>
            <a:endParaRPr lang="en-US" sz="5000" b="1">
              <a:latin typeface="Arial" panose="020B0604020202020204" pitchFamily="34" charset="0"/>
              <a:cs typeface="Arial" panose="020B0604020202020204" pitchFamily="34" charset="0"/>
            </a:endParaRPr>
          </a:p>
        </p:txBody>
      </p:sp>
      <p:sp>
        <p:nvSpPr>
          <p:cNvPr id="4" name="TextBox 3"/>
          <p:cNvSpPr txBox="1"/>
          <p:nvPr/>
        </p:nvSpPr>
        <p:spPr>
          <a:xfrm>
            <a:off x="914400" y="1832054"/>
            <a:ext cx="91440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b="1" i="1" smtClean="0">
                <a:latin typeface="Arial" panose="020B0604020202020204" pitchFamily="34" charset="0"/>
                <a:cs typeface="Arial" panose="020B0604020202020204" pitchFamily="34" charset="0"/>
              </a:rPr>
              <a:t>Phát biểu nào sau đây là sai: </a:t>
            </a:r>
            <a:endParaRPr lang="en-US" sz="4500" b="1" i="1">
              <a:latin typeface="Arial" panose="020B0604020202020204" pitchFamily="34" charset="0"/>
              <a:cs typeface="Arial" panose="020B0604020202020204" pitchFamily="34" charset="0"/>
            </a:endParaRPr>
          </a:p>
        </p:txBody>
      </p:sp>
      <p:sp>
        <p:nvSpPr>
          <p:cNvPr id="11" name="Rounded Rectangle 10"/>
          <p:cNvSpPr/>
          <p:nvPr/>
        </p:nvSpPr>
        <p:spPr>
          <a:xfrm>
            <a:off x="1142999" y="2725030"/>
            <a:ext cx="16002000" cy="1536016"/>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A. Định dạng, căn lề dữ liệu ô tính trong phân mình bảng tính tương tự như trong phần mềm soạn thảo văn bản.</a:t>
            </a:r>
            <a:endParaRPr lang="en-US" sz="3600">
              <a:solidFill>
                <a:schemeClr val="tx1"/>
              </a:solidFill>
            </a:endParaRPr>
          </a:p>
        </p:txBody>
      </p:sp>
      <p:sp>
        <p:nvSpPr>
          <p:cNvPr id="16" name="Rounded Rectangle 15"/>
          <p:cNvSpPr/>
          <p:nvPr/>
        </p:nvSpPr>
        <p:spPr>
          <a:xfrm>
            <a:off x="1142999" y="4663117"/>
            <a:ext cx="16002000" cy="1536016"/>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B. </a:t>
            </a:r>
            <a:r>
              <a:rPr lang="vi-VN" sz="3600">
                <a:solidFill>
                  <a:schemeClr val="tx1"/>
                </a:solidFill>
              </a:rPr>
              <a:t>Nút </a:t>
            </a:r>
            <a:r>
              <a:rPr lang="vi-VN" sz="3600" smtClean="0">
                <a:solidFill>
                  <a:schemeClr val="tx1"/>
                </a:solidFill>
              </a:rPr>
              <a:t>lệnh</a:t>
            </a:r>
            <a:r>
              <a:rPr lang="en-US" sz="3600" smtClean="0">
                <a:solidFill>
                  <a:schemeClr val="tx1"/>
                </a:solidFill>
              </a:rPr>
              <a:t> </a:t>
            </a:r>
            <a:r>
              <a:rPr lang="en-US" sz="3600" b="1" i="1" smtClean="0">
                <a:solidFill>
                  <a:schemeClr val="tx1"/>
                </a:solidFill>
                <a:latin typeface="Arial" panose="020B0604020202020204" pitchFamily="34" charset="0"/>
                <a:cs typeface="Arial" panose="020B0604020202020204" pitchFamily="34" charset="0"/>
              </a:rPr>
              <a:t>Merge &amp; Center</a:t>
            </a:r>
            <a:r>
              <a:rPr lang="vi-VN" sz="3600" b="1" i="1" smtClean="0">
                <a:solidFill>
                  <a:schemeClr val="tx1"/>
                </a:solidFill>
                <a:latin typeface="Arial" panose="020B0604020202020204" pitchFamily="34" charset="0"/>
                <a:cs typeface="Arial" panose="020B0604020202020204" pitchFamily="34" charset="0"/>
              </a:rPr>
              <a:t>  </a:t>
            </a:r>
            <a:r>
              <a:rPr lang="vi-VN" sz="3600">
                <a:solidFill>
                  <a:schemeClr val="tx1"/>
                </a:solidFill>
              </a:rPr>
              <a:t>vừa gộp các ô tính vừa căn lề giữa cho dữ liệu trong ô kết quả.</a:t>
            </a:r>
            <a:endParaRPr lang="en-US" sz="3600">
              <a:solidFill>
                <a:schemeClr val="tx1"/>
              </a:solidFill>
            </a:endParaRPr>
          </a:p>
        </p:txBody>
      </p:sp>
      <p:sp>
        <p:nvSpPr>
          <p:cNvPr id="17" name="Rounded Rectangle 16"/>
          <p:cNvSpPr/>
          <p:nvPr/>
        </p:nvSpPr>
        <p:spPr>
          <a:xfrm>
            <a:off x="1201418" y="6571514"/>
            <a:ext cx="16002000" cy="1115424"/>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C. Nút </a:t>
            </a:r>
            <a:r>
              <a:rPr lang="vi-VN" sz="3600">
                <a:solidFill>
                  <a:schemeClr val="tx1"/>
                </a:solidFill>
              </a:rPr>
              <a:t>lệnh </a:t>
            </a:r>
            <a:r>
              <a:rPr lang="en-US" sz="3600" b="1" i="1" smtClean="0">
                <a:solidFill>
                  <a:schemeClr val="tx1"/>
                </a:solidFill>
                <a:latin typeface="Arial" panose="020B0604020202020204" pitchFamily="34" charset="0"/>
                <a:cs typeface="Arial" panose="020B0604020202020204" pitchFamily="34" charset="0"/>
              </a:rPr>
              <a:t>Wrap Text </a:t>
            </a:r>
            <a:r>
              <a:rPr lang="vi-VN" sz="3600" smtClean="0">
                <a:solidFill>
                  <a:schemeClr val="tx1"/>
                </a:solidFill>
              </a:rPr>
              <a:t>để </a:t>
            </a:r>
            <a:r>
              <a:rPr lang="vi-VN" sz="3600">
                <a:solidFill>
                  <a:schemeClr val="tx1"/>
                </a:solidFill>
              </a:rPr>
              <a:t>thiết lập xuống dòng khi dữ liệu tràn ô tính.</a:t>
            </a:r>
            <a:endParaRPr lang="en-US" sz="3600">
              <a:solidFill>
                <a:schemeClr val="tx1"/>
              </a:solidFill>
            </a:endParaRPr>
          </a:p>
        </p:txBody>
      </p:sp>
      <p:sp>
        <p:nvSpPr>
          <p:cNvPr id="22" name="Rounded Rectangle 21"/>
          <p:cNvSpPr/>
          <p:nvPr/>
        </p:nvSpPr>
        <p:spPr>
          <a:xfrm>
            <a:off x="1201418" y="8106967"/>
            <a:ext cx="16002000" cy="1223680"/>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D. Mặc định các ô tính đã được kẻ đường viền.</a:t>
            </a:r>
            <a:endParaRPr lang="en-US" sz="3600">
              <a:solidFill>
                <a:schemeClr val="tx1"/>
              </a:solidFill>
            </a:endParaRPr>
          </a:p>
        </p:txBody>
      </p:sp>
    </p:spTree>
    <p:extLst>
      <p:ext uri="{BB962C8B-B14F-4D97-AF65-F5344CB8AC3E}">
        <p14:creationId xmlns:p14="http://schemas.microsoft.com/office/powerpoint/2010/main" val="309309800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1"/>
                                        </p:tgtEl>
                                        <p:attrNameLst>
                                          <p:attrName>fillcolor</p:attrName>
                                        </p:attrNameLst>
                                      </p:cBhvr>
                                      <p:to>
                                        <a:srgbClr val="92D050"/>
                                      </p:to>
                                    </p:animClr>
                                    <p:set>
                                      <p:cBhvr>
                                        <p:cTn id="32" dur="2000" fill="hold"/>
                                        <p:tgtEl>
                                          <p:spTgt spid="11"/>
                                        </p:tgtEl>
                                        <p:attrNameLst>
                                          <p:attrName>fill.type</p:attrName>
                                        </p:attrNameLst>
                                      </p:cBhvr>
                                      <p:to>
                                        <p:strVal val="solid"/>
                                      </p:to>
                                    </p:set>
                                    <p:set>
                                      <p:cBhvr>
                                        <p:cTn id="33" dur="2000" fill="hold"/>
                                        <p:tgtEl>
                                          <p:spTgt spid="11"/>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6"/>
                                        </p:tgtEl>
                                        <p:attrNameLst>
                                          <p:attrName>fillcolor</p:attrName>
                                        </p:attrNameLst>
                                      </p:cBhvr>
                                      <p:to>
                                        <a:srgbClr val="92D050"/>
                                      </p:to>
                                    </p:animClr>
                                    <p:set>
                                      <p:cBhvr>
                                        <p:cTn id="38" dur="2000" fill="hold"/>
                                        <p:tgtEl>
                                          <p:spTgt spid="16"/>
                                        </p:tgtEl>
                                        <p:attrNameLst>
                                          <p:attrName>fill.type</p:attrName>
                                        </p:attrNameLst>
                                      </p:cBhvr>
                                      <p:to>
                                        <p:strVal val="solid"/>
                                      </p:to>
                                    </p:set>
                                    <p:set>
                                      <p:cBhvr>
                                        <p:cTn id="39" dur="2000" fill="hold"/>
                                        <p:tgtEl>
                                          <p:spTgt spid="16"/>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7"/>
                                        </p:tgtEl>
                                        <p:attrNameLst>
                                          <p:attrName>fillcolor</p:attrName>
                                        </p:attrNameLst>
                                      </p:cBhvr>
                                      <p:to>
                                        <a:srgbClr val="92D050"/>
                                      </p:to>
                                    </p:animClr>
                                    <p:set>
                                      <p:cBhvr>
                                        <p:cTn id="44" dur="2000" fill="hold"/>
                                        <p:tgtEl>
                                          <p:spTgt spid="17"/>
                                        </p:tgtEl>
                                        <p:attrNameLst>
                                          <p:attrName>fill.type</p:attrName>
                                        </p:attrNameLst>
                                      </p:cBhvr>
                                      <p:to>
                                        <p:strVal val="solid"/>
                                      </p:to>
                                    </p:set>
                                    <p:set>
                                      <p:cBhvr>
                                        <p:cTn id="45" dur="2000" fill="hold"/>
                                        <p:tgtEl>
                                          <p:spTgt spid="17"/>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22"/>
                                        </p:tgtEl>
                                        <p:attrNameLst>
                                          <p:attrName>fillcolor</p:attrName>
                                        </p:attrNameLst>
                                      </p:cBhvr>
                                      <p:to>
                                        <a:schemeClr val="accent2"/>
                                      </p:to>
                                    </p:animClr>
                                    <p:set>
                                      <p:cBhvr>
                                        <p:cTn id="50" dur="2000" fill="hold"/>
                                        <p:tgtEl>
                                          <p:spTgt spid="22"/>
                                        </p:tgtEl>
                                        <p:attrNameLst>
                                          <p:attrName>fill.type</p:attrName>
                                        </p:attrNameLst>
                                      </p:cBhvr>
                                      <p:to>
                                        <p:strVal val="solid"/>
                                      </p:to>
                                    </p:set>
                                    <p:set>
                                      <p:cBhvr>
                                        <p:cTn id="51" dur="2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animBg="1"/>
      <p:bldP spid="16" grpId="0" animBg="1"/>
      <p:bldP spid="17"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90625" y="952500"/>
            <a:ext cx="17312759"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KẾT LUẬN</a:t>
            </a:r>
            <a:endParaRPr lang="en-US" sz="6000" b="1">
              <a:latin typeface="Arial" panose="020B0604020202020204" pitchFamily="34" charset="0"/>
              <a:cs typeface="Arial" panose="020B0604020202020204" pitchFamily="34" charset="0"/>
            </a:endParaRPr>
          </a:p>
        </p:txBody>
      </p:sp>
      <p:sp>
        <p:nvSpPr>
          <p:cNvPr id="3" name="Rounded Rectangle 2"/>
          <p:cNvSpPr/>
          <p:nvPr/>
        </p:nvSpPr>
        <p:spPr>
          <a:xfrm>
            <a:off x="1252361" y="2390293"/>
            <a:ext cx="15755862" cy="4322356"/>
          </a:xfrm>
          <a:prstGeom prst="roundRect">
            <a:avLst/>
          </a:prstGeom>
          <a:solidFill>
            <a:srgbClr val="8D6A4E"/>
          </a:solidFill>
          <a:ln>
            <a:solidFill>
              <a:srgbClr val="8D6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3600" smtClean="0">
                <a:solidFill>
                  <a:schemeClr val="bg1"/>
                </a:solidFill>
                <a:latin typeface="Arial" panose="020B0604020202020204" pitchFamily="34" charset="0"/>
                <a:cs typeface="Arial" panose="020B0604020202020204" pitchFamily="34" charset="0"/>
              </a:rPr>
              <a:t>Định </a:t>
            </a:r>
            <a:r>
              <a:rPr lang="en-US" sz="3600">
                <a:solidFill>
                  <a:schemeClr val="bg1"/>
                </a:solidFill>
                <a:latin typeface="Arial" panose="020B0604020202020204" pitchFamily="34" charset="0"/>
                <a:cs typeface="Arial" panose="020B0604020202020204" pitchFamily="34" charset="0"/>
              </a:rPr>
              <a:t>dạng ô tính: Chọn ô tính (hoặc khối ô tính) cần định dạng rồi sử dụng các lệnh định dạng ô tính trong nhóm lệnh </a:t>
            </a:r>
            <a:r>
              <a:rPr lang="en-US" sz="3600" b="1" i="1">
                <a:solidFill>
                  <a:schemeClr val="bg1"/>
                </a:solidFill>
                <a:latin typeface="Arial" panose="020B0604020202020204" pitchFamily="34" charset="0"/>
                <a:cs typeface="Arial" panose="020B0604020202020204" pitchFamily="34" charset="0"/>
              </a:rPr>
              <a:t>Home &gt; Font </a:t>
            </a:r>
            <a:r>
              <a:rPr lang="en-US" sz="3600">
                <a:solidFill>
                  <a:schemeClr val="bg1"/>
                </a:solidFill>
                <a:latin typeface="Arial" panose="020B0604020202020204" pitchFamily="34" charset="0"/>
                <a:cs typeface="Arial" panose="020B0604020202020204" pitchFamily="34" charset="0"/>
              </a:rPr>
              <a:t>và </a:t>
            </a:r>
            <a:r>
              <a:rPr lang="en-US" sz="3600" b="1" i="1">
                <a:solidFill>
                  <a:schemeClr val="bg1"/>
                </a:solidFill>
                <a:latin typeface="Arial" panose="020B0604020202020204" pitchFamily="34" charset="0"/>
                <a:cs typeface="Arial" panose="020B0604020202020204" pitchFamily="34" charset="0"/>
              </a:rPr>
              <a:t>Home &gt; Alignment</a:t>
            </a:r>
            <a:r>
              <a:rPr lang="en-US" sz="3600">
                <a:solidFill>
                  <a:schemeClr val="bg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600" smtClean="0">
                <a:solidFill>
                  <a:schemeClr val="bg1"/>
                </a:solidFill>
                <a:latin typeface="Arial" panose="020B0604020202020204" pitchFamily="34" charset="0"/>
                <a:cs typeface="Arial" panose="020B0604020202020204" pitchFamily="34" charset="0"/>
              </a:rPr>
              <a:t>Gộp </a:t>
            </a:r>
            <a:r>
              <a:rPr lang="en-US" sz="3600">
                <a:solidFill>
                  <a:schemeClr val="bg1"/>
                </a:solidFill>
                <a:latin typeface="Arial" panose="020B0604020202020204" pitchFamily="34" charset="0"/>
                <a:cs typeface="Arial" panose="020B0604020202020204" pitchFamily="34" charset="0"/>
              </a:rPr>
              <a:t>khối ô tính và căn lề giữa: Chọn khối ô tính, chọn </a:t>
            </a:r>
            <a:r>
              <a:rPr lang="en-US" sz="3600" b="1" i="1">
                <a:solidFill>
                  <a:schemeClr val="bg1"/>
                </a:solidFill>
                <a:latin typeface="Arial" panose="020B0604020202020204" pitchFamily="34" charset="0"/>
                <a:cs typeface="Arial" panose="020B0604020202020204" pitchFamily="34" charset="0"/>
              </a:rPr>
              <a:t>Merge &amp; Center</a:t>
            </a:r>
            <a:r>
              <a:rPr lang="en-US" sz="3600">
                <a:solidFill>
                  <a:schemeClr val="bg1"/>
                </a:solidFill>
                <a:latin typeface="Arial" panose="020B0604020202020204" pitchFamily="34" charset="0"/>
                <a:cs typeface="Arial" panose="020B0604020202020204" pitchFamily="34" charset="0"/>
              </a:rPr>
              <a:t>.</a:t>
            </a:r>
          </a:p>
        </p:txBody>
      </p:sp>
      <p:pic>
        <p:nvPicPr>
          <p:cNvPr id="13"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57324" y="7193313"/>
            <a:ext cx="9345936" cy="2698639"/>
          </a:xfrm>
          <a:prstGeom prst="rect">
            <a:avLst/>
          </a:prstGeom>
        </p:spPr>
      </p:pic>
    </p:spTree>
    <p:extLst>
      <p:ext uri="{BB962C8B-B14F-4D97-AF65-F5344CB8AC3E}">
        <p14:creationId xmlns:p14="http://schemas.microsoft.com/office/powerpoint/2010/main" val="21797735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9" name="TextBox 8"/>
          <p:cNvSpPr txBox="1"/>
          <p:nvPr/>
        </p:nvSpPr>
        <p:spPr>
          <a:xfrm>
            <a:off x="490625" y="844244"/>
            <a:ext cx="17279334" cy="938719"/>
          </a:xfrm>
          <a:prstGeom prst="rect">
            <a:avLst/>
          </a:prstGeom>
          <a:noFill/>
        </p:spPr>
        <p:txBody>
          <a:bodyPr wrap="square" rtlCol="0">
            <a:spAutoFit/>
          </a:bodyPr>
          <a:lstStyle/>
          <a:p>
            <a:pPr algn="ctr"/>
            <a:r>
              <a:rPr lang="en-US" sz="5500" b="1" smtClean="0">
                <a:solidFill>
                  <a:schemeClr val="accent6">
                    <a:lumMod val="50000"/>
                  </a:schemeClr>
                </a:solidFill>
                <a:latin typeface="Arial" panose="020B0604020202020204" pitchFamily="34" charset="0"/>
                <a:cs typeface="Arial" panose="020B0604020202020204" pitchFamily="34" charset="0"/>
              </a:rPr>
              <a:t>2. CHÈN, XOÁ CỘT, HÀNG </a:t>
            </a:r>
            <a:endParaRPr lang="en-US" sz="5500" b="1">
              <a:solidFill>
                <a:schemeClr val="accent6">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1270464" y="2101917"/>
            <a:ext cx="15719655" cy="2145268"/>
          </a:xfrm>
          <a:prstGeom prst="roundRect">
            <a:avLst/>
          </a:prstGeom>
          <a:solidFill>
            <a:srgbClr val="EAD8C4"/>
          </a:solidFill>
          <a:ln>
            <a:solidFill>
              <a:srgbClr val="EAD8C4"/>
            </a:solidFill>
          </a:ln>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Thao tác chèn, xóa hàng, cột trong bảng tính tương tự như chèn, xóa hàng của bảng trong phần mềm soạn thảo văn bản.</a:t>
            </a:r>
            <a:endParaRPr lang="en-US" sz="4000">
              <a:latin typeface="Arial" panose="020B0604020202020204" pitchFamily="34" charset="0"/>
              <a:cs typeface="Arial" panose="020B0604020202020204" pitchFamily="34" charset="0"/>
            </a:endParaRPr>
          </a:p>
        </p:txBody>
      </p:sp>
      <p:grpSp>
        <p:nvGrpSpPr>
          <p:cNvPr id="7" name="Group 6"/>
          <p:cNvGrpSpPr/>
          <p:nvPr/>
        </p:nvGrpSpPr>
        <p:grpSpPr>
          <a:xfrm>
            <a:off x="1270464" y="4615697"/>
            <a:ext cx="7010400" cy="5167999"/>
            <a:chOff x="1613731" y="4580085"/>
            <a:chExt cx="7010400" cy="5167999"/>
          </a:xfrm>
        </p:grpSpPr>
        <p:sp>
          <p:nvSpPr>
            <p:cNvPr id="6" name="TextBox 5"/>
            <p:cNvSpPr txBox="1"/>
            <p:nvPr/>
          </p:nvSpPr>
          <p:spPr>
            <a:xfrm>
              <a:off x="1613731" y="5962432"/>
              <a:ext cx="7010400" cy="3785652"/>
            </a:xfrm>
            <a:prstGeom prst="rect">
              <a:avLst/>
            </a:prstGeom>
            <a:noFill/>
          </p:spPr>
          <p:txBody>
            <a:bodyPr wrap="square" rtlCol="0">
              <a:spAutoFit/>
            </a:bodyPr>
            <a:lstStyle/>
            <a:p>
              <a:pPr algn="just">
                <a:lnSpc>
                  <a:spcPct val="150000"/>
                </a:lnSpc>
              </a:pPr>
              <a:r>
                <a:rPr lang="en-US" sz="4000" smtClean="0">
                  <a:latin typeface="Arial" panose="020B0604020202020204" pitchFamily="34" charset="0"/>
                  <a:cs typeface="Arial" panose="020B0604020202020204" pitchFamily="34" charset="0"/>
                </a:rPr>
                <a:t>Đọc </a:t>
              </a:r>
              <a:r>
                <a:rPr lang="en-US" sz="4000">
                  <a:latin typeface="Arial" panose="020B0604020202020204" pitchFamily="34" charset="0"/>
                  <a:cs typeface="Arial" panose="020B0604020202020204" pitchFamily="34" charset="0"/>
                </a:rPr>
                <a:t>mục 2, quan sát Hình 9, 10 và trả lời câu hỏi: Em hãy nêu các bước thực hiện chèn, xóa, cột </a:t>
              </a:r>
              <a:r>
                <a:rPr lang="en-US" sz="4000">
                  <a:latin typeface="Arial" panose="020B0604020202020204" pitchFamily="34" charset="0"/>
                  <a:cs typeface="Arial" panose="020B0604020202020204" pitchFamily="34" charset="0"/>
                </a:rPr>
                <a:t>hàng</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14"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267199" y="4580085"/>
              <a:ext cx="1703463" cy="1467667"/>
            </a:xfrm>
            <a:prstGeom prst="rect">
              <a:avLst/>
            </a:prstGeom>
          </p:spPr>
        </p:pic>
      </p:grpSp>
      <p:sp>
        <p:nvSpPr>
          <p:cNvPr id="10" name="Rounded Rectangular Callout 9"/>
          <p:cNvSpPr/>
          <p:nvPr/>
        </p:nvSpPr>
        <p:spPr>
          <a:xfrm>
            <a:off x="9289058" y="4835575"/>
            <a:ext cx="7855941" cy="2073744"/>
          </a:xfrm>
          <a:prstGeom prst="wedgeRoundRectCallout">
            <a:avLst>
              <a:gd name="adj1" fmla="val -54459"/>
              <a:gd name="adj2" fmla="val 36722"/>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smtClean="0">
                <a:solidFill>
                  <a:schemeClr val="tx1"/>
                </a:solidFill>
              </a:rPr>
              <a:t>Bước 1: </a:t>
            </a:r>
            <a:r>
              <a:rPr lang="vi-VN" sz="3600" smtClean="0">
                <a:solidFill>
                  <a:schemeClr val="tx1"/>
                </a:solidFill>
              </a:rPr>
              <a:t>Chọn </a:t>
            </a:r>
            <a:r>
              <a:rPr lang="vi-VN" sz="3600">
                <a:solidFill>
                  <a:schemeClr val="tx1"/>
                </a:solidFill>
              </a:rPr>
              <a:t>cột (hoặc hàng) tại vị trí </a:t>
            </a:r>
            <a:r>
              <a:rPr lang="vi-VN" sz="3600">
                <a:solidFill>
                  <a:schemeClr val="tx1"/>
                </a:solidFill>
              </a:rPr>
              <a:t>cần </a:t>
            </a:r>
            <a:r>
              <a:rPr lang="vi-VN" sz="3600" smtClean="0">
                <a:solidFill>
                  <a:schemeClr val="tx1"/>
                </a:solidFill>
              </a:rPr>
              <a:t>chèn</a:t>
            </a:r>
            <a:r>
              <a:rPr lang="vi-VN" sz="3600">
                <a:solidFill>
                  <a:schemeClr val="tx1"/>
                </a:solidFill>
              </a:rPr>
              <a:t>.</a:t>
            </a:r>
            <a:endParaRPr lang="en-US" sz="3600">
              <a:solidFill>
                <a:schemeClr val="tx1"/>
              </a:solidFill>
            </a:endParaRPr>
          </a:p>
        </p:txBody>
      </p:sp>
      <p:sp>
        <p:nvSpPr>
          <p:cNvPr id="17" name="Rounded Rectangular Callout 16"/>
          <p:cNvSpPr/>
          <p:nvPr/>
        </p:nvSpPr>
        <p:spPr>
          <a:xfrm>
            <a:off x="9289058" y="7497710"/>
            <a:ext cx="7855941" cy="2073744"/>
          </a:xfrm>
          <a:prstGeom prst="wedgeRoundRectCallout">
            <a:avLst>
              <a:gd name="adj1" fmla="val -54717"/>
              <a:gd name="adj2" fmla="val -44607"/>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smtClean="0">
                <a:solidFill>
                  <a:schemeClr val="tx1"/>
                </a:solidFill>
              </a:rPr>
              <a:t>Bước 1:</a:t>
            </a:r>
            <a:r>
              <a:rPr lang="en-US" sz="3600" b="1" smtClean="0">
                <a:solidFill>
                  <a:schemeClr val="tx1"/>
                </a:solidFill>
              </a:rPr>
              <a:t> </a:t>
            </a:r>
            <a:r>
              <a:rPr lang="vi-VN" sz="3600" smtClean="0">
                <a:solidFill>
                  <a:schemeClr val="tx1"/>
                </a:solidFill>
              </a:rPr>
              <a:t>Nháy </a:t>
            </a:r>
            <a:r>
              <a:rPr lang="vi-VN" sz="3600">
                <a:solidFill>
                  <a:schemeClr val="tx1"/>
                </a:solidFill>
              </a:rPr>
              <a:t>chọn </a:t>
            </a:r>
            <a:r>
              <a:rPr lang="vi-VN" sz="3600" b="1" i="1">
                <a:solidFill>
                  <a:schemeClr val="tx1"/>
                </a:solidFill>
              </a:rPr>
              <a:t>Insert</a:t>
            </a:r>
            <a:r>
              <a:rPr lang="vi-VN" sz="3600">
                <a:solidFill>
                  <a:schemeClr val="tx1"/>
                </a:solidFill>
              </a:rPr>
              <a:t> trong nhóm lệnh </a:t>
            </a:r>
            <a:r>
              <a:rPr lang="vi-VN" sz="3600" b="1" i="1">
                <a:solidFill>
                  <a:schemeClr val="tx1"/>
                </a:solidFill>
              </a:rPr>
              <a:t>Home &gt; Cells</a:t>
            </a:r>
            <a:r>
              <a:rPr lang="vi-VN" sz="3600">
                <a:solidFill>
                  <a:schemeClr val="tx1"/>
                </a:solidFill>
              </a:rPr>
              <a:t>.</a:t>
            </a:r>
            <a:endParaRPr lang="en-US" sz="3600">
              <a:solidFill>
                <a:schemeClr val="tx1"/>
              </a:solidFill>
            </a:endParaRPr>
          </a:p>
        </p:txBody>
      </p:sp>
    </p:spTree>
    <p:extLst>
      <p:ext uri="{BB962C8B-B14F-4D97-AF65-F5344CB8AC3E}">
        <p14:creationId xmlns:p14="http://schemas.microsoft.com/office/powerpoint/2010/main" val="138706106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90625" y="890412"/>
            <a:ext cx="17188131"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LƯU Ý </a:t>
            </a:r>
            <a:endParaRPr lang="en-US" sz="5500" b="1">
              <a:latin typeface="Arial" panose="020B0604020202020204" pitchFamily="34" charset="0"/>
              <a:cs typeface="Arial" panose="020B0604020202020204" pitchFamily="34" charset="0"/>
            </a:endParaRPr>
          </a:p>
        </p:txBody>
      </p:sp>
      <p:sp>
        <p:nvSpPr>
          <p:cNvPr id="3" name="TextBox 2"/>
          <p:cNvSpPr txBox="1"/>
          <p:nvPr/>
        </p:nvSpPr>
        <p:spPr>
          <a:xfrm>
            <a:off x="1234556" y="1953918"/>
            <a:ext cx="16657401" cy="969496"/>
          </a:xfrm>
          <a:prstGeom prst="rect">
            <a:avLst/>
          </a:prstGeom>
          <a:noFill/>
          <a:ln>
            <a:noFill/>
          </a:ln>
        </p:spPr>
        <p:txBody>
          <a:bodyPr wrap="square" rtlCol="0">
            <a:spAutoFit/>
          </a:bodyPr>
          <a:lstStyle/>
          <a:p>
            <a:pPr>
              <a:lnSpc>
                <a:spcPct val="150000"/>
              </a:lnSpc>
            </a:pPr>
            <a:r>
              <a:rPr lang="en-US" sz="3800" b="1" i="1">
                <a:latin typeface="Arial" panose="020B0604020202020204" pitchFamily="34" charset="0"/>
                <a:cs typeface="Arial" panose="020B0604020202020204" pitchFamily="34" charset="0"/>
              </a:rPr>
              <a:t>Có thể chọn nhiều hàng hoặc nhiều cột để chèn hoặc xóa đồng </a:t>
            </a:r>
            <a:r>
              <a:rPr lang="en-US" sz="3800" b="1" i="1">
                <a:latin typeface="Arial" panose="020B0604020202020204" pitchFamily="34" charset="0"/>
                <a:cs typeface="Arial" panose="020B0604020202020204" pitchFamily="34" charset="0"/>
              </a:rPr>
              <a:t>thời</a:t>
            </a:r>
            <a:r>
              <a:rPr lang="en-US" sz="3800" b="1" i="1" smtClean="0">
                <a:latin typeface="Arial" panose="020B0604020202020204" pitchFamily="34" charset="0"/>
                <a:cs typeface="Arial" panose="020B0604020202020204" pitchFamily="34" charset="0"/>
              </a:rPr>
              <a:t>:</a:t>
            </a:r>
            <a:endParaRPr lang="en-US" sz="3800" b="1" i="1">
              <a:latin typeface="Arial" panose="020B0604020202020204" pitchFamily="34" charset="0"/>
              <a:cs typeface="Arial" panose="020B0604020202020204" pitchFamily="34" charset="0"/>
            </a:endParaRPr>
          </a:p>
        </p:txBody>
      </p:sp>
      <p:grpSp>
        <p:nvGrpSpPr>
          <p:cNvPr id="15" name="Group 14"/>
          <p:cNvGrpSpPr/>
          <p:nvPr/>
        </p:nvGrpSpPr>
        <p:grpSpPr>
          <a:xfrm>
            <a:off x="1716425" y="3503681"/>
            <a:ext cx="6324600" cy="5411304"/>
            <a:chOff x="1600200" y="2325674"/>
            <a:chExt cx="6324600" cy="5411304"/>
          </a:xfrm>
        </p:grpSpPr>
        <p:sp>
          <p:nvSpPr>
            <p:cNvPr id="16" name="Rounded Rectangle 15"/>
            <p:cNvSpPr/>
            <p:nvPr/>
          </p:nvSpPr>
          <p:spPr>
            <a:xfrm>
              <a:off x="1600200" y="2933700"/>
              <a:ext cx="6324600" cy="4803278"/>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Nếu chọn nhiều hàng (cột) liền kề nhau: nháy chuột vào tên hàng (hoặc tên cột) và thực hiện kéo thả chuột.</a:t>
              </a:r>
              <a:endParaRPr lang="vi-VN" sz="4000">
                <a:solidFill>
                  <a:schemeClr val="tx1"/>
                </a:solidFill>
              </a:endParaRPr>
            </a:p>
          </p:txBody>
        </p:sp>
        <p:sp>
          <p:nvSpPr>
            <p:cNvPr id="22" name="Oval 21"/>
            <p:cNvSpPr/>
            <p:nvPr/>
          </p:nvSpPr>
          <p:spPr>
            <a:xfrm>
              <a:off x="4194850" y="2325674"/>
              <a:ext cx="1135299" cy="1066800"/>
            </a:xfrm>
            <a:prstGeom prst="ellipse">
              <a:avLst/>
            </a:prstGeom>
            <a:solidFill>
              <a:srgbClr val="8D6A4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bg1"/>
                  </a:solidFill>
                  <a:latin typeface="Arial" panose="020B0604020202020204" pitchFamily="34" charset="0"/>
                  <a:cs typeface="Arial" panose="020B0604020202020204" pitchFamily="34" charset="0"/>
                </a:rPr>
                <a:t>1</a:t>
              </a:r>
              <a:endParaRPr lang="en-US" sz="4500" b="1">
                <a:solidFill>
                  <a:schemeClr val="bg1"/>
                </a:solidFill>
                <a:latin typeface="Arial" panose="020B0604020202020204" pitchFamily="34" charset="0"/>
                <a:cs typeface="Arial" panose="020B0604020202020204" pitchFamily="34" charset="0"/>
              </a:endParaRPr>
            </a:p>
          </p:txBody>
        </p:sp>
      </p:grpSp>
      <p:grpSp>
        <p:nvGrpSpPr>
          <p:cNvPr id="26" name="Group 25"/>
          <p:cNvGrpSpPr/>
          <p:nvPr/>
        </p:nvGrpSpPr>
        <p:grpSpPr>
          <a:xfrm>
            <a:off x="9906000" y="3503681"/>
            <a:ext cx="6324600" cy="5411304"/>
            <a:chOff x="1600200" y="2325674"/>
            <a:chExt cx="6324600" cy="5411304"/>
          </a:xfrm>
        </p:grpSpPr>
        <p:sp>
          <p:nvSpPr>
            <p:cNvPr id="27" name="Rounded Rectangle 26"/>
            <p:cNvSpPr/>
            <p:nvPr/>
          </p:nvSpPr>
          <p:spPr>
            <a:xfrm>
              <a:off x="1600200" y="2933700"/>
              <a:ext cx="6324600" cy="4803278"/>
            </a:xfrm>
            <a:prstGeom prst="roundRect">
              <a:avLst/>
            </a:prstGeom>
            <a:solidFill>
              <a:srgbClr val="E4D7C4"/>
            </a:solidFill>
            <a:ln>
              <a:solidFill>
                <a:srgbClr val="E4D7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Nếu chọn các hàng (cột) không liền </a:t>
              </a:r>
              <a:r>
                <a:rPr lang="vi-VN" sz="4000">
                  <a:solidFill>
                    <a:schemeClr val="tx1"/>
                  </a:solidFill>
                </a:rPr>
                <a:t>kề </a:t>
              </a:r>
              <a:r>
                <a:rPr lang="vi-VN" sz="4000" smtClean="0">
                  <a:solidFill>
                    <a:schemeClr val="tx1"/>
                  </a:solidFill>
                </a:rPr>
                <a:t>nh</a:t>
              </a:r>
              <a:r>
                <a:rPr lang="en-US" sz="4000" smtClean="0">
                  <a:solidFill>
                    <a:schemeClr val="tx1"/>
                  </a:solidFill>
                  <a:latin typeface="Arial" panose="020B0604020202020204" pitchFamily="34" charset="0"/>
                  <a:cs typeface="Arial" panose="020B0604020202020204" pitchFamily="34" charset="0"/>
                </a:rPr>
                <a:t>au</a:t>
              </a:r>
              <a:r>
                <a:rPr lang="vi-VN" sz="4000" smtClean="0">
                  <a:solidFill>
                    <a:schemeClr val="tx1"/>
                  </a:solidFill>
                </a:rPr>
                <a:t>: </a:t>
              </a:r>
              <a:r>
                <a:rPr lang="vi-VN" sz="4000">
                  <a:solidFill>
                    <a:schemeClr val="tx1"/>
                  </a:solidFill>
                </a:rPr>
                <a:t>nhấn giữ phím Ctrl và nháy chuột vào tên hàng (hoặc tên cột).</a:t>
              </a:r>
            </a:p>
          </p:txBody>
        </p:sp>
        <p:sp>
          <p:nvSpPr>
            <p:cNvPr id="28" name="Oval 27"/>
            <p:cNvSpPr/>
            <p:nvPr/>
          </p:nvSpPr>
          <p:spPr>
            <a:xfrm>
              <a:off x="4194850" y="2325674"/>
              <a:ext cx="1135299" cy="1066800"/>
            </a:xfrm>
            <a:prstGeom prst="ellipse">
              <a:avLst/>
            </a:prstGeom>
            <a:solidFill>
              <a:srgbClr val="8D6A4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bg1"/>
                  </a:solidFill>
                  <a:latin typeface="Arial" panose="020B0604020202020204" pitchFamily="34" charset="0"/>
                  <a:cs typeface="Arial" panose="020B0604020202020204" pitchFamily="34" charset="0"/>
                </a:rPr>
                <a:t>2</a:t>
              </a:r>
              <a:endParaRPr lang="en-US" sz="4500"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6990621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5" name="Group 4"/>
          <p:cNvGrpSpPr/>
          <p:nvPr/>
        </p:nvGrpSpPr>
        <p:grpSpPr>
          <a:xfrm>
            <a:off x="938792" y="1257300"/>
            <a:ext cx="16383000" cy="3647152"/>
            <a:chOff x="1066800" y="2205566"/>
            <a:chExt cx="16383000" cy="3647152"/>
          </a:xfrm>
        </p:grpSpPr>
        <p:sp>
          <p:nvSpPr>
            <p:cNvPr id="2" name="TextBox 1"/>
            <p:cNvSpPr txBox="1"/>
            <p:nvPr/>
          </p:nvSpPr>
          <p:spPr>
            <a:xfrm>
              <a:off x="5679904" y="2205566"/>
              <a:ext cx="7357975" cy="784830"/>
            </a:xfrm>
            <a:prstGeom prst="rect">
              <a:avLst/>
            </a:prstGeom>
            <a:noFill/>
          </p:spPr>
          <p:txBody>
            <a:bodyPr wrap="square" rtlCol="0">
              <a:spAutoFit/>
            </a:bodyPr>
            <a:lstStyle/>
            <a:p>
              <a:pPr algn="ctr"/>
              <a:r>
                <a:rPr lang="en-US" sz="4500" b="1" smtClean="0">
                  <a:solidFill>
                    <a:schemeClr val="accent5">
                      <a:lumMod val="50000"/>
                    </a:schemeClr>
                  </a:solidFill>
                  <a:latin typeface="Arial" panose="020B0604020202020204" pitchFamily="34" charset="0"/>
                  <a:cs typeface="Arial" panose="020B0604020202020204" pitchFamily="34" charset="0"/>
                </a:rPr>
                <a:t>THẢO LUẬN CẶP ĐÔI</a:t>
              </a:r>
              <a:endParaRPr lang="en-US" sz="4500" b="1">
                <a:solidFill>
                  <a:schemeClr val="accent5">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1066800" y="2990396"/>
              <a:ext cx="16383000" cy="286232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Các em </a:t>
              </a:r>
              <a:r>
                <a:rPr lang="vi-VN" sz="4000" smtClean="0">
                  <a:latin typeface="Arial" panose="020B0604020202020204" pitchFamily="34" charset="0"/>
                  <a:cs typeface="Arial" panose="020B0604020202020204" pitchFamily="34" charset="0"/>
                </a:rPr>
                <a:t>đọc </a:t>
              </a:r>
              <a:r>
                <a:rPr lang="vi-VN" sz="4000">
                  <a:latin typeface="Arial" panose="020B0604020202020204" pitchFamily="34" charset="0"/>
                  <a:cs typeface="Arial" panose="020B0604020202020204" pitchFamily="34" charset="0"/>
                </a:rPr>
                <a:t>bài </a:t>
              </a:r>
              <a:r>
                <a:rPr lang="vi-VN" sz="4000" smtClean="0">
                  <a:latin typeface="Arial" panose="020B0604020202020204" pitchFamily="34" charset="0"/>
                  <a:cs typeface="Arial" panose="020B0604020202020204" pitchFamily="34" charset="0"/>
                </a:rPr>
                <a:t>tập</a:t>
              </a:r>
              <a:r>
                <a:rPr lang="en-US" sz="4000" smtClean="0">
                  <a:latin typeface="Arial" panose="020B0604020202020204" pitchFamily="34" charset="0"/>
                  <a:cs typeface="Arial" panose="020B0604020202020204" pitchFamily="34" charset="0"/>
                </a:rPr>
                <a:t> trong SGK và trả lời câu hỏi.</a:t>
              </a:r>
            </a:p>
            <a:p>
              <a:pPr marL="571500" indent="-571500" algn="just">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Ở </a:t>
              </a:r>
              <a:r>
                <a:rPr lang="en-US" sz="4000">
                  <a:latin typeface="Arial" panose="020B0604020202020204" pitchFamily="34" charset="0"/>
                  <a:cs typeface="Arial" panose="020B0604020202020204" pitchFamily="34" charset="0"/>
                </a:rPr>
                <a:t>bảng bên phải trong Hình 10, em hãy nêu các bước xóa cột C mới được thêm vào.</a:t>
              </a:r>
              <a:endParaRPr lang="en-US" sz="4000">
                <a:latin typeface="Arial" panose="020B0604020202020204" pitchFamily="34" charset="0"/>
                <a:cs typeface="Arial" panose="020B0604020202020204" pitchFamily="34" charset="0"/>
              </a:endParaRPr>
            </a:p>
          </p:txBody>
        </p:sp>
      </p:grpSp>
      <p:grpSp>
        <p:nvGrpSpPr>
          <p:cNvPr id="8" name="Group 7"/>
          <p:cNvGrpSpPr/>
          <p:nvPr/>
        </p:nvGrpSpPr>
        <p:grpSpPr>
          <a:xfrm>
            <a:off x="2133600" y="5239414"/>
            <a:ext cx="14639491" cy="4065617"/>
            <a:chOff x="1862352" y="4972242"/>
            <a:chExt cx="14639491" cy="4065617"/>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2527"/>
            <a:stretch/>
          </p:blipFill>
          <p:spPr>
            <a:xfrm>
              <a:off x="1862352" y="4972242"/>
              <a:ext cx="14639491" cy="3352800"/>
            </a:xfrm>
            <a:prstGeom prst="rect">
              <a:avLst/>
            </a:prstGeom>
          </p:spPr>
        </p:pic>
        <p:sp>
          <p:nvSpPr>
            <p:cNvPr id="7" name="TextBox 6"/>
            <p:cNvSpPr txBox="1"/>
            <p:nvPr/>
          </p:nvSpPr>
          <p:spPr>
            <a:xfrm>
              <a:off x="4908871" y="8406917"/>
              <a:ext cx="8001000" cy="630942"/>
            </a:xfrm>
            <a:prstGeom prst="rect">
              <a:avLst/>
            </a:prstGeom>
            <a:noFill/>
          </p:spPr>
          <p:txBody>
            <a:bodyPr wrap="square" rtlCol="0">
              <a:spAutoFit/>
            </a:bodyPr>
            <a:lstStyle/>
            <a:p>
              <a:pPr algn="ctr"/>
              <a:r>
                <a:rPr lang="en-US" sz="3500" i="1" smtClean="0">
                  <a:solidFill>
                    <a:srgbClr val="002060"/>
                  </a:solidFill>
                  <a:latin typeface="Arial" panose="020B0604020202020204" pitchFamily="34" charset="0"/>
                  <a:cs typeface="Arial" panose="020B0604020202020204" pitchFamily="34" charset="0"/>
                </a:rPr>
                <a:t>Hình 10. Các bước xoá một hàng </a:t>
              </a:r>
              <a:endParaRPr lang="en-US" sz="3500" i="1">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528296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 name="TextBox 2"/>
          <p:cNvSpPr txBox="1"/>
          <p:nvPr/>
        </p:nvSpPr>
        <p:spPr>
          <a:xfrm>
            <a:off x="990600" y="1314054"/>
            <a:ext cx="14645078"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smtClean="0">
                <a:latin typeface="Arial" panose="020B0604020202020204" pitchFamily="34" charset="0"/>
                <a:cs typeface="Arial" panose="020B0604020202020204" pitchFamily="34" charset="0"/>
              </a:rPr>
              <a:t>Để xoá một cột hoặc hàng ta thực hiện thao tác sau: </a:t>
            </a:r>
            <a:endParaRPr lang="en-US" sz="4500">
              <a:latin typeface="Arial" panose="020B0604020202020204" pitchFamily="34" charset="0"/>
              <a:cs typeface="Arial" panose="020B0604020202020204" pitchFamily="34" charset="0"/>
            </a:endParaRPr>
          </a:p>
        </p:txBody>
      </p:sp>
      <p:sp>
        <p:nvSpPr>
          <p:cNvPr id="9" name="Rounded Rectangle 8"/>
          <p:cNvSpPr/>
          <p:nvPr/>
        </p:nvSpPr>
        <p:spPr>
          <a:xfrm>
            <a:off x="1676400" y="2951858"/>
            <a:ext cx="7391400" cy="20574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1</a:t>
            </a:r>
            <a:r>
              <a:rPr lang="vi-VN" sz="4000" b="1">
                <a:solidFill>
                  <a:schemeClr val="tx1"/>
                </a:solidFill>
              </a:rPr>
              <a:t>: </a:t>
            </a:r>
            <a:endParaRPr lang="en-US" sz="4000" b="1" smtClean="0">
              <a:solidFill>
                <a:schemeClr val="tx1"/>
              </a:solidFill>
            </a:endParaRPr>
          </a:p>
          <a:p>
            <a:pPr algn="ctr">
              <a:lnSpc>
                <a:spcPct val="150000"/>
              </a:lnSpc>
            </a:pPr>
            <a:r>
              <a:rPr lang="vi-VN" sz="4000" smtClean="0">
                <a:solidFill>
                  <a:schemeClr val="tx1"/>
                </a:solidFill>
              </a:rPr>
              <a:t>Chọn </a:t>
            </a:r>
            <a:r>
              <a:rPr lang="vi-VN" sz="4000">
                <a:solidFill>
                  <a:schemeClr val="tx1"/>
                </a:solidFill>
              </a:rPr>
              <a:t>cột (hoặc hàng) cần xóa</a:t>
            </a:r>
            <a:endParaRPr lang="en-US" sz="4000">
              <a:solidFill>
                <a:schemeClr val="tx1"/>
              </a:solidFill>
            </a:endParaRPr>
          </a:p>
        </p:txBody>
      </p:sp>
      <p:sp>
        <p:nvSpPr>
          <p:cNvPr id="14" name="Rounded Rectangle 13"/>
          <p:cNvSpPr/>
          <p:nvPr/>
        </p:nvSpPr>
        <p:spPr>
          <a:xfrm>
            <a:off x="1676400" y="5783032"/>
            <a:ext cx="7391400" cy="2922813"/>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rPr>
              <a:t>Bước </a:t>
            </a:r>
            <a:r>
              <a:rPr lang="en-US" sz="4000" b="1" smtClean="0">
                <a:solidFill>
                  <a:schemeClr val="tx1"/>
                </a:solidFill>
                <a:latin typeface="Arial" panose="020B0604020202020204" pitchFamily="34" charset="0"/>
                <a:cs typeface="Arial" panose="020B0604020202020204" pitchFamily="34" charset="0"/>
              </a:rPr>
              <a:t>2</a:t>
            </a:r>
            <a:r>
              <a:rPr lang="vi-VN" sz="4000" b="1" smtClean="0">
                <a:solidFill>
                  <a:schemeClr val="tx1"/>
                </a:solidFill>
              </a:rPr>
              <a:t>: </a:t>
            </a:r>
            <a:endParaRPr lang="en-US" sz="4000" b="1" smtClean="0">
              <a:solidFill>
                <a:schemeClr val="tx1"/>
              </a:solidFill>
            </a:endParaRPr>
          </a:p>
          <a:p>
            <a:pPr algn="ctr">
              <a:lnSpc>
                <a:spcPct val="150000"/>
              </a:lnSpc>
            </a:pPr>
            <a:r>
              <a:rPr lang="vi-VN" sz="4000">
                <a:solidFill>
                  <a:schemeClr val="tx1"/>
                </a:solidFill>
              </a:rPr>
              <a:t>Nháy chọn </a:t>
            </a:r>
            <a:r>
              <a:rPr lang="vi-VN" sz="4000" b="1" i="1">
                <a:solidFill>
                  <a:schemeClr val="tx1"/>
                </a:solidFill>
              </a:rPr>
              <a:t>Delete</a:t>
            </a:r>
            <a:r>
              <a:rPr lang="vi-VN" sz="4000">
                <a:solidFill>
                  <a:schemeClr val="tx1"/>
                </a:solidFill>
              </a:rPr>
              <a:t> trong nhóm lệnh </a:t>
            </a:r>
            <a:r>
              <a:rPr lang="vi-VN" sz="4000" b="1" i="1">
                <a:solidFill>
                  <a:schemeClr val="tx1"/>
                </a:solidFill>
              </a:rPr>
              <a:t>Home &gt; Cells</a:t>
            </a:r>
            <a:r>
              <a:rPr lang="vi-VN" sz="4000">
                <a:solidFill>
                  <a:schemeClr val="tx1"/>
                </a:solidFill>
              </a:rPr>
              <a:t>.</a:t>
            </a:r>
            <a:endParaRPr lang="en-US" sz="4000">
              <a:solidFill>
                <a:schemeClr val="tx1"/>
              </a:solidFill>
            </a:endParaRPr>
          </a:p>
        </p:txBody>
      </p:sp>
      <p:pic>
        <p:nvPicPr>
          <p:cNvPr id="15"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0042999" y="2939158"/>
            <a:ext cx="7327202" cy="6588376"/>
          </a:xfrm>
          <a:prstGeom prst="rect">
            <a:avLst/>
          </a:prstGeom>
        </p:spPr>
      </p:pic>
    </p:spTree>
    <p:extLst>
      <p:ext uri="{BB962C8B-B14F-4D97-AF65-F5344CB8AC3E}">
        <p14:creationId xmlns:p14="http://schemas.microsoft.com/office/powerpoint/2010/main" val="14960332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4" name="Group 3"/>
          <p:cNvGrpSpPr/>
          <p:nvPr/>
        </p:nvGrpSpPr>
        <p:grpSpPr>
          <a:xfrm>
            <a:off x="990600" y="844244"/>
            <a:ext cx="11887200" cy="3821221"/>
            <a:chOff x="990600" y="2077664"/>
            <a:chExt cx="11887200" cy="382122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077664"/>
              <a:ext cx="11887200" cy="3032318"/>
            </a:xfrm>
            <a:prstGeom prst="rect">
              <a:avLst/>
            </a:prstGeom>
          </p:spPr>
        </p:pic>
        <p:sp>
          <p:nvSpPr>
            <p:cNvPr id="3" name="TextBox 2"/>
            <p:cNvSpPr txBox="1"/>
            <p:nvPr/>
          </p:nvSpPr>
          <p:spPr>
            <a:xfrm>
              <a:off x="2057400" y="5344887"/>
              <a:ext cx="8382000" cy="553998"/>
            </a:xfrm>
            <a:prstGeom prst="rect">
              <a:avLst/>
            </a:prstGeom>
            <a:noFill/>
          </p:spPr>
          <p:txBody>
            <a:bodyPr wrap="square" rtlCol="0">
              <a:spAutoFit/>
            </a:bodyPr>
            <a:lstStyle/>
            <a:p>
              <a:pPr algn="ctr"/>
              <a:r>
                <a:rPr lang="en-US" sz="3000" i="1" smtClean="0">
                  <a:solidFill>
                    <a:srgbClr val="002060"/>
                  </a:solidFill>
                  <a:latin typeface="Arial" panose="020B0604020202020204" pitchFamily="34" charset="0"/>
                  <a:cs typeface="Arial" panose="020B0604020202020204" pitchFamily="34" charset="0"/>
                </a:rPr>
                <a:t>Hình 1. Trang tính chưa được định dạng </a:t>
              </a:r>
              <a:endParaRPr lang="en-US" sz="3000" i="1">
                <a:solidFill>
                  <a:srgbClr val="002060"/>
                </a:solidFill>
                <a:latin typeface="Arial" panose="020B0604020202020204" pitchFamily="34" charset="0"/>
                <a:cs typeface="Arial" panose="020B0604020202020204" pitchFamily="34" charset="0"/>
              </a:endParaRPr>
            </a:p>
          </p:txBody>
        </p:sp>
      </p:grpSp>
      <p:grpSp>
        <p:nvGrpSpPr>
          <p:cNvPr id="6" name="Group 5"/>
          <p:cNvGrpSpPr/>
          <p:nvPr/>
        </p:nvGrpSpPr>
        <p:grpSpPr>
          <a:xfrm>
            <a:off x="6248400" y="4748468"/>
            <a:ext cx="11135360" cy="4919204"/>
            <a:chOff x="6019800" y="4703075"/>
            <a:chExt cx="11135360" cy="491920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703075"/>
              <a:ext cx="11135360" cy="4236809"/>
            </a:xfrm>
            <a:prstGeom prst="rect">
              <a:avLst/>
            </a:prstGeom>
          </p:spPr>
        </p:pic>
        <p:sp>
          <p:nvSpPr>
            <p:cNvPr id="15" name="TextBox 14"/>
            <p:cNvSpPr txBox="1"/>
            <p:nvPr/>
          </p:nvSpPr>
          <p:spPr>
            <a:xfrm>
              <a:off x="7396480" y="9068281"/>
              <a:ext cx="8382000" cy="553998"/>
            </a:xfrm>
            <a:prstGeom prst="rect">
              <a:avLst/>
            </a:prstGeom>
            <a:noFill/>
          </p:spPr>
          <p:txBody>
            <a:bodyPr wrap="square" rtlCol="0">
              <a:spAutoFit/>
            </a:bodyPr>
            <a:lstStyle/>
            <a:p>
              <a:pPr algn="ctr"/>
              <a:r>
                <a:rPr lang="en-US" sz="3000" i="1" smtClean="0">
                  <a:solidFill>
                    <a:srgbClr val="002060"/>
                  </a:solidFill>
                  <a:latin typeface="Arial" panose="020B0604020202020204" pitchFamily="34" charset="0"/>
                  <a:cs typeface="Arial" panose="020B0604020202020204" pitchFamily="34" charset="0"/>
                </a:rPr>
                <a:t>Hình 2. Trang tính đã được định dạng </a:t>
              </a:r>
              <a:endParaRPr lang="en-US" sz="3000" i="1">
                <a:solidFill>
                  <a:srgbClr val="002060"/>
                </a:solidFill>
                <a:latin typeface="Arial" panose="020B0604020202020204" pitchFamily="34" charset="0"/>
                <a:cs typeface="Arial" panose="020B0604020202020204" pitchFamily="34" charset="0"/>
              </a:endParaRPr>
            </a:p>
          </p:txBody>
        </p:sp>
      </p:grpSp>
      <p:pic>
        <p:nvPicPr>
          <p:cNvPr id="17" name="Picture 3"/>
          <p:cNvPicPr>
            <a:picLocks noChangeAspect="1"/>
          </p:cNvPicPr>
          <p:nvPr/>
        </p:nvPicPr>
        <p:blipFill>
          <a:blip r:embed="rId4"/>
          <a:srcRect/>
          <a:stretch>
            <a:fillRect/>
          </a:stretch>
        </p:blipFill>
        <p:spPr>
          <a:xfrm>
            <a:off x="294881" y="5349314"/>
            <a:ext cx="5816481" cy="4536856"/>
          </a:xfrm>
          <a:prstGeom prst="rect">
            <a:avLst/>
          </a:prstGeom>
        </p:spPr>
      </p:pic>
      <p:sp>
        <p:nvSpPr>
          <p:cNvPr id="8" name="Up Arrow 7"/>
          <p:cNvSpPr/>
          <p:nvPr/>
        </p:nvSpPr>
        <p:spPr>
          <a:xfrm>
            <a:off x="14935200" y="4143514"/>
            <a:ext cx="609600" cy="12099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007144" y="1915242"/>
            <a:ext cx="5712015" cy="2145268"/>
          </a:xfrm>
          <a:prstGeom prst="roundRect">
            <a:avLst/>
          </a:prstGeom>
          <a:solidFill>
            <a:srgbClr val="EAD8C4"/>
          </a:solidFill>
        </p:spPr>
        <p:txBody>
          <a:bodyPr wrap="square" rtlCol="0">
            <a:spAutoFit/>
          </a:bodyPr>
          <a:lstStyle/>
          <a:p>
            <a:pPr marL="571500" indent="-57150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Hình thức đẹp hơn.</a:t>
            </a:r>
          </a:p>
          <a:p>
            <a:pPr marL="571500" indent="-57150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Dễ tra cứu hơn.</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61604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 name="TextBox 2"/>
          <p:cNvSpPr txBox="1"/>
          <p:nvPr/>
        </p:nvSpPr>
        <p:spPr>
          <a:xfrm>
            <a:off x="990600" y="1314054"/>
            <a:ext cx="16154400" cy="938719"/>
          </a:xfrm>
          <a:prstGeom prst="rect">
            <a:avLst/>
          </a:prstGeom>
          <a:noFill/>
        </p:spPr>
        <p:txBody>
          <a:bodyPr wrap="square" rtlCol="0">
            <a:spAutoFit/>
          </a:bodyPr>
          <a:lstStyle/>
          <a:p>
            <a:pPr algn="ctr"/>
            <a:r>
              <a:rPr lang="en-US" sz="5500" b="1" smtClean="0">
                <a:latin typeface="Arial" panose="020B0604020202020204" pitchFamily="34" charset="0"/>
                <a:cs typeface="Arial" panose="020B0604020202020204" pitchFamily="34" charset="0"/>
              </a:rPr>
              <a:t>KẾT LUẬN </a:t>
            </a:r>
            <a:endParaRPr lang="en-US" sz="5500" b="1">
              <a:latin typeface="Arial" panose="020B0604020202020204" pitchFamily="34" charset="0"/>
              <a:cs typeface="Arial" panose="020B0604020202020204" pitchFamily="34" charset="0"/>
            </a:endParaRPr>
          </a:p>
        </p:txBody>
      </p:sp>
      <p:sp>
        <p:nvSpPr>
          <p:cNvPr id="2" name="TextBox 1"/>
          <p:cNvSpPr txBox="1"/>
          <p:nvPr/>
        </p:nvSpPr>
        <p:spPr>
          <a:xfrm>
            <a:off x="990600" y="2727366"/>
            <a:ext cx="16154400" cy="6231493"/>
          </a:xfrm>
          <a:prstGeom prst="roundRect">
            <a:avLst/>
          </a:prstGeom>
          <a:ln w="57150">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indent="-571500" algn="just">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Thao </a:t>
            </a:r>
            <a:r>
              <a:rPr lang="en-US" sz="4000">
                <a:latin typeface="Arial" panose="020B0604020202020204" pitchFamily="34" charset="0"/>
                <a:cs typeface="Arial" panose="020B0604020202020204" pitchFamily="34" charset="0"/>
              </a:rPr>
              <a:t>tác chèn cột (hoặc chèn hàng): Nháy chuột vào tên cột (hoặc tên hàng) để chọn cột (hoặc chọn hàng) tại vị trí muốn chèn rồi chọn </a:t>
            </a:r>
            <a:r>
              <a:rPr lang="en-US" sz="4000" b="1">
                <a:latin typeface="Arial" panose="020B0604020202020204" pitchFamily="34" charset="0"/>
                <a:cs typeface="Arial" panose="020B0604020202020204" pitchFamily="34" charset="0"/>
              </a:rPr>
              <a:t>Home&gt;Cells&gt;Insert</a:t>
            </a:r>
            <a:r>
              <a:rPr lang="en-US" sz="400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Thao </a:t>
            </a:r>
            <a:r>
              <a:rPr lang="en-US" sz="4000">
                <a:latin typeface="Arial" panose="020B0604020202020204" pitchFamily="34" charset="0"/>
                <a:cs typeface="Arial" panose="020B0604020202020204" pitchFamily="34" charset="0"/>
              </a:rPr>
              <a:t>tác xóa cột (hoặc xóa hàng): Nháy chuột vào tên cột (hoặc tên hàng) để chọn cột (hoặc chọn hàng) cần xóa, rồi chọn </a:t>
            </a:r>
            <a:r>
              <a:rPr lang="en-US" sz="4000" b="1">
                <a:latin typeface="Arial" panose="020B0604020202020204" pitchFamily="34" charset="0"/>
                <a:cs typeface="Arial" panose="020B0604020202020204" pitchFamily="34" charset="0"/>
              </a:rPr>
              <a:t>Home&gt;Cells&gt;Delete</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4579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8" name="TextBox 7"/>
          <p:cNvSpPr txBox="1"/>
          <p:nvPr/>
        </p:nvSpPr>
        <p:spPr>
          <a:xfrm>
            <a:off x="490625" y="844244"/>
            <a:ext cx="17279334" cy="938719"/>
          </a:xfrm>
          <a:prstGeom prst="rect">
            <a:avLst/>
          </a:prstGeom>
          <a:noFill/>
        </p:spPr>
        <p:txBody>
          <a:bodyPr wrap="square" rtlCol="0">
            <a:spAutoFit/>
          </a:bodyPr>
          <a:lstStyle/>
          <a:p>
            <a:pPr algn="ctr"/>
            <a:r>
              <a:rPr lang="en-US" sz="5500" b="1" smtClean="0">
                <a:solidFill>
                  <a:schemeClr val="accent6">
                    <a:lumMod val="50000"/>
                  </a:schemeClr>
                </a:solidFill>
                <a:latin typeface="Arial" panose="020B0604020202020204" pitchFamily="34" charset="0"/>
                <a:cs typeface="Arial" panose="020B0604020202020204" pitchFamily="34" charset="0"/>
              </a:rPr>
              <a:t>3. IN DỮ LIỆU TRONG BẢNG TÍNH</a:t>
            </a:r>
            <a:endParaRPr lang="en-US" sz="5500" b="1">
              <a:solidFill>
                <a:schemeClr val="accent6">
                  <a:lumMod val="50000"/>
                </a:schemeClr>
              </a:solidFill>
              <a:latin typeface="Arial" panose="020B0604020202020204" pitchFamily="34" charset="0"/>
              <a:cs typeface="Arial" panose="020B0604020202020204" pitchFamily="34" charset="0"/>
            </a:endParaRPr>
          </a:p>
        </p:txBody>
      </p:sp>
      <p:grpSp>
        <p:nvGrpSpPr>
          <p:cNvPr id="5" name="Group 4"/>
          <p:cNvGrpSpPr/>
          <p:nvPr/>
        </p:nvGrpSpPr>
        <p:grpSpPr>
          <a:xfrm>
            <a:off x="1871656" y="3048463"/>
            <a:ext cx="7162800" cy="5208166"/>
            <a:chOff x="1967492" y="1972512"/>
            <a:chExt cx="7162800" cy="5208166"/>
          </a:xfrm>
        </p:grpSpPr>
        <p:sp>
          <p:nvSpPr>
            <p:cNvPr id="4" name="TextBox 3"/>
            <p:cNvSpPr txBox="1"/>
            <p:nvPr/>
          </p:nvSpPr>
          <p:spPr>
            <a:xfrm>
              <a:off x="1967492" y="3509095"/>
              <a:ext cx="7162800" cy="3671583"/>
            </a:xfrm>
            <a:prstGeom prst="rect">
              <a:avLst/>
            </a:prstGeom>
            <a:noFill/>
          </p:spPr>
          <p:txBody>
            <a:bodyPr wrap="square" rtlCol="0">
              <a:spAutoFit/>
            </a:bodyPr>
            <a:lstStyle/>
            <a:p>
              <a:pPr algn="just">
                <a:lnSpc>
                  <a:spcPct val="150000"/>
                </a:lnSpc>
              </a:pPr>
              <a:r>
                <a:rPr lang="en-US" sz="4000" smtClean="0">
                  <a:latin typeface="Arial" panose="020B0604020202020204" pitchFamily="34" charset="0"/>
                  <a:cs typeface="Arial" panose="020B0604020202020204" pitchFamily="34" charset="0"/>
                </a:rPr>
                <a:t>Đọc </a:t>
              </a:r>
              <a:r>
                <a:rPr lang="en-US" sz="4000">
                  <a:latin typeface="Arial" panose="020B0604020202020204" pitchFamily="34" charset="0"/>
                  <a:cs typeface="Arial" panose="020B0604020202020204" pitchFamily="34" charset="0"/>
                </a:rPr>
                <a:t>mục 3, quan sát Hình 11 và trả lời câu hỏi: Em hãy nêu các bước thực hiện thao tác in dữ liệu trong bảng </a:t>
              </a:r>
              <a:r>
                <a:rPr lang="en-US" sz="4000">
                  <a:latin typeface="Arial" panose="020B0604020202020204" pitchFamily="34" charset="0"/>
                  <a:cs typeface="Arial" panose="020B0604020202020204" pitchFamily="34" charset="0"/>
                </a:rPr>
                <a:t>tính</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495800" y="1972512"/>
              <a:ext cx="1676297" cy="1752990"/>
            </a:xfrm>
            <a:prstGeom prst="rect">
              <a:avLst/>
            </a:prstGeom>
          </p:spPr>
        </p:pic>
      </p:grpSp>
      <p:pic>
        <p:nvPicPr>
          <p:cNvPr id="6" name="Picture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74431" y="1796009"/>
            <a:ext cx="6078015" cy="7739167"/>
          </a:xfrm>
          <a:prstGeom prst="rect">
            <a:avLst/>
          </a:prstGeom>
        </p:spPr>
      </p:pic>
    </p:spTree>
    <p:extLst>
      <p:ext uri="{BB962C8B-B14F-4D97-AF65-F5344CB8AC3E}">
        <p14:creationId xmlns:p14="http://schemas.microsoft.com/office/powerpoint/2010/main" val="26021449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838200" y="952500"/>
            <a:ext cx="143256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a:latin typeface="Arial" panose="020B0604020202020204" pitchFamily="34" charset="0"/>
                <a:cs typeface="Arial" panose="020B0604020202020204" pitchFamily="34" charset="0"/>
              </a:rPr>
              <a:t>Các bước thực hiện thao tác in dữ liệu trong trang tính:</a:t>
            </a:r>
            <a:endParaRPr lang="en-US" sz="4000" b="1" i="1">
              <a:latin typeface="Arial" panose="020B0604020202020204" pitchFamily="34" charset="0"/>
              <a:cs typeface="Arial" panose="020B0604020202020204" pitchFamily="34" charset="0"/>
            </a:endParaRPr>
          </a:p>
        </p:txBody>
      </p:sp>
      <p:sp>
        <p:nvSpPr>
          <p:cNvPr id="3" name="Rounded Rectangle 2"/>
          <p:cNvSpPr/>
          <p:nvPr/>
        </p:nvSpPr>
        <p:spPr>
          <a:xfrm>
            <a:off x="1167392" y="2171700"/>
            <a:ext cx="15925800" cy="1066800"/>
          </a:xfrm>
          <a:prstGeom prst="roundRect">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1: </a:t>
            </a:r>
            <a:r>
              <a:rPr lang="vi-VN" sz="4000">
                <a:solidFill>
                  <a:schemeClr val="tx1"/>
                </a:solidFill>
              </a:rPr>
              <a:t>Mở trang tính hoặc lựa chọn vùng dữ liệu muốn in.</a:t>
            </a:r>
            <a:endParaRPr lang="en-US" sz="4000">
              <a:solidFill>
                <a:schemeClr val="tx1"/>
              </a:solidFill>
            </a:endParaRPr>
          </a:p>
        </p:txBody>
      </p:sp>
      <p:sp>
        <p:nvSpPr>
          <p:cNvPr id="13" name="Rounded Rectangle 12"/>
          <p:cNvSpPr/>
          <p:nvPr/>
        </p:nvSpPr>
        <p:spPr>
          <a:xfrm>
            <a:off x="1167392" y="3911025"/>
            <a:ext cx="15925800" cy="1066800"/>
          </a:xfrm>
          <a:prstGeom prst="roundRect">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a:t>
            </a:r>
            <a:r>
              <a:rPr lang="en-US" sz="4000" b="1" smtClean="0">
                <a:solidFill>
                  <a:schemeClr val="tx1"/>
                </a:solidFill>
                <a:latin typeface="Arial" panose="020B0604020202020204" pitchFamily="34" charset="0"/>
                <a:cs typeface="Arial" panose="020B0604020202020204" pitchFamily="34" charset="0"/>
              </a:rPr>
              <a:t>2</a:t>
            </a:r>
            <a:r>
              <a:rPr lang="vi-VN" sz="4000" b="1" smtClean="0">
                <a:solidFill>
                  <a:schemeClr val="tx1"/>
                </a:solidFill>
              </a:rPr>
              <a:t>: </a:t>
            </a:r>
            <a:r>
              <a:rPr lang="vi-VN" sz="4000" smtClean="0">
                <a:solidFill>
                  <a:schemeClr val="tx1"/>
                </a:solidFill>
              </a:rPr>
              <a:t>Chọn </a:t>
            </a:r>
            <a:r>
              <a:rPr lang="vi-VN" sz="4000">
                <a:solidFill>
                  <a:schemeClr val="tx1"/>
                </a:solidFill>
              </a:rPr>
              <a:t>File&gt;Print (hoặc gõ tổ hợp phím Ctrl+P</a:t>
            </a:r>
            <a:endParaRPr lang="en-US" sz="4000">
              <a:solidFill>
                <a:schemeClr val="tx1"/>
              </a:solidFill>
            </a:endParaRPr>
          </a:p>
        </p:txBody>
      </p:sp>
      <p:sp>
        <p:nvSpPr>
          <p:cNvPr id="14" name="Rounded Rectangle 13"/>
          <p:cNvSpPr/>
          <p:nvPr/>
        </p:nvSpPr>
        <p:spPr>
          <a:xfrm>
            <a:off x="1167392" y="5733375"/>
            <a:ext cx="15925800" cy="1066800"/>
          </a:xfrm>
          <a:prstGeom prst="roundRect">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a:t>
            </a:r>
            <a:r>
              <a:rPr lang="en-US" sz="4000" b="1">
                <a:solidFill>
                  <a:schemeClr val="tx1"/>
                </a:solidFill>
                <a:latin typeface="Arial" panose="020B0604020202020204" pitchFamily="34" charset="0"/>
                <a:cs typeface="Arial" panose="020B0604020202020204" pitchFamily="34" charset="0"/>
              </a:rPr>
              <a:t>3</a:t>
            </a:r>
            <a:r>
              <a:rPr lang="vi-VN" sz="4000" b="1" smtClean="0">
                <a:solidFill>
                  <a:schemeClr val="tx1"/>
                </a:solidFill>
              </a:rPr>
              <a:t>: </a:t>
            </a:r>
            <a:r>
              <a:rPr lang="vi-VN" sz="4000">
                <a:solidFill>
                  <a:schemeClr val="tx1"/>
                </a:solidFill>
              </a:rPr>
              <a:t>Trong cửa sổ Print mở ra, thực hiện chọn các thông số in.</a:t>
            </a:r>
            <a:endParaRPr lang="en-US" sz="4000">
              <a:solidFill>
                <a:schemeClr val="tx1"/>
              </a:solidFill>
            </a:endParaRPr>
          </a:p>
        </p:txBody>
      </p:sp>
      <p:sp>
        <p:nvSpPr>
          <p:cNvPr id="15" name="Rounded Rectangle 14"/>
          <p:cNvSpPr/>
          <p:nvPr/>
        </p:nvSpPr>
        <p:spPr>
          <a:xfrm>
            <a:off x="1167392" y="7573512"/>
            <a:ext cx="15925800" cy="1066800"/>
          </a:xfrm>
          <a:prstGeom prst="roundRect">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rPr>
              <a:t>Bước </a:t>
            </a:r>
            <a:r>
              <a:rPr lang="en-US" sz="4000" b="1" smtClean="0">
                <a:solidFill>
                  <a:schemeClr val="tx1"/>
                </a:solidFill>
                <a:latin typeface="Arial" panose="020B0604020202020204" pitchFamily="34" charset="0"/>
                <a:cs typeface="Arial" panose="020B0604020202020204" pitchFamily="34" charset="0"/>
              </a:rPr>
              <a:t>4</a:t>
            </a:r>
            <a:r>
              <a:rPr lang="vi-VN" sz="4000" b="1" smtClean="0">
                <a:solidFill>
                  <a:schemeClr val="tx1"/>
                </a:solidFill>
              </a:rPr>
              <a:t>: </a:t>
            </a:r>
            <a:r>
              <a:rPr lang="en-US" sz="4000">
                <a:solidFill>
                  <a:schemeClr val="tx1"/>
                </a:solidFill>
                <a:latin typeface="Arial" panose="020B0604020202020204" pitchFamily="34" charset="0"/>
                <a:cs typeface="Arial" panose="020B0604020202020204" pitchFamily="34" charset="0"/>
              </a:rPr>
              <a:t>Nháy chuột vào nút lệnh Print.</a:t>
            </a:r>
          </a:p>
        </p:txBody>
      </p:sp>
      <p:cxnSp>
        <p:nvCxnSpPr>
          <p:cNvPr id="9" name="Straight Arrow Connector 8"/>
          <p:cNvCxnSpPr/>
          <p:nvPr/>
        </p:nvCxnSpPr>
        <p:spPr>
          <a:xfrm>
            <a:off x="8915400" y="3276110"/>
            <a:ext cx="0" cy="597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915400" y="5136070"/>
            <a:ext cx="0" cy="597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915400" y="6976207"/>
            <a:ext cx="0" cy="5973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02207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4" name="TextBox 3"/>
          <p:cNvSpPr txBox="1"/>
          <p:nvPr/>
        </p:nvSpPr>
        <p:spPr>
          <a:xfrm>
            <a:off x="701201" y="1921007"/>
            <a:ext cx="16824799" cy="6441572"/>
          </a:xfrm>
          <a:prstGeom prst="rect">
            <a:avLst/>
          </a:prstGeom>
          <a:noFill/>
        </p:spPr>
        <p:txBody>
          <a:bodyPr wrap="square" rtlCol="0">
            <a:spAutoFit/>
          </a:bodyPr>
          <a:lstStyle/>
          <a:p>
            <a:pPr algn="just">
              <a:lnSpc>
                <a:spcPct val="150000"/>
              </a:lnSpc>
            </a:pPr>
            <a:r>
              <a:rPr lang="en-US" sz="4000" b="1" i="1">
                <a:latin typeface="Arial" panose="020B0604020202020204" pitchFamily="34" charset="0"/>
                <a:cs typeface="Arial" panose="020B0604020202020204" pitchFamily="34" charset="0"/>
              </a:rPr>
              <a:t>Các bước in trang tính tương tự như in văn bản trong phần mềm soạn thảo. Tuy nhiên, ở phần mềm trang tính</a:t>
            </a:r>
            <a:r>
              <a:rPr lang="en-US" sz="4000" b="1" i="1">
                <a:latin typeface="Arial" panose="020B0604020202020204" pitchFamily="34" charset="0"/>
                <a:cs typeface="Arial" panose="020B0604020202020204" pitchFamily="34" charset="0"/>
              </a:rPr>
              <a:t>, </a:t>
            </a:r>
            <a:r>
              <a:rPr lang="en-US" sz="4000" b="1" i="1" smtClean="0">
                <a:latin typeface="Arial" panose="020B0604020202020204" pitchFamily="34" charset="0"/>
                <a:cs typeface="Arial" panose="020B0604020202020204" pitchFamily="34" charset="0"/>
              </a:rPr>
              <a:t>chúng </a:t>
            </a:r>
            <a:r>
              <a:rPr lang="en-US" sz="4000" b="1" i="1">
                <a:latin typeface="Arial" panose="020B0604020202020204" pitchFamily="34" charset="0"/>
                <a:cs typeface="Arial" panose="020B0604020202020204" pitchFamily="34" charset="0"/>
              </a:rPr>
              <a:t>ta phải chọn vùng in trước khi in:</a:t>
            </a:r>
          </a:p>
          <a:p>
            <a:pPr marL="571500" indent="-571500" algn="just">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Trang </a:t>
            </a:r>
            <a:r>
              <a:rPr lang="en-US" sz="4000">
                <a:latin typeface="Arial" panose="020B0604020202020204" pitchFamily="34" charset="0"/>
                <a:cs typeface="Arial" panose="020B0604020202020204" pitchFamily="34" charset="0"/>
              </a:rPr>
              <a:t>tính hiện thời: trang tính đang được mở ra để làm việc.</a:t>
            </a:r>
          </a:p>
          <a:p>
            <a:pPr marL="571500" indent="-571500" algn="just">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Vùng </a:t>
            </a:r>
            <a:r>
              <a:rPr lang="en-US" sz="4000">
                <a:latin typeface="Arial" panose="020B0604020202020204" pitchFamily="34" charset="0"/>
                <a:cs typeface="Arial" panose="020B0604020202020204" pitchFamily="34" charset="0"/>
              </a:rPr>
              <a:t>dữ liệu được chọn: ô tính, khối ô tính được chọn trên trang tính hiện thời.</a:t>
            </a:r>
          </a:p>
          <a:p>
            <a:pPr marL="571500" indent="-571500" algn="just">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Toàn </a:t>
            </a:r>
            <a:r>
              <a:rPr lang="en-US" sz="4000">
                <a:latin typeface="Arial" panose="020B0604020202020204" pitchFamily="34" charset="0"/>
                <a:cs typeface="Arial" panose="020B0604020202020204" pitchFamily="34" charset="0"/>
              </a:rPr>
              <a:t>bộ bảng tính: tất cả các trang của bảng </a:t>
            </a:r>
            <a:r>
              <a:rPr lang="en-US" sz="4000">
                <a:latin typeface="Arial" panose="020B0604020202020204" pitchFamily="34" charset="0"/>
                <a:cs typeface="Arial" panose="020B0604020202020204" pitchFamily="34" charset="0"/>
              </a:rPr>
              <a:t>tính</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2089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253492" y="844244"/>
            <a:ext cx="97536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3" name="TextBox 2"/>
          <p:cNvSpPr txBox="1"/>
          <p:nvPr/>
        </p:nvSpPr>
        <p:spPr>
          <a:xfrm>
            <a:off x="1676400" y="2175831"/>
            <a:ext cx="15544800" cy="784830"/>
          </a:xfrm>
          <a:prstGeom prst="rect">
            <a:avLst/>
          </a:prstGeom>
          <a:noFill/>
        </p:spPr>
        <p:txBody>
          <a:bodyPr wrap="square" rtlCol="0">
            <a:spAutoFit/>
          </a:bodyPr>
          <a:lstStyle/>
          <a:p>
            <a:r>
              <a:rPr lang="vi-VN" sz="4500" b="1" i="1"/>
              <a:t>Bài tập 1. </a:t>
            </a:r>
            <a:r>
              <a:rPr lang="vi-VN" sz="4500" i="1"/>
              <a:t>Nêu các bước thực hiện mỗi công việc dưới </a:t>
            </a:r>
            <a:r>
              <a:rPr lang="vi-VN" sz="4500" i="1"/>
              <a:t>đây</a:t>
            </a:r>
            <a:r>
              <a:rPr lang="vi-VN" sz="4500" i="1" smtClean="0"/>
              <a:t>:</a:t>
            </a:r>
            <a:endParaRPr lang="en-US" sz="4500" i="1"/>
          </a:p>
        </p:txBody>
      </p:sp>
      <p:sp>
        <p:nvSpPr>
          <p:cNvPr id="5" name="Rounded Rectangle 4"/>
          <p:cNvSpPr/>
          <p:nvPr/>
        </p:nvSpPr>
        <p:spPr>
          <a:xfrm>
            <a:off x="900692" y="3390900"/>
            <a:ext cx="16459200" cy="12954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Định dạng dữ liệu trong </a:t>
            </a:r>
            <a:r>
              <a:rPr lang="en-US" sz="4000">
                <a:solidFill>
                  <a:schemeClr val="tx1"/>
                </a:solidFill>
                <a:latin typeface="Arial" panose="020B0604020202020204" pitchFamily="34" charset="0"/>
                <a:cs typeface="Arial" panose="020B0604020202020204" pitchFamily="34" charset="0"/>
              </a:rPr>
              <a:t>ô </a:t>
            </a:r>
            <a:r>
              <a:rPr lang="en-US" sz="4000" smtClean="0">
                <a:solidFill>
                  <a:schemeClr val="tx1"/>
                </a:solidFill>
                <a:latin typeface="Arial" panose="020B0604020202020204" pitchFamily="34" charset="0"/>
                <a:cs typeface="Arial" panose="020B0604020202020204" pitchFamily="34" charset="0"/>
              </a:rPr>
              <a:t>tính</a:t>
            </a:r>
            <a:endParaRPr lang="en-US" sz="400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900692" y="5305646"/>
            <a:ext cx="16459200" cy="12954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Căn lề dữ liệu, thiết lập xuống dòng khi dữ liệu tràn </a:t>
            </a:r>
            <a:r>
              <a:rPr lang="en-US" sz="4000">
                <a:solidFill>
                  <a:schemeClr val="tx1"/>
                </a:solidFill>
                <a:latin typeface="Arial" panose="020B0604020202020204" pitchFamily="34" charset="0"/>
                <a:cs typeface="Arial" panose="020B0604020202020204" pitchFamily="34" charset="0"/>
              </a:rPr>
              <a:t>ô </a:t>
            </a:r>
            <a:r>
              <a:rPr lang="en-US" sz="4000" smtClean="0">
                <a:solidFill>
                  <a:schemeClr val="tx1"/>
                </a:solidFill>
                <a:latin typeface="Arial" panose="020B0604020202020204" pitchFamily="34" charset="0"/>
                <a:cs typeface="Arial" panose="020B0604020202020204" pitchFamily="34" charset="0"/>
              </a:rPr>
              <a:t>tính</a:t>
            </a:r>
            <a:endParaRPr lang="en-US" sz="400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900692" y="7406708"/>
            <a:ext cx="16459200" cy="12954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Thay đổi độ rộng của cột, chiều cao </a:t>
            </a:r>
            <a:r>
              <a:rPr lang="en-US" sz="4000">
                <a:solidFill>
                  <a:schemeClr val="tx1"/>
                </a:solidFill>
                <a:latin typeface="Arial" panose="020B0604020202020204" pitchFamily="34" charset="0"/>
                <a:cs typeface="Arial" panose="020B0604020202020204" pitchFamily="34" charset="0"/>
              </a:rPr>
              <a:t>của </a:t>
            </a:r>
            <a:r>
              <a:rPr lang="en-US" sz="4000" smtClean="0">
                <a:solidFill>
                  <a:schemeClr val="tx1"/>
                </a:solidFill>
                <a:latin typeface="Arial" panose="020B0604020202020204" pitchFamily="34" charset="0"/>
                <a:cs typeface="Arial" panose="020B0604020202020204" pitchFamily="34" charset="0"/>
              </a:rPr>
              <a:t>hàng</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41826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253492" y="844244"/>
            <a:ext cx="97536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4" name="Pentagon 3"/>
          <p:cNvSpPr/>
          <p:nvPr/>
        </p:nvSpPr>
        <p:spPr>
          <a:xfrm>
            <a:off x="510945" y="1859907"/>
            <a:ext cx="2709775" cy="997593"/>
          </a:xfrm>
          <a:prstGeom prst="homePlate">
            <a:avLst/>
          </a:prstGeom>
          <a:solidFill>
            <a:schemeClr val="accent2">
              <a:lumMod val="40000"/>
              <a:lumOff val="60000"/>
            </a:schemeClr>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Bài 1</a:t>
            </a:r>
            <a:endParaRPr lang="en-US" sz="4500" b="1">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1295400" y="3135814"/>
            <a:ext cx="13639800" cy="707886"/>
          </a:xfrm>
          <a:prstGeom prst="rect">
            <a:avLst/>
          </a:prstGeom>
          <a:noFill/>
        </p:spPr>
        <p:txBody>
          <a:bodyPr wrap="square" rtlCol="0">
            <a:spAutoFit/>
          </a:bodyPr>
          <a:lstStyle/>
          <a:p>
            <a:r>
              <a:rPr lang="vi-VN" sz="4000" b="1"/>
              <a:t>a) Định dạng dữ liệu trong ô </a:t>
            </a:r>
            <a:r>
              <a:rPr lang="vi-VN" sz="4000" b="1"/>
              <a:t>tính</a:t>
            </a:r>
            <a:r>
              <a:rPr lang="vi-VN" sz="4000" b="1" smtClean="0"/>
              <a:t>:</a:t>
            </a:r>
            <a:endParaRPr lang="en-US" sz="4000" b="1"/>
          </a:p>
        </p:txBody>
      </p:sp>
      <p:sp>
        <p:nvSpPr>
          <p:cNvPr id="7" name="Rounded Rectangle 6"/>
          <p:cNvSpPr/>
          <p:nvPr/>
        </p:nvSpPr>
        <p:spPr>
          <a:xfrm>
            <a:off x="660962" y="4473088"/>
            <a:ext cx="5181600" cy="4648200"/>
          </a:xfrm>
          <a:prstGeom prst="roundRect">
            <a:avLst/>
          </a:prstGeom>
          <a:solidFill>
            <a:srgbClr val="E9D8C4"/>
          </a:solidFill>
          <a:ln>
            <a:solidFill>
              <a:srgbClr val="E9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1</a:t>
            </a:r>
            <a:r>
              <a:rPr lang="vi-VN" sz="3600" b="1">
                <a:solidFill>
                  <a:schemeClr val="tx1"/>
                </a:solidFill>
              </a:rPr>
              <a:t>: </a:t>
            </a:r>
            <a:endParaRPr lang="en-US" sz="3600" b="1" smtClean="0">
              <a:solidFill>
                <a:schemeClr val="tx1"/>
              </a:solidFill>
            </a:endParaRPr>
          </a:p>
          <a:p>
            <a:pPr algn="ctr">
              <a:lnSpc>
                <a:spcPct val="150000"/>
              </a:lnSpc>
            </a:pPr>
            <a:r>
              <a:rPr lang="vi-VN" sz="3600" smtClean="0">
                <a:solidFill>
                  <a:schemeClr val="tx1"/>
                </a:solidFill>
              </a:rPr>
              <a:t>Chọn </a:t>
            </a:r>
            <a:r>
              <a:rPr lang="vi-VN" sz="3600">
                <a:solidFill>
                  <a:schemeClr val="tx1"/>
                </a:solidFill>
              </a:rPr>
              <a:t>ô tính cần định dạng dữ liệu</a:t>
            </a:r>
            <a:endParaRPr lang="en-US" sz="3600">
              <a:solidFill>
                <a:schemeClr val="tx1"/>
              </a:solidFill>
            </a:endParaRPr>
          </a:p>
        </p:txBody>
      </p:sp>
      <p:sp>
        <p:nvSpPr>
          <p:cNvPr id="14" name="Rounded Rectangle 13"/>
          <p:cNvSpPr/>
          <p:nvPr/>
        </p:nvSpPr>
        <p:spPr>
          <a:xfrm>
            <a:off x="6106883" y="4473088"/>
            <a:ext cx="5656824" cy="4648200"/>
          </a:xfrm>
          <a:prstGeom prst="roundRect">
            <a:avLst/>
          </a:prstGeom>
          <a:solidFill>
            <a:srgbClr val="E9D8C4"/>
          </a:solidFill>
          <a:ln>
            <a:solidFill>
              <a:srgbClr val="E9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a:t>
            </a:r>
            <a:r>
              <a:rPr lang="en-US" sz="3600" b="1" smtClean="0">
                <a:solidFill>
                  <a:schemeClr val="tx1"/>
                </a:solidFill>
                <a:latin typeface="Arial" panose="020B0604020202020204" pitchFamily="34" charset="0"/>
                <a:cs typeface="Arial" panose="020B0604020202020204" pitchFamily="34" charset="0"/>
              </a:rPr>
              <a:t>2</a:t>
            </a:r>
            <a:r>
              <a:rPr lang="vi-VN" sz="3600" b="1" smtClean="0">
                <a:solidFill>
                  <a:schemeClr val="tx1"/>
                </a:solidFill>
              </a:rPr>
              <a:t>: </a:t>
            </a:r>
            <a:endParaRPr lang="en-US" sz="3600" b="1" smtClean="0">
              <a:solidFill>
                <a:schemeClr val="tx1"/>
              </a:solidFill>
            </a:endParaRPr>
          </a:p>
          <a:p>
            <a:pPr algn="ctr">
              <a:lnSpc>
                <a:spcPct val="150000"/>
              </a:lnSpc>
            </a:pPr>
            <a:r>
              <a:rPr lang="vi-VN" sz="3600">
                <a:solidFill>
                  <a:schemeClr val="tx1"/>
                </a:solidFill>
              </a:rPr>
              <a:t>Chọn Home, nháy chuột vào mũi tên góc phải dưới nhóm lệnh </a:t>
            </a:r>
            <a:r>
              <a:rPr lang="vi-VN" sz="3600" b="1" i="1">
                <a:solidFill>
                  <a:schemeClr val="tx1"/>
                </a:solidFill>
              </a:rPr>
              <a:t>Number</a:t>
            </a:r>
            <a:r>
              <a:rPr lang="vi-VN" sz="3600">
                <a:solidFill>
                  <a:schemeClr val="tx1"/>
                </a:solidFill>
              </a:rPr>
              <a:t>.</a:t>
            </a:r>
            <a:endParaRPr lang="en-US" sz="3600">
              <a:solidFill>
                <a:schemeClr val="tx1"/>
              </a:solidFill>
            </a:endParaRPr>
          </a:p>
        </p:txBody>
      </p:sp>
      <p:sp>
        <p:nvSpPr>
          <p:cNvPr id="15" name="Rounded Rectangle 14"/>
          <p:cNvSpPr/>
          <p:nvPr/>
        </p:nvSpPr>
        <p:spPr>
          <a:xfrm>
            <a:off x="12007708" y="4473088"/>
            <a:ext cx="5656824" cy="4648200"/>
          </a:xfrm>
          <a:prstGeom prst="roundRect">
            <a:avLst/>
          </a:prstGeom>
          <a:solidFill>
            <a:srgbClr val="E9D8C4"/>
          </a:solidFill>
          <a:ln>
            <a:solidFill>
              <a:srgbClr val="E9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a:t>
            </a:r>
            <a:r>
              <a:rPr lang="en-US" sz="3600" b="1">
                <a:solidFill>
                  <a:schemeClr val="tx1"/>
                </a:solidFill>
                <a:latin typeface="Arial" panose="020B0604020202020204" pitchFamily="34" charset="0"/>
                <a:cs typeface="Arial" panose="020B0604020202020204" pitchFamily="34" charset="0"/>
              </a:rPr>
              <a:t>3</a:t>
            </a:r>
            <a:r>
              <a:rPr lang="vi-VN" sz="3600" b="1" smtClean="0">
                <a:solidFill>
                  <a:schemeClr val="tx1"/>
                </a:solidFill>
              </a:rPr>
              <a:t>: </a:t>
            </a:r>
            <a:endParaRPr lang="en-US" sz="3600" b="1" smtClean="0">
              <a:solidFill>
                <a:schemeClr val="tx1"/>
              </a:solidFill>
            </a:endParaRPr>
          </a:p>
          <a:p>
            <a:pPr algn="just">
              <a:lnSpc>
                <a:spcPct val="150000"/>
              </a:lnSpc>
            </a:pPr>
            <a:r>
              <a:rPr lang="vi-VN" sz="3600">
                <a:solidFill>
                  <a:schemeClr val="tx1"/>
                </a:solidFill>
              </a:rPr>
              <a:t>Xuất hiện </a:t>
            </a:r>
            <a:r>
              <a:rPr lang="vi-VN" sz="3600" b="1" i="1">
                <a:solidFill>
                  <a:schemeClr val="tx1"/>
                </a:solidFill>
              </a:rPr>
              <a:t>Format Cells &gt;</a:t>
            </a:r>
            <a:r>
              <a:rPr lang="vi-VN" sz="3600">
                <a:solidFill>
                  <a:schemeClr val="tx1"/>
                </a:solidFill>
              </a:rPr>
              <a:t> Trong phần </a:t>
            </a:r>
            <a:r>
              <a:rPr lang="vi-VN" sz="3600" b="1" i="1">
                <a:solidFill>
                  <a:schemeClr val="tx1"/>
                </a:solidFill>
              </a:rPr>
              <a:t>Category</a:t>
            </a:r>
            <a:r>
              <a:rPr lang="vi-VN" sz="3600">
                <a:solidFill>
                  <a:schemeClr val="tx1"/>
                </a:solidFill>
              </a:rPr>
              <a:t>, chọn kiểu dữ liệu cần định dạng.</a:t>
            </a:r>
            <a:endParaRPr lang="en-US" sz="3600">
              <a:solidFill>
                <a:schemeClr val="tx1"/>
              </a:solidFill>
            </a:endParaRPr>
          </a:p>
        </p:txBody>
      </p:sp>
    </p:spTree>
    <p:extLst>
      <p:ext uri="{BB962C8B-B14F-4D97-AF65-F5344CB8AC3E}">
        <p14:creationId xmlns:p14="http://schemas.microsoft.com/office/powerpoint/2010/main" val="28521939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253492" y="844244"/>
            <a:ext cx="97536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4" name="Pentagon 3"/>
          <p:cNvSpPr/>
          <p:nvPr/>
        </p:nvSpPr>
        <p:spPr>
          <a:xfrm>
            <a:off x="510945" y="1859907"/>
            <a:ext cx="2709775" cy="997593"/>
          </a:xfrm>
          <a:prstGeom prst="homePlate">
            <a:avLst/>
          </a:prstGeom>
          <a:solidFill>
            <a:schemeClr val="accent2">
              <a:lumMod val="40000"/>
              <a:lumOff val="60000"/>
            </a:schemeClr>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Bài 1</a:t>
            </a:r>
            <a:endParaRPr lang="en-US" sz="4500" b="1">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1357892" y="3121552"/>
            <a:ext cx="15544800" cy="707886"/>
          </a:xfrm>
          <a:prstGeom prst="rect">
            <a:avLst/>
          </a:prstGeom>
          <a:noFill/>
        </p:spPr>
        <p:txBody>
          <a:bodyPr wrap="square" rtlCol="0">
            <a:spAutoFit/>
          </a:bodyPr>
          <a:lstStyle/>
          <a:p>
            <a:r>
              <a:rPr lang="vi-VN" sz="4000" b="1"/>
              <a:t>b) Căn lề dữ liệu, thiết lập xuống dòng khi dữ liệu tràn ô tính:</a:t>
            </a:r>
            <a:endParaRPr lang="en-US" sz="4000" b="1"/>
          </a:p>
        </p:txBody>
      </p:sp>
      <p:sp>
        <p:nvSpPr>
          <p:cNvPr id="7" name="Rounded Rectangle 6"/>
          <p:cNvSpPr/>
          <p:nvPr/>
        </p:nvSpPr>
        <p:spPr>
          <a:xfrm>
            <a:off x="660962" y="4686863"/>
            <a:ext cx="4673038" cy="420638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1</a:t>
            </a:r>
            <a:r>
              <a:rPr lang="vi-VN" sz="3600" b="1">
                <a:solidFill>
                  <a:schemeClr val="tx1"/>
                </a:solidFill>
              </a:rPr>
              <a:t>: </a:t>
            </a:r>
            <a:endParaRPr lang="en-US" sz="3600" b="1" smtClean="0">
              <a:solidFill>
                <a:schemeClr val="tx1"/>
              </a:solidFill>
            </a:endParaRPr>
          </a:p>
          <a:p>
            <a:pPr algn="ctr">
              <a:lnSpc>
                <a:spcPct val="150000"/>
              </a:lnSpc>
            </a:pPr>
            <a:r>
              <a:rPr lang="vi-VN" sz="3600">
                <a:solidFill>
                  <a:schemeClr val="tx1"/>
                </a:solidFill>
              </a:rPr>
              <a:t>Chọn ô tính cần định dạng</a:t>
            </a:r>
            <a:endParaRPr lang="en-US" sz="3600">
              <a:solidFill>
                <a:schemeClr val="tx1"/>
              </a:solidFill>
            </a:endParaRPr>
          </a:p>
        </p:txBody>
      </p:sp>
      <p:sp>
        <p:nvSpPr>
          <p:cNvPr id="14" name="Rounded Rectangle 13"/>
          <p:cNvSpPr/>
          <p:nvPr/>
        </p:nvSpPr>
        <p:spPr>
          <a:xfrm>
            <a:off x="5847522" y="4686863"/>
            <a:ext cx="5656824" cy="420638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a:t>
            </a:r>
            <a:r>
              <a:rPr lang="en-US" sz="3600" b="1" smtClean="0">
                <a:solidFill>
                  <a:schemeClr val="tx1"/>
                </a:solidFill>
                <a:latin typeface="Arial" panose="020B0604020202020204" pitchFamily="34" charset="0"/>
                <a:cs typeface="Arial" panose="020B0604020202020204" pitchFamily="34" charset="0"/>
              </a:rPr>
              <a:t>2</a:t>
            </a:r>
            <a:r>
              <a:rPr lang="vi-VN" sz="3600" b="1" smtClean="0">
                <a:solidFill>
                  <a:schemeClr val="tx1"/>
                </a:solidFill>
              </a:rPr>
              <a:t>: </a:t>
            </a:r>
            <a:endParaRPr lang="en-US" sz="3600" b="1" smtClean="0">
              <a:solidFill>
                <a:schemeClr val="tx1"/>
              </a:solidFill>
            </a:endParaRPr>
          </a:p>
          <a:p>
            <a:pPr algn="ctr">
              <a:lnSpc>
                <a:spcPct val="150000"/>
              </a:lnSpc>
            </a:pPr>
            <a:r>
              <a:rPr lang="vi-VN" sz="3600">
                <a:solidFill>
                  <a:schemeClr val="tx1"/>
                </a:solidFill>
              </a:rPr>
              <a:t>Chọn </a:t>
            </a:r>
            <a:r>
              <a:rPr lang="vi-VN" sz="3600" b="1" i="1">
                <a:solidFill>
                  <a:schemeClr val="tx1"/>
                </a:solidFill>
              </a:rPr>
              <a:t>Home &gt; Alignment &gt; </a:t>
            </a:r>
            <a:r>
              <a:rPr lang="vi-VN" sz="3600">
                <a:solidFill>
                  <a:schemeClr val="tx1"/>
                </a:solidFill>
              </a:rPr>
              <a:t>Căn lề trái/giữa/phải</a:t>
            </a:r>
            <a:endParaRPr lang="en-US" sz="3600">
              <a:solidFill>
                <a:schemeClr val="tx1"/>
              </a:solidFill>
            </a:endParaRPr>
          </a:p>
        </p:txBody>
      </p:sp>
      <p:sp>
        <p:nvSpPr>
          <p:cNvPr id="15" name="Rounded Rectangle 14"/>
          <p:cNvSpPr/>
          <p:nvPr/>
        </p:nvSpPr>
        <p:spPr>
          <a:xfrm>
            <a:off x="11935176" y="4686863"/>
            <a:ext cx="5656824" cy="420638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a:t>
            </a:r>
            <a:r>
              <a:rPr lang="en-US" sz="3600" b="1">
                <a:solidFill>
                  <a:schemeClr val="tx1"/>
                </a:solidFill>
                <a:latin typeface="Arial" panose="020B0604020202020204" pitchFamily="34" charset="0"/>
                <a:cs typeface="Arial" panose="020B0604020202020204" pitchFamily="34" charset="0"/>
              </a:rPr>
              <a:t>3</a:t>
            </a:r>
            <a:r>
              <a:rPr lang="vi-VN" sz="3600" b="1" smtClean="0">
                <a:solidFill>
                  <a:schemeClr val="tx1"/>
                </a:solidFill>
              </a:rPr>
              <a:t>: </a:t>
            </a:r>
            <a:endParaRPr lang="en-US" sz="3600" b="1" smtClean="0">
              <a:solidFill>
                <a:schemeClr val="tx1"/>
              </a:solidFill>
            </a:endParaRPr>
          </a:p>
          <a:p>
            <a:pPr algn="just">
              <a:lnSpc>
                <a:spcPct val="150000"/>
              </a:lnSpc>
            </a:pPr>
            <a:r>
              <a:rPr lang="vi-VN" sz="3600">
                <a:solidFill>
                  <a:schemeClr val="tx1"/>
                </a:solidFill>
              </a:rPr>
              <a:t>Để thiết lập xuống dòng chọn Wrap Text.</a:t>
            </a:r>
            <a:endParaRPr lang="en-US" sz="3600">
              <a:solidFill>
                <a:schemeClr val="tx1"/>
              </a:solidFill>
            </a:endParaRPr>
          </a:p>
        </p:txBody>
      </p:sp>
    </p:spTree>
    <p:extLst>
      <p:ext uri="{BB962C8B-B14F-4D97-AF65-F5344CB8AC3E}">
        <p14:creationId xmlns:p14="http://schemas.microsoft.com/office/powerpoint/2010/main" val="248841940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4253492" y="844244"/>
            <a:ext cx="97536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4" name="Pentagon 3"/>
          <p:cNvSpPr/>
          <p:nvPr/>
        </p:nvSpPr>
        <p:spPr>
          <a:xfrm>
            <a:off x="510945" y="1859907"/>
            <a:ext cx="2709775" cy="997593"/>
          </a:xfrm>
          <a:prstGeom prst="homePlate">
            <a:avLst/>
          </a:prstGeom>
          <a:solidFill>
            <a:schemeClr val="accent2">
              <a:lumMod val="40000"/>
              <a:lumOff val="60000"/>
            </a:schemeClr>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Bài 1</a:t>
            </a:r>
            <a:endParaRPr lang="en-US" sz="4500" b="1">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1357892" y="3121552"/>
            <a:ext cx="15544800" cy="707886"/>
          </a:xfrm>
          <a:prstGeom prst="rect">
            <a:avLst/>
          </a:prstGeom>
          <a:noFill/>
        </p:spPr>
        <p:txBody>
          <a:bodyPr wrap="square" rtlCol="0">
            <a:spAutoFit/>
          </a:bodyPr>
          <a:lstStyle/>
          <a:p>
            <a:r>
              <a:rPr lang="vi-VN" sz="4000" b="1"/>
              <a:t>c) Thay đổi độ rộng của cột, chiều cao của hàng:</a:t>
            </a:r>
            <a:endParaRPr lang="en-US" sz="4000" b="1"/>
          </a:p>
        </p:txBody>
      </p:sp>
      <p:sp>
        <p:nvSpPr>
          <p:cNvPr id="7" name="Rounded Rectangle 6"/>
          <p:cNvSpPr/>
          <p:nvPr/>
        </p:nvSpPr>
        <p:spPr>
          <a:xfrm>
            <a:off x="1524000" y="4686863"/>
            <a:ext cx="6725839" cy="420638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1</a:t>
            </a:r>
            <a:r>
              <a:rPr lang="vi-VN" sz="3600" b="1">
                <a:solidFill>
                  <a:schemeClr val="tx1"/>
                </a:solidFill>
              </a:rPr>
              <a:t>: </a:t>
            </a:r>
            <a:endParaRPr lang="en-US" sz="3600" b="1" smtClean="0">
              <a:solidFill>
                <a:schemeClr val="tx1"/>
              </a:solidFill>
            </a:endParaRPr>
          </a:p>
          <a:p>
            <a:pPr algn="ctr">
              <a:lnSpc>
                <a:spcPct val="150000"/>
              </a:lnSpc>
            </a:pPr>
            <a:r>
              <a:rPr lang="vi-VN" sz="3600">
                <a:solidFill>
                  <a:schemeClr val="tx1"/>
                </a:solidFill>
              </a:rPr>
              <a:t>Đưa con trỏ chuột đến phần đường viền của cột hoặc hàng sao cho xuất hiện con trỏ chuột hình chữ thập.</a:t>
            </a:r>
            <a:endParaRPr lang="en-US" sz="3600">
              <a:solidFill>
                <a:schemeClr val="tx1"/>
              </a:solidFill>
            </a:endParaRPr>
          </a:p>
        </p:txBody>
      </p:sp>
      <p:sp>
        <p:nvSpPr>
          <p:cNvPr id="14" name="Rounded Rectangle 13"/>
          <p:cNvSpPr/>
          <p:nvPr/>
        </p:nvSpPr>
        <p:spPr>
          <a:xfrm>
            <a:off x="9753600" y="4686863"/>
            <a:ext cx="6857999" cy="420638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a:solidFill>
                  <a:schemeClr val="tx1"/>
                </a:solidFill>
              </a:rPr>
              <a:t>Bước </a:t>
            </a:r>
            <a:r>
              <a:rPr lang="en-US" sz="3600" b="1" smtClean="0">
                <a:solidFill>
                  <a:schemeClr val="tx1"/>
                </a:solidFill>
                <a:latin typeface="Arial" panose="020B0604020202020204" pitchFamily="34" charset="0"/>
                <a:cs typeface="Arial" panose="020B0604020202020204" pitchFamily="34" charset="0"/>
              </a:rPr>
              <a:t>2</a:t>
            </a:r>
            <a:r>
              <a:rPr lang="vi-VN" sz="3600" b="1" smtClean="0">
                <a:solidFill>
                  <a:schemeClr val="tx1"/>
                </a:solidFill>
              </a:rPr>
              <a:t>: </a:t>
            </a:r>
            <a:endParaRPr lang="en-US" sz="3600" b="1" smtClean="0">
              <a:solidFill>
                <a:schemeClr val="tx1"/>
              </a:solidFill>
            </a:endParaRPr>
          </a:p>
          <a:p>
            <a:pPr algn="ctr">
              <a:lnSpc>
                <a:spcPct val="150000"/>
              </a:lnSpc>
            </a:pPr>
            <a:r>
              <a:rPr lang="vi-VN" sz="3600">
                <a:solidFill>
                  <a:schemeClr val="tx1"/>
                </a:solidFill>
              </a:rPr>
              <a:t>Bấm giữ và di chuyển để thay đổi độ rộng, chiều cao.</a:t>
            </a:r>
            <a:endParaRPr lang="en-US" sz="3600">
              <a:solidFill>
                <a:schemeClr val="tx1"/>
              </a:solidFill>
            </a:endParaRPr>
          </a:p>
        </p:txBody>
      </p:sp>
    </p:spTree>
    <p:extLst>
      <p:ext uri="{BB962C8B-B14F-4D97-AF65-F5344CB8AC3E}">
        <p14:creationId xmlns:p14="http://schemas.microsoft.com/office/powerpoint/2010/main" val="31655446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11" name="TextBox 10"/>
          <p:cNvSpPr txBox="1"/>
          <p:nvPr/>
        </p:nvSpPr>
        <p:spPr>
          <a:xfrm>
            <a:off x="1516659" y="941597"/>
            <a:ext cx="15544800" cy="784830"/>
          </a:xfrm>
          <a:prstGeom prst="rect">
            <a:avLst/>
          </a:prstGeom>
          <a:noFill/>
        </p:spPr>
        <p:txBody>
          <a:bodyPr wrap="square" rtlCol="0">
            <a:spAutoFit/>
          </a:bodyPr>
          <a:lstStyle/>
          <a:p>
            <a:r>
              <a:rPr lang="vi-VN" sz="4500" b="1" i="1"/>
              <a:t>Bài </a:t>
            </a:r>
            <a:r>
              <a:rPr lang="vi-VN" sz="4500" b="1" i="1"/>
              <a:t>tập </a:t>
            </a:r>
            <a:r>
              <a:rPr lang="en-US" sz="4500" b="1" i="1" smtClean="0">
                <a:latin typeface="Arial" panose="020B0604020202020204" pitchFamily="34" charset="0"/>
                <a:cs typeface="Arial" panose="020B0604020202020204" pitchFamily="34" charset="0"/>
              </a:rPr>
              <a:t>2</a:t>
            </a:r>
            <a:r>
              <a:rPr lang="vi-VN" sz="4500" b="1" i="1" smtClean="0"/>
              <a:t>.</a:t>
            </a:r>
            <a:r>
              <a:rPr lang="vi-VN" sz="4500" b="1" i="1"/>
              <a:t> </a:t>
            </a:r>
            <a:r>
              <a:rPr lang="en-US" sz="4500" i="1" smtClean="0">
                <a:latin typeface="Arial" panose="020B0604020202020204" pitchFamily="34" charset="0"/>
                <a:cs typeface="Arial" panose="020B0604020202020204" pitchFamily="34" charset="0"/>
              </a:rPr>
              <a:t>Phát biểu nào sau đây là </a:t>
            </a:r>
            <a:r>
              <a:rPr lang="en-US" sz="4500" b="1" i="1" smtClean="0">
                <a:solidFill>
                  <a:srgbClr val="C00000"/>
                </a:solidFill>
                <a:latin typeface="Arial" panose="020B0604020202020204" pitchFamily="34" charset="0"/>
                <a:cs typeface="Arial" panose="020B0604020202020204" pitchFamily="34" charset="0"/>
              </a:rPr>
              <a:t>sai</a:t>
            </a:r>
            <a:r>
              <a:rPr lang="en-US" sz="4500" i="1" smtClean="0">
                <a:latin typeface="Arial" panose="020B0604020202020204" pitchFamily="34" charset="0"/>
                <a:cs typeface="Arial" panose="020B0604020202020204" pitchFamily="34" charset="0"/>
              </a:rPr>
              <a:t>: </a:t>
            </a:r>
            <a:endParaRPr lang="en-US" sz="4500" i="1">
              <a:latin typeface="Arial" panose="020B0604020202020204" pitchFamily="34" charset="0"/>
              <a:cs typeface="Arial" panose="020B0604020202020204" pitchFamily="34" charset="0"/>
            </a:endParaRPr>
          </a:p>
        </p:txBody>
      </p:sp>
      <p:sp>
        <p:nvSpPr>
          <p:cNvPr id="12" name="Rounded Rectangle 11"/>
          <p:cNvSpPr/>
          <p:nvPr/>
        </p:nvSpPr>
        <p:spPr>
          <a:xfrm>
            <a:off x="2362200" y="2118611"/>
            <a:ext cx="13754102" cy="1660265"/>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cs typeface="Arial" panose="020B0604020202020204" pitchFamily="34" charset="0"/>
              </a:rPr>
              <a:t>A. Khi chèn thêm một hàng, hàng mới sẽ được chèn vào đúng vị trí hàng được chọn.</a:t>
            </a:r>
            <a:endParaRPr lang="en-US" sz="35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2362200" y="4002036"/>
            <a:ext cx="13754102" cy="1581951"/>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cs typeface="Arial" panose="020B0604020202020204" pitchFamily="34" charset="0"/>
              </a:rPr>
              <a:t>B. Khi chèn thêm một cột, cột mới được chèn vào đúng vị trí cột được chọn.</a:t>
            </a:r>
            <a:endParaRPr lang="en-US" sz="350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2362200" y="5899911"/>
            <a:ext cx="13754102" cy="1581951"/>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cs typeface="Arial" panose="020B0604020202020204" pitchFamily="34" charset="0"/>
              </a:rPr>
              <a:t>C. Có thể chèn đồng thời nhiều hàng hay nhiều cột.</a:t>
            </a:r>
            <a:endParaRPr lang="en-US" sz="350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2362200" y="7751141"/>
            <a:ext cx="13754102" cy="1581951"/>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cs typeface="Arial" panose="020B0604020202020204" pitchFamily="34" charset="0"/>
              </a:rPr>
              <a:t>D. Mỗi lần chèn chỉ được chèn được một cột hoặc một hàng.</a:t>
            </a:r>
            <a:endParaRPr lang="en-US" sz="3500">
              <a:solidFill>
                <a:schemeClr val="tx1"/>
              </a:solidFill>
              <a:latin typeface="Arial" panose="020B0604020202020204" pitchFamily="34" charset="0"/>
              <a:cs typeface="Arial" panose="020B0604020202020204" pitchFamily="34" charset="0"/>
            </a:endParaRPr>
          </a:p>
        </p:txBody>
      </p:sp>
      <p:pic>
        <p:nvPicPr>
          <p:cNvPr id="2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61505" y="7852887"/>
            <a:ext cx="1616553" cy="1440202"/>
          </a:xfrm>
          <a:prstGeom prst="rect">
            <a:avLst/>
          </a:prstGeom>
        </p:spPr>
      </p:pic>
    </p:spTree>
    <p:extLst>
      <p:ext uri="{BB962C8B-B14F-4D97-AF65-F5344CB8AC3E}">
        <p14:creationId xmlns:p14="http://schemas.microsoft.com/office/powerpoint/2010/main" val="31341525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14" name="TextBox 13"/>
          <p:cNvSpPr txBox="1"/>
          <p:nvPr/>
        </p:nvSpPr>
        <p:spPr>
          <a:xfrm>
            <a:off x="4253492" y="844244"/>
            <a:ext cx="97536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THỰC HÀNH </a:t>
            </a:r>
            <a:endParaRPr lang="en-US" sz="6000" b="1">
              <a:latin typeface="Arial" panose="020B0604020202020204" pitchFamily="34" charset="0"/>
              <a:cs typeface="Arial" panose="020B0604020202020204" pitchFamily="34" charset="0"/>
            </a:endParaRPr>
          </a:p>
        </p:txBody>
      </p:sp>
      <p:sp>
        <p:nvSpPr>
          <p:cNvPr id="2" name="TextBox 1"/>
          <p:cNvSpPr txBox="1"/>
          <p:nvPr/>
        </p:nvSpPr>
        <p:spPr>
          <a:xfrm>
            <a:off x="1357892" y="1892927"/>
            <a:ext cx="15544800" cy="2748253"/>
          </a:xfrm>
          <a:prstGeom prst="rect">
            <a:avLst/>
          </a:prstGeom>
          <a:noFill/>
        </p:spPr>
        <p:txBody>
          <a:bodyPr wrap="square" rtlCol="0">
            <a:spAutoFit/>
          </a:bodyPr>
          <a:lstStyle/>
          <a:p>
            <a:pPr algn="just">
              <a:lnSpc>
                <a:spcPct val="150000"/>
              </a:lnSpc>
            </a:pPr>
            <a:r>
              <a:rPr lang="vi-VN" sz="4000" b="1" i="1"/>
              <a:t>Bài </a:t>
            </a:r>
            <a:r>
              <a:rPr lang="en-US" sz="4000" b="1" i="1">
                <a:latin typeface="Arial" panose="020B0604020202020204" pitchFamily="34" charset="0"/>
                <a:cs typeface="Arial" panose="020B0604020202020204" pitchFamily="34" charset="0"/>
              </a:rPr>
              <a:t>tập </a:t>
            </a:r>
            <a:r>
              <a:rPr lang="vi-VN" sz="4000" b="1" i="1">
                <a:latin typeface="Arial" panose="020B0604020202020204" pitchFamily="34" charset="0"/>
                <a:cs typeface="Arial" panose="020B0604020202020204" pitchFamily="34" charset="0"/>
              </a:rPr>
              <a:t>1. </a:t>
            </a:r>
            <a:r>
              <a:rPr lang="en-US" sz="4000" i="1">
                <a:latin typeface="Arial" panose="020B0604020202020204" pitchFamily="34" charset="0"/>
                <a:cs typeface="Arial" panose="020B0604020202020204" pitchFamily="34" charset="0"/>
              </a:rPr>
              <a:t>Khởi động MS Excel và mở tệp bảng tính Bang_diem_Tin_hoc_To_1.xlxs, đã được lưu ở Bài 8 và thực hiện các yêu cầu </a:t>
            </a:r>
            <a:r>
              <a:rPr lang="en-US" sz="4000" i="1">
                <a:latin typeface="Arial" panose="020B0604020202020204" pitchFamily="34" charset="0"/>
                <a:cs typeface="Arial" panose="020B0604020202020204" pitchFamily="34" charset="0"/>
              </a:rPr>
              <a:t>sau</a:t>
            </a:r>
            <a:r>
              <a:rPr lang="en-US" sz="4000" i="1" smtClean="0">
                <a:latin typeface="Arial" panose="020B0604020202020204" pitchFamily="34" charset="0"/>
                <a:cs typeface="Arial" panose="020B0604020202020204" pitchFamily="34" charset="0"/>
              </a:rPr>
              <a:t>:</a:t>
            </a:r>
            <a:endParaRPr lang="en-US" sz="4000" i="1">
              <a:latin typeface="Arial" panose="020B0604020202020204" pitchFamily="34" charset="0"/>
              <a:cs typeface="Arial" panose="020B0604020202020204" pitchFamily="34" charset="0"/>
            </a:endParaRPr>
          </a:p>
        </p:txBody>
      </p:sp>
      <p:sp>
        <p:nvSpPr>
          <p:cNvPr id="3" name="Rounded Rectangle 2"/>
          <p:cNvSpPr/>
          <p:nvPr/>
        </p:nvSpPr>
        <p:spPr>
          <a:xfrm>
            <a:off x="1409698" y="4916954"/>
            <a:ext cx="15544800" cy="2084613"/>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a) Xóa cột Điểm trung bình môn, đổi tên cột Điểm trung bình môn mới thành Điểm trung bình môn.</a:t>
            </a:r>
          </a:p>
        </p:txBody>
      </p:sp>
      <p:sp>
        <p:nvSpPr>
          <p:cNvPr id="15" name="Rounded Rectangle 14"/>
          <p:cNvSpPr/>
          <p:nvPr/>
        </p:nvSpPr>
        <p:spPr>
          <a:xfrm>
            <a:off x="1357892" y="7320031"/>
            <a:ext cx="15544800" cy="1836528"/>
          </a:xfrm>
          <a:prstGeom prst="roundRect">
            <a:avLst/>
          </a:prstGeom>
          <a:solidFill>
            <a:srgbClr val="E9D8C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cs typeface="Arial" panose="020B0604020202020204" pitchFamily="34" charset="0"/>
              </a:rPr>
              <a:t>b) Định dạng để có bảng tính tương tự như Hình 2.</a:t>
            </a:r>
            <a:endParaRPr lang="en-US" sz="3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1303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16" name="Group 15"/>
          <p:cNvGrpSpPr/>
          <p:nvPr/>
        </p:nvGrpSpPr>
        <p:grpSpPr>
          <a:xfrm>
            <a:off x="5288280" y="811224"/>
            <a:ext cx="11135360" cy="4919204"/>
            <a:chOff x="6019800" y="4703075"/>
            <a:chExt cx="11135360" cy="4919204"/>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703075"/>
              <a:ext cx="11135360" cy="4236809"/>
            </a:xfrm>
            <a:prstGeom prst="rect">
              <a:avLst/>
            </a:prstGeom>
          </p:spPr>
        </p:pic>
        <p:sp>
          <p:nvSpPr>
            <p:cNvPr id="23" name="TextBox 22"/>
            <p:cNvSpPr txBox="1"/>
            <p:nvPr/>
          </p:nvSpPr>
          <p:spPr>
            <a:xfrm>
              <a:off x="7396480" y="9068281"/>
              <a:ext cx="8382000" cy="553998"/>
            </a:xfrm>
            <a:prstGeom prst="rect">
              <a:avLst/>
            </a:prstGeom>
            <a:noFill/>
          </p:spPr>
          <p:txBody>
            <a:bodyPr wrap="square" rtlCol="0">
              <a:spAutoFit/>
            </a:bodyPr>
            <a:lstStyle/>
            <a:p>
              <a:pPr algn="ctr"/>
              <a:r>
                <a:rPr lang="en-US" sz="3000" i="1" smtClean="0">
                  <a:solidFill>
                    <a:srgbClr val="002060"/>
                  </a:solidFill>
                  <a:latin typeface="Arial" panose="020B0604020202020204" pitchFamily="34" charset="0"/>
                  <a:cs typeface="Arial" panose="020B0604020202020204" pitchFamily="34" charset="0"/>
                </a:rPr>
                <a:t>Hình 2. Trang tính đã được định dạng </a:t>
              </a:r>
              <a:endParaRPr lang="en-US" sz="3000" i="1">
                <a:solidFill>
                  <a:srgbClr val="002060"/>
                </a:solidFill>
                <a:latin typeface="Arial" panose="020B0604020202020204" pitchFamily="34" charset="0"/>
                <a:cs typeface="Arial" panose="020B0604020202020204" pitchFamily="34" charset="0"/>
              </a:endParaRPr>
            </a:p>
          </p:txBody>
        </p:sp>
      </p:grpSp>
      <p:pic>
        <p:nvPicPr>
          <p:cNvPr id="14" name="Picture 4"/>
          <p:cNvPicPr>
            <a:picLocks noChangeAspect="1"/>
          </p:cNvPicPr>
          <p:nvPr/>
        </p:nvPicPr>
        <p:blipFill>
          <a:blip r:embed="rId3"/>
          <a:srcRect/>
          <a:stretch>
            <a:fillRect/>
          </a:stretch>
        </p:blipFill>
        <p:spPr>
          <a:xfrm>
            <a:off x="838200" y="1927264"/>
            <a:ext cx="4958334" cy="8229600"/>
          </a:xfrm>
          <a:prstGeom prst="rect">
            <a:avLst/>
          </a:prstGeom>
        </p:spPr>
      </p:pic>
      <p:sp>
        <p:nvSpPr>
          <p:cNvPr id="7" name="Rounded Rectangular Callout 6"/>
          <p:cNvSpPr/>
          <p:nvPr/>
        </p:nvSpPr>
        <p:spPr>
          <a:xfrm>
            <a:off x="5288280" y="6330852"/>
            <a:ext cx="12039600" cy="2819400"/>
          </a:xfrm>
          <a:prstGeom prst="wedgeRoundRectCallout">
            <a:avLst>
              <a:gd name="adj1" fmla="val -59652"/>
              <a:gd name="adj2" fmla="val -56759"/>
              <a:gd name="adj3" fmla="val 16667"/>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Làm thế nào để từ trang tính ở Hình 1 ta có được trang tính ở Hình 2?</a:t>
            </a:r>
            <a:endParaRPr lang="en-US" sz="4000">
              <a:solidFill>
                <a:schemeClr val="tx1"/>
              </a:solidFill>
            </a:endParaRPr>
          </a:p>
        </p:txBody>
      </p:sp>
    </p:spTree>
    <p:extLst>
      <p:ext uri="{BB962C8B-B14F-4D97-AF65-F5344CB8AC3E}">
        <p14:creationId xmlns:p14="http://schemas.microsoft.com/office/powerpoint/2010/main" val="7767519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3" name="Rounded Rectangle 2"/>
          <p:cNvSpPr/>
          <p:nvPr/>
        </p:nvSpPr>
        <p:spPr>
          <a:xfrm>
            <a:off x="1205004" y="6123612"/>
            <a:ext cx="16168108" cy="3186238"/>
          </a:xfrm>
          <a:prstGeom prst="round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e) Thêm cột Tổng điểm và bên trái cột Điểm trung bình môn và lập công thức tính Tổng điểm cho bạn đầu tiên trong tổ. Thực hiện sao chép công thức tính Tổng điểm của bạn đầu tiên để tính Tổng điểm của các bạn còn lại.</a:t>
            </a:r>
          </a:p>
        </p:txBody>
      </p:sp>
      <p:sp>
        <p:nvSpPr>
          <p:cNvPr id="10" name="Rounded Rectangle 9"/>
          <p:cNvSpPr/>
          <p:nvPr/>
        </p:nvSpPr>
        <p:spPr>
          <a:xfrm>
            <a:off x="1205005" y="4153600"/>
            <a:ext cx="16168108" cy="1473306"/>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d) Xóa hàng chứa thông tin của bạn Lê Hạnh Chi khỏi danh sách của tổ.</a:t>
            </a:r>
          </a:p>
        </p:txBody>
      </p:sp>
      <p:sp>
        <p:nvSpPr>
          <p:cNvPr id="11" name="Rounded Rectangle 10"/>
          <p:cNvSpPr/>
          <p:nvPr/>
        </p:nvSpPr>
        <p:spPr>
          <a:xfrm>
            <a:off x="1205005" y="893888"/>
            <a:ext cx="16168107" cy="28194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cs typeface="Arial" panose="020B0604020202020204" pitchFamily="34" charset="0"/>
              </a:rPr>
              <a:t>c) Thêm hàng trống dưới hàng 6 và nhập dữ liệu cho hàng được thêm là Họ và tên: Nguyễn Văn Đức; Điểm thường xuyên 1: 9; Điểm thường xuyên 2: 8.5, Điểm giữa kì: 9; Điểm cuối kì: 10.</a:t>
            </a:r>
            <a:endParaRPr lang="en-US" sz="3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5034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10" name="Rounded Rectangle 9"/>
          <p:cNvSpPr/>
          <p:nvPr/>
        </p:nvSpPr>
        <p:spPr>
          <a:xfrm>
            <a:off x="1205005" y="5223519"/>
            <a:ext cx="16168108" cy="1473306"/>
          </a:xfrm>
          <a:prstGeom prst="roundRect">
            <a:avLst/>
          </a:prstGeom>
          <a:solidFill>
            <a:srgbClr val="FF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cs typeface="Arial" panose="020B0604020202020204" pitchFamily="34" charset="0"/>
              </a:rPr>
              <a:t>h) Thực hiện kẻ đường viền cho ô tính và in trang tính.</a:t>
            </a:r>
            <a:endParaRPr lang="en-US" sz="360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205005" y="1406321"/>
            <a:ext cx="16168107" cy="3222102"/>
          </a:xfrm>
          <a:prstGeom prst="roundRect">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cs typeface="Arial" panose="020B0604020202020204" pitchFamily="34" charset="0"/>
              </a:rPr>
              <a:t>g) Chọn ô tính A3 và di chuyển chuột vào góc phải dưới ô tính này đến khi trỏ chuột trở thành hình dấu (+), nhấn giữ phím Ctrl và kéo thả chuột đến ô tính A8. Quan sát kết quả và nhận xét về tính năng điền dữ liệu tự động em vừa sử dụng.</a:t>
            </a:r>
            <a:endParaRPr lang="en-US" sz="360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205004" y="7283146"/>
            <a:ext cx="16168108" cy="1473306"/>
          </a:xfrm>
          <a:prstGeom prst="roundRect">
            <a:avLst/>
          </a:prstGeom>
          <a:solidFill>
            <a:schemeClr val="accent4">
              <a:lumMod val="40000"/>
              <a:lumOff val="6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cs typeface="Arial" panose="020B0604020202020204" pitchFamily="34" charset="0"/>
              </a:rPr>
              <a:t>i) Thực hiện lưu bảng tính.</a:t>
            </a:r>
            <a:endParaRPr lang="en-US" sz="3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143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 name="TextBox 1"/>
          <p:cNvSpPr txBox="1"/>
          <p:nvPr/>
        </p:nvSpPr>
        <p:spPr>
          <a:xfrm>
            <a:off x="1478559" y="823924"/>
            <a:ext cx="15621000" cy="901593"/>
          </a:xfrm>
          <a:prstGeom prst="rect">
            <a:avLst/>
          </a:prstGeom>
          <a:noFill/>
        </p:spPr>
        <p:txBody>
          <a:bodyPr wrap="square" rtlCol="0">
            <a:spAutoFit/>
          </a:bodyPr>
          <a:lstStyle/>
          <a:p>
            <a:pPr>
              <a:lnSpc>
                <a:spcPct val="150000"/>
              </a:lnSpc>
            </a:pPr>
            <a:r>
              <a:rPr lang="vi-VN" sz="4000" b="1" i="1"/>
              <a:t>Bài tập 2. </a:t>
            </a:r>
            <a:r>
              <a:rPr lang="en-US" sz="4000" i="1">
                <a:latin typeface="Arial" panose="020B0604020202020204" pitchFamily="34" charset="0"/>
                <a:cs typeface="Arial" panose="020B0604020202020204" pitchFamily="34" charset="0"/>
              </a:rPr>
              <a:t>Mở tệp bảng tính Quyengop.xlxs (do giáo viên cung </a:t>
            </a:r>
            <a:r>
              <a:rPr lang="en-US" sz="4000" i="1">
                <a:latin typeface="Arial" panose="020B0604020202020204" pitchFamily="34" charset="0"/>
                <a:cs typeface="Arial" panose="020B0604020202020204" pitchFamily="34" charset="0"/>
              </a:rPr>
              <a:t>cấp</a:t>
            </a:r>
            <a:r>
              <a:rPr lang="en-US" sz="4000" i="1"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
        <p:nvSpPr>
          <p:cNvPr id="3" name="TextBox 2"/>
          <p:cNvSpPr txBox="1"/>
          <p:nvPr/>
        </p:nvSpPr>
        <p:spPr>
          <a:xfrm>
            <a:off x="814412" y="3133128"/>
            <a:ext cx="8300640" cy="5209937"/>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a) Thực hiện định dạng để có trang tính tương tự như Hình 12.</a:t>
            </a:r>
          </a:p>
          <a:p>
            <a:pPr algn="just">
              <a:lnSpc>
                <a:spcPct val="150000"/>
              </a:lnSpc>
            </a:pPr>
            <a:r>
              <a:rPr lang="en-US" sz="4000">
                <a:latin typeface="Arial" panose="020B0604020202020204" pitchFamily="34" charset="0"/>
                <a:cs typeface="Arial" panose="020B0604020202020204" pitchFamily="34" charset="0"/>
              </a:rPr>
              <a:t>b) Lưu lại bảng tính và thoát khỏi MS Excel.</a:t>
            </a:r>
          </a:p>
          <a:p>
            <a:pPr algn="just">
              <a:lnSpc>
                <a:spcPct val="150000"/>
              </a:lnSpc>
            </a:pPr>
            <a:r>
              <a:rPr lang="en-US" sz="4000">
                <a:latin typeface="Arial" panose="020B0604020202020204" pitchFamily="34" charset="0"/>
                <a:cs typeface="Arial" panose="020B0604020202020204" pitchFamily="34" charset="0"/>
              </a:rPr>
              <a:t>c) Thực hiện lưu bảng </a:t>
            </a:r>
            <a:r>
              <a:rPr lang="en-US" sz="4000">
                <a:latin typeface="Arial" panose="020B0604020202020204" pitchFamily="34" charset="0"/>
                <a:cs typeface="Arial" panose="020B0604020202020204" pitchFamily="34" charset="0"/>
              </a:rPr>
              <a:t>tính</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019" y="1837293"/>
            <a:ext cx="7747522" cy="7735566"/>
          </a:xfrm>
          <a:prstGeom prst="rect">
            <a:avLst/>
          </a:prstGeom>
        </p:spPr>
      </p:pic>
    </p:spTree>
    <p:extLst>
      <p:ext uri="{BB962C8B-B14F-4D97-AF65-F5344CB8AC3E}">
        <p14:creationId xmlns:p14="http://schemas.microsoft.com/office/powerpoint/2010/main" val="39132874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9" name="TextBox 8"/>
          <p:cNvSpPr txBox="1"/>
          <p:nvPr/>
        </p:nvSpPr>
        <p:spPr>
          <a:xfrm>
            <a:off x="4253492" y="844244"/>
            <a:ext cx="97536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grpSp>
        <p:nvGrpSpPr>
          <p:cNvPr id="6" name="Group 5"/>
          <p:cNvGrpSpPr/>
          <p:nvPr/>
        </p:nvGrpSpPr>
        <p:grpSpPr>
          <a:xfrm>
            <a:off x="838200" y="2355499"/>
            <a:ext cx="9614908" cy="5978776"/>
            <a:chOff x="831346" y="2365124"/>
            <a:chExt cx="9614908" cy="5978776"/>
          </a:xfrm>
        </p:grpSpPr>
        <p:sp>
          <p:nvSpPr>
            <p:cNvPr id="5" name="Rounded Rectangle 4"/>
            <p:cNvSpPr/>
            <p:nvPr/>
          </p:nvSpPr>
          <p:spPr>
            <a:xfrm>
              <a:off x="831346" y="3771900"/>
              <a:ext cx="9614908" cy="4572000"/>
            </a:xfrm>
            <a:prstGeom prst="roundRect">
              <a:avLst/>
            </a:prstGeom>
            <a:solidFill>
              <a:srgbClr val="FFFF99"/>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Mở và thực hiện định dạng bảng tính quản lí chi tiêu của gia đình em hoặc bảng tính theo dõi kết quả học tập của em (đã tạo ở bài 8).</a:t>
              </a:r>
              <a:endParaRPr lang="en-US" sz="4000">
                <a:solidFill>
                  <a:schemeClr val="tx1"/>
                </a:solidFill>
              </a:endParaRPr>
            </a:p>
          </p:txBody>
        </p:sp>
        <p:pic>
          <p:nvPicPr>
            <p:cNvPr id="11"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4495800" y="2365124"/>
              <a:ext cx="2286000" cy="2003108"/>
            </a:xfrm>
            <a:prstGeom prst="rect">
              <a:avLst/>
            </a:prstGeom>
          </p:spPr>
        </p:pic>
      </p:grpSp>
      <p:pic>
        <p:nvPicPr>
          <p:cNvPr id="13"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021546" y="4840349"/>
            <a:ext cx="7918876" cy="5413631"/>
          </a:xfrm>
          <a:prstGeom prst="rect">
            <a:avLst/>
          </a:prstGeom>
        </p:spPr>
      </p:pic>
    </p:spTree>
    <p:extLst>
      <p:ext uri="{BB962C8B-B14F-4D97-AF65-F5344CB8AC3E}">
        <p14:creationId xmlns:p14="http://schemas.microsoft.com/office/powerpoint/2010/main" val="116478026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49297971" y="144780"/>
                  </a:moveTo>
                  <a:lnTo>
                    <a:pt x="49442750" y="144780"/>
                  </a:lnTo>
                  <a:lnTo>
                    <a:pt x="49442750" y="1866497"/>
                  </a:lnTo>
                  <a:lnTo>
                    <a:pt x="49297971" y="1866497"/>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6031819"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6460735" y="144780"/>
                  </a:moveTo>
                  <a:lnTo>
                    <a:pt x="6605515" y="144780"/>
                  </a:lnTo>
                  <a:lnTo>
                    <a:pt x="6605515" y="1866497"/>
                  </a:lnTo>
                  <a:lnTo>
                    <a:pt x="6460735" y="1866497"/>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6916995"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7091430"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7265865"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1150251" y="1009650"/>
            <a:ext cx="16061424" cy="7706349"/>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40" name="TextBox 39"/>
          <p:cNvSpPr txBox="1"/>
          <p:nvPr/>
        </p:nvSpPr>
        <p:spPr>
          <a:xfrm>
            <a:off x="4256476" y="1834826"/>
            <a:ext cx="97536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HƯỚNG DẪN VỀ NHÀ </a:t>
            </a:r>
            <a:endParaRPr lang="en-US" sz="6000" b="1">
              <a:latin typeface="Arial" panose="020B0604020202020204" pitchFamily="34" charset="0"/>
              <a:cs typeface="Arial" panose="020B0604020202020204" pitchFamily="34" charset="0"/>
            </a:endParaRPr>
          </a:p>
        </p:txBody>
      </p:sp>
      <p:sp>
        <p:nvSpPr>
          <p:cNvPr id="41" name="TextBox 40"/>
          <p:cNvSpPr txBox="1"/>
          <p:nvPr/>
        </p:nvSpPr>
        <p:spPr>
          <a:xfrm>
            <a:off x="2108679" y="3270548"/>
            <a:ext cx="14144565" cy="3412216"/>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en-US" sz="5000" smtClean="0">
                <a:latin typeface="Arial" panose="020B0604020202020204" pitchFamily="34" charset="0"/>
                <a:cs typeface="Arial" panose="020B0604020202020204" pitchFamily="34" charset="0"/>
              </a:rPr>
              <a:t>Ôn tập lại nội dung của bài học ngày hôm nay</a:t>
            </a:r>
          </a:p>
          <a:p>
            <a:pPr marL="685800" indent="-685800">
              <a:lnSpc>
                <a:spcPct val="150000"/>
              </a:lnSpc>
              <a:buFont typeface="Arial" panose="020B0604020202020204" pitchFamily="34" charset="0"/>
              <a:buChar char="•"/>
            </a:pPr>
            <a:r>
              <a:rPr lang="en-US" sz="5000" smtClean="0">
                <a:latin typeface="Arial" panose="020B0604020202020204" pitchFamily="34" charset="0"/>
                <a:cs typeface="Arial" panose="020B0604020202020204" pitchFamily="34" charset="0"/>
              </a:rPr>
              <a:t>Làm đầy đủ các bài tập được giao về nhà</a:t>
            </a:r>
          </a:p>
          <a:p>
            <a:pPr marL="685800" indent="-685800">
              <a:lnSpc>
                <a:spcPct val="150000"/>
              </a:lnSpc>
              <a:buFont typeface="Arial" panose="020B0604020202020204" pitchFamily="34" charset="0"/>
              <a:buChar char="•"/>
            </a:pPr>
            <a:r>
              <a:rPr lang="en-US" sz="5000" smtClean="0">
                <a:latin typeface="Arial" panose="020B0604020202020204" pitchFamily="34" charset="0"/>
                <a:cs typeface="Arial" panose="020B0604020202020204" pitchFamily="34" charset="0"/>
              </a:rPr>
              <a:t>Soạn </a:t>
            </a:r>
            <a:r>
              <a:rPr lang="en-US" sz="5000" b="1" i="1" smtClean="0">
                <a:latin typeface="Arial" panose="020B0604020202020204" pitchFamily="34" charset="0"/>
                <a:cs typeface="Arial" panose="020B0604020202020204" pitchFamily="34" charset="0"/>
              </a:rPr>
              <a:t>Bài 10.  Sử dụng hàm để tính toán </a:t>
            </a:r>
            <a:endParaRPr lang="en-US" sz="5000" b="1" i="1">
              <a:latin typeface="Arial" panose="020B0604020202020204" pitchFamily="34" charset="0"/>
              <a:cs typeface="Arial" panose="020B0604020202020204" pitchFamily="34" charset="0"/>
            </a:endParaRPr>
          </a:p>
        </p:txBody>
      </p:sp>
      <p:pic>
        <p:nvPicPr>
          <p:cNvPr id="43"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205394" y="6558296"/>
            <a:ext cx="3674398" cy="393509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49297971" y="144780"/>
                  </a:moveTo>
                  <a:lnTo>
                    <a:pt x="49442750" y="144780"/>
                  </a:lnTo>
                  <a:lnTo>
                    <a:pt x="49442750" y="1866497"/>
                  </a:lnTo>
                  <a:lnTo>
                    <a:pt x="49297971" y="1866497"/>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grpSp>
        <p:nvGrpSpPr>
          <p:cNvPr id="7" name="Group 7"/>
          <p:cNvGrpSpPr/>
          <p:nvPr/>
        </p:nvGrpSpPr>
        <p:grpSpPr>
          <a:xfrm>
            <a:off x="3176578" y="9543064"/>
            <a:ext cx="2443263" cy="743936"/>
            <a:chOff x="0" y="0"/>
            <a:chExt cx="6605515" cy="2011276"/>
          </a:xfrm>
        </p:grpSpPr>
        <p:sp>
          <p:nvSpPr>
            <p:cNvPr id="8" name="Freeform 8"/>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9" name="Freeform 9"/>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6460735" y="144780"/>
                  </a:moveTo>
                  <a:lnTo>
                    <a:pt x="6605515" y="144780"/>
                  </a:lnTo>
                  <a:lnTo>
                    <a:pt x="6605515" y="1866497"/>
                  </a:lnTo>
                  <a:lnTo>
                    <a:pt x="6460735" y="1866497"/>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0" name="AutoShape 10"/>
          <p:cNvSpPr/>
          <p:nvPr/>
        </p:nvSpPr>
        <p:spPr>
          <a:xfrm rot="-5400000">
            <a:off x="4061755" y="9891220"/>
            <a:ext cx="324041" cy="0"/>
          </a:xfrm>
          <a:prstGeom prst="line">
            <a:avLst/>
          </a:prstGeom>
          <a:ln w="47625" cap="rnd">
            <a:solidFill>
              <a:srgbClr val="38455D"/>
            </a:solidFill>
            <a:prstDash val="solid"/>
            <a:headEnd type="none" w="sm" len="sm"/>
            <a:tailEnd type="none" w="sm" len="sm"/>
          </a:ln>
        </p:spPr>
      </p:sp>
      <p:sp>
        <p:nvSpPr>
          <p:cNvPr id="11" name="AutoShape 11"/>
          <p:cNvSpPr/>
          <p:nvPr/>
        </p:nvSpPr>
        <p:spPr>
          <a:xfrm rot="-5400000">
            <a:off x="4236189"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4410624" y="9891220"/>
            <a:ext cx="324041" cy="0"/>
          </a:xfrm>
          <a:prstGeom prst="line">
            <a:avLst/>
          </a:prstGeom>
          <a:ln w="47625" cap="rnd">
            <a:solidFill>
              <a:srgbClr val="38455D"/>
            </a:solidFill>
            <a:prstDash val="solid"/>
            <a:headEnd type="none" w="sm" len="sm"/>
            <a:tailEnd type="none" w="sm" len="sm"/>
          </a:ln>
        </p:spPr>
      </p:sp>
      <p:grpSp>
        <p:nvGrpSpPr>
          <p:cNvPr id="13" name="Group 13"/>
          <p:cNvGrpSpPr/>
          <p:nvPr/>
        </p:nvGrpSpPr>
        <p:grpSpPr>
          <a:xfrm rot="5400000">
            <a:off x="2550117" y="9769747"/>
            <a:ext cx="432159" cy="290570"/>
            <a:chOff x="0" y="0"/>
            <a:chExt cx="1930400" cy="1297940"/>
          </a:xfrm>
        </p:grpSpPr>
        <p:sp>
          <p:nvSpPr>
            <p:cNvPr id="14" name="Freeform 1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5" name="Group 15"/>
          <p:cNvGrpSpPr/>
          <p:nvPr/>
        </p:nvGrpSpPr>
        <p:grpSpPr>
          <a:xfrm rot="-5400000">
            <a:off x="17659937" y="9769747"/>
            <a:ext cx="432159" cy="290570"/>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45652" y="1157813"/>
            <a:ext cx="3791673" cy="276792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194069" y="3531777"/>
            <a:ext cx="3791673" cy="2767921"/>
          </a:xfrm>
          <a:prstGeom prst="rect">
            <a:avLst/>
          </a:prstGeom>
        </p:spPr>
      </p:pic>
      <p:grpSp>
        <p:nvGrpSpPr>
          <p:cNvPr id="19" name="Group 19"/>
          <p:cNvGrpSpPr/>
          <p:nvPr/>
        </p:nvGrpSpPr>
        <p:grpSpPr>
          <a:xfrm>
            <a:off x="412221" y="1062562"/>
            <a:ext cx="12233431" cy="7706349"/>
            <a:chOff x="0" y="0"/>
            <a:chExt cx="3945760" cy="3181198"/>
          </a:xfrm>
        </p:grpSpPr>
        <p:sp>
          <p:nvSpPr>
            <p:cNvPr id="20" name="Freeform 20"/>
            <p:cNvSpPr/>
            <p:nvPr/>
          </p:nvSpPr>
          <p:spPr>
            <a:xfrm>
              <a:off x="92710" y="106680"/>
              <a:ext cx="3841620" cy="3061818"/>
            </a:xfrm>
            <a:custGeom>
              <a:avLst/>
              <a:gdLst/>
              <a:ahLst/>
              <a:cxnLst/>
              <a:rect l="l" t="t" r="r" b="b"/>
              <a:pathLst>
                <a:path w="3841620" h="3061818">
                  <a:moveTo>
                    <a:pt x="3814950" y="2872588"/>
                  </a:moveTo>
                  <a:cubicBezTo>
                    <a:pt x="3814950" y="2960218"/>
                    <a:pt x="3738750" y="3031338"/>
                    <a:pt x="3657470" y="3031338"/>
                  </a:cubicBezTo>
                  <a:lnTo>
                    <a:pt x="66040" y="3031338"/>
                  </a:lnTo>
                  <a:cubicBezTo>
                    <a:pt x="43180" y="3031338"/>
                    <a:pt x="20320" y="3026258"/>
                    <a:pt x="0" y="3017368"/>
                  </a:cubicBezTo>
                  <a:cubicBezTo>
                    <a:pt x="26670" y="3045308"/>
                    <a:pt x="63500" y="3061818"/>
                    <a:pt x="118612" y="3061818"/>
                  </a:cubicBezTo>
                  <a:lnTo>
                    <a:pt x="3695570" y="3061818"/>
                  </a:lnTo>
                  <a:cubicBezTo>
                    <a:pt x="3775580" y="3061818"/>
                    <a:pt x="3841620" y="2995778"/>
                    <a:pt x="3841620" y="2915768"/>
                  </a:cubicBezTo>
                  <a:lnTo>
                    <a:pt x="3841620" y="95250"/>
                  </a:lnTo>
                  <a:cubicBezTo>
                    <a:pt x="3841620" y="58420"/>
                    <a:pt x="3827650" y="25400"/>
                    <a:pt x="3806060" y="0"/>
                  </a:cubicBezTo>
                  <a:cubicBezTo>
                    <a:pt x="3812410" y="16510"/>
                    <a:pt x="3814950" y="34290"/>
                    <a:pt x="3814950" y="52070"/>
                  </a:cubicBezTo>
                  <a:lnTo>
                    <a:pt x="3814950" y="2872588"/>
                  </a:lnTo>
                  <a:lnTo>
                    <a:pt x="3814950" y="2872588"/>
                  </a:lnTo>
                  <a:close/>
                </a:path>
              </a:pathLst>
            </a:custGeom>
            <a:solidFill>
              <a:srgbClr val="38455D"/>
            </a:solidFill>
          </p:spPr>
        </p:sp>
        <p:sp>
          <p:nvSpPr>
            <p:cNvPr id="21" name="Freeform 21"/>
            <p:cNvSpPr/>
            <p:nvPr/>
          </p:nvSpPr>
          <p:spPr>
            <a:xfrm>
              <a:off x="12700" y="12700"/>
              <a:ext cx="3880990" cy="3112618"/>
            </a:xfrm>
            <a:custGeom>
              <a:avLst/>
              <a:gdLst/>
              <a:ahLst/>
              <a:cxnLst/>
              <a:rect l="l" t="t" r="r" b="b"/>
              <a:pathLst>
                <a:path w="3880990" h="3112618">
                  <a:moveTo>
                    <a:pt x="146050" y="3112618"/>
                  </a:moveTo>
                  <a:lnTo>
                    <a:pt x="3734940" y="3112618"/>
                  </a:lnTo>
                  <a:cubicBezTo>
                    <a:pt x="3814950" y="3112618"/>
                    <a:pt x="3880990" y="3046578"/>
                    <a:pt x="3880990" y="2966568"/>
                  </a:cubicBezTo>
                  <a:lnTo>
                    <a:pt x="3880990" y="146050"/>
                  </a:lnTo>
                  <a:cubicBezTo>
                    <a:pt x="3880990" y="66040"/>
                    <a:pt x="3814950" y="0"/>
                    <a:pt x="3734940"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2" name="Freeform 22"/>
            <p:cNvSpPr/>
            <p:nvPr/>
          </p:nvSpPr>
          <p:spPr>
            <a:xfrm>
              <a:off x="0" y="0"/>
              <a:ext cx="3945760" cy="3181198"/>
            </a:xfrm>
            <a:custGeom>
              <a:avLst/>
              <a:gdLst/>
              <a:ahLst/>
              <a:cxnLst/>
              <a:rect l="l" t="t" r="r" b="b"/>
              <a:pathLst>
                <a:path w="3945760" h="3181198">
                  <a:moveTo>
                    <a:pt x="3882260" y="74930"/>
                  </a:moveTo>
                  <a:cubicBezTo>
                    <a:pt x="3854320" y="30480"/>
                    <a:pt x="3804790" y="0"/>
                    <a:pt x="3747640" y="0"/>
                  </a:cubicBezTo>
                  <a:lnTo>
                    <a:pt x="158750" y="0"/>
                  </a:lnTo>
                  <a:cubicBezTo>
                    <a:pt x="71120" y="0"/>
                    <a:pt x="0" y="71120"/>
                    <a:pt x="0" y="158750"/>
                  </a:cubicBezTo>
                  <a:lnTo>
                    <a:pt x="0" y="2979268"/>
                  </a:lnTo>
                  <a:cubicBezTo>
                    <a:pt x="0" y="3031338"/>
                    <a:pt x="25400" y="3077058"/>
                    <a:pt x="63500" y="3106268"/>
                  </a:cubicBezTo>
                  <a:cubicBezTo>
                    <a:pt x="91440" y="3150718"/>
                    <a:pt x="140970" y="3181198"/>
                    <a:pt x="214850" y="3181198"/>
                  </a:cubicBezTo>
                  <a:lnTo>
                    <a:pt x="3787010" y="3181198"/>
                  </a:lnTo>
                  <a:cubicBezTo>
                    <a:pt x="3874640" y="3181198"/>
                    <a:pt x="3945760" y="3110078"/>
                    <a:pt x="3945760" y="3022448"/>
                  </a:cubicBezTo>
                  <a:lnTo>
                    <a:pt x="3945760" y="201930"/>
                  </a:lnTo>
                  <a:cubicBezTo>
                    <a:pt x="3945760" y="149860"/>
                    <a:pt x="3920360" y="104140"/>
                    <a:pt x="3882260" y="74930"/>
                  </a:cubicBezTo>
                  <a:close/>
                  <a:moveTo>
                    <a:pt x="12700" y="2979268"/>
                  </a:moveTo>
                  <a:lnTo>
                    <a:pt x="12700" y="158750"/>
                  </a:lnTo>
                  <a:cubicBezTo>
                    <a:pt x="12700" y="78740"/>
                    <a:pt x="78740" y="12700"/>
                    <a:pt x="158750" y="12700"/>
                  </a:cubicBezTo>
                  <a:lnTo>
                    <a:pt x="3747640" y="12700"/>
                  </a:lnTo>
                  <a:cubicBezTo>
                    <a:pt x="3827650" y="12700"/>
                    <a:pt x="3893690" y="78740"/>
                    <a:pt x="3893690" y="158750"/>
                  </a:cubicBezTo>
                  <a:lnTo>
                    <a:pt x="3893690" y="2979268"/>
                  </a:lnTo>
                  <a:cubicBezTo>
                    <a:pt x="3893690" y="3059278"/>
                    <a:pt x="3827650" y="3125318"/>
                    <a:pt x="3747640" y="3125318"/>
                  </a:cubicBezTo>
                  <a:lnTo>
                    <a:pt x="158750" y="3125318"/>
                  </a:lnTo>
                  <a:cubicBezTo>
                    <a:pt x="78740" y="3125318"/>
                    <a:pt x="12700" y="3060548"/>
                    <a:pt x="12700" y="2979268"/>
                  </a:cubicBezTo>
                  <a:close/>
                  <a:moveTo>
                    <a:pt x="3934330" y="3022448"/>
                  </a:moveTo>
                  <a:cubicBezTo>
                    <a:pt x="3934330" y="3102458"/>
                    <a:pt x="3867020" y="3168498"/>
                    <a:pt x="3787010" y="3168498"/>
                  </a:cubicBezTo>
                  <a:lnTo>
                    <a:pt x="214850" y="3168498"/>
                  </a:lnTo>
                  <a:cubicBezTo>
                    <a:pt x="157480" y="3168498"/>
                    <a:pt x="120650" y="3151988"/>
                    <a:pt x="93980" y="3124048"/>
                  </a:cubicBezTo>
                  <a:cubicBezTo>
                    <a:pt x="114300" y="3132938"/>
                    <a:pt x="135890" y="3138018"/>
                    <a:pt x="160020" y="3138018"/>
                  </a:cubicBezTo>
                  <a:lnTo>
                    <a:pt x="3748910" y="3138018"/>
                  </a:lnTo>
                  <a:cubicBezTo>
                    <a:pt x="3836540" y="3138018"/>
                    <a:pt x="3907660" y="3066898"/>
                    <a:pt x="3907660" y="2979268"/>
                  </a:cubicBezTo>
                  <a:lnTo>
                    <a:pt x="3907660" y="158750"/>
                  </a:lnTo>
                  <a:cubicBezTo>
                    <a:pt x="3907660" y="140970"/>
                    <a:pt x="3903850" y="123190"/>
                    <a:pt x="3898770" y="106680"/>
                  </a:cubicBezTo>
                  <a:cubicBezTo>
                    <a:pt x="3920360" y="132080"/>
                    <a:pt x="3934330" y="165100"/>
                    <a:pt x="3934330" y="201930"/>
                  </a:cubicBezTo>
                  <a:lnTo>
                    <a:pt x="3934330" y="3022448"/>
                  </a:lnTo>
                  <a:cubicBezTo>
                    <a:pt x="3934330" y="3022448"/>
                    <a:pt x="3934330" y="3022448"/>
                    <a:pt x="3934330" y="3022448"/>
                  </a:cubicBezTo>
                  <a:close/>
                </a:path>
              </a:pathLst>
            </a:custGeom>
            <a:solidFill>
              <a:srgbClr val="38455D"/>
            </a:solidFill>
          </p:spPr>
        </p:sp>
      </p:grpSp>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993635" y="6148507"/>
            <a:ext cx="3791673" cy="2767921"/>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70152" y="6967859"/>
            <a:ext cx="1160579" cy="1199565"/>
          </a:xfrm>
          <a:prstGeom prst="rect">
            <a:avLst/>
          </a:prstGeom>
        </p:spPr>
      </p:pic>
      <p:sp>
        <p:nvSpPr>
          <p:cNvPr id="28" name="TextBox 27"/>
          <p:cNvSpPr txBox="1"/>
          <p:nvPr/>
        </p:nvSpPr>
        <p:spPr>
          <a:xfrm>
            <a:off x="872831" y="2454154"/>
            <a:ext cx="11312209" cy="4873001"/>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CẢM ƠN CÁC EM ĐÃ CHÚ Ý LẮNG NGHE </a:t>
            </a:r>
          </a:p>
          <a:p>
            <a:pPr algn="ctr">
              <a:lnSpc>
                <a:spcPct val="150000"/>
              </a:lnSpc>
            </a:pPr>
            <a:r>
              <a:rPr lang="en-US" sz="7200" b="1" smtClean="0">
                <a:latin typeface="Arial" panose="020B0604020202020204" pitchFamily="34" charset="0"/>
                <a:cs typeface="Arial" panose="020B0604020202020204" pitchFamily="34" charset="0"/>
              </a:rPr>
              <a:t>BÀI GIẢNG HÔM NAY!</a:t>
            </a:r>
            <a:endParaRPr lang="en-US" sz="7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32533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grpSp>
        <p:nvGrpSpPr>
          <p:cNvPr id="16" name="Group 15"/>
          <p:cNvGrpSpPr/>
          <p:nvPr/>
        </p:nvGrpSpPr>
        <p:grpSpPr>
          <a:xfrm>
            <a:off x="3562612" y="3848100"/>
            <a:ext cx="11135360" cy="4919204"/>
            <a:chOff x="6019800" y="4703075"/>
            <a:chExt cx="11135360" cy="4919204"/>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703075"/>
              <a:ext cx="11135360" cy="4236809"/>
            </a:xfrm>
            <a:prstGeom prst="rect">
              <a:avLst/>
            </a:prstGeom>
          </p:spPr>
        </p:pic>
        <p:sp>
          <p:nvSpPr>
            <p:cNvPr id="23" name="TextBox 22"/>
            <p:cNvSpPr txBox="1"/>
            <p:nvPr/>
          </p:nvSpPr>
          <p:spPr>
            <a:xfrm>
              <a:off x="7396480" y="9068281"/>
              <a:ext cx="8382000" cy="553998"/>
            </a:xfrm>
            <a:prstGeom prst="rect">
              <a:avLst/>
            </a:prstGeom>
            <a:noFill/>
          </p:spPr>
          <p:txBody>
            <a:bodyPr wrap="square" rtlCol="0">
              <a:spAutoFit/>
            </a:bodyPr>
            <a:lstStyle/>
            <a:p>
              <a:pPr algn="ctr"/>
              <a:r>
                <a:rPr lang="en-US" sz="3000" i="1" smtClean="0">
                  <a:solidFill>
                    <a:srgbClr val="002060"/>
                  </a:solidFill>
                  <a:latin typeface="Arial" panose="020B0604020202020204" pitchFamily="34" charset="0"/>
                  <a:cs typeface="Arial" panose="020B0604020202020204" pitchFamily="34" charset="0"/>
                </a:rPr>
                <a:t>Hình 2. Trang tính đã được định dạng </a:t>
              </a:r>
              <a:endParaRPr lang="en-US" sz="3000" i="1">
                <a:solidFill>
                  <a:srgbClr val="002060"/>
                </a:solidFill>
                <a:latin typeface="Arial" panose="020B0604020202020204" pitchFamily="34" charset="0"/>
                <a:cs typeface="Arial" panose="020B0604020202020204" pitchFamily="34" charset="0"/>
              </a:endParaRPr>
            </a:p>
          </p:txBody>
        </p:sp>
      </p:grpSp>
      <p:sp>
        <p:nvSpPr>
          <p:cNvPr id="2" name="Rounded Rectangular Callout 1"/>
          <p:cNvSpPr/>
          <p:nvPr/>
        </p:nvSpPr>
        <p:spPr>
          <a:xfrm>
            <a:off x="11734800" y="2628900"/>
            <a:ext cx="5545892" cy="1219200"/>
          </a:xfrm>
          <a:prstGeom prst="wedgeRoundRectCallout">
            <a:avLst>
              <a:gd name="adj1" fmla="val -57624"/>
              <a:gd name="adj2" fmla="val 72500"/>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In đậm, đổi màu chữ </a:t>
            </a:r>
            <a:endParaRPr lang="en-US" sz="4000">
              <a:solidFill>
                <a:schemeClr val="tx1"/>
              </a:solidFill>
              <a:latin typeface="Arial" panose="020B0604020202020204" pitchFamily="34" charset="0"/>
              <a:cs typeface="Arial" panose="020B0604020202020204" pitchFamily="34" charset="0"/>
            </a:endParaRPr>
          </a:p>
        </p:txBody>
      </p:sp>
      <p:sp>
        <p:nvSpPr>
          <p:cNvPr id="12" name="Rounded Rectangular Callout 11"/>
          <p:cNvSpPr/>
          <p:nvPr/>
        </p:nvSpPr>
        <p:spPr>
          <a:xfrm>
            <a:off x="1005292" y="6948451"/>
            <a:ext cx="5545892" cy="1219200"/>
          </a:xfrm>
          <a:prstGeom prst="wedgeRoundRectCallout">
            <a:avLst>
              <a:gd name="adj1" fmla="val 66585"/>
              <a:gd name="adj2" fmla="val -135833"/>
              <a:gd name="adj3" fmla="val 1666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Căn chỉnh các ô tính</a:t>
            </a:r>
            <a:endParaRPr lang="en-US" sz="400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005292" y="1403386"/>
            <a:ext cx="1203960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b="1" smtClean="0">
                <a:latin typeface="Arial" panose="020B0604020202020204" pitchFamily="34" charset="0"/>
                <a:cs typeface="Arial" panose="020B0604020202020204" pitchFamily="34" charset="0"/>
              </a:rPr>
              <a:t>Chúng ta có thể sử dụng các lệnh sau:</a:t>
            </a:r>
            <a:endParaRPr lang="en-US" sz="4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0447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9A5FC"/>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49297971" y="144780"/>
                  </a:moveTo>
                  <a:lnTo>
                    <a:pt x="49442750" y="144780"/>
                  </a:lnTo>
                  <a:lnTo>
                    <a:pt x="49442750" y="1866497"/>
                  </a:lnTo>
                  <a:lnTo>
                    <a:pt x="49297971" y="1866497"/>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4622340"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6460735" y="144780"/>
                  </a:moveTo>
                  <a:lnTo>
                    <a:pt x="6605515" y="144780"/>
                  </a:lnTo>
                  <a:lnTo>
                    <a:pt x="6605515" y="1866497"/>
                  </a:lnTo>
                  <a:lnTo>
                    <a:pt x="6460735" y="1866497"/>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5507516"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5681951"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5856386"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1150251" y="1009650"/>
            <a:ext cx="16061424" cy="7706349"/>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22" name="TextBox 21"/>
          <p:cNvSpPr txBox="1"/>
          <p:nvPr/>
        </p:nvSpPr>
        <p:spPr>
          <a:xfrm>
            <a:off x="1181017" y="1638300"/>
            <a:ext cx="15904520" cy="1092607"/>
          </a:xfrm>
          <a:prstGeom prst="rect">
            <a:avLst/>
          </a:prstGeom>
          <a:solidFill>
            <a:schemeClr val="tx2">
              <a:lumMod val="20000"/>
              <a:lumOff val="80000"/>
            </a:schemeClr>
          </a:solidFill>
          <a:ln>
            <a:solidFill>
              <a:schemeClr val="tx2">
                <a:lumMod val="20000"/>
                <a:lumOff val="80000"/>
              </a:schemeClr>
            </a:solidFill>
          </a:ln>
        </p:spPr>
        <p:txBody>
          <a:bodyPr wrap="square" rtlCol="0">
            <a:spAutoFit/>
          </a:bodyPr>
          <a:lstStyle/>
          <a:p>
            <a:pPr algn="ctr"/>
            <a:r>
              <a:rPr lang="en-US" sz="6500" b="1">
                <a:latin typeface="Arial" panose="020B0604020202020204" pitchFamily="34" charset="0"/>
                <a:cs typeface="Arial" panose="020B0604020202020204" pitchFamily="34" charset="0"/>
              </a:rPr>
              <a:t>CHỦ ĐỀ 4: ỨNG DỤNG TIN HỌC</a:t>
            </a:r>
          </a:p>
        </p:txBody>
      </p:sp>
      <p:sp>
        <p:nvSpPr>
          <p:cNvPr id="25" name="TextBox 24"/>
          <p:cNvSpPr txBox="1"/>
          <p:nvPr/>
        </p:nvSpPr>
        <p:spPr>
          <a:xfrm>
            <a:off x="1704994" y="3219268"/>
            <a:ext cx="14951936" cy="4873001"/>
          </a:xfrm>
          <a:prstGeom prst="rect">
            <a:avLst/>
          </a:prstGeom>
          <a:noFill/>
        </p:spPr>
        <p:txBody>
          <a:bodyPr wrap="square" rtlCol="0">
            <a:spAutoFit/>
          </a:bodyPr>
          <a:lstStyle/>
          <a:p>
            <a:pPr algn="ctr">
              <a:lnSpc>
                <a:spcPct val="150000"/>
              </a:lnSpc>
            </a:pPr>
            <a:r>
              <a:rPr lang="vi-VN" sz="7200" b="1">
                <a:solidFill>
                  <a:srgbClr val="C00000"/>
                </a:solidFill>
              </a:rPr>
              <a:t>BÀI </a:t>
            </a:r>
            <a:r>
              <a:rPr lang="en-US" sz="7200" b="1">
                <a:solidFill>
                  <a:srgbClr val="C00000"/>
                </a:solidFill>
                <a:latin typeface="Arial" panose="020B0604020202020204" pitchFamily="34" charset="0"/>
                <a:cs typeface="Arial" panose="020B0604020202020204" pitchFamily="34" charset="0"/>
              </a:rPr>
              <a:t>9</a:t>
            </a:r>
            <a:r>
              <a:rPr lang="vi-VN" sz="7200" b="1">
                <a:solidFill>
                  <a:srgbClr val="C00000"/>
                </a:solidFill>
                <a:latin typeface="Arial" panose="020B0604020202020204" pitchFamily="34" charset="0"/>
                <a:cs typeface="Arial" panose="020B0604020202020204" pitchFamily="34" charset="0"/>
              </a:rPr>
              <a:t>: </a:t>
            </a:r>
            <a:endParaRPr lang="en-US" sz="7200" b="1" smtClean="0">
              <a:solidFill>
                <a:srgbClr val="C00000"/>
              </a:solidFill>
              <a:latin typeface="Arial" panose="020B0604020202020204" pitchFamily="34" charset="0"/>
              <a:cs typeface="Arial" panose="020B0604020202020204" pitchFamily="34" charset="0"/>
            </a:endParaRPr>
          </a:p>
          <a:p>
            <a:pPr algn="ctr">
              <a:lnSpc>
                <a:spcPct val="150000"/>
              </a:lnSpc>
            </a:pPr>
            <a:r>
              <a:rPr lang="en-US" sz="7200" b="1" smtClean="0">
                <a:latin typeface="Arial" panose="020B0604020202020204" pitchFamily="34" charset="0"/>
                <a:cs typeface="Arial" panose="020B0604020202020204" pitchFamily="34" charset="0"/>
              </a:rPr>
              <a:t>ĐỊNH </a:t>
            </a:r>
            <a:r>
              <a:rPr lang="en-US" sz="7200" b="1">
                <a:latin typeface="Arial" panose="020B0604020202020204" pitchFamily="34" charset="0"/>
                <a:cs typeface="Arial" panose="020B0604020202020204" pitchFamily="34" charset="0"/>
              </a:rPr>
              <a:t>DẠNG TRANG TÍNH, CHÈN THÊM VÀ XÓA HÀNG, CỘT</a:t>
            </a:r>
          </a:p>
        </p:txBody>
      </p:sp>
    </p:spTree>
    <p:extLst>
      <p:ext uri="{BB962C8B-B14F-4D97-AF65-F5344CB8AC3E}">
        <p14:creationId xmlns:p14="http://schemas.microsoft.com/office/powerpoint/2010/main" val="116048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49297971" y="144780"/>
                  </a:moveTo>
                  <a:lnTo>
                    <a:pt x="49442750" y="144780"/>
                  </a:lnTo>
                  <a:lnTo>
                    <a:pt x="49442750" y="1866497"/>
                  </a:lnTo>
                  <a:lnTo>
                    <a:pt x="49297971" y="1866497"/>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7182828"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7"/>
                  </a:lnTo>
                  <a:lnTo>
                    <a:pt x="0" y="1866497"/>
                  </a:lnTo>
                  <a:lnTo>
                    <a:pt x="0" y="144780"/>
                  </a:lnTo>
                  <a:close/>
                  <a:moveTo>
                    <a:pt x="0" y="1866497"/>
                  </a:moveTo>
                  <a:lnTo>
                    <a:pt x="144780" y="1866497"/>
                  </a:lnTo>
                  <a:lnTo>
                    <a:pt x="144780" y="2011276"/>
                  </a:lnTo>
                  <a:lnTo>
                    <a:pt x="0" y="2011276"/>
                  </a:lnTo>
                  <a:lnTo>
                    <a:pt x="0" y="1866496"/>
                  </a:lnTo>
                  <a:close/>
                  <a:moveTo>
                    <a:pt x="6460735" y="144780"/>
                  </a:moveTo>
                  <a:lnTo>
                    <a:pt x="6605515" y="144780"/>
                  </a:lnTo>
                  <a:lnTo>
                    <a:pt x="6605515" y="1866497"/>
                  </a:lnTo>
                  <a:lnTo>
                    <a:pt x="6460735" y="1866497"/>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8068004"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8242439"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8416874"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4174746" y="971550"/>
            <a:ext cx="10674091" cy="7706349"/>
            <a:chOff x="0" y="0"/>
            <a:chExt cx="4406288" cy="3181198"/>
          </a:xfrm>
        </p:grpSpPr>
        <p:sp>
          <p:nvSpPr>
            <p:cNvPr id="19" name="Freeform 19"/>
            <p:cNvSpPr/>
            <p:nvPr/>
          </p:nvSpPr>
          <p:spPr>
            <a:xfrm>
              <a:off x="92710" y="106680"/>
              <a:ext cx="4302149" cy="3061818"/>
            </a:xfrm>
            <a:custGeom>
              <a:avLst/>
              <a:gdLst/>
              <a:ahLst/>
              <a:cxnLst/>
              <a:rect l="l" t="t" r="r" b="b"/>
              <a:pathLst>
                <a:path w="4302149" h="3061818">
                  <a:moveTo>
                    <a:pt x="4275478" y="2872588"/>
                  </a:moveTo>
                  <a:cubicBezTo>
                    <a:pt x="4275478" y="2960218"/>
                    <a:pt x="4199278" y="3031338"/>
                    <a:pt x="4117998" y="3031338"/>
                  </a:cubicBezTo>
                  <a:lnTo>
                    <a:pt x="66040" y="3031338"/>
                  </a:lnTo>
                  <a:cubicBezTo>
                    <a:pt x="43180" y="3031338"/>
                    <a:pt x="20320" y="3026258"/>
                    <a:pt x="0" y="3017368"/>
                  </a:cubicBezTo>
                  <a:cubicBezTo>
                    <a:pt x="26670" y="3045308"/>
                    <a:pt x="63500" y="3061818"/>
                    <a:pt x="121547" y="3061818"/>
                  </a:cubicBezTo>
                  <a:lnTo>
                    <a:pt x="4156098" y="3061818"/>
                  </a:lnTo>
                  <a:cubicBezTo>
                    <a:pt x="4236108" y="3061818"/>
                    <a:pt x="4302148" y="2995778"/>
                    <a:pt x="4302148" y="2915768"/>
                  </a:cubicBezTo>
                  <a:lnTo>
                    <a:pt x="4302148" y="95250"/>
                  </a:lnTo>
                  <a:cubicBezTo>
                    <a:pt x="4302148" y="58420"/>
                    <a:pt x="4288178" y="25400"/>
                    <a:pt x="4266588" y="0"/>
                  </a:cubicBezTo>
                  <a:cubicBezTo>
                    <a:pt x="4272938" y="16510"/>
                    <a:pt x="4275478" y="34290"/>
                    <a:pt x="4275478" y="52070"/>
                  </a:cubicBezTo>
                  <a:lnTo>
                    <a:pt x="4275478" y="2872588"/>
                  </a:lnTo>
                  <a:lnTo>
                    <a:pt x="4275478" y="2872588"/>
                  </a:lnTo>
                  <a:close/>
                </a:path>
              </a:pathLst>
            </a:custGeom>
            <a:solidFill>
              <a:srgbClr val="38455D"/>
            </a:solidFill>
          </p:spPr>
        </p:sp>
        <p:sp>
          <p:nvSpPr>
            <p:cNvPr id="20" name="Freeform 20"/>
            <p:cNvSpPr/>
            <p:nvPr/>
          </p:nvSpPr>
          <p:spPr>
            <a:xfrm>
              <a:off x="12700" y="12700"/>
              <a:ext cx="4341519" cy="3112618"/>
            </a:xfrm>
            <a:custGeom>
              <a:avLst/>
              <a:gdLst/>
              <a:ahLst/>
              <a:cxnLst/>
              <a:rect l="l" t="t" r="r" b="b"/>
              <a:pathLst>
                <a:path w="4341519" h="3112618">
                  <a:moveTo>
                    <a:pt x="146050" y="3112618"/>
                  </a:moveTo>
                  <a:lnTo>
                    <a:pt x="4195469" y="3112618"/>
                  </a:lnTo>
                  <a:cubicBezTo>
                    <a:pt x="4275479" y="3112618"/>
                    <a:pt x="4341519" y="3046578"/>
                    <a:pt x="4341519" y="2966568"/>
                  </a:cubicBezTo>
                  <a:lnTo>
                    <a:pt x="4341519" y="146050"/>
                  </a:lnTo>
                  <a:cubicBezTo>
                    <a:pt x="4341519" y="66040"/>
                    <a:pt x="4275479" y="0"/>
                    <a:pt x="4195469"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4406288" cy="3181198"/>
            </a:xfrm>
            <a:custGeom>
              <a:avLst/>
              <a:gdLst/>
              <a:ahLst/>
              <a:cxnLst/>
              <a:rect l="l" t="t" r="r" b="b"/>
              <a:pathLst>
                <a:path w="4406288" h="3181198">
                  <a:moveTo>
                    <a:pt x="4342788" y="74930"/>
                  </a:moveTo>
                  <a:cubicBezTo>
                    <a:pt x="4314849" y="30480"/>
                    <a:pt x="4265318" y="0"/>
                    <a:pt x="4208168" y="0"/>
                  </a:cubicBezTo>
                  <a:lnTo>
                    <a:pt x="158750" y="0"/>
                  </a:lnTo>
                  <a:cubicBezTo>
                    <a:pt x="71120" y="0"/>
                    <a:pt x="0" y="71120"/>
                    <a:pt x="0" y="158750"/>
                  </a:cubicBezTo>
                  <a:lnTo>
                    <a:pt x="0" y="2979268"/>
                  </a:lnTo>
                  <a:cubicBezTo>
                    <a:pt x="0" y="3031338"/>
                    <a:pt x="25400" y="3077058"/>
                    <a:pt x="63500" y="3106268"/>
                  </a:cubicBezTo>
                  <a:cubicBezTo>
                    <a:pt x="91440" y="3150718"/>
                    <a:pt x="140970" y="3181198"/>
                    <a:pt x="218244" y="3181198"/>
                  </a:cubicBezTo>
                  <a:lnTo>
                    <a:pt x="4247538" y="3181198"/>
                  </a:lnTo>
                  <a:cubicBezTo>
                    <a:pt x="4335169" y="3181198"/>
                    <a:pt x="4406288" y="3110078"/>
                    <a:pt x="4406288" y="3022448"/>
                  </a:cubicBezTo>
                  <a:lnTo>
                    <a:pt x="4406288" y="201930"/>
                  </a:lnTo>
                  <a:cubicBezTo>
                    <a:pt x="4406288" y="149860"/>
                    <a:pt x="4380888" y="104140"/>
                    <a:pt x="4342788" y="74930"/>
                  </a:cubicBezTo>
                  <a:close/>
                  <a:moveTo>
                    <a:pt x="12700" y="2979268"/>
                  </a:moveTo>
                  <a:lnTo>
                    <a:pt x="12700" y="158750"/>
                  </a:lnTo>
                  <a:cubicBezTo>
                    <a:pt x="12700" y="78740"/>
                    <a:pt x="78740" y="12700"/>
                    <a:pt x="158750" y="12700"/>
                  </a:cubicBezTo>
                  <a:lnTo>
                    <a:pt x="4208169" y="12700"/>
                  </a:lnTo>
                  <a:cubicBezTo>
                    <a:pt x="4288179" y="12700"/>
                    <a:pt x="4354219" y="78740"/>
                    <a:pt x="4354219" y="158750"/>
                  </a:cubicBezTo>
                  <a:lnTo>
                    <a:pt x="4354219" y="2979268"/>
                  </a:lnTo>
                  <a:cubicBezTo>
                    <a:pt x="4354219" y="3059278"/>
                    <a:pt x="4288179" y="3125318"/>
                    <a:pt x="4208169" y="3125318"/>
                  </a:cubicBezTo>
                  <a:lnTo>
                    <a:pt x="158750" y="3125318"/>
                  </a:lnTo>
                  <a:cubicBezTo>
                    <a:pt x="78740" y="3125318"/>
                    <a:pt x="12700" y="3060548"/>
                    <a:pt x="12700" y="2979268"/>
                  </a:cubicBezTo>
                  <a:close/>
                  <a:moveTo>
                    <a:pt x="4394858" y="3022448"/>
                  </a:moveTo>
                  <a:cubicBezTo>
                    <a:pt x="4394858" y="3102458"/>
                    <a:pt x="4327549" y="3168498"/>
                    <a:pt x="4247538" y="3168498"/>
                  </a:cubicBezTo>
                  <a:lnTo>
                    <a:pt x="218244" y="3168498"/>
                  </a:lnTo>
                  <a:cubicBezTo>
                    <a:pt x="157480" y="3168498"/>
                    <a:pt x="120650" y="3151988"/>
                    <a:pt x="93980" y="3124048"/>
                  </a:cubicBezTo>
                  <a:cubicBezTo>
                    <a:pt x="114300" y="3132938"/>
                    <a:pt x="135890" y="3138018"/>
                    <a:pt x="160020" y="3138018"/>
                  </a:cubicBezTo>
                  <a:lnTo>
                    <a:pt x="4209438" y="3138018"/>
                  </a:lnTo>
                  <a:cubicBezTo>
                    <a:pt x="4297069" y="3138018"/>
                    <a:pt x="4368188" y="3066898"/>
                    <a:pt x="4368188" y="2979268"/>
                  </a:cubicBezTo>
                  <a:lnTo>
                    <a:pt x="4368188" y="158750"/>
                  </a:lnTo>
                  <a:cubicBezTo>
                    <a:pt x="4368188" y="140970"/>
                    <a:pt x="4364379" y="123190"/>
                    <a:pt x="4359299" y="106680"/>
                  </a:cubicBezTo>
                  <a:cubicBezTo>
                    <a:pt x="4380888" y="132080"/>
                    <a:pt x="4394858" y="165100"/>
                    <a:pt x="4394858" y="201930"/>
                  </a:cubicBezTo>
                  <a:lnTo>
                    <a:pt x="4394858" y="3022448"/>
                  </a:lnTo>
                  <a:cubicBezTo>
                    <a:pt x="4394858" y="3022448"/>
                    <a:pt x="4394858" y="3022448"/>
                    <a:pt x="4394858" y="3022448"/>
                  </a:cubicBezTo>
                  <a:close/>
                </a:path>
              </a:pathLst>
            </a:custGeom>
            <a:solidFill>
              <a:srgbClr val="38455D"/>
            </a:solidFill>
          </p:spPr>
        </p:sp>
      </p:grpSp>
      <p:sp>
        <p:nvSpPr>
          <p:cNvPr id="22" name="TextBox 22"/>
          <p:cNvSpPr txBox="1"/>
          <p:nvPr/>
        </p:nvSpPr>
        <p:spPr>
          <a:xfrm>
            <a:off x="322733" y="9785359"/>
            <a:ext cx="1750285" cy="291205"/>
          </a:xfrm>
          <a:prstGeom prst="rect">
            <a:avLst/>
          </a:prstGeom>
        </p:spPr>
        <p:txBody>
          <a:bodyPr lIns="0" tIns="0" rIns="0" bIns="0" rtlCol="0" anchor="t">
            <a:spAutoFit/>
          </a:bodyPr>
          <a:lstStyle/>
          <a:p>
            <a:pPr algn="ctr">
              <a:lnSpc>
                <a:spcPts val="2200"/>
              </a:lnSpc>
            </a:pPr>
            <a:r>
              <a:rPr lang="en-US" sz="2200" spc="44">
                <a:solidFill>
                  <a:srgbClr val="38455D"/>
                </a:solidFill>
                <a:latin typeface="JetBrains Mono Medium"/>
              </a:rPr>
              <a:t>PAGE 4</a:t>
            </a:r>
          </a:p>
        </p:txBody>
      </p:sp>
      <p:sp>
        <p:nvSpPr>
          <p:cNvPr id="23" name="TextBox 23"/>
          <p:cNvSpPr txBox="1"/>
          <p:nvPr/>
        </p:nvSpPr>
        <p:spPr>
          <a:xfrm>
            <a:off x="5282716" y="1647211"/>
            <a:ext cx="8362779" cy="915764"/>
          </a:xfrm>
          <a:prstGeom prst="rect">
            <a:avLst/>
          </a:prstGeom>
        </p:spPr>
        <p:txBody>
          <a:bodyPr lIns="0" tIns="0" rIns="0" bIns="0" rtlCol="0" anchor="t">
            <a:spAutoFit/>
          </a:bodyPr>
          <a:lstStyle/>
          <a:p>
            <a:pPr algn="ctr">
              <a:lnSpc>
                <a:spcPts val="7700"/>
              </a:lnSpc>
            </a:pPr>
            <a:r>
              <a:rPr lang="en-US" sz="6000" b="1" spc="-210" smtClean="0">
                <a:solidFill>
                  <a:srgbClr val="38455D"/>
                </a:solidFill>
                <a:latin typeface="Arial" panose="020B0604020202020204" pitchFamily="34" charset="0"/>
                <a:cs typeface="Arial" panose="020B0604020202020204" pitchFamily="34" charset="0"/>
              </a:rPr>
              <a:t>NỘI DUNG BÀI HỌC </a:t>
            </a:r>
            <a:endParaRPr lang="en-US" sz="6000" b="1" spc="-210">
              <a:solidFill>
                <a:srgbClr val="38455D"/>
              </a:solidFill>
              <a:latin typeface="Arial" panose="020B0604020202020204" pitchFamily="34" charset="0"/>
              <a:cs typeface="Arial" panose="020B0604020202020204" pitchFamily="34" charset="0"/>
            </a:endParaRPr>
          </a:p>
        </p:txBody>
      </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09433" y="2261311"/>
            <a:ext cx="3099348" cy="5726277"/>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6688"/>
          <a:stretch>
            <a:fillRect/>
          </a:stretch>
        </p:blipFill>
        <p:spPr>
          <a:xfrm>
            <a:off x="14331447" y="2221506"/>
            <a:ext cx="2332385" cy="5766082"/>
          </a:xfrm>
          <a:prstGeom prst="rect">
            <a:avLst/>
          </a:prstGeom>
        </p:spPr>
      </p:pic>
      <p:sp>
        <p:nvSpPr>
          <p:cNvPr id="27" name="TextBox 26"/>
          <p:cNvSpPr txBox="1"/>
          <p:nvPr/>
        </p:nvSpPr>
        <p:spPr>
          <a:xfrm>
            <a:off x="5194733" y="2790639"/>
            <a:ext cx="8898157" cy="4708981"/>
          </a:xfrm>
          <a:prstGeom prst="rect">
            <a:avLst/>
          </a:prstGeom>
          <a:noFill/>
        </p:spPr>
        <p:txBody>
          <a:bodyPr wrap="square" rtlCol="0">
            <a:spAutoFit/>
          </a:bodyPr>
          <a:lstStyle/>
          <a:p>
            <a:pPr marL="914400" indent="-914400">
              <a:lnSpc>
                <a:spcPct val="200000"/>
              </a:lnSpc>
              <a:buFont typeface="+mj-lt"/>
              <a:buAutoNum type="arabicPeriod"/>
            </a:pPr>
            <a:r>
              <a:rPr lang="en-US" sz="5000" b="1" smtClean="0">
                <a:latin typeface="Arial" panose="020B0604020202020204" pitchFamily="34" charset="0"/>
                <a:cs typeface="Arial" panose="020B0604020202020204" pitchFamily="34" charset="0"/>
              </a:rPr>
              <a:t>Định dạng trang tính </a:t>
            </a:r>
          </a:p>
          <a:p>
            <a:pPr marL="914400" indent="-914400">
              <a:lnSpc>
                <a:spcPct val="200000"/>
              </a:lnSpc>
              <a:buFont typeface="+mj-lt"/>
              <a:buAutoNum type="arabicPeriod"/>
            </a:pPr>
            <a:r>
              <a:rPr lang="en-US" sz="5000" b="1" smtClean="0">
                <a:latin typeface="Arial" panose="020B0604020202020204" pitchFamily="34" charset="0"/>
                <a:cs typeface="Arial" panose="020B0604020202020204" pitchFamily="34" charset="0"/>
              </a:rPr>
              <a:t>Chèn, xoá cột, hàng</a:t>
            </a:r>
          </a:p>
          <a:p>
            <a:pPr marL="914400" indent="-914400">
              <a:lnSpc>
                <a:spcPct val="200000"/>
              </a:lnSpc>
              <a:buFont typeface="+mj-lt"/>
              <a:buAutoNum type="arabicPeriod"/>
            </a:pPr>
            <a:r>
              <a:rPr lang="en-US" sz="5000" b="1" smtClean="0">
                <a:latin typeface="Arial" panose="020B0604020202020204" pitchFamily="34" charset="0"/>
                <a:cs typeface="Arial" panose="020B0604020202020204" pitchFamily="34" charset="0"/>
              </a:rPr>
              <a:t>In dữ liệu trong bảng tính </a:t>
            </a:r>
            <a:endParaRPr lang="en-US" sz="50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4" name="TextBox 3"/>
          <p:cNvSpPr txBox="1"/>
          <p:nvPr/>
        </p:nvSpPr>
        <p:spPr>
          <a:xfrm>
            <a:off x="3986792" y="844244"/>
            <a:ext cx="10287000" cy="938719"/>
          </a:xfrm>
          <a:prstGeom prst="rect">
            <a:avLst/>
          </a:prstGeom>
          <a:noFill/>
        </p:spPr>
        <p:txBody>
          <a:bodyPr wrap="square" rtlCol="0">
            <a:spAutoFit/>
          </a:bodyPr>
          <a:lstStyle/>
          <a:p>
            <a:pPr algn="ctr"/>
            <a:r>
              <a:rPr lang="en-US" sz="5500" b="1" smtClean="0">
                <a:solidFill>
                  <a:schemeClr val="accent6">
                    <a:lumMod val="50000"/>
                  </a:schemeClr>
                </a:solidFill>
                <a:latin typeface="Arial" panose="020B0604020202020204" pitchFamily="34" charset="0"/>
                <a:cs typeface="Arial" panose="020B0604020202020204" pitchFamily="34" charset="0"/>
              </a:rPr>
              <a:t>1. ĐỊNH DẠNG TRANG TÍNH </a:t>
            </a:r>
            <a:endParaRPr lang="en-US" sz="5500" b="1">
              <a:solidFill>
                <a:schemeClr val="accent6">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976892" y="2058737"/>
            <a:ext cx="6019800"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a. Định dạng ô tính </a:t>
            </a:r>
            <a:endParaRPr lang="en-US" sz="4500" b="1">
              <a:solidFill>
                <a:srgbClr val="C00000"/>
              </a:solidFill>
              <a:latin typeface="Arial" panose="020B0604020202020204" pitchFamily="34" charset="0"/>
              <a:cs typeface="Arial" panose="020B0604020202020204" pitchFamily="34" charset="0"/>
            </a:endParaRPr>
          </a:p>
        </p:txBody>
      </p:sp>
      <p:grpSp>
        <p:nvGrpSpPr>
          <p:cNvPr id="8" name="Group 7"/>
          <p:cNvGrpSpPr/>
          <p:nvPr/>
        </p:nvGrpSpPr>
        <p:grpSpPr>
          <a:xfrm>
            <a:off x="976892" y="4041348"/>
            <a:ext cx="7239000" cy="3456139"/>
            <a:chOff x="876300" y="3409288"/>
            <a:chExt cx="7239000" cy="3456139"/>
          </a:xfrm>
        </p:grpSpPr>
        <p:sp>
          <p:nvSpPr>
            <p:cNvPr id="6" name="TextBox 5"/>
            <p:cNvSpPr txBox="1"/>
            <p:nvPr/>
          </p:nvSpPr>
          <p:spPr>
            <a:xfrm>
              <a:off x="1828800" y="3409288"/>
              <a:ext cx="5334000" cy="707886"/>
            </a:xfrm>
            <a:prstGeom prst="rect">
              <a:avLst/>
            </a:prstGeom>
            <a:noFill/>
          </p:spPr>
          <p:txBody>
            <a:bodyPr wrap="square" rtlCol="0">
              <a:spAutoFit/>
            </a:bodyPr>
            <a:lstStyle/>
            <a:p>
              <a:r>
                <a:rPr lang="en-US" sz="4000" b="1" smtClean="0">
                  <a:solidFill>
                    <a:schemeClr val="accent5">
                      <a:lumMod val="50000"/>
                    </a:schemeClr>
                  </a:solidFill>
                  <a:latin typeface="Arial" panose="020B0604020202020204" pitchFamily="34" charset="0"/>
                  <a:cs typeface="Arial" panose="020B0604020202020204" pitchFamily="34" charset="0"/>
                </a:rPr>
                <a:t>THẢO LUẬN NHÓM </a:t>
              </a:r>
              <a:endParaRPr lang="en-US" sz="4000" b="1">
                <a:solidFill>
                  <a:schemeClr val="accent5">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876300" y="4117174"/>
              <a:ext cx="7239000" cy="2748253"/>
            </a:xfrm>
            <a:prstGeom prst="rect">
              <a:avLst/>
            </a:prstGeom>
            <a:noFill/>
          </p:spPr>
          <p:txBody>
            <a:bodyPr wrap="square" rtlCol="0">
              <a:spAutoFit/>
            </a:bodyPr>
            <a:lstStyle/>
            <a:p>
              <a:pPr algn="just">
                <a:lnSpc>
                  <a:spcPct val="150000"/>
                </a:lnSpc>
              </a:pPr>
              <a:r>
                <a:rPr lang="vi-VN" sz="4000" smtClean="0"/>
                <a:t>Đọc </a:t>
              </a:r>
              <a:r>
                <a:rPr lang="vi-VN" sz="4000"/>
                <a:t>thông tin trong SGK</a:t>
              </a:r>
              <a:r>
                <a:rPr lang="en-US" sz="4000"/>
                <a:t> </a:t>
              </a:r>
              <a:r>
                <a:rPr lang="en-US" sz="4000">
                  <a:latin typeface="Arial" panose="020B0604020202020204" pitchFamily="34" charset="0"/>
                  <a:cs typeface="Arial" panose="020B0604020202020204" pitchFamily="34" charset="0"/>
                </a:rPr>
                <a:t>mục 1a, quan sát Hình 3, 4</a:t>
              </a:r>
              <a:r>
                <a:rPr lang="vi-VN" sz="4000">
                  <a:latin typeface="Arial" panose="020B0604020202020204" pitchFamily="34" charset="0"/>
                  <a:cs typeface="Arial" panose="020B0604020202020204" pitchFamily="34" charset="0"/>
                </a:rPr>
                <a:t> – tr.</a:t>
              </a:r>
              <a:r>
                <a:rPr lang="en-US" sz="4000">
                  <a:latin typeface="Arial" panose="020B0604020202020204" pitchFamily="34" charset="0"/>
                  <a:cs typeface="Arial" panose="020B0604020202020204" pitchFamily="34" charset="0"/>
                </a:rPr>
                <a:t>46, </a:t>
              </a:r>
              <a:r>
                <a:rPr lang="en-US" sz="4000" smtClean="0">
                  <a:latin typeface="Arial" panose="020B0604020202020204" pitchFamily="34" charset="0"/>
                  <a:cs typeface="Arial" panose="020B0604020202020204" pitchFamily="34" charset="0"/>
                </a:rPr>
                <a:t>47 và trả lời câu hỏi: </a:t>
              </a:r>
              <a:endParaRPr lang="en-US" sz="4000">
                <a:latin typeface="Arial" panose="020B0604020202020204" pitchFamily="34" charset="0"/>
                <a:cs typeface="Arial" panose="020B0604020202020204" pitchFamily="34" charset="0"/>
              </a:endParaRPr>
            </a:p>
          </p:txBody>
        </p:sp>
      </p:grpSp>
      <p:sp>
        <p:nvSpPr>
          <p:cNvPr id="9" name="Rounded Rectangle 8"/>
          <p:cNvSpPr/>
          <p:nvPr/>
        </p:nvSpPr>
        <p:spPr>
          <a:xfrm>
            <a:off x="9109027" y="2756703"/>
            <a:ext cx="8167108" cy="2528533"/>
          </a:xfrm>
          <a:prstGeom prst="roundRect">
            <a:avLst/>
          </a:prstGeom>
          <a:solidFill>
            <a:srgbClr val="E9D8C4"/>
          </a:solidFill>
          <a:ln>
            <a:solidFill>
              <a:srgbClr val="E9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Nhóm 1: </a:t>
            </a:r>
            <a:r>
              <a:rPr lang="en-US" sz="4000">
                <a:solidFill>
                  <a:schemeClr val="tx1"/>
                </a:solidFill>
                <a:latin typeface="Arial" panose="020B0604020202020204" pitchFamily="34" charset="0"/>
                <a:cs typeface="Arial" panose="020B0604020202020204" pitchFamily="34" charset="0"/>
              </a:rPr>
              <a:t>Tìm hiểu về nhóm lệnh </a:t>
            </a:r>
            <a:r>
              <a:rPr lang="en-US" sz="4000" b="1" i="1">
                <a:solidFill>
                  <a:schemeClr val="tx1"/>
                </a:solidFill>
                <a:latin typeface="Arial" panose="020B0604020202020204" pitchFamily="34" charset="0"/>
                <a:cs typeface="Arial" panose="020B0604020202020204" pitchFamily="34" charset="0"/>
              </a:rPr>
              <a:t>Home</a:t>
            </a:r>
            <a:r>
              <a:rPr lang="en-US" sz="4000">
                <a:solidFill>
                  <a:schemeClr val="tx1"/>
                </a:solidFill>
                <a:latin typeface="Arial" panose="020B0604020202020204" pitchFamily="34" charset="0"/>
                <a:cs typeface="Arial" panose="020B0604020202020204" pitchFamily="34" charset="0"/>
              </a:rPr>
              <a:t> &gt; </a:t>
            </a:r>
            <a:r>
              <a:rPr lang="en-US" sz="4000" b="1" i="1">
                <a:solidFill>
                  <a:schemeClr val="tx1"/>
                </a:solidFill>
                <a:latin typeface="Arial" panose="020B0604020202020204" pitchFamily="34" charset="0"/>
                <a:cs typeface="Arial" panose="020B0604020202020204" pitchFamily="34" charset="0"/>
              </a:rPr>
              <a:t>Font</a:t>
            </a:r>
            <a:r>
              <a:rPr lang="en-US" sz="4000">
                <a:solidFill>
                  <a:schemeClr val="tx1"/>
                </a:solidFill>
                <a:latin typeface="Arial" panose="020B0604020202020204" pitchFamily="34" charset="0"/>
                <a:cs typeface="Arial" panose="020B0604020202020204" pitchFamily="34" charset="0"/>
              </a:rPr>
              <a:t>.</a:t>
            </a:r>
          </a:p>
        </p:txBody>
      </p:sp>
      <p:sp>
        <p:nvSpPr>
          <p:cNvPr id="24" name="Rounded Rectangle 23"/>
          <p:cNvSpPr/>
          <p:nvPr/>
        </p:nvSpPr>
        <p:spPr>
          <a:xfrm>
            <a:off x="9110145" y="5966448"/>
            <a:ext cx="8167108" cy="2528533"/>
          </a:xfrm>
          <a:prstGeom prst="roundRect">
            <a:avLst/>
          </a:prstGeom>
          <a:solidFill>
            <a:srgbClr val="F0E4D4"/>
          </a:solidFill>
          <a:ln>
            <a:solidFill>
              <a:srgbClr val="F0E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Nhóm 2</a:t>
            </a:r>
            <a:r>
              <a:rPr lang="en-US" sz="4000" b="1" smtClean="0">
                <a:solidFill>
                  <a:schemeClr val="tx1"/>
                </a:solidFill>
                <a:latin typeface="Arial" panose="020B0604020202020204" pitchFamily="34" charset="0"/>
                <a:cs typeface="Arial" panose="020B0604020202020204" pitchFamily="34" charset="0"/>
              </a:rPr>
              <a:t>: </a:t>
            </a:r>
            <a:r>
              <a:rPr lang="en-US" sz="4000">
                <a:solidFill>
                  <a:schemeClr val="tx1"/>
                </a:solidFill>
                <a:latin typeface="Arial" panose="020B0604020202020204" pitchFamily="34" charset="0"/>
                <a:cs typeface="Arial" panose="020B0604020202020204" pitchFamily="34" charset="0"/>
              </a:rPr>
              <a:t>Tìm hiểu về nhóm lệnh </a:t>
            </a:r>
            <a:r>
              <a:rPr lang="en-US" sz="4000" b="1" i="1">
                <a:solidFill>
                  <a:schemeClr val="tx1"/>
                </a:solidFill>
                <a:latin typeface="Arial" panose="020B0604020202020204" pitchFamily="34" charset="0"/>
                <a:cs typeface="Arial" panose="020B0604020202020204" pitchFamily="34" charset="0"/>
              </a:rPr>
              <a:t>Home</a:t>
            </a:r>
            <a:r>
              <a:rPr lang="en-US" sz="4000">
                <a:solidFill>
                  <a:schemeClr val="tx1"/>
                </a:solidFill>
                <a:latin typeface="Arial" panose="020B0604020202020204" pitchFamily="34" charset="0"/>
                <a:cs typeface="Arial" panose="020B0604020202020204" pitchFamily="34" charset="0"/>
              </a:rPr>
              <a:t> &gt; </a:t>
            </a:r>
            <a:r>
              <a:rPr lang="en-US" sz="4000" b="1" i="1">
                <a:solidFill>
                  <a:schemeClr val="tx1"/>
                </a:solidFill>
                <a:latin typeface="Arial" panose="020B0604020202020204" pitchFamily="34" charset="0"/>
                <a:cs typeface="Arial" panose="020B0604020202020204" pitchFamily="34" charset="0"/>
              </a:rPr>
              <a:t>Alignment</a:t>
            </a:r>
            <a:r>
              <a:rPr lang="en-US" sz="400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662881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18" name="Group 18"/>
          <p:cNvGrpSpPr/>
          <p:nvPr/>
        </p:nvGrpSpPr>
        <p:grpSpPr>
          <a:xfrm>
            <a:off x="457200" y="495300"/>
            <a:ext cx="17449800" cy="9420860"/>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1" cy="3181198"/>
            </a:xfrm>
            <a:custGeom>
              <a:avLst/>
              <a:gdLst/>
              <a:ahLst/>
              <a:cxnLst/>
              <a:rect l="l" t="t" r="r" b="b"/>
              <a:pathLst>
                <a:path w="6630191"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1" y="3110078"/>
                    <a:pt x="6630191" y="3022448"/>
                  </a:cubicBezTo>
                  <a:lnTo>
                    <a:pt x="6630191"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1" y="3066898"/>
                    <a:pt x="6592091" y="2979268"/>
                  </a:cubicBezTo>
                  <a:lnTo>
                    <a:pt x="6592091" y="158750"/>
                  </a:lnTo>
                  <a:cubicBezTo>
                    <a:pt x="6592091" y="140970"/>
                    <a:pt x="6588282" y="123190"/>
                    <a:pt x="6583202" y="106680"/>
                  </a:cubicBezTo>
                  <a:cubicBezTo>
                    <a:pt x="6604791" y="132080"/>
                    <a:pt x="6618762" y="165100"/>
                    <a:pt x="6618762" y="201930"/>
                  </a:cubicBezTo>
                  <a:lnTo>
                    <a:pt x="6618762" y="3022448"/>
                  </a:lnTo>
                  <a:cubicBezTo>
                    <a:pt x="6618762" y="3022448"/>
                    <a:pt x="6618762" y="3022448"/>
                    <a:pt x="6618762" y="3022448"/>
                  </a:cubicBezTo>
                  <a:close/>
                </a:path>
              </a:pathLst>
            </a:custGeom>
            <a:solidFill>
              <a:srgbClr val="38455D"/>
            </a:solidFill>
          </p:spPr>
        </p:sp>
      </p:grpSp>
      <p:sp>
        <p:nvSpPr>
          <p:cNvPr id="5" name="TextBox 4"/>
          <p:cNvSpPr txBox="1"/>
          <p:nvPr/>
        </p:nvSpPr>
        <p:spPr>
          <a:xfrm>
            <a:off x="914400" y="822743"/>
            <a:ext cx="6019800"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a. Định dạng ô tính </a:t>
            </a:r>
            <a:endParaRPr lang="en-US" sz="4500" b="1">
              <a:solidFill>
                <a:srgbClr val="C00000"/>
              </a:solidFill>
              <a:latin typeface="Arial" panose="020B0604020202020204" pitchFamily="34" charset="0"/>
              <a:cs typeface="Arial" panose="020B0604020202020204" pitchFamily="34" charset="0"/>
            </a:endParaRPr>
          </a:p>
        </p:txBody>
      </p:sp>
      <p:sp>
        <p:nvSpPr>
          <p:cNvPr id="2" name="Pentagon 1"/>
          <p:cNvSpPr/>
          <p:nvPr/>
        </p:nvSpPr>
        <p:spPr>
          <a:xfrm>
            <a:off x="490625" y="2232536"/>
            <a:ext cx="6443575" cy="838200"/>
          </a:xfrm>
          <a:prstGeom prst="homePlate">
            <a:avLst/>
          </a:prstGeom>
          <a:solidFill>
            <a:srgbClr val="EAD8C4"/>
          </a:solidFill>
          <a:ln>
            <a:solidFill>
              <a:srgbClr val="EAD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Nhóm lệnh </a:t>
            </a:r>
            <a:r>
              <a:rPr lang="en-US" sz="4000" b="1" i="1">
                <a:solidFill>
                  <a:schemeClr val="tx1"/>
                </a:solidFill>
                <a:latin typeface="Arial" panose="020B0604020202020204" pitchFamily="34" charset="0"/>
                <a:cs typeface="Arial" panose="020B0604020202020204" pitchFamily="34" charset="0"/>
              </a:rPr>
              <a:t>Home &gt; Font</a:t>
            </a:r>
            <a:r>
              <a:rPr lang="en-US" sz="4000">
                <a:solidFill>
                  <a:schemeClr val="tx1"/>
                </a:solidFill>
                <a:latin typeface="Arial" panose="020B0604020202020204" pitchFamily="34" charset="0"/>
                <a:cs typeface="Arial" panose="020B0604020202020204" pitchFamily="34" charset="0"/>
              </a:rPr>
              <a:t>:</a:t>
            </a:r>
          </a:p>
        </p:txBody>
      </p:sp>
      <p:sp>
        <p:nvSpPr>
          <p:cNvPr id="3" name="TextBox 2"/>
          <p:cNvSpPr txBox="1"/>
          <p:nvPr/>
        </p:nvSpPr>
        <p:spPr>
          <a:xfrm>
            <a:off x="1447800" y="3390900"/>
            <a:ext cx="12344400" cy="5632311"/>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Giúp chúng ta thực hiện các tác vụ sau đây: </a:t>
            </a:r>
          </a:p>
          <a:p>
            <a:pPr marL="742950" indent="-74295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Phông </a:t>
            </a:r>
            <a:r>
              <a:rPr lang="en-US" sz="4000">
                <a:latin typeface="Arial" panose="020B0604020202020204" pitchFamily="34" charset="0"/>
                <a:cs typeface="Arial" panose="020B0604020202020204" pitchFamily="34" charset="0"/>
              </a:rPr>
              <a:t>chữ.</a:t>
            </a:r>
          </a:p>
          <a:p>
            <a:pPr marL="742950" indent="-74295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Cỡ </a:t>
            </a:r>
            <a:r>
              <a:rPr lang="en-US" sz="4000">
                <a:latin typeface="Arial" panose="020B0604020202020204" pitchFamily="34" charset="0"/>
                <a:cs typeface="Arial" panose="020B0604020202020204" pitchFamily="34" charset="0"/>
              </a:rPr>
              <a:t>chữ.</a:t>
            </a:r>
          </a:p>
          <a:p>
            <a:pPr marL="742950" indent="-74295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Kiểu </a:t>
            </a:r>
            <a:r>
              <a:rPr lang="en-US" sz="4000">
                <a:latin typeface="Arial" panose="020B0604020202020204" pitchFamily="34" charset="0"/>
                <a:cs typeface="Arial" panose="020B0604020202020204" pitchFamily="34" charset="0"/>
              </a:rPr>
              <a:t>chữ: chữ đậm, chữ nghiêng, chữ gạch chân.</a:t>
            </a:r>
          </a:p>
          <a:p>
            <a:pPr marL="742950" indent="-74295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Màu </a:t>
            </a:r>
            <a:r>
              <a:rPr lang="en-US" sz="4000">
                <a:latin typeface="Arial" panose="020B0604020202020204" pitchFamily="34" charset="0"/>
                <a:cs typeface="Arial" panose="020B0604020202020204" pitchFamily="34" charset="0"/>
              </a:rPr>
              <a:t>nền.</a:t>
            </a:r>
          </a:p>
          <a:p>
            <a:pPr marL="742950" indent="-742950">
              <a:lnSpc>
                <a:spcPct val="150000"/>
              </a:lnSpc>
              <a:buFont typeface="Arial" panose="020B0604020202020204" pitchFamily="34" charset="0"/>
              <a:buChar char="•"/>
            </a:pPr>
            <a:r>
              <a:rPr lang="en-US" sz="4000" smtClean="0">
                <a:latin typeface="Arial" panose="020B0604020202020204" pitchFamily="34" charset="0"/>
                <a:cs typeface="Arial" panose="020B0604020202020204" pitchFamily="34" charset="0"/>
              </a:rPr>
              <a:t>Màu </a:t>
            </a:r>
            <a:r>
              <a:rPr lang="en-US" sz="4000">
                <a:latin typeface="Arial" panose="020B0604020202020204" pitchFamily="34" charset="0"/>
                <a:cs typeface="Arial" panose="020B0604020202020204" pitchFamily="34" charset="0"/>
              </a:rPr>
              <a:t>chữ</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pic>
        <p:nvPicPr>
          <p:cNvPr id="15"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97406" y="7369910"/>
            <a:ext cx="2986544" cy="2814817"/>
          </a:xfrm>
          <a:prstGeom prst="rect">
            <a:avLst/>
          </a:prstGeom>
        </p:spPr>
      </p:pic>
    </p:spTree>
    <p:extLst>
      <p:ext uri="{BB962C8B-B14F-4D97-AF65-F5344CB8AC3E}">
        <p14:creationId xmlns:p14="http://schemas.microsoft.com/office/powerpoint/2010/main" val="8502570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4163</TotalTime>
  <Words>2526</Words>
  <PresentationFormat>Custom</PresentationFormat>
  <Paragraphs>194</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Wingdings</vt:lpstr>
      <vt:lpstr>Calibri</vt:lpstr>
      <vt:lpstr>Arial</vt:lpstr>
      <vt:lpstr>JetBrains Mono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2022-11-14T00:54:37Z</dcterms:modified>
  <dc:identifier>DAFRmyL9wRQ</dc:identifier>
</cp:coreProperties>
</file>