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5" r:id="rId4"/>
    <p:sldId id="269" r:id="rId5"/>
    <p:sldId id="323" r:id="rId6"/>
    <p:sldId id="322" r:id="rId7"/>
    <p:sldId id="324" r:id="rId8"/>
    <p:sldId id="325" r:id="rId9"/>
    <p:sldId id="326" r:id="rId10"/>
    <p:sldId id="285"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78"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Lst>
  <p:sldSz cx="18288000" cy="10287000"/>
  <p:notesSz cx="6858000" cy="9144000"/>
  <p:embeddedFontLst>
    <p:embeddedFont>
      <p:font typeface="Calibri" panose="020F050202020403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7E6"/>
    <a:srgbClr val="E8F4F8"/>
    <a:srgbClr val="FFF3CD"/>
    <a:srgbClr val="F2EFF5"/>
    <a:srgbClr val="FFF8E1"/>
    <a:srgbClr val="F8EDEC"/>
    <a:srgbClr val="F7F9F1"/>
    <a:srgbClr val="E1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2" d="100"/>
          <a:sy n="42" d="100"/>
        </p:scale>
        <p:origin x="8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3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svg"/><Relationship Id="rId7" Type="http://schemas.openxmlformats.org/officeDocument/2006/relationships/image" Target="../media/image3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svg"/><Relationship Id="rId7" Type="http://schemas.openxmlformats.org/officeDocument/2006/relationships/image" Target="../media/image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1.jpeg"/><Relationship Id="rId5" Type="http://schemas.openxmlformats.org/officeDocument/2006/relationships/image" Target="../media/image2.svg"/><Relationship Id="rId10" Type="http://schemas.openxmlformats.org/officeDocument/2006/relationships/image" Target="../media/image40.jpeg"/><Relationship Id="rId4" Type="http://schemas.openxmlformats.org/officeDocument/2006/relationships/image" Target="../media/image1.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45.svg"/><Relationship Id="rId12"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svg"/><Relationship Id="rId7" Type="http://schemas.openxmlformats.org/officeDocument/2006/relationships/image" Target="../media/image5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2.svg"/><Relationship Id="rId10" Type="http://schemas.openxmlformats.org/officeDocument/2006/relationships/image" Target="../media/image59.png"/><Relationship Id="rId4" Type="http://schemas.openxmlformats.org/officeDocument/2006/relationships/image" Target="../media/image1.png"/><Relationship Id="rId9" Type="http://schemas.openxmlformats.org/officeDocument/2006/relationships/image" Target="../media/image58.sv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0.svg"/><Relationship Id="rId7" Type="http://schemas.openxmlformats.org/officeDocument/2006/relationships/image" Target="../media/image2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2.svg"/><Relationship Id="rId10" Type="http://schemas.openxmlformats.org/officeDocument/2006/relationships/image" Target="../media/image67.jpeg"/><Relationship Id="rId4" Type="http://schemas.openxmlformats.org/officeDocument/2006/relationships/image" Target="../media/image51.pn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0.svg"/><Relationship Id="rId7" Type="http://schemas.openxmlformats.org/officeDocument/2006/relationships/image" Target="../media/image2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18.svg"/><Relationship Id="rId7" Type="http://schemas.openxmlformats.org/officeDocument/2006/relationships/image" Target="../media/image7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7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2.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8.svg"/><Relationship Id="rId7" Type="http://schemas.openxmlformats.org/officeDocument/2006/relationships/image" Target="../media/image7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8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50.svg"/><Relationship Id="rId7" Type="http://schemas.openxmlformats.org/officeDocument/2006/relationships/image" Target="../media/image8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2.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50.svg"/><Relationship Id="rId7" Type="http://schemas.openxmlformats.org/officeDocument/2006/relationships/image" Target="../media/image87.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89.sv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2.svg"/><Relationship Id="rId7" Type="http://schemas.openxmlformats.org/officeDocument/2006/relationships/image" Target="../media/image5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2.svg"/><Relationship Id="rId7" Type="http://schemas.openxmlformats.org/officeDocument/2006/relationships/image" Target="../media/image5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2.svg"/><Relationship Id="rId7"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0.svg"/><Relationship Id="rId7" Type="http://schemas.openxmlformats.org/officeDocument/2006/relationships/image" Target="../media/image2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2.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2.sv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svg"/><Relationship Id="rId7"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20.sv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7.sv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1.sv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svg"/><Relationship Id="rId7" Type="http://schemas.openxmlformats.org/officeDocument/2006/relationships/image" Target="../media/image117.svg"/><Relationship Id="rId12" Type="http://schemas.openxmlformats.org/officeDocument/2006/relationships/image" Target="../media/image1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svg"/><Relationship Id="rId7" Type="http://schemas.openxmlformats.org/officeDocument/2006/relationships/image" Target="../media/image117.svg"/><Relationship Id="rId12" Type="http://schemas.openxmlformats.org/officeDocument/2006/relationships/image" Target="../media/image1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svg"/><Relationship Id="rId7" Type="http://schemas.openxmlformats.org/officeDocument/2006/relationships/image" Target="../media/image117.svg"/><Relationship Id="rId12" Type="http://schemas.openxmlformats.org/officeDocument/2006/relationships/image" Target="../media/image1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svg"/><Relationship Id="rId7" Type="http://schemas.openxmlformats.org/officeDocument/2006/relationships/image" Target="../media/image1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svg"/><Relationship Id="rId7" Type="http://schemas.openxmlformats.org/officeDocument/2006/relationships/image" Target="../media/image8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31.sv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2.svg"/><Relationship Id="rId7"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1.sv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7.svg"/><Relationship Id="rId10"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0.sv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7.svg"/><Relationship Id="rId10" Type="http://schemas.openxmlformats.org/officeDocument/2006/relationships/image" Target="../media/image81.png"/><Relationship Id="rId4" Type="http://schemas.openxmlformats.org/officeDocument/2006/relationships/image" Target="../media/image46.png"/><Relationship Id="rId9"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2.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svg"/><Relationship Id="rId7" Type="http://schemas.openxmlformats.org/officeDocument/2006/relationships/image" Target="../media/image1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45.svg"/></Relationships>
</file>

<file path=ppt/slides/_rels/slide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svg"/><Relationship Id="rId10" Type="http://schemas.openxmlformats.org/officeDocument/2006/relationships/image" Target="../media/image27.jpeg"/><Relationship Id="rId4" Type="http://schemas.openxmlformats.org/officeDocument/2006/relationships/image" Target="../media/image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831425" y="54885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0" name="Freeform 40"/>
          <p:cNvSpPr/>
          <p:nvPr/>
        </p:nvSpPr>
        <p:spPr>
          <a:xfrm>
            <a:off x="17198554" y="44921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1" name="Freeform 41"/>
          <p:cNvSpPr/>
          <p:nvPr/>
        </p:nvSpPr>
        <p:spPr>
          <a:xfrm>
            <a:off x="541682" y="9158657"/>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2" name="Freeform 42"/>
          <p:cNvSpPr/>
          <p:nvPr/>
        </p:nvSpPr>
        <p:spPr>
          <a:xfrm>
            <a:off x="17456574" y="89685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3812B0C-58DD-06A4-49E3-B20B690113B5}"/>
              </a:ext>
            </a:extLst>
          </p:cNvPr>
          <p:cNvSpPr txBox="1"/>
          <p:nvPr/>
        </p:nvSpPr>
        <p:spPr>
          <a:xfrm>
            <a:off x="772469" y="3619500"/>
            <a:ext cx="16715828" cy="3465179"/>
          </a:xfrm>
          <a:prstGeom prst="rect">
            <a:avLst/>
          </a:prstGeom>
        </p:spPr>
        <p:txBody>
          <a:bodyPr wrap="square" lIns="0" tIns="0" rIns="0" bIns="0" rtlCol="0" anchor="t">
            <a:spAutoFit/>
          </a:bodyPr>
          <a:lstStyle/>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CHÀO </a:t>
            </a:r>
            <a:r>
              <a:rPr lang="en-US" sz="8000" b="1">
                <a:solidFill>
                  <a:schemeClr val="accent2">
                    <a:lumMod val="75000"/>
                  </a:schemeClr>
                </a:solidFill>
                <a:latin typeface="Arial" panose="020B0604020202020204" pitchFamily="34" charset="0"/>
                <a:cs typeface="Arial" panose="020B0604020202020204" pitchFamily="34" charset="0"/>
              </a:rPr>
              <a:t>MỪNG TẤT CẢ CÁC </a:t>
            </a:r>
            <a:r>
              <a:rPr lang="en-US" sz="8000" b="1" dirty="0">
                <a:solidFill>
                  <a:schemeClr val="accent2">
                    <a:lumMod val="75000"/>
                  </a:schemeClr>
                </a:solidFill>
                <a:latin typeface="Arial" panose="020B0604020202020204" pitchFamily="34" charset="0"/>
                <a:cs typeface="Arial" panose="020B0604020202020204" pitchFamily="34" charset="0"/>
              </a:rPr>
              <a:t>EM 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D026069-FC0C-5A6B-8084-A7090034FACE}"/>
              </a:ext>
            </a:extLst>
          </p:cNvPr>
          <p:cNvGrpSpPr/>
          <p:nvPr/>
        </p:nvGrpSpPr>
        <p:grpSpPr>
          <a:xfrm>
            <a:off x="159469" y="8267700"/>
            <a:ext cx="1158974" cy="1280343"/>
            <a:chOff x="159469" y="8267700"/>
            <a:chExt cx="1158974" cy="1280343"/>
          </a:xfrm>
        </p:grpSpPr>
        <p:sp>
          <p:nvSpPr>
            <p:cNvPr id="5" name="Freeform 5"/>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9469" y="8267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4" name="Freeform 3">
            <a:extLst>
              <a:ext uri="{FF2B5EF4-FFF2-40B4-BE49-F238E27FC236}">
                <a16:creationId xmlns:a16="http://schemas.microsoft.com/office/drawing/2014/main" id="{221F0CAA-B57D-FFC4-4D64-0034AAB8ED2C}"/>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67CF5ABA-E19E-6435-C093-FE84558601B7}"/>
              </a:ext>
            </a:extLst>
          </p:cNvPr>
          <p:cNvGrpSpPr/>
          <p:nvPr/>
        </p:nvGrpSpPr>
        <p:grpSpPr>
          <a:xfrm>
            <a:off x="2161826" y="1073675"/>
            <a:ext cx="11065329" cy="1442979"/>
            <a:chOff x="3017950" y="659644"/>
            <a:chExt cx="11065329" cy="1442979"/>
          </a:xfrm>
        </p:grpSpPr>
        <p:pic>
          <p:nvPicPr>
            <p:cNvPr id="36" name="Picture 9">
              <a:extLst>
                <a:ext uri="{FF2B5EF4-FFF2-40B4-BE49-F238E27FC236}">
                  <a16:creationId xmlns:a16="http://schemas.microsoft.com/office/drawing/2014/main" id="{0692BFB4-CD3F-EE02-64FF-28FA4C7314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17950" y="659644"/>
              <a:ext cx="11065329" cy="1442979"/>
            </a:xfrm>
            <a:prstGeom prst="rect">
              <a:avLst/>
            </a:prstGeom>
          </p:spPr>
        </p:pic>
        <p:sp>
          <p:nvSpPr>
            <p:cNvPr id="37" name="TextBox 36">
              <a:extLst>
                <a:ext uri="{FF2B5EF4-FFF2-40B4-BE49-F238E27FC236}">
                  <a16:creationId xmlns:a16="http://schemas.microsoft.com/office/drawing/2014/main" id="{B82FF79E-8573-F8E2-AF70-D2EFBB23F855}"/>
                </a:ext>
              </a:extLst>
            </p:cNvPr>
            <p:cNvSpPr txBox="1"/>
            <p:nvPr/>
          </p:nvSpPr>
          <p:spPr>
            <a:xfrm>
              <a:off x="3426403" y="999956"/>
              <a:ext cx="102484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 về sự thay đổi của bản thân</a:t>
              </a:r>
            </a:p>
          </p:txBody>
        </p:sp>
      </p:grpSp>
      <p:sp>
        <p:nvSpPr>
          <p:cNvPr id="38" name="TextBox 37">
            <a:extLst>
              <a:ext uri="{FF2B5EF4-FFF2-40B4-BE49-F238E27FC236}">
                <a16:creationId xmlns:a16="http://schemas.microsoft.com/office/drawing/2014/main" id="{AAD1E148-8255-8B88-AF29-02D4C8379F9B}"/>
              </a:ext>
            </a:extLst>
          </p:cNvPr>
          <p:cNvSpPr txBox="1"/>
          <p:nvPr/>
        </p:nvSpPr>
        <p:spPr>
          <a:xfrm>
            <a:off x="2467698" y="2760344"/>
            <a:ext cx="10549030" cy="5518242"/>
          </a:xfrm>
          <a:prstGeom prst="rect">
            <a:avLst/>
          </a:prstGeom>
          <a:noFill/>
        </p:spPr>
        <p:txBody>
          <a:bodyPr wrap="square">
            <a:spAutoFit/>
          </a:bodyPr>
          <a:lstStyle/>
          <a:p>
            <a:pPr lvl="0" algn="just">
              <a:lnSpc>
                <a:spcPct val="150000"/>
              </a:lnSpc>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Do tác động của nhiều yếu tố trong cuộc sống, chúng ta luôn có sự thay đổi trạng thái cảm xúc khác nhau và môi trường sống của chúng ta cũng luôn thay đổi. Vì vậy, chúng ta cần phải biết điều chỉnh bản thân để phù hợp và thích ứng với sự thay đổi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9" name="Picture 14">
            <a:extLst>
              <a:ext uri="{FF2B5EF4-FFF2-40B4-BE49-F238E27FC236}">
                <a16:creationId xmlns:a16="http://schemas.microsoft.com/office/drawing/2014/main" id="{71E2E029-F71F-E727-247B-A455776F15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756437" y="1416818"/>
            <a:ext cx="1280559" cy="756694"/>
          </a:xfrm>
          <a:prstGeom prst="rect">
            <a:avLst/>
          </a:prstGeom>
        </p:spPr>
      </p:pic>
      <p:pic>
        <p:nvPicPr>
          <p:cNvPr id="40" name="Picture 10">
            <a:extLst>
              <a:ext uri="{FF2B5EF4-FFF2-40B4-BE49-F238E27FC236}">
                <a16:creationId xmlns:a16="http://schemas.microsoft.com/office/drawing/2014/main" id="{C6ABD544-158B-07D4-61A8-F4ABD37436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1762" y="7342052"/>
            <a:ext cx="5449881" cy="2861187"/>
          </a:xfrm>
          <a:prstGeom prst="rect">
            <a:avLst/>
          </a:prstGeom>
        </p:spPr>
      </p:pic>
    </p:spTree>
    <p:extLst>
      <p:ext uri="{BB962C8B-B14F-4D97-AF65-F5344CB8AC3E}">
        <p14:creationId xmlns:p14="http://schemas.microsoft.com/office/powerpoint/2010/main" val="16727064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CE063E44-87F7-02B7-71A6-499C859013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914" t="38319"/>
          <a:stretch>
            <a:fillRect/>
          </a:stretch>
        </p:blipFill>
        <p:spPr>
          <a:xfrm rot="10800000">
            <a:off x="3257074" y="3619501"/>
            <a:ext cx="15030926" cy="6667499"/>
          </a:xfrm>
          <a:prstGeom prst="rect">
            <a:avLst/>
          </a:prstGeom>
        </p:spPr>
      </p:pic>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63286" y="9128026"/>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726999"/>
            <a:ext cx="11506200" cy="1444701"/>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2. </a:t>
            </a:r>
            <a:r>
              <a:rPr lang="vi-VN" sz="4000" b="1">
                <a:solidFill>
                  <a:srgbClr val="8064A2">
                    <a:lumMod val="50000"/>
                  </a:srgbClr>
                </a:solidFill>
                <a:ea typeface="Calibri" panose="020F0502020204030204" pitchFamily="34" charset="0"/>
                <a:cs typeface="Arial" panose="020B0604020202020204" pitchFamily="34" charset="0"/>
              </a:rPr>
              <a:t>Sự thay đổi của môi trường tự nhiên</a:t>
            </a:r>
            <a:endPar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9586EC0-ABE6-65A4-4A89-5BFF45060FEB}"/>
              </a:ext>
            </a:extLst>
          </p:cNvPr>
          <p:cNvSpPr txBox="1"/>
          <p:nvPr/>
        </p:nvSpPr>
        <p:spPr>
          <a:xfrm>
            <a:off x="6792249" y="6114188"/>
            <a:ext cx="9802663" cy="3013838"/>
          </a:xfrm>
          <a:prstGeom prst="rect">
            <a:avLst/>
          </a:prstGeom>
          <a:noFill/>
        </p:spPr>
        <p:txBody>
          <a:bodyPr wrap="square">
            <a:spAutoFit/>
          </a:bodyPr>
          <a:lstStyle/>
          <a:p>
            <a:pPr lvl="0" algn="ctr">
              <a:lnSpc>
                <a:spcPct val="150000"/>
              </a:lnSpc>
            </a:pPr>
            <a:r>
              <a:rPr kumimoji="0" lang="en-US" sz="440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lang="vi-VN" sz="4400">
                <a:solidFill>
                  <a:srgbClr val="000000"/>
                </a:solidFill>
                <a:ea typeface="Calibri" panose="020F0502020204030204" pitchFamily="34" charset="0"/>
                <a:cs typeface="Arial" panose="020B0604020202020204" pitchFamily="34" charset="0"/>
              </a:rPr>
              <a:t>hãy cho biết bản thân thay đổi như thế nào khi điều kiện môi trường tự nhiên thay đổi?</a:t>
            </a:r>
            <a:endParaRPr kumimoji="0" lang="vi-VN" sz="44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3618636A-0539-14A2-C601-5AFCF442E8AE}"/>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rot="20184090">
            <a:off x="2275266" y="2889153"/>
            <a:ext cx="6170949" cy="3384033"/>
          </a:xfrm>
          <a:prstGeom prst="rect">
            <a:avLst/>
          </a:prstGeom>
        </p:spPr>
      </p:pic>
    </p:spTree>
    <p:extLst>
      <p:ext uri="{BB962C8B-B14F-4D97-AF65-F5344CB8AC3E}">
        <p14:creationId xmlns:p14="http://schemas.microsoft.com/office/powerpoint/2010/main" val="1491702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28242" y="8724900"/>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6" name="Freeform 5">
            <a:extLst>
              <a:ext uri="{FF2B5EF4-FFF2-40B4-BE49-F238E27FC236}">
                <a16:creationId xmlns:a16="http://schemas.microsoft.com/office/drawing/2014/main" id="{7D070CB0-64E1-AA6E-2B8F-309394E6663B}"/>
              </a:ext>
            </a:extLst>
          </p:cNvPr>
          <p:cNvSpPr/>
          <p:nvPr/>
        </p:nvSpPr>
        <p:spPr>
          <a:xfrm>
            <a:off x="17345964" y="0"/>
            <a:ext cx="1074780" cy="86917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3911387-B1E0-AFA7-812C-1E45A235C26B}"/>
              </a:ext>
            </a:extLst>
          </p:cNvPr>
          <p:cNvGrpSpPr/>
          <p:nvPr/>
        </p:nvGrpSpPr>
        <p:grpSpPr>
          <a:xfrm>
            <a:off x="388541" y="679016"/>
            <a:ext cx="15228909" cy="2179503"/>
            <a:chOff x="353759" y="1120140"/>
            <a:chExt cx="15151017" cy="2179503"/>
          </a:xfrm>
        </p:grpSpPr>
        <p:sp>
          <p:nvSpPr>
            <p:cNvPr id="9" name="Line Callout 1 (Border and Accent Bar) 3">
              <a:extLst>
                <a:ext uri="{FF2B5EF4-FFF2-40B4-BE49-F238E27FC236}">
                  <a16:creationId xmlns:a16="http://schemas.microsoft.com/office/drawing/2014/main" id="{6E616F33-3B5F-6304-5E6E-3BD318794CE4}"/>
                </a:ext>
              </a:extLst>
            </p:cNvPr>
            <p:cNvSpPr/>
            <p:nvPr/>
          </p:nvSpPr>
          <p:spPr>
            <a:xfrm>
              <a:off x="353759" y="1120140"/>
              <a:ext cx="14616375" cy="1889760"/>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Gợi ý trả lời: </a:t>
              </a:r>
              <a:r>
                <a:rPr lang="vi-VN" sz="4000">
                  <a:solidFill>
                    <a:schemeClr val="tx2">
                      <a:lumMod val="50000"/>
                    </a:schemeClr>
                  </a:solidFill>
                  <a:latin typeface="Arial" panose="020B0604020202020204" pitchFamily="34" charset="0"/>
                  <a:cs typeface="Arial" panose="020B0604020202020204" pitchFamily="34" charset="0"/>
                </a:rPr>
                <a:t>Một số </a:t>
              </a:r>
              <a:r>
                <a:rPr lang="en-US" sz="4000">
                  <a:solidFill>
                    <a:schemeClr val="tx2">
                      <a:lumMod val="50000"/>
                    </a:schemeClr>
                  </a:solidFill>
                  <a:latin typeface="Arial" panose="020B0604020202020204" pitchFamily="34" charset="0"/>
                  <a:cs typeface="Arial" panose="020B0604020202020204" pitchFamily="34" charset="0"/>
                </a:rPr>
                <a:t>s</a:t>
              </a:r>
              <a:r>
                <a:rPr lang="vi-VN" sz="4000">
                  <a:solidFill>
                    <a:schemeClr val="tx2">
                      <a:lumMod val="50000"/>
                    </a:schemeClr>
                  </a:solidFill>
                  <a:latin typeface="Arial" panose="020B0604020202020204" pitchFamily="34" charset="0"/>
                  <a:cs typeface="Arial" panose="020B0604020202020204" pitchFamily="34" charset="0"/>
                </a:rPr>
                <a:t>ự thay đổi của môi trường tự nhiê</a:t>
              </a:r>
              <a:r>
                <a:rPr lang="en-US" sz="4000">
                  <a:solidFill>
                    <a:schemeClr val="tx2">
                      <a:lumMod val="50000"/>
                    </a:schemeClr>
                  </a:solidFill>
                  <a:latin typeface="Arial" panose="020B0604020202020204" pitchFamily="34" charset="0"/>
                  <a:cs typeface="Arial" panose="020B0604020202020204" pitchFamily="34" charset="0"/>
                </a:rPr>
                <a:t>n</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752AC0C5-4A37-6946-D384-AE5DDA98C4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35493" y="2292586"/>
              <a:ext cx="1069283" cy="1007057"/>
            </a:xfrm>
            <a:prstGeom prst="rect">
              <a:avLst/>
            </a:prstGeom>
          </p:spPr>
        </p:pic>
      </p:grpSp>
      <p:sp>
        <p:nvSpPr>
          <p:cNvPr id="13" name="Rectangle: Rounded Corners 12">
            <a:extLst>
              <a:ext uri="{FF2B5EF4-FFF2-40B4-BE49-F238E27FC236}">
                <a16:creationId xmlns:a16="http://schemas.microsoft.com/office/drawing/2014/main" id="{7ECBF8DC-2BF6-EBBA-1EEA-7704AFA46887}"/>
              </a:ext>
            </a:extLst>
          </p:cNvPr>
          <p:cNvSpPr/>
          <p:nvPr/>
        </p:nvSpPr>
        <p:spPr>
          <a:xfrm>
            <a:off x="2114550" y="3276987"/>
            <a:ext cx="6096000" cy="212619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Thay đổi </a:t>
            </a:r>
            <a:r>
              <a:rPr lang="en-US" sz="4000">
                <a:solidFill>
                  <a:schemeClr val="tx1"/>
                </a:solidFill>
                <a:latin typeface="Arial" panose="020B0604020202020204" pitchFamily="34" charset="0"/>
                <a:cs typeface="Arial" panose="020B0604020202020204" pitchFamily="34" charset="0"/>
              </a:rPr>
              <a:t>thời tiết</a:t>
            </a:r>
            <a:endParaRPr lang="en-US" sz="40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D0B542B-33C2-9CE2-52B2-7A510D9355DB}"/>
              </a:ext>
            </a:extLst>
          </p:cNvPr>
          <p:cNvSpPr/>
          <p:nvPr/>
        </p:nvSpPr>
        <p:spPr>
          <a:xfrm>
            <a:off x="10260614" y="3276987"/>
            <a:ext cx="5940050" cy="212619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Thay đổi </a:t>
            </a:r>
            <a:r>
              <a:rPr lang="en-US" sz="4000">
                <a:solidFill>
                  <a:schemeClr val="tx1"/>
                </a:solidFill>
                <a:latin typeface="Arial" panose="020B0604020202020204" pitchFamily="34" charset="0"/>
                <a:cs typeface="Arial" panose="020B0604020202020204" pitchFamily="34" charset="0"/>
              </a:rPr>
              <a:t>khí hậu</a:t>
            </a:r>
            <a:endParaRPr lang="en-US" sz="4000" dirty="0">
              <a:solidFill>
                <a:schemeClr val="tx1"/>
              </a:solidFill>
              <a:latin typeface="Arial" panose="020B0604020202020204" pitchFamily="34" charset="0"/>
              <a:cs typeface="Arial" panose="020B0604020202020204" pitchFamily="34" charset="0"/>
            </a:endParaRPr>
          </a:p>
        </p:txBody>
      </p:sp>
      <p:pic>
        <p:nvPicPr>
          <p:cNvPr id="6146" name="Picture 2" descr="Làm thế nào thay đổi quy trình dưỡng da khi thời tiết thay đổi">
            <a:extLst>
              <a:ext uri="{FF2B5EF4-FFF2-40B4-BE49-F238E27FC236}">
                <a16:creationId xmlns:a16="http://schemas.microsoft.com/office/drawing/2014/main" id="{AAB9021E-2C51-5B39-B6AB-4FB22BFB8E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6910" y="6053798"/>
            <a:ext cx="5331279" cy="3554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Biến đổi khí hậu và tác động của biến đổi khí hậu">
            <a:extLst>
              <a:ext uri="{FF2B5EF4-FFF2-40B4-BE49-F238E27FC236}">
                <a16:creationId xmlns:a16="http://schemas.microsoft.com/office/drawing/2014/main" id="{6EAB0946-467C-689C-E3E2-8C144E5647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2200" y="6053798"/>
            <a:ext cx="6769878" cy="3554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81019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wipe(up)">
                                      <p:cBhvr>
                                        <p:cTn id="2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D026069-FC0C-5A6B-8084-A7090034FACE}"/>
              </a:ext>
            </a:extLst>
          </p:cNvPr>
          <p:cNvGrpSpPr/>
          <p:nvPr/>
        </p:nvGrpSpPr>
        <p:grpSpPr>
          <a:xfrm>
            <a:off x="159469" y="8267700"/>
            <a:ext cx="1158974" cy="1280343"/>
            <a:chOff x="159469" y="8267700"/>
            <a:chExt cx="1158974" cy="1280343"/>
          </a:xfrm>
        </p:grpSpPr>
        <p:sp>
          <p:nvSpPr>
            <p:cNvPr id="5" name="Freeform 5"/>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9469" y="8267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2" name="AutoShape 24">
            <a:extLst>
              <a:ext uri="{FF2B5EF4-FFF2-40B4-BE49-F238E27FC236}">
                <a16:creationId xmlns:a16="http://schemas.microsoft.com/office/drawing/2014/main" id="{F3131C8A-9ECD-A36A-A75B-6E2490F5080B}"/>
              </a:ext>
            </a:extLst>
          </p:cNvPr>
          <p:cNvSpPr/>
          <p:nvPr/>
        </p:nvSpPr>
        <p:spPr>
          <a:xfrm>
            <a:off x="-1981200" y="435955"/>
            <a:ext cx="22250400" cy="2115575"/>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4452D9A8-7FC8-83EA-1BF1-29A81B3CC19C}"/>
              </a:ext>
            </a:extLst>
          </p:cNvPr>
          <p:cNvGrpSpPr/>
          <p:nvPr/>
        </p:nvGrpSpPr>
        <p:grpSpPr>
          <a:xfrm rot="702940">
            <a:off x="15940813" y="539547"/>
            <a:ext cx="2538524" cy="1908389"/>
            <a:chOff x="15794001" y="8493661"/>
            <a:chExt cx="2246574" cy="1599902"/>
          </a:xfrm>
        </p:grpSpPr>
        <p:sp>
          <p:nvSpPr>
            <p:cNvPr id="24" name="Freeform 9">
              <a:extLst>
                <a:ext uri="{FF2B5EF4-FFF2-40B4-BE49-F238E27FC236}">
                  <a16:creationId xmlns:a16="http://schemas.microsoft.com/office/drawing/2014/main" id="{184AB4BD-8820-7C28-3D70-BA966BF3B64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11">
              <a:extLst>
                <a:ext uri="{FF2B5EF4-FFF2-40B4-BE49-F238E27FC236}">
                  <a16:creationId xmlns:a16="http://schemas.microsoft.com/office/drawing/2014/main" id="{1FA5504C-26A8-5F35-6669-EB15A2E3E47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7A8B5EF-43F7-5DAA-CAC6-2C93EB7DEDFF}"/>
              </a:ext>
            </a:extLst>
          </p:cNvPr>
          <p:cNvGrpSpPr/>
          <p:nvPr/>
        </p:nvGrpSpPr>
        <p:grpSpPr>
          <a:xfrm rot="6949130">
            <a:off x="310503" y="510792"/>
            <a:ext cx="2506785" cy="1782556"/>
            <a:chOff x="15794001" y="8493661"/>
            <a:chExt cx="2246574" cy="1599902"/>
          </a:xfrm>
        </p:grpSpPr>
        <p:sp>
          <p:nvSpPr>
            <p:cNvPr id="27" name="Freeform 9">
              <a:extLst>
                <a:ext uri="{FF2B5EF4-FFF2-40B4-BE49-F238E27FC236}">
                  <a16:creationId xmlns:a16="http://schemas.microsoft.com/office/drawing/2014/main" id="{EA5F2575-057E-1053-92E9-D4387429964E}"/>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53B91584-5C61-09D5-BE29-89819DB581C9}"/>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8735972E-617A-7142-02E8-0F4506002583}"/>
              </a:ext>
            </a:extLst>
          </p:cNvPr>
          <p:cNvSpPr txBox="1"/>
          <p:nvPr/>
        </p:nvSpPr>
        <p:spPr>
          <a:xfrm>
            <a:off x="2912088" y="1172960"/>
            <a:ext cx="13191811" cy="769441"/>
          </a:xfrm>
          <a:prstGeom prst="rect">
            <a:avLst/>
          </a:prstGeom>
          <a:noFill/>
        </p:spPr>
        <p:txBody>
          <a:bodyPr wrap="square">
            <a:spAutoFit/>
          </a:bodyPr>
          <a:lstStyle/>
          <a:p>
            <a:pPr algn="ctr">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Kết luận về sự thay đổi của </a:t>
            </a:r>
            <a:r>
              <a:rPr lang="vi-VN" sz="4400" b="1">
                <a:solidFill>
                  <a:srgbClr val="C00000"/>
                </a:solidFill>
                <a:ea typeface="Calibri" panose="020F0502020204030204" pitchFamily="34" charset="0"/>
                <a:cs typeface="Arial" panose="020B0604020202020204" pitchFamily="34" charset="0"/>
              </a:rPr>
              <a:t>môi trường tự nhiên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Freeform 4">
            <a:extLst>
              <a:ext uri="{FF2B5EF4-FFF2-40B4-BE49-F238E27FC236}">
                <a16:creationId xmlns:a16="http://schemas.microsoft.com/office/drawing/2014/main" id="{E501EE9B-30EC-217C-79AE-BE7FC0A72602}"/>
              </a:ext>
            </a:extLst>
          </p:cNvPr>
          <p:cNvSpPr/>
          <p:nvPr/>
        </p:nvSpPr>
        <p:spPr>
          <a:xfrm>
            <a:off x="33867" y="9136846"/>
            <a:ext cx="1295400" cy="114300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 name="Picture 4">
            <a:extLst>
              <a:ext uri="{FF2B5EF4-FFF2-40B4-BE49-F238E27FC236}">
                <a16:creationId xmlns:a16="http://schemas.microsoft.com/office/drawing/2014/main" id="{7B59BBEC-4F36-A9C3-40C2-F7638ADF608F}"/>
              </a:ext>
            </a:extLst>
          </p:cNvPr>
          <p:cNvPicPr>
            <a:picLocks noChangeAspect="1"/>
          </p:cNvPicPr>
          <p:nvPr/>
        </p:nvPicPr>
        <p:blipFill>
          <a:blip r:embed="rId10">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6406"/>
          <a:stretch>
            <a:fillRect/>
          </a:stretch>
        </p:blipFill>
        <p:spPr>
          <a:xfrm>
            <a:off x="3859492" y="-571500"/>
            <a:ext cx="10622939" cy="8458200"/>
          </a:xfrm>
          <a:prstGeom prst="rect">
            <a:avLst/>
          </a:prstGeom>
        </p:spPr>
      </p:pic>
      <p:sp>
        <p:nvSpPr>
          <p:cNvPr id="4" name="TextBox 3">
            <a:extLst>
              <a:ext uri="{FF2B5EF4-FFF2-40B4-BE49-F238E27FC236}">
                <a16:creationId xmlns:a16="http://schemas.microsoft.com/office/drawing/2014/main" id="{93AA3ABA-0020-E010-799F-EE33F441AF70}"/>
              </a:ext>
            </a:extLst>
          </p:cNvPr>
          <p:cNvSpPr txBox="1"/>
          <p:nvPr/>
        </p:nvSpPr>
        <p:spPr>
          <a:xfrm>
            <a:off x="4629150" y="4172669"/>
            <a:ext cx="9029700" cy="3013838"/>
          </a:xfrm>
          <a:prstGeom prst="rect">
            <a:avLst/>
          </a:prstGeom>
          <a:noFill/>
        </p:spPr>
        <p:txBody>
          <a:bodyPr wrap="square">
            <a:spAutoFit/>
          </a:bodyPr>
          <a:lstStyle/>
          <a:p>
            <a:pPr algn="ctr">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nên rèn luyện sức khỏe, tập thể dục,... để có thể thích ứng với sự thay đổi</a:t>
            </a:r>
          </a:p>
        </p:txBody>
      </p:sp>
      <p:pic>
        <p:nvPicPr>
          <p:cNvPr id="15" name="Picture 14" descr="A group of people using laptops&#10;&#10;Description automatically generated with medium confidence">
            <a:extLst>
              <a:ext uri="{FF2B5EF4-FFF2-40B4-BE49-F238E27FC236}">
                <a16:creationId xmlns:a16="http://schemas.microsoft.com/office/drawing/2014/main" id="{307F62CD-0B41-7152-8D86-7DFE94094919}"/>
              </a:ext>
            </a:extLst>
          </p:cNvPr>
          <p:cNvPicPr>
            <a:picLocks noChangeAspect="1"/>
          </p:cNvPicPr>
          <p:nvPr/>
        </p:nvPicPr>
        <p:blipFill rotWithShape="1">
          <a:blip r:embed="rId12">
            <a:extLst>
              <a:ext uri="{28A0092B-C50C-407E-A947-70E740481C1C}">
                <a14:useLocalDpi xmlns:a14="http://schemas.microsoft.com/office/drawing/2010/main" val="0"/>
              </a:ext>
            </a:extLst>
          </a:blip>
          <a:srcRect t="13421" b="14627"/>
          <a:stretch/>
        </p:blipFill>
        <p:spPr>
          <a:xfrm>
            <a:off x="12652955" y="6422976"/>
            <a:ext cx="5993694" cy="4312537"/>
          </a:xfrm>
          <a:prstGeom prst="rect">
            <a:avLst/>
          </a:prstGeom>
        </p:spPr>
      </p:pic>
    </p:spTree>
    <p:extLst>
      <p:ext uri="{BB962C8B-B14F-4D97-AF65-F5344CB8AC3E}">
        <p14:creationId xmlns:p14="http://schemas.microsoft.com/office/powerpoint/2010/main" val="17084966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80864" y="136103"/>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D350121-0822-69B0-93CD-EDEF65D9CF74}"/>
              </a:ext>
            </a:extLst>
          </p:cNvPr>
          <p:cNvSpPr txBox="1"/>
          <p:nvPr/>
        </p:nvSpPr>
        <p:spPr>
          <a:xfrm>
            <a:off x="2185324" y="571500"/>
            <a:ext cx="1391735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Giải thích tại sao mỗi cá nhân cần phải thích ứng với sự thay đổi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Freeform 2">
            <a:extLst>
              <a:ext uri="{FF2B5EF4-FFF2-40B4-BE49-F238E27FC236}">
                <a16:creationId xmlns:a16="http://schemas.microsoft.com/office/drawing/2014/main" id="{32B09010-F250-186C-72C5-1DD87F7C0BDA}"/>
              </a:ext>
            </a:extLst>
          </p:cNvPr>
          <p:cNvSpPr/>
          <p:nvPr/>
        </p:nvSpPr>
        <p:spPr>
          <a:xfrm>
            <a:off x="2185324" y="5981700"/>
            <a:ext cx="4171718" cy="5562167"/>
          </a:xfrm>
          <a:custGeom>
            <a:avLst/>
            <a:gdLst/>
            <a:ahLst/>
            <a:cxnLst/>
            <a:rect l="l" t="t" r="r" b="b"/>
            <a:pathLst>
              <a:path w="5147810" h="6789677">
                <a:moveTo>
                  <a:pt x="0" y="0"/>
                </a:moveTo>
                <a:lnTo>
                  <a:pt x="5147810" y="0"/>
                </a:lnTo>
                <a:lnTo>
                  <a:pt x="5147810" y="6789677"/>
                </a:lnTo>
                <a:lnTo>
                  <a:pt x="0" y="6789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Thought Bubble: Cloud 24">
            <a:extLst>
              <a:ext uri="{FF2B5EF4-FFF2-40B4-BE49-F238E27FC236}">
                <a16:creationId xmlns:a16="http://schemas.microsoft.com/office/drawing/2014/main" id="{367B8021-19B7-0709-5D3D-B83F034777D5}"/>
              </a:ext>
            </a:extLst>
          </p:cNvPr>
          <p:cNvSpPr/>
          <p:nvPr/>
        </p:nvSpPr>
        <p:spPr>
          <a:xfrm>
            <a:off x="7788729" y="2857500"/>
            <a:ext cx="9486900" cy="5017741"/>
          </a:xfrm>
          <a:prstGeom prst="cloudCallout">
            <a:avLst>
              <a:gd name="adj1" fmla="val -58313"/>
              <a:gd name="adj2" fmla="val 59450"/>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Vì sao chúng ta cần phải điều chỉnh bản thân để thích ứng với sự thay đổi?</a:t>
            </a:r>
          </a:p>
        </p:txBody>
      </p:sp>
    </p:spTree>
    <p:extLst>
      <p:ext uri="{BB962C8B-B14F-4D97-AF65-F5344CB8AC3E}">
        <p14:creationId xmlns:p14="http://schemas.microsoft.com/office/powerpoint/2010/main" val="34543918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3C55071-8C9E-EB36-4548-50C0A0A1AA99}"/>
              </a:ext>
            </a:extLst>
          </p:cNvPr>
          <p:cNvGrpSpPr/>
          <p:nvPr/>
        </p:nvGrpSpPr>
        <p:grpSpPr>
          <a:xfrm>
            <a:off x="10120936" y="3104608"/>
            <a:ext cx="6717335" cy="4267199"/>
            <a:chOff x="10120938" y="3238502"/>
            <a:chExt cx="6717335" cy="4267199"/>
          </a:xfrm>
          <a:solidFill>
            <a:schemeClr val="accent5">
              <a:lumMod val="20000"/>
              <a:lumOff val="80000"/>
            </a:schemeClr>
          </a:solidFill>
        </p:grpSpPr>
        <p:grpSp>
          <p:nvGrpSpPr>
            <p:cNvPr id="15" name="Group 11">
              <a:extLst>
                <a:ext uri="{FF2B5EF4-FFF2-40B4-BE49-F238E27FC236}">
                  <a16:creationId xmlns:a16="http://schemas.microsoft.com/office/drawing/2014/main" id="{2C3C49F2-B219-20B5-A419-C2CD9CEDDF79}"/>
                </a:ext>
              </a:extLst>
            </p:cNvPr>
            <p:cNvGrpSpPr/>
            <p:nvPr/>
          </p:nvGrpSpPr>
          <p:grpSpPr>
            <a:xfrm rot="5400000">
              <a:off x="11346006" y="2013434"/>
              <a:ext cx="4267199" cy="6717335"/>
              <a:chOff x="211325" y="-6508"/>
              <a:chExt cx="2680984" cy="4220350"/>
            </a:xfrm>
            <a:grpFill/>
          </p:grpSpPr>
          <p:sp>
            <p:nvSpPr>
              <p:cNvPr id="17" name="Freeform 12">
                <a:extLst>
                  <a:ext uri="{FF2B5EF4-FFF2-40B4-BE49-F238E27FC236}">
                    <a16:creationId xmlns:a16="http://schemas.microsoft.com/office/drawing/2014/main" id="{23F75F5A-3398-F0B2-571A-E648C48D9044}"/>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grpFill/>
            </p:spPr>
            <p:txBody>
              <a:bodyPr/>
              <a:lstStyle/>
              <a:p>
                <a:endParaRPr lang="en-US"/>
              </a:p>
            </p:txBody>
          </p:sp>
        </p:grpSp>
        <p:sp>
          <p:nvSpPr>
            <p:cNvPr id="16" name="TextBox 15">
              <a:extLst>
                <a:ext uri="{FF2B5EF4-FFF2-40B4-BE49-F238E27FC236}">
                  <a16:creationId xmlns:a16="http://schemas.microsoft.com/office/drawing/2014/main" id="{F448D48B-DF97-4B84-43CB-3C8812050808}"/>
                </a:ext>
              </a:extLst>
            </p:cNvPr>
            <p:cNvSpPr txBox="1"/>
            <p:nvPr/>
          </p:nvSpPr>
          <p:spPr>
            <a:xfrm>
              <a:off x="10724912" y="3977745"/>
              <a:ext cx="5639126" cy="2788712"/>
            </a:xfrm>
            <a:prstGeom prst="rect">
              <a:avLst/>
            </a:prstGeom>
            <a:noFill/>
          </p:spPr>
          <p:txBody>
            <a:bodyPr wrap="square" lIns="0" tIns="0" rIns="0" bIns="0" rtlCol="0" anchor="t">
              <a:spAutoFit/>
            </a:bodyPr>
            <a:lstStyle/>
            <a:p>
              <a:pPr algn="ctr">
                <a:lnSpc>
                  <a:spcPct val="150000"/>
                </a:lnSpc>
                <a:spcBef>
                  <a:spcPct val="0"/>
                </a:spcBef>
              </a:pPr>
              <a:r>
                <a:rPr lang="en-US" sz="4200" b="1" spc="84">
                  <a:solidFill>
                    <a:schemeClr val="tx2">
                      <a:lumMod val="50000"/>
                    </a:schemeClr>
                  </a:solidFill>
                  <a:latin typeface="Arial" panose="020B0604020202020204" pitchFamily="34" charset="0"/>
                  <a:cs typeface="Arial" panose="020B0604020202020204" pitchFamily="34" charset="0"/>
                </a:rPr>
                <a:t>Lí do mỗi cá nhân cần phải thích ứng với sự thay đổi:</a:t>
              </a:r>
              <a:endParaRPr lang="en-US" sz="42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8" name="Picture 15">
            <a:extLst>
              <a:ext uri="{FF2B5EF4-FFF2-40B4-BE49-F238E27FC236}">
                <a16:creationId xmlns:a16="http://schemas.microsoft.com/office/drawing/2014/main" id="{E92526E6-EA4A-842B-A2B7-27B44634BE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41001" y="1641012"/>
            <a:ext cx="2348622" cy="2552850"/>
          </a:xfrm>
          <a:prstGeom prst="rect">
            <a:avLst/>
          </a:prstGeom>
        </p:spPr>
      </p:pic>
      <p:grpSp>
        <p:nvGrpSpPr>
          <p:cNvPr id="19" name="Group 18">
            <a:extLst>
              <a:ext uri="{FF2B5EF4-FFF2-40B4-BE49-F238E27FC236}">
                <a16:creationId xmlns:a16="http://schemas.microsoft.com/office/drawing/2014/main" id="{F45D1648-E82D-C1A2-10B4-3BB28332431D}"/>
              </a:ext>
            </a:extLst>
          </p:cNvPr>
          <p:cNvGrpSpPr/>
          <p:nvPr/>
        </p:nvGrpSpPr>
        <p:grpSpPr>
          <a:xfrm>
            <a:off x="1101985" y="532317"/>
            <a:ext cx="8281308" cy="4705891"/>
            <a:chOff x="1101985" y="532317"/>
            <a:chExt cx="8281308" cy="4705891"/>
          </a:xfrm>
        </p:grpSpPr>
        <p:grpSp>
          <p:nvGrpSpPr>
            <p:cNvPr id="20" name="Group 19">
              <a:extLst>
                <a:ext uri="{FF2B5EF4-FFF2-40B4-BE49-F238E27FC236}">
                  <a16:creationId xmlns:a16="http://schemas.microsoft.com/office/drawing/2014/main" id="{AC050DDC-44AC-1616-B463-FCD24FBA57A4}"/>
                </a:ext>
              </a:extLst>
            </p:cNvPr>
            <p:cNvGrpSpPr/>
            <p:nvPr/>
          </p:nvGrpSpPr>
          <p:grpSpPr>
            <a:xfrm>
              <a:off x="1101985" y="971009"/>
              <a:ext cx="8115300" cy="4267199"/>
              <a:chOff x="1028700" y="5338043"/>
              <a:chExt cx="8115300" cy="4267199"/>
            </a:xfrm>
          </p:grpSpPr>
          <p:grpSp>
            <p:nvGrpSpPr>
              <p:cNvPr id="22" name="Group 21">
                <a:extLst>
                  <a:ext uri="{FF2B5EF4-FFF2-40B4-BE49-F238E27FC236}">
                    <a16:creationId xmlns:a16="http://schemas.microsoft.com/office/drawing/2014/main" id="{001C01FF-CDAD-B5B3-A4D7-FFBDB4B3AA09}"/>
                  </a:ext>
                </a:extLst>
              </p:cNvPr>
              <p:cNvGrpSpPr/>
              <p:nvPr/>
            </p:nvGrpSpPr>
            <p:grpSpPr>
              <a:xfrm>
                <a:off x="1028700" y="5338043"/>
                <a:ext cx="8115300" cy="4267199"/>
                <a:chOff x="1028700" y="5338044"/>
                <a:chExt cx="8115300" cy="3920256"/>
              </a:xfrm>
            </p:grpSpPr>
            <p:grpSp>
              <p:nvGrpSpPr>
                <p:cNvPr id="24" name="Group 3">
                  <a:extLst>
                    <a:ext uri="{FF2B5EF4-FFF2-40B4-BE49-F238E27FC236}">
                      <a16:creationId xmlns:a16="http://schemas.microsoft.com/office/drawing/2014/main" id="{59362924-08B1-82D3-5AC4-98ABE36DEF48}"/>
                    </a:ext>
                  </a:extLst>
                </p:cNvPr>
                <p:cNvGrpSpPr/>
                <p:nvPr/>
              </p:nvGrpSpPr>
              <p:grpSpPr>
                <a:xfrm>
                  <a:off x="1028700" y="5483087"/>
                  <a:ext cx="7973720" cy="3775213"/>
                  <a:chOff x="0" y="0"/>
                  <a:chExt cx="10805670" cy="5116019"/>
                </a:xfrm>
              </p:grpSpPr>
              <p:sp>
                <p:nvSpPr>
                  <p:cNvPr id="27" name="Freeform 4">
                    <a:extLst>
                      <a:ext uri="{FF2B5EF4-FFF2-40B4-BE49-F238E27FC236}">
                        <a16:creationId xmlns:a16="http://schemas.microsoft.com/office/drawing/2014/main" id="{6516554A-BC2C-B11A-77BC-794E6BFC7EFE}"/>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25" name="Group 7">
                  <a:extLst>
                    <a:ext uri="{FF2B5EF4-FFF2-40B4-BE49-F238E27FC236}">
                      <a16:creationId xmlns:a16="http://schemas.microsoft.com/office/drawing/2014/main" id="{AA56EEB2-080B-9BA5-74EA-D8C2641C3053}"/>
                    </a:ext>
                  </a:extLst>
                </p:cNvPr>
                <p:cNvGrpSpPr/>
                <p:nvPr/>
              </p:nvGrpSpPr>
              <p:grpSpPr>
                <a:xfrm>
                  <a:off x="1178371" y="5338044"/>
                  <a:ext cx="7965629" cy="3758427"/>
                  <a:chOff x="0" y="0"/>
                  <a:chExt cx="10821129" cy="5105739"/>
                </a:xfrm>
              </p:grpSpPr>
              <p:sp>
                <p:nvSpPr>
                  <p:cNvPr id="26" name="Freeform 8">
                    <a:extLst>
                      <a:ext uri="{FF2B5EF4-FFF2-40B4-BE49-F238E27FC236}">
                        <a16:creationId xmlns:a16="http://schemas.microsoft.com/office/drawing/2014/main" id="{79FEE94F-EE26-BF57-F272-3F5B8D97B122}"/>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3" name="TextBox 22">
                <a:extLst>
                  <a:ext uri="{FF2B5EF4-FFF2-40B4-BE49-F238E27FC236}">
                    <a16:creationId xmlns:a16="http://schemas.microsoft.com/office/drawing/2014/main" id="{45A4F7EC-ACF7-E7AD-255E-C6E16533B3AA}"/>
                  </a:ext>
                </a:extLst>
              </p:cNvPr>
              <p:cNvSpPr txBox="1"/>
              <p:nvPr/>
            </p:nvSpPr>
            <p:spPr>
              <a:xfrm>
                <a:off x="1552337" y="6453223"/>
                <a:ext cx="7281117" cy="1824923"/>
              </a:xfrm>
              <a:prstGeom prst="rect">
                <a:avLst/>
              </a:prstGeom>
              <a:noFill/>
            </p:spPr>
            <p:txBody>
              <a:bodyPr wrap="square">
                <a:spAutoFit/>
              </a:bodyPr>
              <a:lstStyle/>
              <a:p>
                <a:pPr algn="ctr">
                  <a:lnSpc>
                    <a:spcPct val="150000"/>
                  </a:lnSpc>
                </a:pPr>
                <a:r>
                  <a:rPr lang="vi-VN" sz="4000">
                    <a:latin typeface="Arial" panose="020B0604020202020204" pitchFamily="34" charset="0"/>
                    <a:ea typeface="Calibri" panose="020F0502020204030204" pitchFamily="34" charset="0"/>
                    <a:cs typeface="Arial" panose="020B0604020202020204" pitchFamily="34" charset="0"/>
                  </a:rPr>
                  <a:t>Sự thay đổi là quy luật tất yếu của sự vật, hiện tượng</a:t>
                </a:r>
                <a:endParaRPr lang="en-US" sz="4000" dirty="0">
                  <a:latin typeface="Arial" panose="020B0604020202020204" pitchFamily="34" charset="0"/>
                  <a:cs typeface="Arial" panose="020B0604020202020204" pitchFamily="34" charset="0"/>
                </a:endParaRPr>
              </a:p>
            </p:txBody>
          </p:sp>
        </p:grpSp>
        <p:pic>
          <p:nvPicPr>
            <p:cNvPr id="21" name="Picture 9">
              <a:extLst>
                <a:ext uri="{FF2B5EF4-FFF2-40B4-BE49-F238E27FC236}">
                  <a16:creationId xmlns:a16="http://schemas.microsoft.com/office/drawing/2014/main" id="{BA441DF8-1B41-F079-D37B-7C23336EE6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36438" y="532317"/>
              <a:ext cx="646855" cy="869853"/>
            </a:xfrm>
            <a:prstGeom prst="rect">
              <a:avLst/>
            </a:prstGeom>
          </p:spPr>
        </p:pic>
      </p:grpSp>
      <p:grpSp>
        <p:nvGrpSpPr>
          <p:cNvPr id="28" name="Group 27">
            <a:extLst>
              <a:ext uri="{FF2B5EF4-FFF2-40B4-BE49-F238E27FC236}">
                <a16:creationId xmlns:a16="http://schemas.microsoft.com/office/drawing/2014/main" id="{296A4DED-953E-BF40-5AEA-5204349A19B3}"/>
              </a:ext>
            </a:extLst>
          </p:cNvPr>
          <p:cNvGrpSpPr/>
          <p:nvPr/>
        </p:nvGrpSpPr>
        <p:grpSpPr>
          <a:xfrm>
            <a:off x="1028700" y="5372512"/>
            <a:ext cx="8262523" cy="4224644"/>
            <a:chOff x="1028700" y="5372512"/>
            <a:chExt cx="8262523" cy="4224644"/>
          </a:xfrm>
        </p:grpSpPr>
        <p:grpSp>
          <p:nvGrpSpPr>
            <p:cNvPr id="29" name="Group 28">
              <a:extLst>
                <a:ext uri="{FF2B5EF4-FFF2-40B4-BE49-F238E27FC236}">
                  <a16:creationId xmlns:a16="http://schemas.microsoft.com/office/drawing/2014/main" id="{8DC34290-846A-5CDE-1662-A18A467FF518}"/>
                </a:ext>
              </a:extLst>
            </p:cNvPr>
            <p:cNvGrpSpPr/>
            <p:nvPr/>
          </p:nvGrpSpPr>
          <p:grpSpPr>
            <a:xfrm>
              <a:off x="1028700" y="5676900"/>
              <a:ext cx="8115300" cy="3920256"/>
              <a:chOff x="1028700" y="1038225"/>
              <a:chExt cx="8115300" cy="3920256"/>
            </a:xfrm>
          </p:grpSpPr>
          <p:grpSp>
            <p:nvGrpSpPr>
              <p:cNvPr id="31" name="Group 30">
                <a:extLst>
                  <a:ext uri="{FF2B5EF4-FFF2-40B4-BE49-F238E27FC236}">
                    <a16:creationId xmlns:a16="http://schemas.microsoft.com/office/drawing/2014/main" id="{4410042C-DDF0-D6CC-2430-569ECC252F48}"/>
                  </a:ext>
                </a:extLst>
              </p:cNvPr>
              <p:cNvGrpSpPr/>
              <p:nvPr/>
            </p:nvGrpSpPr>
            <p:grpSpPr>
              <a:xfrm>
                <a:off x="1028700" y="1038225"/>
                <a:ext cx="8115300" cy="3920256"/>
                <a:chOff x="1028700" y="1038225"/>
                <a:chExt cx="8115300" cy="3920256"/>
              </a:xfrm>
            </p:grpSpPr>
            <p:grpSp>
              <p:nvGrpSpPr>
                <p:cNvPr id="33" name="Group 5">
                  <a:extLst>
                    <a:ext uri="{FF2B5EF4-FFF2-40B4-BE49-F238E27FC236}">
                      <a16:creationId xmlns:a16="http://schemas.microsoft.com/office/drawing/2014/main" id="{9433C718-7D9A-B3D3-AD25-3F8EC8FA78A8}"/>
                    </a:ext>
                  </a:extLst>
                </p:cNvPr>
                <p:cNvGrpSpPr/>
                <p:nvPr/>
              </p:nvGrpSpPr>
              <p:grpSpPr>
                <a:xfrm>
                  <a:off x="1028700" y="1168764"/>
                  <a:ext cx="7973720" cy="3789717"/>
                  <a:chOff x="0" y="0"/>
                  <a:chExt cx="10805670" cy="5135675"/>
                </a:xfrm>
              </p:grpSpPr>
              <p:sp>
                <p:nvSpPr>
                  <p:cNvPr id="36" name="Freeform 6">
                    <a:extLst>
                      <a:ext uri="{FF2B5EF4-FFF2-40B4-BE49-F238E27FC236}">
                        <a16:creationId xmlns:a16="http://schemas.microsoft.com/office/drawing/2014/main" id="{060C49C7-A074-2676-E514-E27AC661DA00}"/>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34" name="Group 9">
                  <a:extLst>
                    <a:ext uri="{FF2B5EF4-FFF2-40B4-BE49-F238E27FC236}">
                      <a16:creationId xmlns:a16="http://schemas.microsoft.com/office/drawing/2014/main" id="{788434E6-A2B8-8007-F940-1134285586F6}"/>
                    </a:ext>
                  </a:extLst>
                </p:cNvPr>
                <p:cNvGrpSpPr/>
                <p:nvPr/>
              </p:nvGrpSpPr>
              <p:grpSpPr>
                <a:xfrm>
                  <a:off x="1178371" y="1038225"/>
                  <a:ext cx="7965629" cy="3758427"/>
                  <a:chOff x="0" y="0"/>
                  <a:chExt cx="10821129" cy="5105739"/>
                </a:xfrm>
              </p:grpSpPr>
              <p:sp>
                <p:nvSpPr>
                  <p:cNvPr id="35" name="Freeform 10">
                    <a:extLst>
                      <a:ext uri="{FF2B5EF4-FFF2-40B4-BE49-F238E27FC236}">
                        <a16:creationId xmlns:a16="http://schemas.microsoft.com/office/drawing/2014/main" id="{9FC48F93-2FB7-CB3E-EC29-75B07A42E00D}"/>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32" name="TextBox 31">
                <a:extLst>
                  <a:ext uri="{FF2B5EF4-FFF2-40B4-BE49-F238E27FC236}">
                    <a16:creationId xmlns:a16="http://schemas.microsoft.com/office/drawing/2014/main" id="{00853C0D-ACA4-31B7-8D7B-7010728634C1}"/>
                  </a:ext>
                </a:extLst>
              </p:cNvPr>
              <p:cNvSpPr txBox="1"/>
              <p:nvPr/>
            </p:nvSpPr>
            <p:spPr>
              <a:xfrm>
                <a:off x="1586432" y="2066183"/>
                <a:ext cx="7001716" cy="182492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Thích ứng với sự thay đổi để hòa nhập và phát triển</a:t>
                </a:r>
                <a:endParaRPr lang="en-US" sz="4000" dirty="0">
                  <a:latin typeface="Arial" panose="020B0604020202020204" pitchFamily="34" charset="0"/>
                  <a:cs typeface="Arial" panose="020B0604020202020204" pitchFamily="34" charset="0"/>
                </a:endParaRPr>
              </a:p>
            </p:txBody>
          </p:sp>
        </p:grpSp>
        <p:pic>
          <p:nvPicPr>
            <p:cNvPr id="30" name="Picture 9">
              <a:extLst>
                <a:ext uri="{FF2B5EF4-FFF2-40B4-BE49-F238E27FC236}">
                  <a16:creationId xmlns:a16="http://schemas.microsoft.com/office/drawing/2014/main" id="{4A35A896-2853-9E69-F777-491C5EF04E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44368" y="5372512"/>
              <a:ext cx="646855" cy="869853"/>
            </a:xfrm>
            <a:prstGeom prst="rect">
              <a:avLst/>
            </a:prstGeom>
          </p:spPr>
        </p:pic>
      </p:grpSp>
      <p:pic>
        <p:nvPicPr>
          <p:cNvPr id="37" name="Picture 10">
            <a:extLst>
              <a:ext uri="{FF2B5EF4-FFF2-40B4-BE49-F238E27FC236}">
                <a16:creationId xmlns:a16="http://schemas.microsoft.com/office/drawing/2014/main" id="{C2B5B7B5-D06E-D628-9904-08284E979B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536502" y="6875910"/>
            <a:ext cx="3886200" cy="3128391"/>
          </a:xfrm>
          <a:prstGeom prst="rect">
            <a:avLst/>
          </a:prstGeom>
        </p:spPr>
      </p:pic>
    </p:spTree>
    <p:extLst>
      <p:ext uri="{BB962C8B-B14F-4D97-AF65-F5344CB8AC3E}">
        <p14:creationId xmlns:p14="http://schemas.microsoft.com/office/powerpoint/2010/main" val="32960070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out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4EEFC0E-A0E2-A776-B994-F43B3E4763EF}"/>
              </a:ext>
            </a:extLst>
          </p:cNvPr>
          <p:cNvSpPr txBox="1"/>
          <p:nvPr/>
        </p:nvSpPr>
        <p:spPr>
          <a:xfrm>
            <a:off x="1941083" y="513559"/>
            <a:ext cx="14405833"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Thảo luận cách điều chỉnh bản thân để thích ứng với sự thay đổi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Freeform 4">
            <a:extLst>
              <a:ext uri="{FF2B5EF4-FFF2-40B4-BE49-F238E27FC236}">
                <a16:creationId xmlns:a16="http://schemas.microsoft.com/office/drawing/2014/main" id="{F38D5EEB-C5B1-0C6C-55A1-4F611AEE1BF5}"/>
              </a:ext>
            </a:extLst>
          </p:cNvPr>
          <p:cNvSpPr/>
          <p:nvPr/>
        </p:nvSpPr>
        <p:spPr>
          <a:xfrm>
            <a:off x="1600200" y="2960914"/>
            <a:ext cx="10314146" cy="6297386"/>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A269175-6B25-4F85-4F84-6EBB4CE79451}"/>
              </a:ext>
            </a:extLst>
          </p:cNvPr>
          <p:cNvSpPr txBox="1"/>
          <p:nvPr/>
        </p:nvSpPr>
        <p:spPr>
          <a:xfrm>
            <a:off x="2538707" y="3724081"/>
            <a:ext cx="7927161" cy="4820037"/>
          </a:xfrm>
          <a:prstGeom prst="rect">
            <a:avLst/>
          </a:prstGeom>
          <a:noFill/>
        </p:spPr>
        <p:txBody>
          <a:bodyPr wrap="square">
            <a:spAutoFit/>
          </a:bodyPr>
          <a:lstStyle/>
          <a:p>
            <a:pPr marR="0" algn="just">
              <a:lnSpc>
                <a:spcPct val="150000"/>
              </a:lnSpc>
              <a:spcBef>
                <a:spcPts val="0"/>
              </a:spcBef>
              <a:spcAft>
                <a:spcPts val="0"/>
              </a:spcAft>
            </a:pPr>
            <a:r>
              <a:rPr lang="en-US" sz="4200">
                <a:latin typeface="Arial" panose="020B0604020202020204" pitchFamily="34" charset="0"/>
                <a:ea typeface="Calibri" panose="020F0502020204030204" pitchFamily="34" charset="0"/>
                <a:cs typeface="Arial" panose="020B0604020202020204" pitchFamily="34" charset="0"/>
              </a:rPr>
              <a:t>Các em </a:t>
            </a:r>
            <a:r>
              <a:rPr lang="vi-VN" sz="4200">
                <a:latin typeface="Arial" panose="020B0604020202020204" pitchFamily="34" charset="0"/>
                <a:ea typeface="Calibri" panose="020F0502020204030204" pitchFamily="34" charset="0"/>
                <a:cs typeface="Arial" panose="020B0604020202020204" pitchFamily="34" charset="0"/>
              </a:rPr>
              <a:t>thảo luận </a:t>
            </a:r>
            <a:r>
              <a:rPr lang="en-US" sz="4200">
                <a:latin typeface="Arial" panose="020B0604020202020204" pitchFamily="34" charset="0"/>
                <a:ea typeface="Calibri" panose="020F0502020204030204" pitchFamily="34" charset="0"/>
                <a:cs typeface="Arial" panose="020B0604020202020204" pitchFamily="34" charset="0"/>
              </a:rPr>
              <a:t>với bạn trong</a:t>
            </a:r>
            <a:r>
              <a:rPr lang="vi-VN" sz="4200">
                <a:latin typeface="Arial" panose="020B0604020202020204" pitchFamily="34" charset="0"/>
                <a:ea typeface="Calibri" panose="020F0502020204030204" pitchFamily="34" charset="0"/>
                <a:cs typeface="Arial" panose="020B0604020202020204" pitchFamily="34" charset="0"/>
              </a:rPr>
              <a:t> nhóm và thực hiện nhiệm vụ: </a:t>
            </a:r>
            <a:r>
              <a:rPr lang="vi-VN" sz="4200" b="1" i="1">
                <a:latin typeface="Arial" panose="020B0604020202020204" pitchFamily="34" charset="0"/>
                <a:ea typeface="Calibri" panose="020F0502020204030204" pitchFamily="34" charset="0"/>
                <a:cs typeface="Arial" panose="020B0604020202020204" pitchFamily="34" charset="0"/>
              </a:rPr>
              <a:t>Em hãy nêu những cách điều chỉnh bản thân để thích ứng với sự thay đổi</a:t>
            </a:r>
          </a:p>
        </p:txBody>
      </p:sp>
      <p:pic>
        <p:nvPicPr>
          <p:cNvPr id="16" name="Picture 12">
            <a:extLst>
              <a:ext uri="{FF2B5EF4-FFF2-40B4-BE49-F238E27FC236}">
                <a16:creationId xmlns:a16="http://schemas.microsoft.com/office/drawing/2014/main" id="{1C08F01E-36B3-B9E6-659D-06671C3B5F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3078" y="2292516"/>
            <a:ext cx="1401819" cy="2595962"/>
          </a:xfrm>
          <a:prstGeom prst="rect">
            <a:avLst/>
          </a:prstGeom>
        </p:spPr>
      </p:pic>
      <p:grpSp>
        <p:nvGrpSpPr>
          <p:cNvPr id="17" name="Group 16">
            <a:extLst>
              <a:ext uri="{FF2B5EF4-FFF2-40B4-BE49-F238E27FC236}">
                <a16:creationId xmlns:a16="http://schemas.microsoft.com/office/drawing/2014/main" id="{FB3DEDD6-4422-CA4C-0B1C-E7A9BD71892F}"/>
              </a:ext>
            </a:extLst>
          </p:cNvPr>
          <p:cNvGrpSpPr/>
          <p:nvPr/>
        </p:nvGrpSpPr>
        <p:grpSpPr>
          <a:xfrm>
            <a:off x="11034142" y="2960914"/>
            <a:ext cx="6467176" cy="5988836"/>
            <a:chOff x="11075782" y="3259671"/>
            <a:chExt cx="6467176" cy="5988836"/>
          </a:xfrm>
        </p:grpSpPr>
        <p:sp>
          <p:nvSpPr>
            <p:cNvPr id="18" name="Oval 17">
              <a:extLst>
                <a:ext uri="{FF2B5EF4-FFF2-40B4-BE49-F238E27FC236}">
                  <a16:creationId xmlns:a16="http://schemas.microsoft.com/office/drawing/2014/main" id="{510D3E12-D98A-1AF9-86B6-51866481C604}"/>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4AC2142-8CEA-CC0E-B33F-A857DBB5D5C2}"/>
                </a:ext>
              </a:extLst>
            </p:cNvPr>
            <p:cNvSpPr txBox="1"/>
            <p:nvPr/>
          </p:nvSpPr>
          <p:spPr>
            <a:xfrm>
              <a:off x="11261370" y="5038403"/>
              <a:ext cx="6095999" cy="2431371"/>
            </a:xfrm>
            <a:prstGeom prst="rect">
              <a:avLst/>
            </a:prstGeom>
            <a:noFill/>
          </p:spPr>
          <p:txBody>
            <a:bodyPr wrap="square" rtlCol="0">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HOẠT ĐỘNG THEO </a:t>
              </a:r>
              <a:r>
                <a:rPr lang="en-US" sz="5400" b="1" dirty="0">
                  <a:solidFill>
                    <a:srgbClr val="FF0000"/>
                  </a:solidFill>
                  <a:latin typeface="Arial" panose="020B0604020202020204" pitchFamily="34" charset="0"/>
                  <a:cs typeface="Arial" panose="020B0604020202020204" pitchFamily="34" charset="0"/>
                </a:rPr>
                <a:t>NHÓM</a:t>
              </a:r>
            </a:p>
          </p:txBody>
        </p:sp>
        <p:pic>
          <p:nvPicPr>
            <p:cNvPr id="20" name="Picture 11">
              <a:extLst>
                <a:ext uri="{FF2B5EF4-FFF2-40B4-BE49-F238E27FC236}">
                  <a16:creationId xmlns:a16="http://schemas.microsoft.com/office/drawing/2014/main" id="{6ABFA9D7-1477-F24C-9050-425E97B04A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55021" y="3352310"/>
              <a:ext cx="4508695" cy="1073889"/>
            </a:xfrm>
            <a:prstGeom prst="rect">
              <a:avLst/>
            </a:prstGeom>
          </p:spPr>
        </p:pic>
      </p:grpSp>
      <p:pic>
        <p:nvPicPr>
          <p:cNvPr id="21" name="Picture 20" descr="A group of people using laptops&#10;&#10;Description automatically generated with medium confidence">
            <a:extLst>
              <a:ext uri="{FF2B5EF4-FFF2-40B4-BE49-F238E27FC236}">
                <a16:creationId xmlns:a16="http://schemas.microsoft.com/office/drawing/2014/main" id="{2DF29289-5A8B-09C8-5F20-002EC93947CF}"/>
              </a:ext>
            </a:extLst>
          </p:cNvPr>
          <p:cNvPicPr>
            <a:picLocks noChangeAspect="1"/>
          </p:cNvPicPr>
          <p:nvPr/>
        </p:nvPicPr>
        <p:blipFill rotWithShape="1">
          <a:blip r:embed="rId8">
            <a:extLst>
              <a:ext uri="{28A0092B-C50C-407E-A947-70E740481C1C}">
                <a14:useLocalDpi xmlns:a14="http://schemas.microsoft.com/office/drawing/2010/main" val="0"/>
              </a:ext>
            </a:extLst>
          </a:blip>
          <a:srcRect l="6321" t="13238" r="6782" b="21992"/>
          <a:stretch/>
        </p:blipFill>
        <p:spPr>
          <a:xfrm>
            <a:off x="12257236" y="7285411"/>
            <a:ext cx="4020983" cy="2997079"/>
          </a:xfrm>
          <a:prstGeom prst="rect">
            <a:avLst/>
          </a:prstGeom>
        </p:spPr>
      </p:pic>
    </p:spTree>
    <p:extLst>
      <p:ext uri="{BB962C8B-B14F-4D97-AF65-F5344CB8AC3E}">
        <p14:creationId xmlns:p14="http://schemas.microsoft.com/office/powerpoint/2010/main" val="8482861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6040" y="902028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2719A5E-005B-1919-B390-DE644453D48D}"/>
              </a:ext>
            </a:extLst>
          </p:cNvPr>
          <p:cNvGrpSpPr/>
          <p:nvPr/>
        </p:nvGrpSpPr>
        <p:grpSpPr>
          <a:xfrm>
            <a:off x="404645" y="470797"/>
            <a:ext cx="14843335" cy="2580436"/>
            <a:chOff x="457200" y="723900"/>
            <a:chExt cx="14767416" cy="2580436"/>
          </a:xfrm>
        </p:grpSpPr>
        <p:sp>
          <p:nvSpPr>
            <p:cNvPr id="6" name="Line Callout 1 (Border and Accent Bar) 3">
              <a:extLst>
                <a:ext uri="{FF2B5EF4-FFF2-40B4-BE49-F238E27FC236}">
                  <a16:creationId xmlns:a16="http://schemas.microsoft.com/office/drawing/2014/main" id="{6E191199-1E9C-FF20-467E-90C69EC8226A}"/>
                </a:ext>
              </a:extLst>
            </p:cNvPr>
            <p:cNvSpPr/>
            <p:nvPr/>
          </p:nvSpPr>
          <p:spPr>
            <a:xfrm>
              <a:off x="457200" y="723900"/>
              <a:ext cx="14457470" cy="2286000"/>
            </a:xfrm>
            <a:prstGeom prst="accentBorderCallout1">
              <a:avLst>
                <a:gd name="adj1" fmla="val 18750"/>
                <a:gd name="adj2" fmla="val -3127"/>
                <a:gd name="adj3" fmla="val 17954"/>
                <a:gd name="adj4" fmla="val -17509"/>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trả lời: </a:t>
              </a:r>
              <a:r>
                <a:rPr lang="vi-VN" sz="4000">
                  <a:solidFill>
                    <a:srgbClr val="C00000"/>
                  </a:solidFill>
                  <a:latin typeface="Arial" panose="020B0604020202020204" pitchFamily="34" charset="0"/>
                  <a:cs typeface="Arial" panose="020B0604020202020204" pitchFamily="34" charset="0"/>
                </a:rPr>
                <a:t>Một số cách điều chỉnh bản thân để thích ứng với sự thay đổi</a:t>
              </a:r>
              <a:endParaRPr lang="en-US" sz="4000" dirty="0">
                <a:solidFill>
                  <a:srgbClr val="C00000"/>
                </a:solidFill>
                <a:latin typeface="Arial" panose="020B0604020202020204" pitchFamily="34" charset="0"/>
                <a:cs typeface="Arial" panose="020B0604020202020204" pitchFamily="34" charset="0"/>
              </a:endParaRPr>
            </a:p>
          </p:txBody>
        </p:sp>
        <p:pic>
          <p:nvPicPr>
            <p:cNvPr id="7" name="Picture 13">
              <a:extLst>
                <a:ext uri="{FF2B5EF4-FFF2-40B4-BE49-F238E27FC236}">
                  <a16:creationId xmlns:a16="http://schemas.microsoft.com/office/drawing/2014/main" id="{96C64845-B141-99CA-7B9F-F1DEEC8B83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55333" y="2297279"/>
              <a:ext cx="1069283" cy="1007057"/>
            </a:xfrm>
            <a:prstGeom prst="rect">
              <a:avLst/>
            </a:prstGeom>
          </p:spPr>
        </p:pic>
      </p:grpSp>
      <p:sp>
        <p:nvSpPr>
          <p:cNvPr id="9" name="Rectangle: Rounded Corners 8">
            <a:extLst>
              <a:ext uri="{FF2B5EF4-FFF2-40B4-BE49-F238E27FC236}">
                <a16:creationId xmlns:a16="http://schemas.microsoft.com/office/drawing/2014/main" id="{F0ADDA47-4A8E-FEB7-D7B3-EB5B5C42A447}"/>
              </a:ext>
            </a:extLst>
          </p:cNvPr>
          <p:cNvSpPr/>
          <p:nvPr/>
        </p:nvSpPr>
        <p:spPr>
          <a:xfrm>
            <a:off x="488074" y="3345672"/>
            <a:ext cx="5222482"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Chuẩn bị tâm thế trước sự thay đổi</a:t>
            </a:r>
            <a:endParaRPr lang="en-US" sz="36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3B8B06A4-5A83-B845-E094-063A3FCB2FA6}"/>
              </a:ext>
            </a:extLst>
          </p:cNvPr>
          <p:cNvSpPr/>
          <p:nvPr/>
        </p:nvSpPr>
        <p:spPr>
          <a:xfrm>
            <a:off x="6027028" y="3345672"/>
            <a:ext cx="5562599"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Thay đổi cách suy nghĩ luôn theo hướng tích cực</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3D7BA8A-15ED-4DC5-93EE-A7C850D6A1CD}"/>
              </a:ext>
            </a:extLst>
          </p:cNvPr>
          <p:cNvSpPr/>
          <p:nvPr/>
        </p:nvSpPr>
        <p:spPr>
          <a:xfrm>
            <a:off x="11906099" y="3345672"/>
            <a:ext cx="6060684"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Kiểm soát cảm xúc để ứng xử hợp lí với sự thay đổi</a:t>
            </a:r>
            <a:endParaRPr lang="en-US" sz="3600" dirty="0">
              <a:solidFill>
                <a:schemeClr val="tx1"/>
              </a:solidFill>
              <a:latin typeface="Arial" panose="020B0604020202020204" pitchFamily="34" charset="0"/>
              <a:cs typeface="Arial" panose="020B0604020202020204" pitchFamily="34" charset="0"/>
            </a:endParaRPr>
          </a:p>
        </p:txBody>
      </p:sp>
      <p:pic>
        <p:nvPicPr>
          <p:cNvPr id="7170" name="Picture 2" descr="Cách để Luôn luôn có thái độ Tích cực: 9 Bước (kèm Ảnh) – wikiHow">
            <a:extLst>
              <a:ext uri="{FF2B5EF4-FFF2-40B4-BE49-F238E27FC236}">
                <a16:creationId xmlns:a16="http://schemas.microsoft.com/office/drawing/2014/main" id="{E92D3CC7-AC85-5DD1-E742-8460E18B42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942"/>
          <a:stretch/>
        </p:blipFill>
        <p:spPr bwMode="auto">
          <a:xfrm>
            <a:off x="6424764" y="6264090"/>
            <a:ext cx="4767126" cy="3362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Cách Kiểm Soát Cảm Xúc: Bí Quyết Không Phải Ai Cũng Biết">
            <a:extLst>
              <a:ext uri="{FF2B5EF4-FFF2-40B4-BE49-F238E27FC236}">
                <a16:creationId xmlns:a16="http://schemas.microsoft.com/office/drawing/2014/main" id="{2F152D3F-37A3-51C6-3AC8-1FB31C4124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08828" y="6323961"/>
            <a:ext cx="5003523" cy="3335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16" descr="A cartoon of two girls&#10;&#10;Description automatically generated">
            <a:extLst>
              <a:ext uri="{FF2B5EF4-FFF2-40B4-BE49-F238E27FC236}">
                <a16:creationId xmlns:a16="http://schemas.microsoft.com/office/drawing/2014/main" id="{BFF149AC-FF03-6874-B008-756A311EC3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849" y="6220547"/>
            <a:ext cx="3784932" cy="3406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0533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 calcmode="lin" valueType="num">
                                      <p:cBhvr additive="base">
                                        <p:cTn id="26" dur="500" fill="hold"/>
                                        <p:tgtEl>
                                          <p:spTgt spid="7170"/>
                                        </p:tgtEl>
                                        <p:attrNameLst>
                                          <p:attrName>ppt_x</p:attrName>
                                        </p:attrNameLst>
                                      </p:cBhvr>
                                      <p:tavLst>
                                        <p:tav tm="0">
                                          <p:val>
                                            <p:strVal val="#ppt_x"/>
                                          </p:val>
                                        </p:tav>
                                        <p:tav tm="100000">
                                          <p:val>
                                            <p:strVal val="#ppt_x"/>
                                          </p:val>
                                        </p:tav>
                                      </p:tavLst>
                                    </p:anim>
                                    <p:anim calcmode="lin" valueType="num">
                                      <p:cBhvr additive="base">
                                        <p:cTn id="27"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7172"/>
                                        </p:tgtEl>
                                        <p:attrNameLst>
                                          <p:attrName>style.visibility</p:attrName>
                                        </p:attrNameLst>
                                      </p:cBhvr>
                                      <p:to>
                                        <p:strVal val="visible"/>
                                      </p:to>
                                    </p:set>
                                    <p:anim calcmode="lin" valueType="num">
                                      <p:cBhvr additive="base">
                                        <p:cTn id="36" dur="500" fill="hold"/>
                                        <p:tgtEl>
                                          <p:spTgt spid="7172"/>
                                        </p:tgtEl>
                                        <p:attrNameLst>
                                          <p:attrName>ppt_x</p:attrName>
                                        </p:attrNameLst>
                                      </p:cBhvr>
                                      <p:tavLst>
                                        <p:tav tm="0">
                                          <p:val>
                                            <p:strVal val="1+#ppt_w/2"/>
                                          </p:val>
                                        </p:tav>
                                        <p:tav tm="100000">
                                          <p:val>
                                            <p:strVal val="#ppt_x"/>
                                          </p:val>
                                        </p:tav>
                                      </p:tavLst>
                                    </p:anim>
                                    <p:anim calcmode="lin" valueType="num">
                                      <p:cBhvr additive="base">
                                        <p:cTn id="37"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6040" y="902028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2719A5E-005B-1919-B390-DE644453D48D}"/>
              </a:ext>
            </a:extLst>
          </p:cNvPr>
          <p:cNvGrpSpPr/>
          <p:nvPr/>
        </p:nvGrpSpPr>
        <p:grpSpPr>
          <a:xfrm>
            <a:off x="404645" y="470797"/>
            <a:ext cx="14843335" cy="2580436"/>
            <a:chOff x="457200" y="723900"/>
            <a:chExt cx="14767416" cy="2580436"/>
          </a:xfrm>
        </p:grpSpPr>
        <p:sp>
          <p:nvSpPr>
            <p:cNvPr id="6" name="Line Callout 1 (Border and Accent Bar) 3">
              <a:extLst>
                <a:ext uri="{FF2B5EF4-FFF2-40B4-BE49-F238E27FC236}">
                  <a16:creationId xmlns:a16="http://schemas.microsoft.com/office/drawing/2014/main" id="{6E191199-1E9C-FF20-467E-90C69EC8226A}"/>
                </a:ext>
              </a:extLst>
            </p:cNvPr>
            <p:cNvSpPr/>
            <p:nvPr/>
          </p:nvSpPr>
          <p:spPr>
            <a:xfrm>
              <a:off x="457200" y="723900"/>
              <a:ext cx="14457470" cy="2286000"/>
            </a:xfrm>
            <a:prstGeom prst="accentBorderCallout1">
              <a:avLst>
                <a:gd name="adj1" fmla="val 18750"/>
                <a:gd name="adj2" fmla="val -3127"/>
                <a:gd name="adj3" fmla="val 17954"/>
                <a:gd name="adj4" fmla="val -17509"/>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trả lời: </a:t>
              </a:r>
              <a:r>
                <a:rPr lang="vi-VN" sz="4000">
                  <a:solidFill>
                    <a:srgbClr val="C00000"/>
                  </a:solidFill>
                  <a:latin typeface="Arial" panose="020B0604020202020204" pitchFamily="34" charset="0"/>
                  <a:cs typeface="Arial" panose="020B0604020202020204" pitchFamily="34" charset="0"/>
                </a:rPr>
                <a:t>Một số cách điều chỉnh bản thân để thích ứng với sự thay đổi</a:t>
              </a:r>
              <a:endParaRPr lang="en-US" sz="4000" dirty="0">
                <a:solidFill>
                  <a:srgbClr val="C00000"/>
                </a:solidFill>
                <a:latin typeface="Arial" panose="020B0604020202020204" pitchFamily="34" charset="0"/>
                <a:cs typeface="Arial" panose="020B0604020202020204" pitchFamily="34" charset="0"/>
              </a:endParaRPr>
            </a:p>
          </p:txBody>
        </p:sp>
        <p:pic>
          <p:nvPicPr>
            <p:cNvPr id="7" name="Picture 13">
              <a:extLst>
                <a:ext uri="{FF2B5EF4-FFF2-40B4-BE49-F238E27FC236}">
                  <a16:creationId xmlns:a16="http://schemas.microsoft.com/office/drawing/2014/main" id="{96C64845-B141-99CA-7B9F-F1DEEC8B83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55333" y="2297279"/>
              <a:ext cx="1069283" cy="1007057"/>
            </a:xfrm>
            <a:prstGeom prst="rect">
              <a:avLst/>
            </a:prstGeom>
          </p:spPr>
        </p:pic>
      </p:grpSp>
      <p:sp>
        <p:nvSpPr>
          <p:cNvPr id="10" name="Rectangle: Rounded Corners 9">
            <a:extLst>
              <a:ext uri="{FF2B5EF4-FFF2-40B4-BE49-F238E27FC236}">
                <a16:creationId xmlns:a16="http://schemas.microsoft.com/office/drawing/2014/main" id="{3B8B06A4-5A83-B845-E094-063A3FCB2FA6}"/>
              </a:ext>
            </a:extLst>
          </p:cNvPr>
          <p:cNvSpPr/>
          <p:nvPr/>
        </p:nvSpPr>
        <p:spPr>
          <a:xfrm>
            <a:off x="521227" y="3345672"/>
            <a:ext cx="8160627"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Điều chỉnh cách giao tiếp phù hợp với đối tượng</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3D7BA8A-15ED-4DC5-93EE-A7C850D6A1CD}"/>
              </a:ext>
            </a:extLst>
          </p:cNvPr>
          <p:cNvSpPr/>
          <p:nvPr/>
        </p:nvSpPr>
        <p:spPr>
          <a:xfrm>
            <a:off x="9606147" y="3345672"/>
            <a:ext cx="8160627"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Rèn luyện sức khỏe để thích ứng với môi trường tự nhiên luôn thay đổi</a:t>
            </a:r>
            <a:endParaRPr lang="en-US" sz="3600" dirty="0">
              <a:solidFill>
                <a:schemeClr val="tx1"/>
              </a:solidFill>
              <a:latin typeface="Arial" panose="020B0604020202020204" pitchFamily="34" charset="0"/>
              <a:cs typeface="Arial" panose="020B0604020202020204" pitchFamily="34" charset="0"/>
            </a:endParaRPr>
          </a:p>
        </p:txBody>
      </p:sp>
      <p:pic>
        <p:nvPicPr>
          <p:cNvPr id="8196" name="Picture 4" descr="Kỹ năng giao tiếp là gì? 10 Kỹ năng giao tiếp giúp bạn thành công hơn">
            <a:extLst>
              <a:ext uri="{FF2B5EF4-FFF2-40B4-BE49-F238E27FC236}">
                <a16:creationId xmlns:a16="http://schemas.microsoft.com/office/drawing/2014/main" id="{0623416C-CE8D-8E87-CA39-15F493FE1C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9092" y="6220547"/>
            <a:ext cx="5424896" cy="339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Vai trò của rèn luyện thể chất đối với sức khỏe con người">
            <a:extLst>
              <a:ext uri="{FF2B5EF4-FFF2-40B4-BE49-F238E27FC236}">
                <a16:creationId xmlns:a16="http://schemas.microsoft.com/office/drawing/2014/main" id="{4B8B8F60-0C58-9EB9-2660-397788998F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3643" y="6220547"/>
            <a:ext cx="4505633" cy="337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0-#ppt_w/2"/>
                                          </p:val>
                                        </p:tav>
                                        <p:tav tm="100000">
                                          <p:val>
                                            <p:strVal val="#ppt_x"/>
                                          </p:val>
                                        </p:tav>
                                      </p:tavLst>
                                    </p:anim>
                                    <p:anim calcmode="lin" valueType="num">
                                      <p:cBhvr additive="base">
                                        <p:cTn id="12"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 calcmode="lin" valueType="num">
                                      <p:cBhvr additive="base">
                                        <p:cTn id="21" dur="500" fill="hold"/>
                                        <p:tgtEl>
                                          <p:spTgt spid="8198"/>
                                        </p:tgtEl>
                                        <p:attrNameLst>
                                          <p:attrName>ppt_x</p:attrName>
                                        </p:attrNameLst>
                                      </p:cBhvr>
                                      <p:tavLst>
                                        <p:tav tm="0">
                                          <p:val>
                                            <p:strVal val="1+#ppt_w/2"/>
                                          </p:val>
                                        </p:tav>
                                        <p:tav tm="100000">
                                          <p:val>
                                            <p:strVal val="#ppt_x"/>
                                          </p:val>
                                        </p:tav>
                                      </p:tavLst>
                                    </p:anim>
                                    <p:anim calcmode="lin" valueType="num">
                                      <p:cBhvr additive="base">
                                        <p:cTn id="22"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025E90-0B8D-5090-2E98-F38AE97EABC6}"/>
              </a:ext>
            </a:extLst>
          </p:cNvPr>
          <p:cNvSpPr txBox="1"/>
          <p:nvPr/>
        </p:nvSpPr>
        <p:spPr>
          <a:xfrm>
            <a:off x="5105400" y="998683"/>
            <a:ext cx="8682935"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HOẠT ĐỘNG THEO NHÓM </a:t>
            </a:r>
          </a:p>
        </p:txBody>
      </p:sp>
      <p:pic>
        <p:nvPicPr>
          <p:cNvPr id="8" name="Picture 2">
            <a:extLst>
              <a:ext uri="{FF2B5EF4-FFF2-40B4-BE49-F238E27FC236}">
                <a16:creationId xmlns:a16="http://schemas.microsoft.com/office/drawing/2014/main" id="{212E4C0D-F9BA-0C2B-2E03-E76E771AB465}"/>
              </a:ext>
            </a:extLst>
          </p:cNvPr>
          <p:cNvPicPr>
            <a:picLocks noChangeAspect="1"/>
          </p:cNvPicPr>
          <p:nvPr/>
        </p:nvPicPr>
        <p:blipFill>
          <a:blip r:embed="rId6"/>
          <a:srcRect/>
          <a:stretch>
            <a:fillRect/>
          </a:stretch>
        </p:blipFill>
        <p:spPr>
          <a:xfrm>
            <a:off x="10080058" y="4082142"/>
            <a:ext cx="8441051" cy="6330788"/>
          </a:xfrm>
          <a:prstGeom prst="rect">
            <a:avLst/>
          </a:prstGeom>
        </p:spPr>
      </p:pic>
      <p:grpSp>
        <p:nvGrpSpPr>
          <p:cNvPr id="9" name="Group 8">
            <a:extLst>
              <a:ext uri="{FF2B5EF4-FFF2-40B4-BE49-F238E27FC236}">
                <a16:creationId xmlns:a16="http://schemas.microsoft.com/office/drawing/2014/main" id="{29623707-F2FF-3188-97BC-D4BBF85117EE}"/>
              </a:ext>
            </a:extLst>
          </p:cNvPr>
          <p:cNvGrpSpPr/>
          <p:nvPr/>
        </p:nvGrpSpPr>
        <p:grpSpPr>
          <a:xfrm>
            <a:off x="853199" y="2054786"/>
            <a:ext cx="8712200" cy="5625954"/>
            <a:chOff x="1540870" y="2849864"/>
            <a:chExt cx="8712200" cy="5625954"/>
          </a:xfrm>
        </p:grpSpPr>
        <p:sp>
          <p:nvSpPr>
            <p:cNvPr id="10" name="Rectangle: Rounded Corners 9">
              <a:extLst>
                <a:ext uri="{FF2B5EF4-FFF2-40B4-BE49-F238E27FC236}">
                  <a16:creationId xmlns:a16="http://schemas.microsoft.com/office/drawing/2014/main" id="{1B2EF9B4-A3BE-D1A2-9072-432C6A23B266}"/>
                </a:ext>
              </a:extLst>
            </p:cNvPr>
            <p:cNvSpPr/>
            <p:nvPr/>
          </p:nvSpPr>
          <p:spPr>
            <a:xfrm>
              <a:off x="1540870" y="4394440"/>
              <a:ext cx="8712200" cy="4081378"/>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Thảo luận với bạn về </a:t>
              </a:r>
              <a:r>
                <a:rPr lang="vi-VN" sz="4000">
                  <a:solidFill>
                    <a:schemeClr val="tx1"/>
                  </a:solidFill>
                  <a:latin typeface="Arial" panose="020B0604020202020204" pitchFamily="34" charset="0"/>
                  <a:cs typeface="Arial" panose="020B0604020202020204" pitchFamily="34" charset="0"/>
                </a:rPr>
                <a:t>khác biệt trong hành vi giao tiếp ở các môi trường khác nhau</a:t>
              </a:r>
              <a:endParaRPr lang="en-US" sz="4000">
                <a:solidFill>
                  <a:schemeClr val="tx1"/>
                </a:solidFill>
                <a:latin typeface="Arial" panose="020B0604020202020204" pitchFamily="34" charset="0"/>
                <a:cs typeface="Arial" panose="020B0604020202020204" pitchFamily="34" charset="0"/>
              </a:endParaRPr>
            </a:p>
          </p:txBody>
        </p:sp>
        <p:pic>
          <p:nvPicPr>
            <p:cNvPr id="38" name="Picture 6">
              <a:extLst>
                <a:ext uri="{FF2B5EF4-FFF2-40B4-BE49-F238E27FC236}">
                  <a16:creationId xmlns:a16="http://schemas.microsoft.com/office/drawing/2014/main" id="{39CB4DEB-DC48-8C9E-4A11-5D54859445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99406" y="2849864"/>
              <a:ext cx="2102415" cy="2052484"/>
            </a:xfrm>
            <a:prstGeom prst="rect">
              <a:avLst/>
            </a:prstGeom>
          </p:spPr>
        </p:pic>
      </p:grpSp>
    </p:spTree>
    <p:extLst>
      <p:ext uri="{BB962C8B-B14F-4D97-AF65-F5344CB8AC3E}">
        <p14:creationId xmlns:p14="http://schemas.microsoft.com/office/powerpoint/2010/main" val="6779921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158393" y="8010279"/>
            <a:ext cx="1943100" cy="1925072"/>
          </a:xfrm>
          <a:custGeom>
            <a:avLst/>
            <a:gdLst/>
            <a:ahLst/>
            <a:cxnLst/>
            <a:rect l="l" t="t" r="r" b="b"/>
            <a:pathLst>
              <a:path w="2706934" h="2755149">
                <a:moveTo>
                  <a:pt x="0" y="0"/>
                </a:moveTo>
                <a:lnTo>
                  <a:pt x="2706934" y="0"/>
                </a:lnTo>
                <a:lnTo>
                  <a:pt x="2706934" y="2755148"/>
                </a:lnTo>
                <a:lnTo>
                  <a:pt x="0" y="2755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068B53B2-9DE6-F083-9A48-AC8B4DA3CCFE}"/>
              </a:ext>
            </a:extLst>
          </p:cNvPr>
          <p:cNvGrpSpPr/>
          <p:nvPr/>
        </p:nvGrpSpPr>
        <p:grpSpPr>
          <a:xfrm>
            <a:off x="669206" y="8899425"/>
            <a:ext cx="718987" cy="1325670"/>
            <a:chOff x="4130775" y="449213"/>
            <a:chExt cx="718987" cy="1325670"/>
          </a:xfrm>
        </p:grpSpPr>
        <p:sp>
          <p:nvSpPr>
            <p:cNvPr id="7" name="Freeform 7"/>
            <p:cNvSpPr/>
            <p:nvPr/>
          </p:nvSpPr>
          <p:spPr>
            <a:xfrm>
              <a:off x="4130775" y="44921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4270275" y="119539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E7336F4D-E850-FA29-EACC-F30D7F8511EC}"/>
              </a:ext>
            </a:extLst>
          </p:cNvPr>
          <p:cNvGrpSpPr/>
          <p:nvPr/>
        </p:nvGrpSpPr>
        <p:grpSpPr>
          <a:xfrm>
            <a:off x="16840200" y="80385"/>
            <a:ext cx="1101127" cy="1404754"/>
            <a:chOff x="16737660" y="5124990"/>
            <a:chExt cx="1101127" cy="1404754"/>
          </a:xfrm>
        </p:grpSpPr>
        <p:sp>
          <p:nvSpPr>
            <p:cNvPr id="12" name="Freeform 12"/>
            <p:cNvSpPr/>
            <p:nvPr/>
          </p:nvSpPr>
          <p:spPr>
            <a:xfrm>
              <a:off x="16737660" y="5124990"/>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259300" y="5950257"/>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8" name="Picture 2">
            <a:extLst>
              <a:ext uri="{FF2B5EF4-FFF2-40B4-BE49-F238E27FC236}">
                <a16:creationId xmlns:a16="http://schemas.microsoft.com/office/drawing/2014/main" id="{DCECA64D-9572-84AC-C831-18CC99229FC2}"/>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26155">
            <a:off x="5105884" y="-3286583"/>
            <a:ext cx="8076231" cy="16860166"/>
          </a:xfrm>
          <a:prstGeom prst="rect">
            <a:avLst/>
          </a:prstGeom>
        </p:spPr>
      </p:pic>
      <p:sp>
        <p:nvSpPr>
          <p:cNvPr id="19" name="TextBox 9">
            <a:extLst>
              <a:ext uri="{FF2B5EF4-FFF2-40B4-BE49-F238E27FC236}">
                <a16:creationId xmlns:a16="http://schemas.microsoft.com/office/drawing/2014/main" id="{49330A63-6121-6926-7526-920868215AA3}"/>
              </a:ext>
            </a:extLst>
          </p:cNvPr>
          <p:cNvSpPr txBox="1"/>
          <p:nvPr/>
        </p:nvSpPr>
        <p:spPr>
          <a:xfrm>
            <a:off x="1539399" y="2373732"/>
            <a:ext cx="15209200" cy="4994381"/>
          </a:xfrm>
          <a:prstGeom prst="rect">
            <a:avLst/>
          </a:prstGeom>
        </p:spPr>
        <p:txBody>
          <a:bodyPr wrap="square" lIns="0" tIns="0" rIns="0" bIns="0" rtlCol="0" anchor="t">
            <a:spAutoFit/>
          </a:bodyPr>
          <a:lstStyle/>
          <a:p>
            <a:pPr algn="ctr">
              <a:lnSpc>
                <a:spcPct val="150000"/>
              </a:lnSpc>
            </a:pPr>
            <a:r>
              <a:rPr lang="en-US" sz="7000" b="1">
                <a:solidFill>
                  <a:schemeClr val="accent1">
                    <a:lumMod val="50000"/>
                  </a:schemeClr>
                </a:solidFill>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2: Tự tin và thích ứng với sự thay đổi</a:t>
            </a:r>
            <a:endParaRPr lang="vi-VN" sz="7800" b="1">
              <a:solidFill>
                <a:srgbClr val="C00000"/>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7D86F765-4C23-6D1E-AB90-5C63AFB882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03949" y="7815754"/>
            <a:ext cx="10080099" cy="2746827"/>
          </a:xfrm>
          <a:prstGeom prst="rect">
            <a:avLst/>
          </a:prstGeom>
        </p:spPr>
      </p:pic>
      <p:sp>
        <p:nvSpPr>
          <p:cNvPr id="2" name="Freeform 2"/>
          <p:cNvSpPr/>
          <p:nvPr/>
        </p:nvSpPr>
        <p:spPr>
          <a:xfrm>
            <a:off x="101699" y="80385"/>
            <a:ext cx="1714500" cy="1752600"/>
          </a:xfrm>
          <a:custGeom>
            <a:avLst/>
            <a:gdLst/>
            <a:ahLst/>
            <a:cxnLst/>
            <a:rect l="l" t="t" r="r" b="b"/>
            <a:pathLst>
              <a:path w="2478759" h="2558719">
                <a:moveTo>
                  <a:pt x="0" y="0"/>
                </a:moveTo>
                <a:lnTo>
                  <a:pt x="2478759" y="0"/>
                </a:lnTo>
                <a:lnTo>
                  <a:pt x="2478759" y="2558719"/>
                </a:lnTo>
                <a:lnTo>
                  <a:pt x="0" y="25587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0" y="151004"/>
            <a:ext cx="842016" cy="1327560"/>
            <a:chOff x="2760625" y="539208"/>
            <a:chExt cx="842016" cy="1327560"/>
          </a:xfrm>
        </p:grpSpPr>
        <p:sp>
          <p:nvSpPr>
            <p:cNvPr id="23" name="Freeform 23"/>
            <p:cNvSpPr/>
            <p:nvPr/>
          </p:nvSpPr>
          <p:spPr>
            <a:xfrm>
              <a:off x="3023154" y="1287281"/>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382011" y="-542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19CE12DE-BBD9-D671-08A7-9F5F62AC0B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2529" y="2817852"/>
            <a:ext cx="5614841" cy="7416412"/>
          </a:xfrm>
          <a:prstGeom prst="rect">
            <a:avLst/>
          </a:prstGeom>
        </p:spPr>
      </p:pic>
      <p:sp>
        <p:nvSpPr>
          <p:cNvPr id="13" name="TextBox 12">
            <a:extLst>
              <a:ext uri="{FF2B5EF4-FFF2-40B4-BE49-F238E27FC236}">
                <a16:creationId xmlns:a16="http://schemas.microsoft.com/office/drawing/2014/main" id="{3EE5CD9E-2BBA-2AF8-2414-CAC28ACFEF4F}"/>
              </a:ext>
            </a:extLst>
          </p:cNvPr>
          <p:cNvSpPr txBox="1"/>
          <p:nvPr/>
        </p:nvSpPr>
        <p:spPr>
          <a:xfrm>
            <a:off x="1654629" y="1198620"/>
            <a:ext cx="16633371" cy="677108"/>
          </a:xfrm>
          <a:prstGeom prst="rect">
            <a:avLst/>
          </a:prstGeom>
          <a:noFill/>
        </p:spPr>
        <p:txBody>
          <a:bodyPr wrap="square" rtlCol="0">
            <a:spAutoFit/>
          </a:bodyPr>
          <a:lstStyle/>
          <a:p>
            <a:pPr marL="571500" indent="-571500" algn="just">
              <a:buFont typeface="Wingdings" panose="05000000000000000000" pitchFamily="2" charset="2"/>
              <a:buChar char="Ø"/>
            </a:pPr>
            <a:r>
              <a:rPr lang="vi-VN" sz="3800" b="1">
                <a:solidFill>
                  <a:srgbClr val="FF0000"/>
                </a:solidFill>
                <a:cs typeface="Arial" panose="020B0604020202020204" pitchFamily="34" charset="0"/>
              </a:rPr>
              <a:t>Sự khác biệt trong hành vi giao tiếp ở các môi trường khác nhau:</a:t>
            </a:r>
            <a:endParaRPr lang="en-US" sz="3800" b="1">
              <a:solidFill>
                <a:srgbClr val="FF0000"/>
              </a:solidFill>
              <a:latin typeface="Arial" panose="020B0604020202020204" pitchFamily="34" charset="0"/>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061DD5C9-5D1E-9ED0-74D3-DAE07A82C76E}"/>
              </a:ext>
            </a:extLst>
          </p:cNvPr>
          <p:cNvSpPr/>
          <p:nvPr/>
        </p:nvSpPr>
        <p:spPr>
          <a:xfrm>
            <a:off x="6926839" y="3786739"/>
            <a:ext cx="10768159" cy="1015663"/>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chính thức, ngoại giao, lịch sự.</a:t>
            </a:r>
          </a:p>
        </p:txBody>
      </p:sp>
      <p:sp>
        <p:nvSpPr>
          <p:cNvPr id="16" name="Speech Bubble: Rectangle with Corners Rounded 15">
            <a:extLst>
              <a:ext uri="{FF2B5EF4-FFF2-40B4-BE49-F238E27FC236}">
                <a16:creationId xmlns:a16="http://schemas.microsoft.com/office/drawing/2014/main" id="{49340B93-7666-E11B-F0A6-319DBD94A5CB}"/>
              </a:ext>
            </a:extLst>
          </p:cNvPr>
          <p:cNvSpPr/>
          <p:nvPr/>
        </p:nvSpPr>
        <p:spPr>
          <a:xfrm>
            <a:off x="6926840" y="6526058"/>
            <a:ext cx="10768159" cy="1248905"/>
          </a:xfrm>
          <a:prstGeom prst="wedgeRoundRectCallout">
            <a:avLst>
              <a:gd name="adj1" fmla="val -58720"/>
              <a:gd name="adj2" fmla="val -48500"/>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nhẹ nhàng, vui vẻ</a:t>
            </a:r>
          </a:p>
        </p:txBody>
      </p:sp>
      <p:sp>
        <p:nvSpPr>
          <p:cNvPr id="17" name="Speech Bubble: Rectangle with Corners Rounded 16">
            <a:extLst>
              <a:ext uri="{FF2B5EF4-FFF2-40B4-BE49-F238E27FC236}">
                <a16:creationId xmlns:a16="http://schemas.microsoft.com/office/drawing/2014/main" id="{74B89097-ACF6-7E78-6AA4-B716C7233697}"/>
              </a:ext>
            </a:extLst>
          </p:cNvPr>
          <p:cNvSpPr/>
          <p:nvPr/>
        </p:nvSpPr>
        <p:spPr>
          <a:xfrm>
            <a:off x="6926839" y="8114382"/>
            <a:ext cx="10768159" cy="1248905"/>
          </a:xfrm>
          <a:prstGeom prst="wedgeRoundRectCallout">
            <a:avLst>
              <a:gd name="adj1" fmla="val -59409"/>
              <a:gd name="adj2" fmla="val -36879"/>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cẩn trọng, dùng từ có sắc thái vừa phải</a:t>
            </a:r>
          </a:p>
        </p:txBody>
      </p:sp>
      <p:sp>
        <p:nvSpPr>
          <p:cNvPr id="18" name="Speech Bubble: Rectangle with Corners Rounded 17">
            <a:extLst>
              <a:ext uri="{FF2B5EF4-FFF2-40B4-BE49-F238E27FC236}">
                <a16:creationId xmlns:a16="http://schemas.microsoft.com/office/drawing/2014/main" id="{7C5F09B2-AA9A-5E43-2F46-A19C9C785A16}"/>
              </a:ext>
            </a:extLst>
          </p:cNvPr>
          <p:cNvSpPr/>
          <p:nvPr/>
        </p:nvSpPr>
        <p:spPr>
          <a:xfrm>
            <a:off x="6926839" y="2476500"/>
            <a:ext cx="10768159" cy="1015663"/>
          </a:xfrm>
          <a:prstGeom prst="wedgeRoundRectCallout">
            <a:avLst>
              <a:gd name="adj1" fmla="val -57480"/>
              <a:gd name="adj2" fmla="val 43842"/>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sinh hoạt, giản dị, gần gũi, thân mật</a:t>
            </a:r>
          </a:p>
        </p:txBody>
      </p:sp>
      <p:sp>
        <p:nvSpPr>
          <p:cNvPr id="19" name="Speech Bubble: Rectangle with Corners Rounded 18">
            <a:extLst>
              <a:ext uri="{FF2B5EF4-FFF2-40B4-BE49-F238E27FC236}">
                <a16:creationId xmlns:a16="http://schemas.microsoft.com/office/drawing/2014/main" id="{9B7561AE-F986-C183-E46E-2D1771914858}"/>
              </a:ext>
            </a:extLst>
          </p:cNvPr>
          <p:cNvSpPr/>
          <p:nvPr/>
        </p:nvSpPr>
        <p:spPr>
          <a:xfrm>
            <a:off x="6926839" y="5170976"/>
            <a:ext cx="10768159" cy="1015663"/>
          </a:xfrm>
          <a:prstGeom prst="wedgeRoundRectCallout">
            <a:avLst>
              <a:gd name="adj1" fmla="val -57480"/>
              <a:gd name="adj2" fmla="val 43842"/>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lịch lãm, cởi mở, lễ phép</a:t>
            </a:r>
          </a:p>
        </p:txBody>
      </p:sp>
    </p:spTree>
    <p:extLst>
      <p:ext uri="{BB962C8B-B14F-4D97-AF65-F5344CB8AC3E}">
        <p14:creationId xmlns:p14="http://schemas.microsoft.com/office/powerpoint/2010/main" val="39638933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10B455A8-D634-0790-EAB1-62CC5A8C10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35000" y="2019300"/>
            <a:ext cx="5269830" cy="9057522"/>
          </a:xfrm>
          <a:prstGeom prst="rect">
            <a:avLst/>
          </a:prstGeom>
        </p:spPr>
      </p:pic>
      <p:sp>
        <p:nvSpPr>
          <p:cNvPr id="16" name="Thought Bubble: Cloud 15">
            <a:extLst>
              <a:ext uri="{FF2B5EF4-FFF2-40B4-BE49-F238E27FC236}">
                <a16:creationId xmlns:a16="http://schemas.microsoft.com/office/drawing/2014/main" id="{6CB38F01-BBC7-523A-105C-D5EF1C0E61EB}"/>
              </a:ext>
            </a:extLst>
          </p:cNvPr>
          <p:cNvSpPr/>
          <p:nvPr/>
        </p:nvSpPr>
        <p:spPr>
          <a:xfrm>
            <a:off x="2598964" y="375148"/>
            <a:ext cx="9406483" cy="3939236"/>
          </a:xfrm>
          <a:prstGeom prst="cloudCallout">
            <a:avLst>
              <a:gd name="adj1" fmla="val 61388"/>
              <a:gd name="adj2" fmla="val 48327"/>
            </a:avLst>
          </a:prstGeom>
          <a:solidFill>
            <a:srgbClr val="FFF3CD"/>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Em hãy phân biệt phong cách ngôn ngữ trong các môi trường giao tiếp khác nhau</a:t>
            </a:r>
            <a:endParaRPr lang="en-US" sz="3600">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78BF8975-BAC9-E71F-92EE-5C88234896E8}"/>
              </a:ext>
            </a:extLst>
          </p:cNvPr>
          <p:cNvGrpSpPr/>
          <p:nvPr/>
        </p:nvGrpSpPr>
        <p:grpSpPr>
          <a:xfrm>
            <a:off x="775185" y="4376491"/>
            <a:ext cx="13474215" cy="5535361"/>
            <a:chOff x="545418" y="5578896"/>
            <a:chExt cx="13474215" cy="5535361"/>
          </a:xfrm>
        </p:grpSpPr>
        <p:pic>
          <p:nvPicPr>
            <p:cNvPr id="18" name="Graphic 17" descr="Back with solid fill">
              <a:extLst>
                <a:ext uri="{FF2B5EF4-FFF2-40B4-BE49-F238E27FC236}">
                  <a16:creationId xmlns:a16="http://schemas.microsoft.com/office/drawing/2014/main" id="{E9437A91-8499-AF34-2871-3253022244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545418" y="7946105"/>
              <a:ext cx="1760531" cy="1155700"/>
            </a:xfrm>
            <a:prstGeom prst="rect">
              <a:avLst/>
            </a:prstGeom>
          </p:spPr>
        </p:pic>
        <p:sp>
          <p:nvSpPr>
            <p:cNvPr id="19" name="TextBox 18">
              <a:extLst>
                <a:ext uri="{FF2B5EF4-FFF2-40B4-BE49-F238E27FC236}">
                  <a16:creationId xmlns:a16="http://schemas.microsoft.com/office/drawing/2014/main" id="{90EAE1CE-7D7D-2F8D-6CD3-24C42F20F301}"/>
                </a:ext>
              </a:extLst>
            </p:cNvPr>
            <p:cNvSpPr txBox="1"/>
            <p:nvPr/>
          </p:nvSpPr>
          <p:spPr>
            <a:xfrm>
              <a:off x="2117191" y="5578896"/>
              <a:ext cx="11902442" cy="553536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Ví dụ:</a:t>
              </a:r>
              <a:endPar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Hôm nay, đại diện cho </a:t>
              </a:r>
              <a:r>
                <a:rPr lang="en-US" sz="3400" i="1">
                  <a:solidFill>
                    <a:srgbClr val="000000"/>
                  </a:solidFill>
                  <a:effectLst/>
                  <a:latin typeface="Arial" panose="020B0604020202020204" pitchFamily="34" charset="0"/>
                  <a:ea typeface="Calibri" panose="020F0502020204030204" pitchFamily="34" charset="0"/>
                  <a:cs typeface="Arial" panose="020B0604020202020204" pitchFamily="34" charset="0"/>
                </a:rPr>
                <a:t>học sinh</a:t>
              </a: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 toàn trường, em muốn bày tỏ lòng biết ơn tới các thầy cô nhân ngày Nhà giáo Việt Nam 20/11...</a:t>
              </a: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Thưa cô,... thưa cô,... em có bông hoa muốn tặng cô...</a:t>
              </a: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Ê, cậu ơi, ra tớ nhờ…</a:t>
              </a: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Tớ có thể nhờ cậu chút việc được không?</a:t>
              </a:r>
            </a:p>
          </p:txBody>
        </p:sp>
      </p:grpSp>
    </p:spTree>
    <p:extLst>
      <p:ext uri="{BB962C8B-B14F-4D97-AF65-F5344CB8AC3E}">
        <p14:creationId xmlns:p14="http://schemas.microsoft.com/office/powerpoint/2010/main" val="27121238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A970D274-8429-57B5-6D95-C7008EB10C9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718EA7A-326C-BE87-6EC7-2DC7276B529A}"/>
              </a:ext>
            </a:extLst>
          </p:cNvPr>
          <p:cNvSpPr txBox="1"/>
          <p:nvPr/>
        </p:nvSpPr>
        <p:spPr>
          <a:xfrm>
            <a:off x="2031556" y="456354"/>
            <a:ext cx="13865659"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4: Kể lại tình huống mà em đã điều chỉnh bản thân để thích ứng với sự thay đổi đó</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3FFE0F7-67BE-1E4E-AC09-A5D2176AB889}"/>
              </a:ext>
            </a:extLst>
          </p:cNvPr>
          <p:cNvGrpSpPr/>
          <p:nvPr/>
        </p:nvGrpSpPr>
        <p:grpSpPr>
          <a:xfrm>
            <a:off x="2819400" y="5285805"/>
            <a:ext cx="4631425" cy="4461628"/>
            <a:chOff x="1549494" y="5220611"/>
            <a:chExt cx="4631425" cy="4461628"/>
          </a:xfrm>
        </p:grpSpPr>
        <p:sp>
          <p:nvSpPr>
            <p:cNvPr id="19" name="Rectangle 18">
              <a:extLst>
                <a:ext uri="{FF2B5EF4-FFF2-40B4-BE49-F238E27FC236}">
                  <a16:creationId xmlns:a16="http://schemas.microsoft.com/office/drawing/2014/main" id="{75C078E1-E91E-1408-80C5-6235EAA03CB7}"/>
                </a:ext>
              </a:extLst>
            </p:cNvPr>
            <p:cNvSpPr/>
            <p:nvPr/>
          </p:nvSpPr>
          <p:spPr>
            <a:xfrm>
              <a:off x="1587513" y="5220611"/>
              <a:ext cx="4593406"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GỢI Ý</a:t>
              </a:r>
            </a:p>
          </p:txBody>
        </p:sp>
        <p:pic>
          <p:nvPicPr>
            <p:cNvPr id="20" name="Picture 3">
              <a:extLst>
                <a:ext uri="{FF2B5EF4-FFF2-40B4-BE49-F238E27FC236}">
                  <a16:creationId xmlns:a16="http://schemas.microsoft.com/office/drawing/2014/main" id="{7BE860B9-38C7-2779-CAD4-BFE26CFE5A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9494" y="7084656"/>
              <a:ext cx="4172822" cy="2597583"/>
            </a:xfrm>
            <a:prstGeom prst="rect">
              <a:avLst/>
            </a:prstGeom>
          </p:spPr>
        </p:pic>
      </p:grpSp>
      <p:grpSp>
        <p:nvGrpSpPr>
          <p:cNvPr id="21" name="Group 20">
            <a:extLst>
              <a:ext uri="{FF2B5EF4-FFF2-40B4-BE49-F238E27FC236}">
                <a16:creationId xmlns:a16="http://schemas.microsoft.com/office/drawing/2014/main" id="{2B258EDD-6A59-D24E-0344-59F2F9E9EE40}"/>
              </a:ext>
            </a:extLst>
          </p:cNvPr>
          <p:cNvGrpSpPr/>
          <p:nvPr/>
        </p:nvGrpSpPr>
        <p:grpSpPr>
          <a:xfrm>
            <a:off x="457200" y="2679297"/>
            <a:ext cx="16948238" cy="1923222"/>
            <a:chOff x="522106" y="2667624"/>
            <a:chExt cx="16948238" cy="1923222"/>
          </a:xfrm>
        </p:grpSpPr>
        <p:sp>
          <p:nvSpPr>
            <p:cNvPr id="22" name="TextBox 21">
              <a:extLst>
                <a:ext uri="{FF2B5EF4-FFF2-40B4-BE49-F238E27FC236}">
                  <a16:creationId xmlns:a16="http://schemas.microsoft.com/office/drawing/2014/main" id="{95A0CAED-5CDC-FBD5-38F8-BBD4082DC26D}"/>
                </a:ext>
              </a:extLst>
            </p:cNvPr>
            <p:cNvSpPr txBox="1"/>
            <p:nvPr/>
          </p:nvSpPr>
          <p:spPr>
            <a:xfrm>
              <a:off x="2209800" y="2667624"/>
              <a:ext cx="15260544" cy="1923222"/>
            </a:xfrm>
            <a:prstGeom prst="roundRect">
              <a:avLst/>
            </a:prstGeom>
            <a:solidFill>
              <a:schemeClr val="accent1">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Em hãy chia sẻ cho các bạn biết những tình huống mà các em đã rèn luyện điều chỉnh bản thân để thích ứng trong suốt thời gian qua.</a:t>
              </a:r>
              <a:endParaRPr lang="vi-VN" sz="3800">
                <a:latin typeface="Arial" panose="020B0604020202020204" pitchFamily="34" charset="0"/>
                <a:cs typeface="Arial" panose="020B0604020202020204" pitchFamily="34" charset="0"/>
              </a:endParaRPr>
            </a:p>
          </p:txBody>
        </p:sp>
        <p:pic>
          <p:nvPicPr>
            <p:cNvPr id="23" name="Picture 9">
              <a:extLst>
                <a:ext uri="{FF2B5EF4-FFF2-40B4-BE49-F238E27FC236}">
                  <a16:creationId xmlns:a16="http://schemas.microsoft.com/office/drawing/2014/main" id="{2CE3BB47-DEAF-B946-60B9-7BA63C7908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2106" y="2821545"/>
              <a:ext cx="1437688" cy="1615380"/>
            </a:xfrm>
            <a:prstGeom prst="rect">
              <a:avLst/>
            </a:prstGeom>
          </p:spPr>
        </p:pic>
      </p:grpSp>
      <p:sp>
        <p:nvSpPr>
          <p:cNvPr id="25" name="Rounded Rectangle 14">
            <a:extLst>
              <a:ext uri="{FF2B5EF4-FFF2-40B4-BE49-F238E27FC236}">
                <a16:creationId xmlns:a16="http://schemas.microsoft.com/office/drawing/2014/main" id="{837A5B30-55EF-076F-C283-B3D76E17B9A5}"/>
              </a:ext>
            </a:extLst>
          </p:cNvPr>
          <p:cNvSpPr/>
          <p:nvPr/>
        </p:nvSpPr>
        <p:spPr>
          <a:xfrm>
            <a:off x="8479612" y="5285804"/>
            <a:ext cx="8153400" cy="4277295"/>
          </a:xfrm>
          <a:prstGeom prst="roundRect">
            <a:avLst/>
          </a:prstGeom>
          <a:solidFill>
            <a:srgbClr val="FEF1E6"/>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Sau khi lên lớp 10</a:t>
            </a:r>
          </a:p>
          <a:p>
            <a:pPr marL="571500" indent="-571500" algn="just">
              <a:lnSpc>
                <a:spcPct val="20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Tham gia câu lạc bộ mới</a:t>
            </a:r>
          </a:p>
          <a:p>
            <a:pPr marL="571500" indent="-571500" algn="just">
              <a:lnSpc>
                <a:spcPct val="20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Phải thay đổi thói quen sinh hoạt</a:t>
            </a:r>
          </a:p>
        </p:txBody>
      </p:sp>
    </p:spTree>
    <p:extLst>
      <p:ext uri="{BB962C8B-B14F-4D97-AF65-F5344CB8AC3E}">
        <p14:creationId xmlns:p14="http://schemas.microsoft.com/office/powerpoint/2010/main" val="8535745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Effect transition="in" filter="fade">
                                      <p:cBhvr>
                                        <p:cTn id="25" dur="500"/>
                                        <p:tgtEl>
                                          <p:spTgt spid="25">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500"/>
                                        <p:tgtEl>
                                          <p:spTgt spid="25">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animEffect transition="in" filter="fade">
                                      <p:cBhvr>
                                        <p:cTn id="33"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6877128" y="8936064"/>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14664A8-3E79-A3B6-4A84-97E0352F7082}"/>
              </a:ext>
            </a:extLst>
          </p:cNvPr>
          <p:cNvGrpSpPr/>
          <p:nvPr/>
        </p:nvGrpSpPr>
        <p:grpSpPr>
          <a:xfrm rot="-348097">
            <a:off x="2871019" y="1574903"/>
            <a:ext cx="12138154" cy="6159331"/>
            <a:chOff x="0" y="0"/>
            <a:chExt cx="3190453" cy="1463594"/>
          </a:xfrm>
        </p:grpSpPr>
        <p:sp>
          <p:nvSpPr>
            <p:cNvPr id="8" name="Freeform 4">
              <a:extLst>
                <a:ext uri="{FF2B5EF4-FFF2-40B4-BE49-F238E27FC236}">
                  <a16:creationId xmlns:a16="http://schemas.microsoft.com/office/drawing/2014/main" id="{C7FC637B-6481-E41A-42FF-C8B8638C66E7}"/>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EE4DF946-0021-D4CA-32D6-12092C40629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C614FEB7-1F71-4E01-AB41-0DBD9196579B}"/>
              </a:ext>
            </a:extLst>
          </p:cNvPr>
          <p:cNvSpPr txBox="1"/>
          <p:nvPr/>
        </p:nvSpPr>
        <p:spPr>
          <a:xfrm>
            <a:off x="4293816" y="3103870"/>
            <a:ext cx="9370569" cy="3279424"/>
          </a:xfrm>
          <a:prstGeom prst="rect">
            <a:avLst/>
          </a:prstGeom>
          <a:noFill/>
        </p:spPr>
        <p:txBody>
          <a:bodyPr wrap="square">
            <a:spAutoFit/>
          </a:bodyPr>
          <a:lstStyle/>
          <a:p>
            <a:pPr algn="just">
              <a:lnSpc>
                <a:spcPct val="150000"/>
              </a:lnSpc>
            </a:pPr>
            <a:r>
              <a:rPr lang="vi-VN" sz="4800">
                <a:ea typeface="Calibri" panose="020F0502020204030204" pitchFamily="34" charset="0"/>
                <a:cs typeface="Arial" panose="020B0604020202020204" pitchFamily="34" charset="0"/>
              </a:rPr>
              <a:t>Việc rèn luyện điều chỉnh bản thân để thích ứng với sự thay đổi cần thực hiện thường xuyên.</a:t>
            </a:r>
            <a:endParaRPr lang="en-US" sz="48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CFCE365-088B-4CF7-DF53-A2ADFA6ED39A}"/>
              </a:ext>
            </a:extLst>
          </p:cNvPr>
          <p:cNvGrpSpPr/>
          <p:nvPr/>
        </p:nvGrpSpPr>
        <p:grpSpPr>
          <a:xfrm>
            <a:off x="12866062" y="6235128"/>
            <a:ext cx="4065270" cy="2667709"/>
            <a:chOff x="11021046" y="6122180"/>
            <a:chExt cx="4065270" cy="2667709"/>
          </a:xfrm>
        </p:grpSpPr>
        <p:grpSp>
          <p:nvGrpSpPr>
            <p:cNvPr id="15" name="Group 7">
              <a:extLst>
                <a:ext uri="{FF2B5EF4-FFF2-40B4-BE49-F238E27FC236}">
                  <a16:creationId xmlns:a16="http://schemas.microsoft.com/office/drawing/2014/main" id="{566FB3C6-6E66-9825-B58F-8E0A9BF94D02}"/>
                </a:ext>
              </a:extLst>
            </p:cNvPr>
            <p:cNvGrpSpPr/>
            <p:nvPr/>
          </p:nvGrpSpPr>
          <p:grpSpPr>
            <a:xfrm rot="317549">
              <a:off x="11021046" y="6122180"/>
              <a:ext cx="4065270" cy="2667709"/>
              <a:chOff x="0" y="0"/>
              <a:chExt cx="812800" cy="607172"/>
            </a:xfrm>
          </p:grpSpPr>
          <p:sp>
            <p:nvSpPr>
              <p:cNvPr id="17" name="Freeform 8">
                <a:extLst>
                  <a:ext uri="{FF2B5EF4-FFF2-40B4-BE49-F238E27FC236}">
                    <a16:creationId xmlns:a16="http://schemas.microsoft.com/office/drawing/2014/main" id="{B876BDD3-6AD0-A790-1023-12D8D8B58AA9}"/>
                  </a:ext>
                </a:extLst>
              </p:cNvPr>
              <p:cNvSpPr/>
              <p:nvPr/>
            </p:nvSpPr>
            <p:spPr>
              <a:xfrm>
                <a:off x="28300" y="19514"/>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3">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8" name="TextBox 9">
                <a:extLst>
                  <a:ext uri="{FF2B5EF4-FFF2-40B4-BE49-F238E27FC236}">
                    <a16:creationId xmlns:a16="http://schemas.microsoft.com/office/drawing/2014/main" id="{BDD0C3A3-7B3B-0000-C6D9-CB3EE977F9B0}"/>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D3ECAED7-2BCD-F598-BE02-56ECFEDA08F7}"/>
                </a:ext>
              </a:extLst>
            </p:cNvPr>
            <p:cNvSpPr txBox="1"/>
            <p:nvPr/>
          </p:nvSpPr>
          <p:spPr>
            <a:xfrm>
              <a:off x="11219523" y="7032112"/>
              <a:ext cx="3600419" cy="923330"/>
            </a:xfrm>
            <a:prstGeom prst="rect">
              <a:avLst/>
            </a:prstGeom>
            <a:noFill/>
          </p:spPr>
          <p:txBody>
            <a:bodyPr wrap="square">
              <a:spAutoFit/>
            </a:bodyPr>
            <a:lstStyle/>
            <a:p>
              <a:pPr algn="ctr"/>
              <a:r>
                <a:rPr lang="en-US" sz="5400" b="1">
                  <a:solidFill>
                    <a:schemeClr val="bg1"/>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400" dirty="0">
                <a:solidFill>
                  <a:schemeClr val="bg1"/>
                </a:solidFill>
                <a:latin typeface="Arial" panose="020B0604020202020204" pitchFamily="34" charset="0"/>
                <a:cs typeface="Arial" panose="020B0604020202020204" pitchFamily="34" charset="0"/>
              </a:endParaRPr>
            </a:p>
          </p:txBody>
        </p:sp>
      </p:grpSp>
      <p:pic>
        <p:nvPicPr>
          <p:cNvPr id="19" name="Picture 18" descr="A cartoon of a child reading a book&#10;&#10;Description automatically generated">
            <a:extLst>
              <a:ext uri="{FF2B5EF4-FFF2-40B4-BE49-F238E27FC236}">
                <a16:creationId xmlns:a16="http://schemas.microsoft.com/office/drawing/2014/main" id="{8B595B9A-3514-BDF1-3D68-14FF815C1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03" y="6028440"/>
            <a:ext cx="4547537" cy="4704987"/>
          </a:xfrm>
          <a:prstGeom prst="rect">
            <a:avLst/>
          </a:prstGeom>
        </p:spPr>
      </p:pic>
      <p:pic>
        <p:nvPicPr>
          <p:cNvPr id="20" name="Picture 4">
            <a:extLst>
              <a:ext uri="{FF2B5EF4-FFF2-40B4-BE49-F238E27FC236}">
                <a16:creationId xmlns:a16="http://schemas.microsoft.com/office/drawing/2014/main" id="{F471F34D-1722-C13D-DFAC-D7CB9BA78D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1193">
            <a:off x="1342662" y="898417"/>
            <a:ext cx="1835901" cy="2113267"/>
          </a:xfrm>
          <a:prstGeom prst="rect">
            <a:avLst/>
          </a:prstGeom>
        </p:spPr>
      </p:pic>
    </p:spTree>
    <p:extLst>
      <p:ext uri="{BB962C8B-B14F-4D97-AF65-F5344CB8AC3E}">
        <p14:creationId xmlns:p14="http://schemas.microsoft.com/office/powerpoint/2010/main" val="17066783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80864" y="136103"/>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3" name="Freeform 5">
            <a:extLst>
              <a:ext uri="{FF2B5EF4-FFF2-40B4-BE49-F238E27FC236}">
                <a16:creationId xmlns:a16="http://schemas.microsoft.com/office/drawing/2014/main" id="{DFB968BA-9193-063F-A3CA-F1332B8077E7}"/>
              </a:ext>
            </a:extLst>
          </p:cNvPr>
          <p:cNvSpPr/>
          <p:nvPr/>
        </p:nvSpPr>
        <p:spPr>
          <a:xfrm rot="10800000">
            <a:off x="6172197" y="2552698"/>
            <a:ext cx="11387828" cy="7205023"/>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id="{4C117F1B-B244-0B97-FC21-899B28CF9B9C}"/>
              </a:ext>
            </a:extLst>
          </p:cNvPr>
          <p:cNvSpPr/>
          <p:nvPr/>
        </p:nvSpPr>
        <p:spPr>
          <a:xfrm rot="10800000">
            <a:off x="727974" y="2552697"/>
            <a:ext cx="4945207" cy="7205026"/>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4FE866A-C353-DFBE-6051-605179D1D0CB}"/>
              </a:ext>
            </a:extLst>
          </p:cNvPr>
          <p:cNvGrpSpPr/>
          <p:nvPr/>
        </p:nvGrpSpPr>
        <p:grpSpPr>
          <a:xfrm>
            <a:off x="7751310" y="3165300"/>
            <a:ext cx="8276051" cy="1214437"/>
            <a:chOff x="7683843" y="2053540"/>
            <a:chExt cx="8276051" cy="1214437"/>
          </a:xfrm>
        </p:grpSpPr>
        <p:sp>
          <p:nvSpPr>
            <p:cNvPr id="7" name="Freeform 8">
              <a:extLst>
                <a:ext uri="{FF2B5EF4-FFF2-40B4-BE49-F238E27FC236}">
                  <a16:creationId xmlns:a16="http://schemas.microsoft.com/office/drawing/2014/main" id="{790902D3-9F44-DC1A-C4B9-3CA68E58FE71}"/>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6EDDA76-1AD4-95FB-E969-54B29F5583A6}"/>
                </a:ext>
              </a:extLst>
            </p:cNvPr>
            <p:cNvSpPr txBox="1"/>
            <p:nvPr/>
          </p:nvSpPr>
          <p:spPr>
            <a:xfrm>
              <a:off x="7730294" y="2291426"/>
              <a:ext cx="8229600"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Các em thực hiện yêu cầu sau:</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99F3ADAE-E060-005D-D3F6-8970C7B0EF12}"/>
              </a:ext>
            </a:extLst>
          </p:cNvPr>
          <p:cNvSpPr txBox="1"/>
          <p:nvPr/>
        </p:nvSpPr>
        <p:spPr>
          <a:xfrm>
            <a:off x="6468271" y="4623066"/>
            <a:ext cx="10795677" cy="436978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Em hãy chia sẻ </a:t>
            </a:r>
            <a:r>
              <a:rPr lang="en-US" sz="3800">
                <a:latin typeface="Arial" panose="020B0604020202020204" pitchFamily="34" charset="0"/>
                <a:ea typeface="Calibri" panose="020F0502020204030204" pitchFamily="34" charset="0"/>
                <a:cs typeface="Arial" panose="020B0604020202020204" pitchFamily="34" charset="0"/>
              </a:rPr>
              <a:t>với bạn ở lớp về </a:t>
            </a:r>
            <a:r>
              <a:rPr lang="vi-VN" sz="3800">
                <a:latin typeface="Arial" panose="020B0604020202020204" pitchFamily="34" charset="0"/>
                <a:ea typeface="Calibri" panose="020F0502020204030204" pitchFamily="34" charset="0"/>
                <a:cs typeface="Arial" panose="020B0604020202020204" pitchFamily="34" charset="0"/>
              </a:rPr>
              <a:t>cảm xúc của em sau khi thích ứng được với sự thay đổi trong cuộc sống</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en-US" sz="3800">
                <a:latin typeface="Arial" panose="020B0604020202020204" pitchFamily="34" charset="0"/>
                <a:ea typeface="Calibri" panose="020F0502020204030204" pitchFamily="34" charset="0"/>
                <a:cs typeface="Arial" panose="020B0604020202020204" pitchFamily="34" charset="0"/>
              </a:rPr>
              <a:t>Có thể ghi chép thành nhật kí về những cảm xúc thích ứng được với sự thay đổi.</a:t>
            </a:r>
          </a:p>
        </p:txBody>
      </p:sp>
      <p:sp>
        <p:nvSpPr>
          <p:cNvPr id="11" name="TextBox 10">
            <a:extLst>
              <a:ext uri="{FF2B5EF4-FFF2-40B4-BE49-F238E27FC236}">
                <a16:creationId xmlns:a16="http://schemas.microsoft.com/office/drawing/2014/main" id="{C8DB87D8-02B7-63BE-8A26-3E7D9247D919}"/>
              </a:ext>
            </a:extLst>
          </p:cNvPr>
          <p:cNvSpPr txBox="1"/>
          <p:nvPr/>
        </p:nvSpPr>
        <p:spPr>
          <a:xfrm>
            <a:off x="1694441" y="436249"/>
            <a:ext cx="14899117"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5: Chia sẻ cảm xúc của em khi thích ứng được với sự thay đổi trong cuộc sống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A picture containing toy, doll&#10;&#10;Description automatically generated">
            <a:extLst>
              <a:ext uri="{FF2B5EF4-FFF2-40B4-BE49-F238E27FC236}">
                <a16:creationId xmlns:a16="http://schemas.microsoft.com/office/drawing/2014/main" id="{F5A96DA2-D58B-8BD7-78CF-45F64CCB94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29" y="3275701"/>
            <a:ext cx="5439612" cy="6409280"/>
          </a:xfrm>
          <a:prstGeom prst="rect">
            <a:avLst/>
          </a:prstGeom>
        </p:spPr>
      </p:pic>
    </p:spTree>
    <p:extLst>
      <p:ext uri="{BB962C8B-B14F-4D97-AF65-F5344CB8AC3E}">
        <p14:creationId xmlns:p14="http://schemas.microsoft.com/office/powerpoint/2010/main" val="11177610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barn(outVertical)">
                                      <p:cBhvr>
                                        <p:cTn id="26" dur="500"/>
                                        <p:tgtEl>
                                          <p:spTgt spid="10">
                                            <p:txEl>
                                              <p:pRg st="0" end="0"/>
                                            </p:txEl>
                                          </p:spTgt>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barn(outVertical)">
                                      <p:cBhvr>
                                        <p:cTn id="3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Giá Trị Của Việc Cải Thiện Bản Thân Thực Sự Nằm Ở Đâu? - YBOX">
            <a:extLst>
              <a:ext uri="{FF2B5EF4-FFF2-40B4-BE49-F238E27FC236}">
                <a16:creationId xmlns:a16="http://schemas.microsoft.com/office/drawing/2014/main" id="{7DE6652F-89DE-A0C0-1C17-0CC0A214D69F}"/>
              </a:ext>
            </a:extLst>
          </p:cNvPr>
          <p:cNvPicPr>
            <a:picLocks noChangeAspect="1" noChangeArrowheads="1"/>
          </p:cNvPicPr>
          <p:nvPr/>
        </p:nvPicPr>
        <p:blipFill rotWithShape="1">
          <a:blip r:embed="rId2">
            <a:alphaModFix amt="83000"/>
            <a:extLst>
              <a:ext uri="{28A0092B-C50C-407E-A947-70E740481C1C}">
                <a14:useLocalDpi xmlns:a14="http://schemas.microsoft.com/office/drawing/2010/main" val="0"/>
              </a:ext>
            </a:extLst>
          </a:blip>
          <a:srcRect t="1765"/>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5B01B1B-70BF-E827-E8D7-1874D32A97A7}"/>
              </a:ext>
            </a:extLst>
          </p:cNvPr>
          <p:cNvGrpSpPr/>
          <p:nvPr/>
        </p:nvGrpSpPr>
        <p:grpSpPr>
          <a:xfrm>
            <a:off x="0" y="3086100"/>
            <a:ext cx="11353800" cy="5486400"/>
            <a:chOff x="-97972" y="3168452"/>
            <a:chExt cx="11353800" cy="5486400"/>
          </a:xfrm>
        </p:grpSpPr>
        <p:sp>
          <p:nvSpPr>
            <p:cNvPr id="8" name="Round Same Side Corner Rectangle 3">
              <a:extLst>
                <a:ext uri="{FF2B5EF4-FFF2-40B4-BE49-F238E27FC236}">
                  <a16:creationId xmlns:a16="http://schemas.microsoft.com/office/drawing/2014/main" id="{DE0257BF-230B-A254-5DE3-5D029956E00C}"/>
                </a:ext>
              </a:extLst>
            </p:cNvPr>
            <p:cNvSpPr/>
            <p:nvPr/>
          </p:nvSpPr>
          <p:spPr>
            <a:xfrm rot="5400000">
              <a:off x="2835728" y="234752"/>
              <a:ext cx="5486400" cy="11353800"/>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CFCE3A9-4A66-362D-2BBF-6EA01D396C4F}"/>
                </a:ext>
              </a:extLst>
            </p:cNvPr>
            <p:cNvSpPr txBox="1"/>
            <p:nvPr/>
          </p:nvSpPr>
          <p:spPr>
            <a:xfrm>
              <a:off x="643277" y="3452613"/>
              <a:ext cx="9871302" cy="49180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Điều chỉnh bản thân để thích ứng với sự thay đổi giúp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học sinh</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trở nên linh hoạt và sẵn sàng đối mặt với những thay đổi tiếp theo trong cuộc sống.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384870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701354" y="2952387"/>
            <a:ext cx="10209929"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5</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Thực hành điều chỉnh bản thân</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68917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553989" y="197271"/>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4B24B94-1A23-9E92-56BA-9E2B82BD7A7D}"/>
              </a:ext>
            </a:extLst>
          </p:cNvPr>
          <p:cNvSpPr txBox="1"/>
          <p:nvPr/>
        </p:nvSpPr>
        <p:spPr>
          <a:xfrm>
            <a:off x="2311817" y="727193"/>
            <a:ext cx="14211196"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Đóng vai các nhân vật điều chỉnh bản thân để thích ứng với sự thay đổi trong các tình huống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2205594-CFE6-A51C-311E-E121BE50C556}"/>
              </a:ext>
            </a:extLst>
          </p:cNvPr>
          <p:cNvGrpSpPr/>
          <p:nvPr/>
        </p:nvGrpSpPr>
        <p:grpSpPr>
          <a:xfrm>
            <a:off x="309434" y="3056867"/>
            <a:ext cx="17429609" cy="1923222"/>
            <a:chOff x="84480" y="2307211"/>
            <a:chExt cx="17429609" cy="1923222"/>
          </a:xfrm>
        </p:grpSpPr>
        <p:sp>
          <p:nvSpPr>
            <p:cNvPr id="15" name="TextBox 14">
              <a:extLst>
                <a:ext uri="{FF2B5EF4-FFF2-40B4-BE49-F238E27FC236}">
                  <a16:creationId xmlns:a16="http://schemas.microsoft.com/office/drawing/2014/main" id="{15BE412E-4584-6559-762B-17A9E42C0FF4}"/>
                </a:ext>
              </a:extLst>
            </p:cNvPr>
            <p:cNvSpPr txBox="1"/>
            <p:nvPr/>
          </p:nvSpPr>
          <p:spPr>
            <a:xfrm>
              <a:off x="1740688" y="2307211"/>
              <a:ext cx="15773401" cy="1923222"/>
            </a:xfrm>
            <a:prstGeom prst="roundRect">
              <a:avLst/>
            </a:prstGeom>
            <a:solidFill>
              <a:srgbClr val="F6E7E6"/>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Cả lớp chia thành 4 nhóm (2 nhóm thực hiện 1 nhiệm vụ) và đọc các trường hợp </a:t>
              </a:r>
              <a:r>
                <a:rPr lang="en-US" sz="3800" i="1">
                  <a:latin typeface="Arial" panose="020B0604020202020204" pitchFamily="34" charset="0"/>
                  <a:cs typeface="Arial" panose="020B0604020202020204" pitchFamily="34" charset="0"/>
                </a:rPr>
                <a:t>(SHS – tr.19) </a:t>
              </a:r>
              <a:r>
                <a:rPr lang="en-US" sz="3800">
                  <a:latin typeface="Arial" panose="020B0604020202020204" pitchFamily="34" charset="0"/>
                  <a:cs typeface="Arial" panose="020B0604020202020204" pitchFamily="34" charset="0"/>
                </a:rPr>
                <a:t>để thực hiện yêu cầu</a:t>
              </a:r>
              <a:endParaRPr lang="vi-VN" sz="3800">
                <a:latin typeface="Arial" panose="020B0604020202020204" pitchFamily="34" charset="0"/>
                <a:cs typeface="Arial" panose="020B0604020202020204" pitchFamily="34" charset="0"/>
              </a:endParaRPr>
            </a:p>
          </p:txBody>
        </p:sp>
        <p:pic>
          <p:nvPicPr>
            <p:cNvPr id="16" name="Picture 9">
              <a:extLst>
                <a:ext uri="{FF2B5EF4-FFF2-40B4-BE49-F238E27FC236}">
                  <a16:creationId xmlns:a16="http://schemas.microsoft.com/office/drawing/2014/main" id="{63FA69B8-19F8-C92E-40DD-3A00A77361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80" y="2395184"/>
              <a:ext cx="1559816" cy="1752601"/>
            </a:xfrm>
            <a:prstGeom prst="rect">
              <a:avLst/>
            </a:prstGeom>
          </p:spPr>
        </p:pic>
      </p:grpSp>
      <p:grpSp>
        <p:nvGrpSpPr>
          <p:cNvPr id="17" name="Group 16">
            <a:extLst>
              <a:ext uri="{FF2B5EF4-FFF2-40B4-BE49-F238E27FC236}">
                <a16:creationId xmlns:a16="http://schemas.microsoft.com/office/drawing/2014/main" id="{32B9E117-06AC-3C6F-97AC-355EC16E10F1}"/>
              </a:ext>
            </a:extLst>
          </p:cNvPr>
          <p:cNvGrpSpPr/>
          <p:nvPr/>
        </p:nvGrpSpPr>
        <p:grpSpPr>
          <a:xfrm>
            <a:off x="6001429" y="4980089"/>
            <a:ext cx="6285142" cy="1360957"/>
            <a:chOff x="3029863" y="1823688"/>
            <a:chExt cx="12362538" cy="1262412"/>
          </a:xfrm>
        </p:grpSpPr>
        <p:cxnSp>
          <p:nvCxnSpPr>
            <p:cNvPr id="18" name="Straight Connector 17">
              <a:extLst>
                <a:ext uri="{FF2B5EF4-FFF2-40B4-BE49-F238E27FC236}">
                  <a16:creationId xmlns:a16="http://schemas.microsoft.com/office/drawing/2014/main" id="{69BFDB01-5D58-3956-3AE2-D4031A4D4892}"/>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23CAC0-A622-E4F2-BB15-4AD22BFE2A29}"/>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0BC32CC-B95E-E326-E59F-2C2084276D19}"/>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00C895-A42F-2DB3-D309-AC807CA46680}"/>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820F61E4-61F0-43DA-C623-B36323E254C9}"/>
              </a:ext>
            </a:extLst>
          </p:cNvPr>
          <p:cNvSpPr/>
          <p:nvPr/>
        </p:nvSpPr>
        <p:spPr>
          <a:xfrm>
            <a:off x="1280841" y="6341047"/>
            <a:ext cx="7384175" cy="318552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1, 2: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en-US" sz="3800">
                <a:solidFill>
                  <a:schemeClr val="tx1"/>
                </a:solidFill>
                <a:latin typeface="Arial" panose="020B0604020202020204" pitchFamily="34" charset="0"/>
                <a:cs typeface="Arial" panose="020B0604020202020204" pitchFamily="34" charset="0"/>
              </a:rPr>
              <a:t>Đọc và xử lí </a:t>
            </a:r>
            <a:r>
              <a:rPr lang="en-US" sz="3800" i="1">
                <a:solidFill>
                  <a:schemeClr val="tx1"/>
                </a:solidFill>
                <a:latin typeface="Arial" panose="020B0604020202020204" pitchFamily="34" charset="0"/>
                <a:cs typeface="Arial" panose="020B0604020202020204" pitchFamily="34" charset="0"/>
              </a:rPr>
              <a:t>Tình huống 1</a:t>
            </a:r>
            <a:endParaRPr lang="en-US" sz="3800" i="1"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1A0CCA5-D758-A62C-1BAF-65BDA6AE4106}"/>
              </a:ext>
            </a:extLst>
          </p:cNvPr>
          <p:cNvSpPr/>
          <p:nvPr/>
        </p:nvSpPr>
        <p:spPr>
          <a:xfrm>
            <a:off x="9579434" y="6341040"/>
            <a:ext cx="6803566" cy="3185531"/>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3, 4: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en-US" sz="3800">
                <a:solidFill>
                  <a:schemeClr val="tx1"/>
                </a:solidFill>
                <a:latin typeface="Arial" panose="020B0604020202020204" pitchFamily="34" charset="0"/>
                <a:cs typeface="Arial" panose="020B0604020202020204" pitchFamily="34" charset="0"/>
              </a:rPr>
              <a:t>Đọc và xử lí </a:t>
            </a:r>
            <a:r>
              <a:rPr lang="en-US" sz="3800" i="1">
                <a:solidFill>
                  <a:schemeClr val="tx1"/>
                </a:solidFill>
                <a:latin typeface="Arial" panose="020B0604020202020204" pitchFamily="34" charset="0"/>
                <a:cs typeface="Arial" panose="020B0604020202020204" pitchFamily="34" charset="0"/>
              </a:rPr>
              <a:t>Tình huống 2</a:t>
            </a:r>
            <a:endParaRPr lang="en-US" sz="3800" i="1" dirty="0">
              <a:solidFill>
                <a:schemeClr val="tx1"/>
              </a:solidFill>
              <a:latin typeface="Arial" panose="020B0604020202020204" pitchFamily="34" charset="0"/>
              <a:cs typeface="Arial" panose="020B0604020202020204" pitchFamily="34" charset="0"/>
            </a:endParaRPr>
          </a:p>
        </p:txBody>
      </p:sp>
      <p:pic>
        <p:nvPicPr>
          <p:cNvPr id="24" name="Picture 10">
            <a:extLst>
              <a:ext uri="{FF2B5EF4-FFF2-40B4-BE49-F238E27FC236}">
                <a16:creationId xmlns:a16="http://schemas.microsoft.com/office/drawing/2014/main" id="{1D0CD7DB-8504-7BD8-80EA-F23E9E2DDD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28243" y="8689097"/>
            <a:ext cx="2163254" cy="1741419"/>
          </a:xfrm>
          <a:prstGeom prst="rect">
            <a:avLst/>
          </a:prstGeom>
        </p:spPr>
      </p:pic>
    </p:spTree>
    <p:extLst>
      <p:ext uri="{BB962C8B-B14F-4D97-AF65-F5344CB8AC3E}">
        <p14:creationId xmlns:p14="http://schemas.microsoft.com/office/powerpoint/2010/main" val="10154071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1+#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177" y="1559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2" name="Freeform 5">
            <a:extLst>
              <a:ext uri="{FF2B5EF4-FFF2-40B4-BE49-F238E27FC236}">
                <a16:creationId xmlns:a16="http://schemas.microsoft.com/office/drawing/2014/main" id="{80C43708-3B3B-7DB9-5BDA-DBFDC27DB695}"/>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25EA39F-B097-716C-16E3-1343DF2379A4}"/>
              </a:ext>
            </a:extLst>
          </p:cNvPr>
          <p:cNvSpPr txBox="1"/>
          <p:nvPr/>
        </p:nvSpPr>
        <p:spPr>
          <a:xfrm>
            <a:off x="1186806" y="641055"/>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0A203C8A-D0EF-73A8-DDDC-0BC8E917F699}"/>
              </a:ext>
            </a:extLst>
          </p:cNvPr>
          <p:cNvSpPr/>
          <p:nvPr/>
        </p:nvSpPr>
        <p:spPr>
          <a:xfrm>
            <a:off x="913390" y="1709604"/>
            <a:ext cx="16433020" cy="3465185"/>
          </a:xfrm>
          <a:prstGeom prst="roundRect">
            <a:avLst/>
          </a:prstGeom>
          <a:solidFill>
            <a:srgbClr val="F0ECF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b="1">
                <a:solidFill>
                  <a:schemeClr val="tx1"/>
                </a:solidFill>
                <a:latin typeface="Arial" panose="020B0604020202020204" pitchFamily="34" charset="0"/>
                <a:cs typeface="Arial" panose="020B0604020202020204" pitchFamily="34" charset="0"/>
              </a:rPr>
              <a:t>Tình huống </a:t>
            </a:r>
            <a:r>
              <a:rPr lang="en-US" sz="3400" b="1">
                <a:solidFill>
                  <a:schemeClr val="tx1"/>
                </a:solidFill>
                <a:latin typeface="Arial" panose="020B0604020202020204" pitchFamily="34" charset="0"/>
                <a:cs typeface="Arial" panose="020B0604020202020204" pitchFamily="34" charset="0"/>
              </a:rPr>
              <a:t>1</a:t>
            </a:r>
            <a:r>
              <a:rPr lang="vi-VN" sz="3400" b="1">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Gia đình A đang sống rất hạnh phúc, A được bố mẹ quan tâm, chiều chuộng. Hàng ngày, A thường thấy gương mặt vui vẻ của bố sau mỗi buổi đi làm về và nghe bố kể về những thành công trong công việc ở nhà máy. Bỗng dưng tai họa ập đế, bố A vĩnh viễn mất đi sức lao động sau một tai nạn giao thông.</a:t>
            </a:r>
          </a:p>
        </p:txBody>
      </p:sp>
      <p:grpSp>
        <p:nvGrpSpPr>
          <p:cNvPr id="17" name="Group 16">
            <a:extLst>
              <a:ext uri="{FF2B5EF4-FFF2-40B4-BE49-F238E27FC236}">
                <a16:creationId xmlns:a16="http://schemas.microsoft.com/office/drawing/2014/main" id="{3E96CC9D-550D-9A3D-FE59-E4952FA9026F}"/>
              </a:ext>
            </a:extLst>
          </p:cNvPr>
          <p:cNvGrpSpPr/>
          <p:nvPr/>
        </p:nvGrpSpPr>
        <p:grpSpPr>
          <a:xfrm>
            <a:off x="1186806" y="5287831"/>
            <a:ext cx="16456289" cy="895350"/>
            <a:chOff x="844440" y="6004538"/>
            <a:chExt cx="16456289" cy="895350"/>
          </a:xfrm>
        </p:grpSpPr>
        <p:pic>
          <p:nvPicPr>
            <p:cNvPr id="18" name="Graphic 17" descr="Back with solid fill">
              <a:extLst>
                <a:ext uri="{FF2B5EF4-FFF2-40B4-BE49-F238E27FC236}">
                  <a16:creationId xmlns:a16="http://schemas.microsoft.com/office/drawing/2014/main" id="{D45E6419-6B16-63C6-135F-C4247DEFA1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44440" y="6004538"/>
              <a:ext cx="1193800" cy="895350"/>
            </a:xfrm>
            <a:prstGeom prst="rect">
              <a:avLst/>
            </a:prstGeom>
          </p:spPr>
        </p:pic>
        <p:sp>
          <p:nvSpPr>
            <p:cNvPr id="19" name="TextBox 18">
              <a:extLst>
                <a:ext uri="{FF2B5EF4-FFF2-40B4-BE49-F238E27FC236}">
                  <a16:creationId xmlns:a16="http://schemas.microsoft.com/office/drawing/2014/main" id="{C08E49B0-87B1-B03C-6869-12CF48BB6EFF}"/>
                </a:ext>
              </a:extLst>
            </p:cNvPr>
            <p:cNvSpPr txBox="1"/>
            <p:nvPr/>
          </p:nvSpPr>
          <p:spPr>
            <a:xfrm>
              <a:off x="2038240" y="6129048"/>
              <a:ext cx="15262489"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A, em sẽ làm gì?</a:t>
              </a:r>
            </a:p>
          </p:txBody>
        </p:sp>
      </p:grpSp>
      <p:sp>
        <p:nvSpPr>
          <p:cNvPr id="20" name="Rectangle: Rounded Corners 19">
            <a:extLst>
              <a:ext uri="{FF2B5EF4-FFF2-40B4-BE49-F238E27FC236}">
                <a16:creationId xmlns:a16="http://schemas.microsoft.com/office/drawing/2014/main" id="{FDD94D2B-779A-7B07-E9E9-E3F0C233DFFA}"/>
              </a:ext>
            </a:extLst>
          </p:cNvPr>
          <p:cNvSpPr/>
          <p:nvPr/>
        </p:nvSpPr>
        <p:spPr>
          <a:xfrm>
            <a:off x="913390" y="6362701"/>
            <a:ext cx="16433020" cy="2151482"/>
          </a:xfrm>
          <a:prstGeom prst="roundRect">
            <a:avLst/>
          </a:prstGeom>
          <a:solidFill>
            <a:srgbClr val="FFF4D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b="1">
                <a:solidFill>
                  <a:schemeClr val="tx1"/>
                </a:solidFill>
                <a:latin typeface="Arial" panose="020B0604020202020204" pitchFamily="34" charset="0"/>
                <a:cs typeface="Arial" panose="020B0604020202020204" pitchFamily="34" charset="0"/>
              </a:rPr>
              <a:t>Tình huống </a:t>
            </a:r>
            <a:r>
              <a:rPr lang="en-US" sz="3400" b="1">
                <a:solidFill>
                  <a:schemeClr val="tx1"/>
                </a:solidFill>
                <a:latin typeface="Arial" panose="020B0604020202020204" pitchFamily="34" charset="0"/>
                <a:cs typeface="Arial" panose="020B0604020202020204" pitchFamily="34" charset="0"/>
              </a:rPr>
              <a:t>2</a:t>
            </a:r>
            <a:r>
              <a:rPr lang="vi-VN" sz="3400" b="1">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Từ nhỏ T thường đi học ở trường gần nhà. Năm nay, gia đình T chuyển đến nơi ở mới và T cũng phải chuyển trường.</a:t>
            </a:r>
          </a:p>
        </p:txBody>
      </p:sp>
      <p:grpSp>
        <p:nvGrpSpPr>
          <p:cNvPr id="25" name="Group 24">
            <a:extLst>
              <a:ext uri="{FF2B5EF4-FFF2-40B4-BE49-F238E27FC236}">
                <a16:creationId xmlns:a16="http://schemas.microsoft.com/office/drawing/2014/main" id="{B3C7AD89-A860-1F1D-EF0D-16D6925A830C}"/>
              </a:ext>
            </a:extLst>
          </p:cNvPr>
          <p:cNvGrpSpPr/>
          <p:nvPr/>
        </p:nvGrpSpPr>
        <p:grpSpPr>
          <a:xfrm>
            <a:off x="1291718" y="8750595"/>
            <a:ext cx="16411776" cy="895350"/>
            <a:chOff x="898364" y="5986012"/>
            <a:chExt cx="16411776" cy="895350"/>
          </a:xfrm>
        </p:grpSpPr>
        <p:pic>
          <p:nvPicPr>
            <p:cNvPr id="26" name="Graphic 25" descr="Back with solid fill">
              <a:extLst>
                <a:ext uri="{FF2B5EF4-FFF2-40B4-BE49-F238E27FC236}">
                  <a16:creationId xmlns:a16="http://schemas.microsoft.com/office/drawing/2014/main" id="{7116043A-320A-3C57-1ADE-871B284279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98364" y="5986012"/>
              <a:ext cx="1193800" cy="895350"/>
            </a:xfrm>
            <a:prstGeom prst="rect">
              <a:avLst/>
            </a:prstGeom>
          </p:spPr>
        </p:pic>
        <p:sp>
          <p:nvSpPr>
            <p:cNvPr id="28" name="TextBox 27">
              <a:extLst>
                <a:ext uri="{FF2B5EF4-FFF2-40B4-BE49-F238E27FC236}">
                  <a16:creationId xmlns:a16="http://schemas.microsoft.com/office/drawing/2014/main" id="{22915C17-ACCA-21AA-95A7-19E8288E0749}"/>
                </a:ext>
              </a:extLst>
            </p:cNvPr>
            <p:cNvSpPr txBox="1"/>
            <p:nvPr/>
          </p:nvSpPr>
          <p:spPr>
            <a:xfrm>
              <a:off x="2038240" y="6152768"/>
              <a:ext cx="15271900"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T, em cần làm gì để thích ứng tốt với sự thay đổi?</a:t>
              </a:r>
            </a:p>
          </p:txBody>
        </p:sp>
      </p:grpSp>
    </p:spTree>
    <p:extLst>
      <p:ext uri="{BB962C8B-B14F-4D97-AF65-F5344CB8AC3E}">
        <p14:creationId xmlns:p14="http://schemas.microsoft.com/office/powerpoint/2010/main" val="41158187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D13C2F-F81A-0D67-3114-8B75DC9C71F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5DCE52A-4FB9-953F-4B3B-8DE3C51B0AA7}"/>
              </a:ext>
            </a:extLst>
          </p:cNvPr>
          <p:cNvGrpSpPr/>
          <p:nvPr/>
        </p:nvGrpSpPr>
        <p:grpSpPr>
          <a:xfrm>
            <a:off x="-2971800" y="495834"/>
            <a:ext cx="14981509" cy="1267130"/>
            <a:chOff x="-2639554" y="259061"/>
            <a:chExt cx="14981509" cy="1267130"/>
          </a:xfrm>
        </p:grpSpPr>
        <p:sp>
          <p:nvSpPr>
            <p:cNvPr id="9" name="Freeform 19">
              <a:extLst>
                <a:ext uri="{FF2B5EF4-FFF2-40B4-BE49-F238E27FC236}">
                  <a16:creationId xmlns:a16="http://schemas.microsoft.com/office/drawing/2014/main" id="{F33E1681-9E9E-6781-A3B4-F53AB698EAFA}"/>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8348439-8DBA-B62C-CED4-D7F9133B397D}"/>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050C4E7-E89F-D0CC-61E7-F6B998F90C89}"/>
              </a:ext>
            </a:extLst>
          </p:cNvPr>
          <p:cNvGrpSpPr/>
          <p:nvPr/>
        </p:nvGrpSpPr>
        <p:grpSpPr>
          <a:xfrm>
            <a:off x="884287" y="2085081"/>
            <a:ext cx="9414623" cy="7458999"/>
            <a:chOff x="1237565" y="1704025"/>
            <a:chExt cx="9465340" cy="7458999"/>
          </a:xfrm>
        </p:grpSpPr>
        <p:sp>
          <p:nvSpPr>
            <p:cNvPr id="13" name="Freeform 4">
              <a:extLst>
                <a:ext uri="{FF2B5EF4-FFF2-40B4-BE49-F238E27FC236}">
                  <a16:creationId xmlns:a16="http://schemas.microsoft.com/office/drawing/2014/main" id="{452FD302-F0F9-05F7-ABF5-BB9563794206}"/>
                </a:ext>
              </a:extLst>
            </p:cNvPr>
            <p:cNvSpPr/>
            <p:nvPr/>
          </p:nvSpPr>
          <p:spPr>
            <a:xfrm>
              <a:off x="1237565" y="2120549"/>
              <a:ext cx="9223535" cy="7042475"/>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21" name="Picture 13">
              <a:extLst>
                <a:ext uri="{FF2B5EF4-FFF2-40B4-BE49-F238E27FC236}">
                  <a16:creationId xmlns:a16="http://schemas.microsoft.com/office/drawing/2014/main" id="{A0911277-4985-8F8B-5173-23221D08D3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95164" y="1704025"/>
              <a:ext cx="907741" cy="891853"/>
            </a:xfrm>
            <a:prstGeom prst="rect">
              <a:avLst/>
            </a:prstGeom>
          </p:spPr>
        </p:pic>
      </p:grpSp>
      <p:sp>
        <p:nvSpPr>
          <p:cNvPr id="22" name="TextBox 21">
            <a:extLst>
              <a:ext uri="{FF2B5EF4-FFF2-40B4-BE49-F238E27FC236}">
                <a16:creationId xmlns:a16="http://schemas.microsoft.com/office/drawing/2014/main" id="{5A61502E-338A-4DAA-B3D1-D96C615E799D}"/>
              </a:ext>
            </a:extLst>
          </p:cNvPr>
          <p:cNvSpPr txBox="1"/>
          <p:nvPr/>
        </p:nvSpPr>
        <p:spPr>
          <a:xfrm>
            <a:off x="1407439" y="4363239"/>
            <a:ext cx="8127810" cy="3671583"/>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Nếu là A, em sẽ nỗ lực để hỗ trợ mẹ và gia đình của mình trong thời gian khó khăn, như giúp đỡ trong việc chăm sóc nhà cửa.</a:t>
            </a:r>
          </a:p>
        </p:txBody>
      </p:sp>
      <p:grpSp>
        <p:nvGrpSpPr>
          <p:cNvPr id="2" name="Group 1">
            <a:extLst>
              <a:ext uri="{FF2B5EF4-FFF2-40B4-BE49-F238E27FC236}">
                <a16:creationId xmlns:a16="http://schemas.microsoft.com/office/drawing/2014/main" id="{38D36C64-8EE3-3238-8732-99DB6C4FAD41}"/>
              </a:ext>
            </a:extLst>
          </p:cNvPr>
          <p:cNvGrpSpPr/>
          <p:nvPr/>
        </p:nvGrpSpPr>
        <p:grpSpPr>
          <a:xfrm>
            <a:off x="304800" y="8823474"/>
            <a:ext cx="1130864" cy="1158974"/>
            <a:chOff x="2760625" y="539208"/>
            <a:chExt cx="1130864" cy="1158974"/>
          </a:xfrm>
        </p:grpSpPr>
        <p:sp>
          <p:nvSpPr>
            <p:cNvPr id="3" name="Freeform 23">
              <a:extLst>
                <a:ext uri="{FF2B5EF4-FFF2-40B4-BE49-F238E27FC236}">
                  <a16:creationId xmlns:a16="http://schemas.microsoft.com/office/drawing/2014/main" id="{60F93E8D-94F0-BB84-1EBB-B3C8A8525C22}"/>
                </a:ext>
              </a:extLst>
            </p:cNvPr>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27">
              <a:extLst>
                <a:ext uri="{FF2B5EF4-FFF2-40B4-BE49-F238E27FC236}">
                  <a16:creationId xmlns:a16="http://schemas.microsoft.com/office/drawing/2014/main" id="{1A44C8F1-C75E-B60E-97CF-004A959EFFF5}"/>
                </a:ext>
              </a:extLst>
            </p:cNvPr>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21BC68DC-A6D6-F21F-D2C9-6641F16BB02B}"/>
              </a:ext>
            </a:extLst>
          </p:cNvPr>
          <p:cNvGrpSpPr/>
          <p:nvPr/>
        </p:nvGrpSpPr>
        <p:grpSpPr>
          <a:xfrm>
            <a:off x="10668001" y="2495378"/>
            <a:ext cx="6781800" cy="7048702"/>
            <a:chOff x="10936926" y="2495378"/>
            <a:chExt cx="6781800" cy="7048702"/>
          </a:xfrm>
        </p:grpSpPr>
        <p:grpSp>
          <p:nvGrpSpPr>
            <p:cNvPr id="30" name="Group 29">
              <a:extLst>
                <a:ext uri="{FF2B5EF4-FFF2-40B4-BE49-F238E27FC236}">
                  <a16:creationId xmlns:a16="http://schemas.microsoft.com/office/drawing/2014/main" id="{FD912903-E4BA-E164-CCB7-0FADBB6F6B2D}"/>
                </a:ext>
              </a:extLst>
            </p:cNvPr>
            <p:cNvGrpSpPr/>
            <p:nvPr/>
          </p:nvGrpSpPr>
          <p:grpSpPr>
            <a:xfrm>
              <a:off x="10936926" y="2495378"/>
              <a:ext cx="6781800" cy="7048702"/>
              <a:chOff x="11384388" y="2547601"/>
              <a:chExt cx="6324600" cy="7048702"/>
            </a:xfrm>
          </p:grpSpPr>
          <p:sp>
            <p:nvSpPr>
              <p:cNvPr id="33" name="Freeform 7">
                <a:extLst>
                  <a:ext uri="{FF2B5EF4-FFF2-40B4-BE49-F238E27FC236}">
                    <a16:creationId xmlns:a16="http://schemas.microsoft.com/office/drawing/2014/main" id="{CDB58178-9F5F-3F55-265B-EE2ADEC361CF}"/>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A57E0083-D82D-A3B1-D3FB-4EF5BE312B5D}"/>
                  </a:ext>
                </a:extLst>
              </p:cNvPr>
              <p:cNvGrpSpPr/>
              <p:nvPr/>
            </p:nvGrpSpPr>
            <p:grpSpPr>
              <a:xfrm>
                <a:off x="11832977" y="2984125"/>
                <a:ext cx="5427420" cy="1867726"/>
                <a:chOff x="1619666" y="3212058"/>
                <a:chExt cx="5427420" cy="1867726"/>
              </a:xfrm>
            </p:grpSpPr>
            <p:sp>
              <p:nvSpPr>
                <p:cNvPr id="35" name="Freeform 10">
                  <a:extLst>
                    <a:ext uri="{FF2B5EF4-FFF2-40B4-BE49-F238E27FC236}">
                      <a16:creationId xmlns:a16="http://schemas.microsoft.com/office/drawing/2014/main" id="{25B0A203-34F8-72A1-742D-36D132EFBD3C}"/>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1DCF10A-C1C8-966E-74BC-DC3C318131A2}"/>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40" name="Picture 39" descr="A cartoon of a child falling off a traffic light&#10;&#10;Description automatically generated">
              <a:extLst>
                <a:ext uri="{FF2B5EF4-FFF2-40B4-BE49-F238E27FC236}">
                  <a16:creationId xmlns:a16="http://schemas.microsoft.com/office/drawing/2014/main" id="{07398C0D-93D1-D8A9-0B70-A689E6DE7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83031" y="5236152"/>
              <a:ext cx="3889587" cy="3889587"/>
            </a:xfrm>
            <a:prstGeom prst="rect">
              <a:avLst/>
            </a:prstGeom>
          </p:spPr>
        </p:pic>
      </p:grpSp>
    </p:spTree>
    <p:extLst>
      <p:ext uri="{BB962C8B-B14F-4D97-AF65-F5344CB8AC3E}">
        <p14:creationId xmlns:p14="http://schemas.microsoft.com/office/powerpoint/2010/main" val="4284514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sp>
        <p:nvSpPr>
          <p:cNvPr id="4" name="Freeform 4"/>
          <p:cNvSpPr/>
          <p:nvPr/>
        </p:nvSpPr>
        <p:spPr>
          <a:xfrm>
            <a:off x="416557" y="247825"/>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9470"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549043"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7291956" y="24782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A77B0C32-0E5E-50B5-4F9F-2AC8D7DBDB22}"/>
              </a:ext>
            </a:extLst>
          </p:cNvPr>
          <p:cNvGrpSpPr/>
          <p:nvPr/>
        </p:nvGrpSpPr>
        <p:grpSpPr>
          <a:xfrm>
            <a:off x="996044" y="2402962"/>
            <a:ext cx="7817834" cy="3411801"/>
            <a:chOff x="833823" y="1889099"/>
            <a:chExt cx="7817834" cy="3411801"/>
          </a:xfrm>
        </p:grpSpPr>
        <p:sp>
          <p:nvSpPr>
            <p:cNvPr id="36" name="Freeform 7">
              <a:extLst>
                <a:ext uri="{FF2B5EF4-FFF2-40B4-BE49-F238E27FC236}">
                  <a16:creationId xmlns:a16="http://schemas.microsoft.com/office/drawing/2014/main" id="{16A2F8E9-804B-402F-42A4-031AB83D0F2E}"/>
                </a:ext>
              </a:extLst>
            </p:cNvPr>
            <p:cNvSpPr/>
            <p:nvPr/>
          </p:nvSpPr>
          <p:spPr>
            <a:xfrm>
              <a:off x="833823" y="1889099"/>
              <a:ext cx="781783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37" name="TextBox 36">
              <a:extLst>
                <a:ext uri="{FF2B5EF4-FFF2-40B4-BE49-F238E27FC236}">
                  <a16:creationId xmlns:a16="http://schemas.microsoft.com/office/drawing/2014/main" id="{1367D06D-77CD-EC46-0FD0-78448355FA20}"/>
                </a:ext>
              </a:extLst>
            </p:cNvPr>
            <p:cNvSpPr txBox="1"/>
            <p:nvPr/>
          </p:nvSpPr>
          <p:spPr>
            <a:xfrm>
              <a:off x="907841" y="2705280"/>
              <a:ext cx="7614195"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en-US" sz="4000">
                  <a:effectLst/>
                  <a:latin typeface="Arial" panose="020B0604020202020204" pitchFamily="34" charset="0"/>
                  <a:ea typeface="Calibri" panose="020F0502020204030204" pitchFamily="34" charset="0"/>
                  <a:cs typeface="Arial" panose="020B0604020202020204" pitchFamily="34" charset="0"/>
                </a:rPr>
                <a:t>Khám phá những đặc điểm tạo nên sự tự tin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1B8E947-67CD-0E7E-FB19-DC21542F2876}"/>
              </a:ext>
            </a:extLst>
          </p:cNvPr>
          <p:cNvGrpSpPr/>
          <p:nvPr/>
        </p:nvGrpSpPr>
        <p:grpSpPr>
          <a:xfrm>
            <a:off x="9393675" y="2402963"/>
            <a:ext cx="8120155" cy="3411800"/>
            <a:chOff x="8935861" y="2543079"/>
            <a:chExt cx="8120155" cy="3411800"/>
          </a:xfrm>
        </p:grpSpPr>
        <p:sp>
          <p:nvSpPr>
            <p:cNvPr id="39" name="Freeform 7">
              <a:extLst>
                <a:ext uri="{FF2B5EF4-FFF2-40B4-BE49-F238E27FC236}">
                  <a16:creationId xmlns:a16="http://schemas.microsoft.com/office/drawing/2014/main" id="{92FF3561-03EC-17BB-38A9-D2D692211A4F}"/>
                </a:ext>
              </a:extLst>
            </p:cNvPr>
            <p:cNvSpPr/>
            <p:nvPr/>
          </p:nvSpPr>
          <p:spPr>
            <a:xfrm>
              <a:off x="8935861" y="2543079"/>
              <a:ext cx="8120155"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40" name="TextBox 11">
              <a:extLst>
                <a:ext uri="{FF2B5EF4-FFF2-40B4-BE49-F238E27FC236}">
                  <a16:creationId xmlns:a16="http://schemas.microsoft.com/office/drawing/2014/main" id="{5C94B296-2F13-6D1C-E28A-4886849CE393}"/>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1" name="TextBox 40">
              <a:extLst>
                <a:ext uri="{FF2B5EF4-FFF2-40B4-BE49-F238E27FC236}">
                  <a16:creationId xmlns:a16="http://schemas.microsoft.com/office/drawing/2014/main" id="{3407B105-93E9-6713-3DF2-E7F5E8C7ECB4}"/>
                </a:ext>
              </a:extLst>
            </p:cNvPr>
            <p:cNvSpPr txBox="1"/>
            <p:nvPr/>
          </p:nvSpPr>
          <p:spPr>
            <a:xfrm>
              <a:off x="9792913" y="3341712"/>
              <a:ext cx="6378252"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Thể hiện sự tự tin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FD36D33B-7A3A-3546-D853-65CE491D8C90}"/>
              </a:ext>
            </a:extLst>
          </p:cNvPr>
          <p:cNvGrpSpPr/>
          <p:nvPr/>
        </p:nvGrpSpPr>
        <p:grpSpPr>
          <a:xfrm>
            <a:off x="3764530" y="0"/>
            <a:ext cx="10758940" cy="1735078"/>
            <a:chOff x="3677277" y="831974"/>
            <a:chExt cx="10758940" cy="1735078"/>
          </a:xfrm>
        </p:grpSpPr>
        <p:sp>
          <p:nvSpPr>
            <p:cNvPr id="43" name="Freeform 3">
              <a:extLst>
                <a:ext uri="{FF2B5EF4-FFF2-40B4-BE49-F238E27FC236}">
                  <a16:creationId xmlns:a16="http://schemas.microsoft.com/office/drawing/2014/main" id="{186075CC-B7DA-03E3-98C7-43908FCA44D8}"/>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44" name="TextBox 43">
              <a:extLst>
                <a:ext uri="{FF2B5EF4-FFF2-40B4-BE49-F238E27FC236}">
                  <a16:creationId xmlns:a16="http://schemas.microsoft.com/office/drawing/2014/main" id="{6B69E683-42B9-A642-F890-B7EA51C271C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9C270154-D878-3BA1-DC76-A9DAB027C76D}"/>
              </a:ext>
            </a:extLst>
          </p:cNvPr>
          <p:cNvGrpSpPr/>
          <p:nvPr/>
        </p:nvGrpSpPr>
        <p:grpSpPr>
          <a:xfrm>
            <a:off x="968243" y="6206121"/>
            <a:ext cx="7817834" cy="3411802"/>
            <a:chOff x="833823" y="2244226"/>
            <a:chExt cx="7817834" cy="3411802"/>
          </a:xfrm>
        </p:grpSpPr>
        <p:sp>
          <p:nvSpPr>
            <p:cNvPr id="46" name="Freeform 7">
              <a:extLst>
                <a:ext uri="{FF2B5EF4-FFF2-40B4-BE49-F238E27FC236}">
                  <a16:creationId xmlns:a16="http://schemas.microsoft.com/office/drawing/2014/main" id="{FB9EB50C-8A55-4EE2-5211-76D654DF9AD8}"/>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47" name="TextBox 46">
              <a:extLst>
                <a:ext uri="{FF2B5EF4-FFF2-40B4-BE49-F238E27FC236}">
                  <a16:creationId xmlns:a16="http://schemas.microsoft.com/office/drawing/2014/main" id="{5D243E77-79FE-D3A4-5470-33022639287C}"/>
                </a:ext>
              </a:extLst>
            </p:cNvPr>
            <p:cNvSpPr txBox="1"/>
            <p:nvPr/>
          </p:nvSpPr>
          <p:spPr>
            <a:xfrm>
              <a:off x="1530584" y="2575997"/>
              <a:ext cx="6424309"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Phân tích điểm mạnh, điểm yếu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3B1B5B0-7BE0-B8C8-E0FE-3A91E10DACE2}"/>
              </a:ext>
            </a:extLst>
          </p:cNvPr>
          <p:cNvGrpSpPr/>
          <p:nvPr/>
        </p:nvGrpSpPr>
        <p:grpSpPr>
          <a:xfrm>
            <a:off x="9365875" y="6206120"/>
            <a:ext cx="8147956" cy="3411802"/>
            <a:chOff x="8935862" y="2898204"/>
            <a:chExt cx="8147956" cy="3411802"/>
          </a:xfrm>
        </p:grpSpPr>
        <p:sp>
          <p:nvSpPr>
            <p:cNvPr id="49" name="Freeform 7">
              <a:extLst>
                <a:ext uri="{FF2B5EF4-FFF2-40B4-BE49-F238E27FC236}">
                  <a16:creationId xmlns:a16="http://schemas.microsoft.com/office/drawing/2014/main" id="{DC0CC0F8-87E9-C7AA-50F3-516376C9C3F6}"/>
                </a:ext>
              </a:extLst>
            </p:cNvPr>
            <p:cNvSpPr/>
            <p:nvPr/>
          </p:nvSpPr>
          <p:spPr>
            <a:xfrm>
              <a:off x="8935862" y="2898204"/>
              <a:ext cx="8147956"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50" name="TextBox 11">
              <a:extLst>
                <a:ext uri="{FF2B5EF4-FFF2-40B4-BE49-F238E27FC236}">
                  <a16:creationId xmlns:a16="http://schemas.microsoft.com/office/drawing/2014/main" id="{B4DD1D23-B22F-12DC-CFC0-BE607BA6BA59}"/>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1" name="TextBox 50">
              <a:extLst>
                <a:ext uri="{FF2B5EF4-FFF2-40B4-BE49-F238E27FC236}">
                  <a16:creationId xmlns:a16="http://schemas.microsoft.com/office/drawing/2014/main" id="{8B48A128-F939-6302-3BED-A46EA3107920}"/>
                </a:ext>
              </a:extLst>
            </p:cNvPr>
            <p:cNvSpPr txBox="1"/>
            <p:nvPr/>
          </p:nvSpPr>
          <p:spPr>
            <a:xfrm>
              <a:off x="9692346" y="3229976"/>
              <a:ext cx="6662785"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Điều chỉnh bản thân để thích ứng với sự thay đổi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1+#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D13C2F-F81A-0D67-3114-8B75DC9C71F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5DCE52A-4FB9-953F-4B3B-8DE3C51B0AA7}"/>
              </a:ext>
            </a:extLst>
          </p:cNvPr>
          <p:cNvGrpSpPr/>
          <p:nvPr/>
        </p:nvGrpSpPr>
        <p:grpSpPr>
          <a:xfrm>
            <a:off x="-2971800" y="495834"/>
            <a:ext cx="14981509" cy="1267130"/>
            <a:chOff x="-2639554" y="259061"/>
            <a:chExt cx="14981509" cy="1267130"/>
          </a:xfrm>
        </p:grpSpPr>
        <p:sp>
          <p:nvSpPr>
            <p:cNvPr id="9" name="Freeform 19">
              <a:extLst>
                <a:ext uri="{FF2B5EF4-FFF2-40B4-BE49-F238E27FC236}">
                  <a16:creationId xmlns:a16="http://schemas.microsoft.com/office/drawing/2014/main" id="{F33E1681-9E9E-6781-A3B4-F53AB698EAFA}"/>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8348439-8DBA-B62C-CED4-D7F9133B397D}"/>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196423A-59DC-415C-846E-F0773033907A}"/>
              </a:ext>
            </a:extLst>
          </p:cNvPr>
          <p:cNvGrpSpPr/>
          <p:nvPr/>
        </p:nvGrpSpPr>
        <p:grpSpPr>
          <a:xfrm>
            <a:off x="569274" y="2049451"/>
            <a:ext cx="10089682" cy="7741715"/>
            <a:chOff x="920855" y="1668395"/>
            <a:chExt cx="10144036" cy="7741715"/>
          </a:xfrm>
        </p:grpSpPr>
        <p:sp>
          <p:nvSpPr>
            <p:cNvPr id="12" name="Freeform 4">
              <a:extLst>
                <a:ext uri="{FF2B5EF4-FFF2-40B4-BE49-F238E27FC236}">
                  <a16:creationId xmlns:a16="http://schemas.microsoft.com/office/drawing/2014/main" id="{1130F42D-73A9-7D19-B09F-3A148B8351A9}"/>
                </a:ext>
              </a:extLst>
            </p:cNvPr>
            <p:cNvSpPr/>
            <p:nvPr/>
          </p:nvSpPr>
          <p:spPr>
            <a:xfrm>
              <a:off x="920855" y="2035998"/>
              <a:ext cx="9864568" cy="7374112"/>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15" name="Picture 13">
              <a:extLst>
                <a:ext uri="{FF2B5EF4-FFF2-40B4-BE49-F238E27FC236}">
                  <a16:creationId xmlns:a16="http://schemas.microsoft.com/office/drawing/2014/main" id="{02F96974-1A1F-8BEC-FBAC-4A765C3495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57150" y="1668395"/>
              <a:ext cx="907741" cy="891853"/>
            </a:xfrm>
            <a:prstGeom prst="rect">
              <a:avLst/>
            </a:prstGeom>
          </p:spPr>
        </p:pic>
      </p:grpSp>
      <p:sp>
        <p:nvSpPr>
          <p:cNvPr id="16" name="TextBox 15">
            <a:extLst>
              <a:ext uri="{FF2B5EF4-FFF2-40B4-BE49-F238E27FC236}">
                <a16:creationId xmlns:a16="http://schemas.microsoft.com/office/drawing/2014/main" id="{864C3393-BDD2-D663-6546-B4ED6CD951B0}"/>
              </a:ext>
            </a:extLst>
          </p:cNvPr>
          <p:cNvSpPr txBox="1"/>
          <p:nvPr/>
        </p:nvSpPr>
        <p:spPr>
          <a:xfrm>
            <a:off x="912117" y="2592090"/>
            <a:ext cx="9126023" cy="7024039"/>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400" b="1" i="1">
                <a:latin typeface="Arial" panose="020B0604020202020204" pitchFamily="34" charset="0"/>
                <a:ea typeface="Calibri" panose="020F0502020204030204" pitchFamily="34" charset="0"/>
                <a:cs typeface="Arial" panose="020B0604020202020204" pitchFamily="34" charset="0"/>
              </a:rPr>
              <a:t>Nếu là </a:t>
            </a:r>
            <a:r>
              <a:rPr lang="en-US" sz="3400" b="1" i="1">
                <a:latin typeface="Arial" panose="020B0604020202020204" pitchFamily="34" charset="0"/>
                <a:ea typeface="Calibri" panose="020F0502020204030204" pitchFamily="34" charset="0"/>
                <a:cs typeface="Arial" panose="020B0604020202020204" pitchFamily="34" charset="0"/>
              </a:rPr>
              <a:t>T</a:t>
            </a:r>
            <a:r>
              <a:rPr lang="vi-VN" sz="3400" b="1" i="1">
                <a:latin typeface="Arial" panose="020B0604020202020204" pitchFamily="34" charset="0"/>
                <a:ea typeface="Calibri" panose="020F0502020204030204" pitchFamily="34" charset="0"/>
                <a:cs typeface="Arial" panose="020B0604020202020204" pitchFamily="34" charset="0"/>
              </a:rPr>
              <a:t>, em </a:t>
            </a:r>
            <a:r>
              <a:rPr lang="en-US" sz="3400" b="1" i="1">
                <a:latin typeface="Arial" panose="020B0604020202020204" pitchFamily="34" charset="0"/>
                <a:ea typeface="Calibri" panose="020F0502020204030204" pitchFamily="34" charset="0"/>
                <a:cs typeface="Arial" panose="020B0604020202020204" pitchFamily="34" charset="0"/>
              </a:rPr>
              <a:t>sẽ</a:t>
            </a:r>
            <a:r>
              <a:rPr lang="vi-VN" sz="3400" b="1" i="1">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Xem đây như một cơ hội để tìm hiểu về môi trường mới, gặp gỡ những người mới và khám phá những thứ mới.</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Tham gia vào các hoạt động ở trường mới để kết nối với bạn bè mới và xây dựng mối quan hệ.</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Giữ cho mình một thái độ tích cực và luôn cố gắng hòa nhập với cộng đồng mới.</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Học tập tình huống mới và nỗ lực để hiểu và thích ứng với các giáo viên và học sinh mới</a:t>
            </a:r>
            <a:r>
              <a:rPr lang="en-US" sz="3000">
                <a:latin typeface="Arial" panose="020B0604020202020204" pitchFamily="34" charset="0"/>
                <a:ea typeface="Calibri" panose="020F0502020204030204" pitchFamily="34" charset="0"/>
                <a:cs typeface="Arial" panose="020B0604020202020204" pitchFamily="34" charset="0"/>
              </a:rPr>
              <a:t>.</a:t>
            </a:r>
            <a:endParaRPr lang="vi-VN" sz="3000">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14EB1C0-2034-BD73-1DE4-BB1EFBC72C9D}"/>
              </a:ext>
            </a:extLst>
          </p:cNvPr>
          <p:cNvGrpSpPr/>
          <p:nvPr/>
        </p:nvGrpSpPr>
        <p:grpSpPr>
          <a:xfrm>
            <a:off x="304800" y="8823474"/>
            <a:ext cx="1130864" cy="1158974"/>
            <a:chOff x="2760625" y="539208"/>
            <a:chExt cx="1130864" cy="1158974"/>
          </a:xfrm>
        </p:grpSpPr>
        <p:sp>
          <p:nvSpPr>
            <p:cNvPr id="28" name="Freeform 23">
              <a:extLst>
                <a:ext uri="{FF2B5EF4-FFF2-40B4-BE49-F238E27FC236}">
                  <a16:creationId xmlns:a16="http://schemas.microsoft.com/office/drawing/2014/main" id="{DEA07A5C-17CE-7DE9-19CE-3A130584E967}"/>
                </a:ext>
              </a:extLst>
            </p:cNvPr>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Freeform 27">
              <a:extLst>
                <a:ext uri="{FF2B5EF4-FFF2-40B4-BE49-F238E27FC236}">
                  <a16:creationId xmlns:a16="http://schemas.microsoft.com/office/drawing/2014/main" id="{5E7D14CE-8ECD-04D7-1056-D2C492E38C39}"/>
                </a:ext>
              </a:extLst>
            </p:cNvPr>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B541942-94D5-6AC9-EDE9-4B819B27ECFB}"/>
              </a:ext>
            </a:extLst>
          </p:cNvPr>
          <p:cNvGrpSpPr/>
          <p:nvPr/>
        </p:nvGrpSpPr>
        <p:grpSpPr>
          <a:xfrm>
            <a:off x="10936926" y="2540443"/>
            <a:ext cx="6781800" cy="7048702"/>
            <a:chOff x="10936926" y="2540443"/>
            <a:chExt cx="6781800" cy="7048702"/>
          </a:xfrm>
        </p:grpSpPr>
        <p:grpSp>
          <p:nvGrpSpPr>
            <p:cNvPr id="19" name="Group 18">
              <a:extLst>
                <a:ext uri="{FF2B5EF4-FFF2-40B4-BE49-F238E27FC236}">
                  <a16:creationId xmlns:a16="http://schemas.microsoft.com/office/drawing/2014/main" id="{3EF8DEB5-11D4-E71D-F5E5-63585EBD59C3}"/>
                </a:ext>
              </a:extLst>
            </p:cNvPr>
            <p:cNvGrpSpPr/>
            <p:nvPr/>
          </p:nvGrpSpPr>
          <p:grpSpPr>
            <a:xfrm>
              <a:off x="10936926" y="2540443"/>
              <a:ext cx="6781800" cy="7048702"/>
              <a:chOff x="11384388" y="2547601"/>
              <a:chExt cx="6324600" cy="7048702"/>
            </a:xfrm>
          </p:grpSpPr>
          <p:sp>
            <p:nvSpPr>
              <p:cNvPr id="23" name="Freeform 7">
                <a:extLst>
                  <a:ext uri="{FF2B5EF4-FFF2-40B4-BE49-F238E27FC236}">
                    <a16:creationId xmlns:a16="http://schemas.microsoft.com/office/drawing/2014/main" id="{812930C5-CBAE-118F-F47A-697F0F2B8582}"/>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0386ED36-DF34-7F51-9504-0BFB4108029F}"/>
                  </a:ext>
                </a:extLst>
              </p:cNvPr>
              <p:cNvGrpSpPr/>
              <p:nvPr/>
            </p:nvGrpSpPr>
            <p:grpSpPr>
              <a:xfrm>
                <a:off x="11832977" y="2984125"/>
                <a:ext cx="5427420" cy="1867726"/>
                <a:chOff x="1619666" y="3212058"/>
                <a:chExt cx="5427420" cy="1867726"/>
              </a:xfrm>
            </p:grpSpPr>
            <p:sp>
              <p:nvSpPr>
                <p:cNvPr id="25" name="Freeform 10">
                  <a:extLst>
                    <a:ext uri="{FF2B5EF4-FFF2-40B4-BE49-F238E27FC236}">
                      <a16:creationId xmlns:a16="http://schemas.microsoft.com/office/drawing/2014/main" id="{DB2AC548-B01F-B90D-90E5-BBB2C8BF62A2}"/>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E3FF851-8AC7-F7D0-236B-0AD25088CD11}"/>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2</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32" name="Picture 31" descr="A cartoon of a child&#10;&#10;Description automatically generated">
              <a:extLst>
                <a:ext uri="{FF2B5EF4-FFF2-40B4-BE49-F238E27FC236}">
                  <a16:creationId xmlns:a16="http://schemas.microsoft.com/office/drawing/2014/main" id="{16FE3B56-8173-094B-710E-DFC5E51007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6251" y="5539058"/>
              <a:ext cx="5543148" cy="3399797"/>
            </a:xfrm>
            <a:prstGeom prst="rect">
              <a:avLst/>
            </a:prstGeom>
          </p:spPr>
        </p:pic>
      </p:grpSp>
    </p:spTree>
    <p:extLst>
      <p:ext uri="{BB962C8B-B14F-4D97-AF65-F5344CB8AC3E}">
        <p14:creationId xmlns:p14="http://schemas.microsoft.com/office/powerpoint/2010/main" val="24214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wipe(left)">
                                      <p:cBhvr>
                                        <p:cTn id="25" dur="500"/>
                                        <p:tgtEl>
                                          <p:spTgt spid="16">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left)">
                                      <p:cBhvr>
                                        <p:cTn id="29" dur="500"/>
                                        <p:tgtEl>
                                          <p:spTgt spid="16">
                                            <p:txEl>
                                              <p:pRg st="2" end="2"/>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wipe(left)">
                                      <p:cBhvr>
                                        <p:cTn id="3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79812" y="300082"/>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6854D1F-80D4-6E6C-2498-02B7CBCE1BF4}"/>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3">
            <a:extLst>
              <a:ext uri="{FF2B5EF4-FFF2-40B4-BE49-F238E27FC236}">
                <a16:creationId xmlns:a16="http://schemas.microsoft.com/office/drawing/2014/main" id="{62788C81-547C-A599-60B7-1F0ED4899FFD}"/>
              </a:ext>
            </a:extLst>
          </p:cNvPr>
          <p:cNvSpPr/>
          <p:nvPr/>
        </p:nvSpPr>
        <p:spPr>
          <a:xfrm>
            <a:off x="1143000" y="1687612"/>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E2F1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5">
            <a:extLst>
              <a:ext uri="{FF2B5EF4-FFF2-40B4-BE49-F238E27FC236}">
                <a16:creationId xmlns:a16="http://schemas.microsoft.com/office/drawing/2014/main" id="{4282B08D-5B8A-0F97-9B24-395EB2787445}"/>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1DCD0A5C-BD8F-F5E0-5DC0-D16247A61678}"/>
              </a:ext>
            </a:extLst>
          </p:cNvPr>
          <p:cNvGrpSpPr/>
          <p:nvPr/>
        </p:nvGrpSpPr>
        <p:grpSpPr>
          <a:xfrm>
            <a:off x="5867400" y="1092405"/>
            <a:ext cx="7276528" cy="1244189"/>
            <a:chOff x="5844711" y="1270945"/>
            <a:chExt cx="7276528" cy="1244189"/>
          </a:xfrm>
        </p:grpSpPr>
        <p:pic>
          <p:nvPicPr>
            <p:cNvPr id="20" name="Picture 9">
              <a:extLst>
                <a:ext uri="{FF2B5EF4-FFF2-40B4-BE49-F238E27FC236}">
                  <a16:creationId xmlns:a16="http://schemas.microsoft.com/office/drawing/2014/main" id="{1777CE24-C1A2-7EDF-6838-AEDC2FA488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3946" y="1270945"/>
              <a:ext cx="6951410" cy="1244189"/>
            </a:xfrm>
            <a:prstGeom prst="rect">
              <a:avLst/>
            </a:prstGeom>
          </p:spPr>
        </p:pic>
        <p:sp>
          <p:nvSpPr>
            <p:cNvPr id="21" name="TextBox 20">
              <a:extLst>
                <a:ext uri="{FF2B5EF4-FFF2-40B4-BE49-F238E27FC236}">
                  <a16:creationId xmlns:a16="http://schemas.microsoft.com/office/drawing/2014/main" id="{B714C628-9F80-F1B0-5A24-B5BB5A77FAC8}"/>
                </a:ext>
              </a:extLst>
            </p:cNvPr>
            <p:cNvSpPr txBox="1"/>
            <p:nvPr/>
          </p:nvSpPr>
          <p:spPr>
            <a:xfrm>
              <a:off x="5844711" y="1385207"/>
              <a:ext cx="7276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grpSp>
      <p:sp>
        <p:nvSpPr>
          <p:cNvPr id="22" name="TextBox 21">
            <a:extLst>
              <a:ext uri="{FF2B5EF4-FFF2-40B4-BE49-F238E27FC236}">
                <a16:creationId xmlns:a16="http://schemas.microsoft.com/office/drawing/2014/main" id="{9CDED2DC-AC20-16FB-2F6E-001532E6F61B}"/>
              </a:ext>
            </a:extLst>
          </p:cNvPr>
          <p:cNvSpPr txBox="1"/>
          <p:nvPr/>
        </p:nvSpPr>
        <p:spPr>
          <a:xfrm>
            <a:off x="6855974" y="2817539"/>
            <a:ext cx="9908026"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Học sinh cần điều chỉnh bản thân một cách phù hợp để thích ứng với sự thay đổi của cuộc sống.</a:t>
            </a: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Phải luôn tìm kiếm cơ hội để phát triển bản thân, thể hiện khả năng, thế mạnh và khám phá những kiến thức mới.</a:t>
            </a:r>
          </a:p>
        </p:txBody>
      </p:sp>
      <p:grpSp>
        <p:nvGrpSpPr>
          <p:cNvPr id="25" name="Group 24">
            <a:extLst>
              <a:ext uri="{FF2B5EF4-FFF2-40B4-BE49-F238E27FC236}">
                <a16:creationId xmlns:a16="http://schemas.microsoft.com/office/drawing/2014/main" id="{76539032-41C8-615D-0620-75CC6FE67FCC}"/>
              </a:ext>
            </a:extLst>
          </p:cNvPr>
          <p:cNvGrpSpPr/>
          <p:nvPr/>
        </p:nvGrpSpPr>
        <p:grpSpPr>
          <a:xfrm>
            <a:off x="1793423" y="3764645"/>
            <a:ext cx="4658507" cy="3853963"/>
            <a:chOff x="1793423" y="3764645"/>
            <a:chExt cx="4658507" cy="3853963"/>
          </a:xfrm>
        </p:grpSpPr>
        <p:grpSp>
          <p:nvGrpSpPr>
            <p:cNvPr id="26" name="Group 8">
              <a:extLst>
                <a:ext uri="{FF2B5EF4-FFF2-40B4-BE49-F238E27FC236}">
                  <a16:creationId xmlns:a16="http://schemas.microsoft.com/office/drawing/2014/main" id="{39C5B69F-9384-452A-3BFC-28075591C933}"/>
                </a:ext>
              </a:extLst>
            </p:cNvPr>
            <p:cNvGrpSpPr/>
            <p:nvPr/>
          </p:nvGrpSpPr>
          <p:grpSpPr>
            <a:xfrm>
              <a:off x="1793423" y="3764645"/>
              <a:ext cx="4658507" cy="3853963"/>
              <a:chOff x="0" y="0"/>
              <a:chExt cx="1100661" cy="893945"/>
            </a:xfrm>
          </p:grpSpPr>
          <p:sp>
            <p:nvSpPr>
              <p:cNvPr id="28" name="Freeform 9">
                <a:extLst>
                  <a:ext uri="{FF2B5EF4-FFF2-40B4-BE49-F238E27FC236}">
                    <a16:creationId xmlns:a16="http://schemas.microsoft.com/office/drawing/2014/main" id="{BC305F55-7ED7-0766-82E8-73699254310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id="{9FA00D00-4E1C-204C-021B-C9FE8BB44909}"/>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Picture 14">
              <a:extLst>
                <a:ext uri="{FF2B5EF4-FFF2-40B4-BE49-F238E27FC236}">
                  <a16:creationId xmlns:a16="http://schemas.microsoft.com/office/drawing/2014/main" id="{B7A25576-168F-4A9E-2202-12A5A701D1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70230" y="4123857"/>
              <a:ext cx="3064810" cy="3337912"/>
            </a:xfrm>
            <a:prstGeom prst="rect">
              <a:avLst/>
            </a:prstGeom>
          </p:spPr>
        </p:pic>
      </p:grpSp>
    </p:spTree>
    <p:extLst>
      <p:ext uri="{BB962C8B-B14F-4D97-AF65-F5344CB8AC3E}">
        <p14:creationId xmlns:p14="http://schemas.microsoft.com/office/powerpoint/2010/main" val="9521046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wipe(left)">
                                      <p:cBhvr>
                                        <p:cTn id="18" dur="500"/>
                                        <p:tgtEl>
                                          <p:spTgt spid="22">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left)">
                                      <p:cBhvr>
                                        <p:cTn id="2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177" y="1559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1FB7E3A-D699-E68B-62A2-41DB6C7F8F24}"/>
              </a:ext>
            </a:extLst>
          </p:cNvPr>
          <p:cNvSpPr txBox="1"/>
          <p:nvPr/>
        </p:nvSpPr>
        <p:spPr>
          <a:xfrm>
            <a:off x="1524198" y="559536"/>
            <a:ext cx="15490304"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Nhận xét các phương án điều chỉnh bản thân của các bạn và rút ra bài học cho bản thân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4E4022D-FC7C-9E86-0244-5310A86EA3AD}"/>
              </a:ext>
            </a:extLst>
          </p:cNvPr>
          <p:cNvGrpSpPr/>
          <p:nvPr/>
        </p:nvGrpSpPr>
        <p:grpSpPr>
          <a:xfrm>
            <a:off x="6760029" y="3009900"/>
            <a:ext cx="10668000" cy="6106080"/>
            <a:chOff x="6787756" y="2045892"/>
            <a:chExt cx="10668000" cy="6106080"/>
          </a:xfrm>
        </p:grpSpPr>
        <p:sp>
          <p:nvSpPr>
            <p:cNvPr id="7" name="Speech Bubble: Rectangle with Corners Rounded 6">
              <a:extLst>
                <a:ext uri="{FF2B5EF4-FFF2-40B4-BE49-F238E27FC236}">
                  <a16:creationId xmlns:a16="http://schemas.microsoft.com/office/drawing/2014/main" id="{DBE88708-53C4-21D4-FC20-B940967FB084}"/>
                </a:ext>
              </a:extLst>
            </p:cNvPr>
            <p:cNvSpPr/>
            <p:nvPr/>
          </p:nvSpPr>
          <p:spPr>
            <a:xfrm>
              <a:off x="6787756" y="2705100"/>
              <a:ext cx="10668000" cy="5446872"/>
            </a:xfrm>
            <a:prstGeom prst="wedgeRoundRectCallout">
              <a:avLst>
                <a:gd name="adj1" fmla="val -60605"/>
                <a:gd name="adj2" fmla="val 45392"/>
                <a:gd name="adj3" fmla="val 16667"/>
              </a:avLst>
            </a:prstGeom>
            <a:solidFill>
              <a:srgbClr val="FFF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ình chọn những cách điều chỉnh bản thân mà mình thích nhất trong các cách mà các bạn đã trình bày</a:t>
              </a:r>
              <a:endParaRPr lang="en-US" sz="4400" i="1"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8147E4BC-BFB1-1F83-DAAC-D25EEB71D1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00811" y="2045892"/>
              <a:ext cx="1041890" cy="1071101"/>
            </a:xfrm>
            <a:prstGeom prst="rect">
              <a:avLst/>
            </a:prstGeom>
          </p:spPr>
        </p:pic>
      </p:grpSp>
      <p:pic>
        <p:nvPicPr>
          <p:cNvPr id="9" name="Picture 8" descr="A picture containing vector graphics&#10;&#10;Description automatically generated">
            <a:extLst>
              <a:ext uri="{FF2B5EF4-FFF2-40B4-BE49-F238E27FC236}">
                <a16:creationId xmlns:a16="http://schemas.microsoft.com/office/drawing/2014/main" id="{F5AC1707-826E-9E9A-87A7-56687D5C5BB9}"/>
              </a:ext>
            </a:extLst>
          </p:cNvPr>
          <p:cNvPicPr>
            <a:picLocks noChangeAspect="1"/>
          </p:cNvPicPr>
          <p:nvPr/>
        </p:nvPicPr>
        <p:blipFill rotWithShape="1">
          <a:blip r:embed="rId8">
            <a:extLst>
              <a:ext uri="{28A0092B-C50C-407E-A947-70E740481C1C}">
                <a14:useLocalDpi xmlns:a14="http://schemas.microsoft.com/office/drawing/2010/main" val="0"/>
              </a:ext>
            </a:extLst>
          </a:blip>
          <a:srcRect l="5596" r="11864"/>
          <a:stretch/>
        </p:blipFill>
        <p:spPr>
          <a:xfrm>
            <a:off x="838200" y="4991100"/>
            <a:ext cx="4495800" cy="5446872"/>
          </a:xfrm>
          <a:prstGeom prst="rect">
            <a:avLst/>
          </a:prstGeom>
        </p:spPr>
      </p:pic>
    </p:spTree>
    <p:extLst>
      <p:ext uri="{BB962C8B-B14F-4D97-AF65-F5344CB8AC3E}">
        <p14:creationId xmlns:p14="http://schemas.microsoft.com/office/powerpoint/2010/main" val="32786574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79812" y="300082"/>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F65F2D8-F700-B865-C7D7-94C0D9190623}"/>
              </a:ext>
            </a:extLst>
          </p:cNvPr>
          <p:cNvSpPr txBox="1"/>
          <p:nvPr/>
        </p:nvSpPr>
        <p:spPr>
          <a:xfrm>
            <a:off x="679583" y="2100766"/>
            <a:ext cx="16869460"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học sinh cần có riêng một kế hoạch cụ thể, phù hợp cho việc điều chỉnh bản thân để thích ứng với sự thay đổi của cuộc sống.</a:t>
            </a:r>
          </a:p>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Lắng nghe, học hỏi và rút ra bài học cho bản thân trong quá trình thực hiện điều chỉnh bản thân để tìm ra những cách điều chỉnh hiệu quả.</a:t>
            </a:r>
          </a:p>
        </p:txBody>
      </p:sp>
      <p:pic>
        <p:nvPicPr>
          <p:cNvPr id="13" name="Picture 12" descr="A group of cartoon children holding hands&#10;&#10;Description automatically generated">
            <a:extLst>
              <a:ext uri="{FF2B5EF4-FFF2-40B4-BE49-F238E27FC236}">
                <a16:creationId xmlns:a16="http://schemas.microsoft.com/office/drawing/2014/main" id="{B7B3744B-A366-F96D-6F3A-E6D906D9D47E}"/>
              </a:ext>
            </a:extLst>
          </p:cNvPr>
          <p:cNvPicPr>
            <a:picLocks noChangeAspect="1"/>
          </p:cNvPicPr>
          <p:nvPr/>
        </p:nvPicPr>
        <p:blipFill rotWithShape="1">
          <a:blip r:embed="rId4">
            <a:extLst>
              <a:ext uri="{28A0092B-C50C-407E-A947-70E740481C1C}">
                <a14:useLocalDpi xmlns:a14="http://schemas.microsoft.com/office/drawing/2010/main" val="0"/>
              </a:ext>
            </a:extLst>
          </a:blip>
          <a:srcRect t="23504" b="25061"/>
          <a:stretch/>
        </p:blipFill>
        <p:spPr>
          <a:xfrm>
            <a:off x="2121059" y="5981700"/>
            <a:ext cx="14045882" cy="4635721"/>
          </a:xfrm>
          <a:prstGeom prst="rect">
            <a:avLst/>
          </a:prstGeom>
        </p:spPr>
      </p:pic>
      <p:sp>
        <p:nvSpPr>
          <p:cNvPr id="14" name="TextBox 13">
            <a:extLst>
              <a:ext uri="{FF2B5EF4-FFF2-40B4-BE49-F238E27FC236}">
                <a16:creationId xmlns:a16="http://schemas.microsoft.com/office/drawing/2014/main" id="{20BDC670-DF2D-6CEA-2058-41F15B8DB541}"/>
              </a:ext>
            </a:extLst>
          </p:cNvPr>
          <p:cNvSpPr txBox="1"/>
          <p:nvPr/>
        </p:nvSpPr>
        <p:spPr>
          <a:xfrm>
            <a:off x="876300" y="1115881"/>
            <a:ext cx="16535399" cy="984885"/>
          </a:xfrm>
          <a:prstGeom prst="rect">
            <a:avLst/>
          </a:prstGeom>
          <a:noFill/>
        </p:spPr>
        <p:txBody>
          <a:bodyPr wrap="square">
            <a:spAutoFit/>
          </a:bodyPr>
          <a:lstStyle/>
          <a:p>
            <a:pPr algn="ctr"/>
            <a:r>
              <a:rPr lang="en-US" sz="5800" b="1">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71635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738956" y="1653987"/>
            <a:ext cx="10371824" cy="6979026"/>
          </a:xfrm>
          <a:prstGeom prst="rect">
            <a:avLst/>
          </a:prstGeom>
        </p:spPr>
        <p:txBody>
          <a:bodyPr wrap="square" lIns="0" tIns="0" rIns="0" bIns="0" rtlCol="0" anchor="t">
            <a:spAutoFit/>
          </a:bodyPr>
          <a:lstStyle/>
          <a:p>
            <a:pPr algn="ctr">
              <a:lnSpc>
                <a:spcPct val="150000"/>
              </a:lnSpc>
            </a:pPr>
            <a:r>
              <a:rPr lang="vi-VN" sz="60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6</a:t>
            </a:r>
            <a:r>
              <a:rPr lang="vi-VN" sz="60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Thực hiện một số biện pháp quản lí cảm xúc và ứng xử hợp lí trong các tình huống giao tiếp khác nhau</a:t>
            </a:r>
            <a:endParaRPr lang="vi-VN"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28509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76030" y="123820"/>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485442" y="1744848"/>
            <a:ext cx="14983158" cy="1759577"/>
          </a:xfrm>
          <a:prstGeom prst="accentBorderCallout1">
            <a:avLst>
              <a:gd name="adj1" fmla="val 18750"/>
              <a:gd name="adj2" fmla="val -3127"/>
              <a:gd name="adj3" fmla="val 17954"/>
              <a:gd name="adj4" fmla="val -17509"/>
            </a:avLst>
          </a:prstGeom>
          <a:solidFill>
            <a:srgbClr val="FFF8E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Điều chỉnh các hành động của cơ thể để quản lí cảm xúc</a:t>
            </a: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F4BAB3-C227-2D2E-A303-CBF9D54147DB}"/>
              </a:ext>
            </a:extLst>
          </p:cNvPr>
          <p:cNvSpPr txBox="1"/>
          <p:nvPr/>
        </p:nvSpPr>
        <p:spPr>
          <a:xfrm>
            <a:off x="1543431" y="647410"/>
            <a:ext cx="15488966" cy="738664"/>
          </a:xfrm>
          <a:prstGeom prst="rect">
            <a:avLst/>
          </a:prstGeom>
          <a:noFill/>
        </p:spPr>
        <p:txBody>
          <a:bodyPr wrap="square">
            <a:spAutoFit/>
          </a:bodyPr>
          <a:lstStyle/>
          <a:p>
            <a:pPr lvl="0" algn="ctr">
              <a:spcAft>
                <a:spcPts val="1000"/>
              </a:spcAft>
              <a:defRPr/>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Thực hiện một số biện pháp để quản lí cảm xúc</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A7EDEE-35B9-294B-79E6-2ED964E78594}"/>
              </a:ext>
            </a:extLst>
          </p:cNvPr>
          <p:cNvSpPr txBox="1"/>
          <p:nvPr/>
        </p:nvSpPr>
        <p:spPr>
          <a:xfrm>
            <a:off x="485442" y="3751137"/>
            <a:ext cx="16354758" cy="173829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800" b="1">
                <a:latin typeface="Arial" panose="020B0604020202020204" pitchFamily="34" charset="0"/>
                <a:cs typeface="Arial" panose="020B0604020202020204" pitchFamily="34" charset="0"/>
              </a:rPr>
              <a:t>Các em </a:t>
            </a:r>
            <a:r>
              <a:rPr lang="vi-VN" sz="3800" b="1">
                <a:latin typeface="Arial" panose="020B0604020202020204" pitchFamily="34" charset="0"/>
                <a:cs typeface="Arial" panose="020B0604020202020204" pitchFamily="34" charset="0"/>
              </a:rPr>
              <a:t>thực hiện một số hoạt động điều chỉnh cơ thể làm cơ sở để điều chỉnh, quản lí cảm xúc</a:t>
            </a:r>
            <a:r>
              <a:rPr lang="en-US" sz="3800" b="1">
                <a:latin typeface="Arial" panose="020B0604020202020204" pitchFamily="34" charset="0"/>
                <a:cs typeface="Arial" panose="020B0604020202020204" pitchFamily="34" charset="0"/>
              </a:rPr>
              <a:t>:</a:t>
            </a:r>
          </a:p>
        </p:txBody>
      </p:sp>
      <p:sp>
        <p:nvSpPr>
          <p:cNvPr id="9" name="Speech Bubble: Rectangle with Corners Rounded 8">
            <a:extLst>
              <a:ext uri="{FF2B5EF4-FFF2-40B4-BE49-F238E27FC236}">
                <a16:creationId xmlns:a16="http://schemas.microsoft.com/office/drawing/2014/main" id="{283B5037-C6A5-46A1-60E5-A81165B705A7}"/>
              </a:ext>
            </a:extLst>
          </p:cNvPr>
          <p:cNvSpPr/>
          <p:nvPr/>
        </p:nvSpPr>
        <p:spPr>
          <a:xfrm>
            <a:off x="7848600" y="5813985"/>
            <a:ext cx="9766693" cy="1855900"/>
          </a:xfrm>
          <a:prstGeom prst="wedgeRoundRectCallout">
            <a:avLst>
              <a:gd name="adj1" fmla="val -59286"/>
              <a:gd name="adj2" fmla="val -3486"/>
              <a:gd name="adj3" fmla="val 16667"/>
            </a:avLst>
          </a:prstGeom>
          <a:solidFill>
            <a:srgbClr val="F8EDEC"/>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Nghe nhạc, tập trung vào hơi thở, không chú ý đến sự vật, hiện tượng xung quanh.</a:t>
            </a:r>
          </a:p>
        </p:txBody>
      </p:sp>
      <p:sp>
        <p:nvSpPr>
          <p:cNvPr id="10" name="Speech Bubble: Rectangle with Corners Rounded 9">
            <a:extLst>
              <a:ext uri="{FF2B5EF4-FFF2-40B4-BE49-F238E27FC236}">
                <a16:creationId xmlns:a16="http://schemas.microsoft.com/office/drawing/2014/main" id="{D4279959-6AB2-C791-F7A9-60C4FB859D74}"/>
              </a:ext>
            </a:extLst>
          </p:cNvPr>
          <p:cNvSpPr/>
          <p:nvPr/>
        </p:nvSpPr>
        <p:spPr>
          <a:xfrm>
            <a:off x="7840435" y="7938935"/>
            <a:ext cx="9783022" cy="1759710"/>
          </a:xfrm>
          <a:prstGeom prst="wedgeRoundRectCallout">
            <a:avLst>
              <a:gd name="adj1" fmla="val -57386"/>
              <a:gd name="adj2" fmla="val 2186"/>
              <a:gd name="adj3" fmla="val 16667"/>
            </a:avLst>
          </a:prstGeom>
          <a:solidFill>
            <a:srgbClr val="FFF3C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chemeClr val="tx1"/>
                </a:solidFill>
                <a:latin typeface="Arial" panose="020B0604020202020204" pitchFamily="34" charset="0"/>
                <a:cs typeface="Arial" panose="020B0604020202020204" pitchFamily="34" charset="0"/>
              </a:rPr>
              <a:t>Tập một vài động tác thể dục để thả lỏng cơ thể</a:t>
            </a:r>
          </a:p>
        </p:txBody>
      </p:sp>
      <p:pic>
        <p:nvPicPr>
          <p:cNvPr id="15" name="Picture 14" descr="A group of cartoon people with different emotions&#10;&#10;Description automatically generated">
            <a:extLst>
              <a:ext uri="{FF2B5EF4-FFF2-40B4-BE49-F238E27FC236}">
                <a16:creationId xmlns:a16="http://schemas.microsoft.com/office/drawing/2014/main" id="{598CB0E4-95A2-DC74-34D0-CAA2B52009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891826"/>
            <a:ext cx="4153691" cy="3661807"/>
          </a:xfrm>
          <a:prstGeom prst="rect">
            <a:avLst/>
          </a:prstGeom>
        </p:spPr>
      </p:pic>
    </p:spTree>
    <p:extLst>
      <p:ext uri="{BB962C8B-B14F-4D97-AF65-F5344CB8AC3E}">
        <p14:creationId xmlns:p14="http://schemas.microsoft.com/office/powerpoint/2010/main" val="19036699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4" grpId="0"/>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6854D1F-80D4-6E6C-2498-02B7CBCE1BF4}"/>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a:off x="170853" y="951538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4D0807D7-D8CE-D889-B972-E6745676E1D8}"/>
              </a:ext>
            </a:extLst>
          </p:cNvPr>
          <p:cNvSpPr/>
          <p:nvPr/>
        </p:nvSpPr>
        <p:spPr>
          <a:xfrm>
            <a:off x="838200" y="2781300"/>
            <a:ext cx="16699460" cy="6734086"/>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FA2AF7A-1CAB-03D5-149F-F676F21B50F9}"/>
              </a:ext>
            </a:extLst>
          </p:cNvPr>
          <p:cNvSpPr txBox="1"/>
          <p:nvPr/>
        </p:nvSpPr>
        <p:spPr>
          <a:xfrm>
            <a:off x="6625028" y="3223481"/>
            <a:ext cx="10260611"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Biểu hiện cơ thể khi tức giận, lo lắng: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Tim đập nhanh</a:t>
            </a:r>
            <a:endParaRPr lang="en-US" sz="4000" i="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Mặt đỏ bừng</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Điều chỉnh hoạt động cơ thể: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Courier New" panose="02070309020205020404" pitchFamily="49" charset="0"/>
              <a:buChar char="o"/>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Hít thở thật sâu</a:t>
            </a:r>
            <a:endParaRPr lang="en-US" sz="4000" i="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Courier New" panose="02070309020205020404" pitchFamily="49" charset="0"/>
              <a:buChar char="o"/>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Cố gắng thả lỏng toàn bộ cơ thể</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32" name="Line Callout 1 (Border and Accent Bar) 3">
            <a:extLst>
              <a:ext uri="{FF2B5EF4-FFF2-40B4-BE49-F238E27FC236}">
                <a16:creationId xmlns:a16="http://schemas.microsoft.com/office/drawing/2014/main" id="{78B95313-C696-DBC6-6E2F-4756DBB7697B}"/>
              </a:ext>
            </a:extLst>
          </p:cNvPr>
          <p:cNvSpPr/>
          <p:nvPr/>
        </p:nvSpPr>
        <p:spPr>
          <a:xfrm>
            <a:off x="460596" y="746823"/>
            <a:ext cx="16459200" cy="1484052"/>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Ví dụ về đ</a:t>
            </a:r>
            <a:r>
              <a:rPr lang="vi-VN" sz="4000" b="1">
                <a:solidFill>
                  <a:srgbClr val="C00000"/>
                </a:solidFill>
                <a:latin typeface="Arial" panose="020B0604020202020204" pitchFamily="34" charset="0"/>
                <a:cs typeface="Arial" panose="020B0604020202020204" pitchFamily="34" charset="0"/>
              </a:rPr>
              <a:t>iều chỉnh hoạt động của cơ thể để quản lí cảm xúc</a:t>
            </a:r>
            <a:endParaRPr lang="en-US" sz="4000" b="1" i="1" dirty="0">
              <a:solidFill>
                <a:srgbClr val="C00000"/>
              </a:solidFill>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AEDC1296-9FAD-E1F7-6D54-E9C39609AC2F}"/>
              </a:ext>
            </a:extLst>
          </p:cNvPr>
          <p:cNvGrpSpPr/>
          <p:nvPr/>
        </p:nvGrpSpPr>
        <p:grpSpPr>
          <a:xfrm>
            <a:off x="1402361" y="4430933"/>
            <a:ext cx="4658507" cy="3984384"/>
            <a:chOff x="1642971" y="4245220"/>
            <a:chExt cx="4658507" cy="3984384"/>
          </a:xfrm>
        </p:grpSpPr>
        <p:grpSp>
          <p:nvGrpSpPr>
            <p:cNvPr id="35" name="Group 8">
              <a:extLst>
                <a:ext uri="{FF2B5EF4-FFF2-40B4-BE49-F238E27FC236}">
                  <a16:creationId xmlns:a16="http://schemas.microsoft.com/office/drawing/2014/main" id="{DB81491D-9A77-E7DC-484E-6AF20D53ECEB}"/>
                </a:ext>
              </a:extLst>
            </p:cNvPr>
            <p:cNvGrpSpPr/>
            <p:nvPr/>
          </p:nvGrpSpPr>
          <p:grpSpPr>
            <a:xfrm>
              <a:off x="1642971" y="4245220"/>
              <a:ext cx="4658507" cy="3853963"/>
              <a:chOff x="0" y="0"/>
              <a:chExt cx="1100661" cy="893945"/>
            </a:xfrm>
          </p:grpSpPr>
          <p:sp>
            <p:nvSpPr>
              <p:cNvPr id="37" name="Freeform 9">
                <a:extLst>
                  <a:ext uri="{FF2B5EF4-FFF2-40B4-BE49-F238E27FC236}">
                    <a16:creationId xmlns:a16="http://schemas.microsoft.com/office/drawing/2014/main" id="{21AF2044-45F1-932E-C75A-BA75FCFB97A5}"/>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D2D4F16A-7679-53FC-E685-C20E3F5C80E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0" name="Picture 39" descr="A cartoon of a child holding her ears&#10;&#10;Description automatically generated">
              <a:extLst>
                <a:ext uri="{FF2B5EF4-FFF2-40B4-BE49-F238E27FC236}">
                  <a16:creationId xmlns:a16="http://schemas.microsoft.com/office/drawing/2014/main" id="{CDC8D79F-F6B2-46A3-017F-FB531E277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69" y="4368294"/>
              <a:ext cx="3861310" cy="3861310"/>
            </a:xfrm>
            <a:prstGeom prst="rect">
              <a:avLst/>
            </a:prstGeom>
          </p:spPr>
        </p:pic>
      </p:grpSp>
    </p:spTree>
    <p:extLst>
      <p:ext uri="{BB962C8B-B14F-4D97-AF65-F5344CB8AC3E}">
        <p14:creationId xmlns:p14="http://schemas.microsoft.com/office/powerpoint/2010/main" val="11501894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wipe(left)">
                                      <p:cBhvr>
                                        <p:cTn id="18" dur="500"/>
                                        <p:tgtEl>
                                          <p:spTgt spid="31">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1">
                                            <p:txEl>
                                              <p:pRg st="1" end="1"/>
                                            </p:txEl>
                                          </p:spTgt>
                                        </p:tgtEl>
                                        <p:attrNameLst>
                                          <p:attrName>style.visibility</p:attrName>
                                        </p:attrNameLst>
                                      </p:cBhvr>
                                      <p:to>
                                        <p:strVal val="visible"/>
                                      </p:to>
                                    </p:set>
                                    <p:animEffect transition="in" filter="wipe(left)">
                                      <p:cBhvr>
                                        <p:cTn id="22" dur="500"/>
                                        <p:tgtEl>
                                          <p:spTgt spid="31">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wipe(left)">
                                      <p:cBhvr>
                                        <p:cTn id="26" dur="500"/>
                                        <p:tgtEl>
                                          <p:spTgt spid="3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
                                            <p:txEl>
                                              <p:pRg st="3" end="3"/>
                                            </p:txEl>
                                          </p:spTgt>
                                        </p:tgtEl>
                                        <p:attrNameLst>
                                          <p:attrName>style.visibility</p:attrName>
                                        </p:attrNameLst>
                                      </p:cBhvr>
                                      <p:to>
                                        <p:strVal val="visible"/>
                                      </p:to>
                                    </p:set>
                                    <p:animEffect transition="in" filter="wipe(left)">
                                      <p:cBhvr>
                                        <p:cTn id="31" dur="500"/>
                                        <p:tgtEl>
                                          <p:spTgt spid="31">
                                            <p:txEl>
                                              <p:pRg st="3" end="3"/>
                                            </p:tx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1">
                                            <p:txEl>
                                              <p:pRg st="4" end="4"/>
                                            </p:txEl>
                                          </p:spTgt>
                                        </p:tgtEl>
                                        <p:attrNameLst>
                                          <p:attrName>style.visibility</p:attrName>
                                        </p:attrNameLst>
                                      </p:cBhvr>
                                      <p:to>
                                        <p:strVal val="visible"/>
                                      </p:to>
                                    </p:set>
                                    <p:animEffect transition="in" filter="wipe(left)">
                                      <p:cBhvr>
                                        <p:cTn id="35" dur="500"/>
                                        <p:tgtEl>
                                          <p:spTgt spid="31">
                                            <p:txEl>
                                              <p:pRg st="4" end="4"/>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1">
                                            <p:txEl>
                                              <p:pRg st="5" end="5"/>
                                            </p:txEl>
                                          </p:spTgt>
                                        </p:tgtEl>
                                        <p:attrNameLst>
                                          <p:attrName>style.visibility</p:attrName>
                                        </p:attrNameLst>
                                      </p:cBhvr>
                                      <p:to>
                                        <p:strVal val="visible"/>
                                      </p:to>
                                    </p:set>
                                    <p:animEffect transition="in" filter="wipe(left)">
                                      <p:cBhvr>
                                        <p:cTn id="39"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2. </a:t>
            </a:r>
            <a:r>
              <a:rPr lang="vi-VN"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Sử dụng tư duy để quản lí cảm xúc</a:t>
            </a:r>
            <a:endPar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0041323-1DFF-3003-DE16-8FF51A1B2D31}"/>
              </a:ext>
            </a:extLst>
          </p:cNvPr>
          <p:cNvGrpSpPr/>
          <p:nvPr/>
        </p:nvGrpSpPr>
        <p:grpSpPr>
          <a:xfrm>
            <a:off x="453029" y="2769986"/>
            <a:ext cx="16763998" cy="2019064"/>
            <a:chOff x="84480" y="2307211"/>
            <a:chExt cx="16763998" cy="2019064"/>
          </a:xfrm>
        </p:grpSpPr>
        <p:sp>
          <p:nvSpPr>
            <p:cNvPr id="9" name="TextBox 8">
              <a:extLst>
                <a:ext uri="{FF2B5EF4-FFF2-40B4-BE49-F238E27FC236}">
                  <a16:creationId xmlns:a16="http://schemas.microsoft.com/office/drawing/2014/main" id="{91D78B81-05FA-FC8F-ACE1-513E043380EE}"/>
                </a:ext>
              </a:extLst>
            </p:cNvPr>
            <p:cNvSpPr txBox="1"/>
            <p:nvPr/>
          </p:nvSpPr>
          <p:spPr>
            <a:xfrm>
              <a:off x="1740689" y="2307211"/>
              <a:ext cx="15107789" cy="2019064"/>
            </a:xfrm>
            <a:prstGeom prst="roundRect">
              <a:avLst/>
            </a:prstGeom>
            <a:solidFill>
              <a:srgbClr val="F6E7E6"/>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HOẠT ĐỘNG NHÓM: </a:t>
              </a:r>
              <a:r>
                <a:rPr lang="en-US" sz="4000">
                  <a:latin typeface="Arial" panose="020B0604020202020204" pitchFamily="34" charset="0"/>
                  <a:cs typeface="Arial" panose="020B0604020202020204" pitchFamily="34" charset="0"/>
                </a:rPr>
                <a:t>Các em thảo luận và cho biết t</a:t>
              </a:r>
              <a:r>
                <a:rPr lang="vi-VN" sz="4000">
                  <a:latin typeface="Arial" panose="020B0604020202020204" pitchFamily="34" charset="0"/>
                  <a:cs typeface="Arial" panose="020B0604020202020204" pitchFamily="34" charset="0"/>
                </a:rPr>
                <a:t>ại sao khi sử dụng các cách nghĩ dưới đây sẽ góp phần quản lí cảm xúc</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B7D3768-92C0-0E5E-3377-C03543BE3F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80" y="2395184"/>
              <a:ext cx="1559816" cy="1752601"/>
            </a:xfrm>
            <a:prstGeom prst="rect">
              <a:avLst/>
            </a:prstGeom>
          </p:spPr>
        </p:pic>
      </p:grpSp>
      <p:grpSp>
        <p:nvGrpSpPr>
          <p:cNvPr id="13" name="Group 12">
            <a:extLst>
              <a:ext uri="{FF2B5EF4-FFF2-40B4-BE49-F238E27FC236}">
                <a16:creationId xmlns:a16="http://schemas.microsoft.com/office/drawing/2014/main" id="{493A4349-F965-8864-0B9A-A1B8098D16C1}"/>
              </a:ext>
            </a:extLst>
          </p:cNvPr>
          <p:cNvGrpSpPr/>
          <p:nvPr/>
        </p:nvGrpSpPr>
        <p:grpSpPr>
          <a:xfrm>
            <a:off x="6072995" y="4789050"/>
            <a:ext cx="6285142" cy="1266193"/>
            <a:chOff x="3029863" y="1823688"/>
            <a:chExt cx="12362538" cy="1262412"/>
          </a:xfrm>
        </p:grpSpPr>
        <p:cxnSp>
          <p:nvCxnSpPr>
            <p:cNvPr id="15" name="Straight Connector 14">
              <a:extLst>
                <a:ext uri="{FF2B5EF4-FFF2-40B4-BE49-F238E27FC236}">
                  <a16:creationId xmlns:a16="http://schemas.microsoft.com/office/drawing/2014/main" id="{D1FD3D1C-0735-820B-4C94-7DDDAC62C693}"/>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76BFBB-9FFC-343D-2680-35ED55BCA54A}"/>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2387F7-8DC6-EFFB-FBC1-F70279F196CB}"/>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9DF301-F7EF-5727-AF98-FE9D0620C9D4}"/>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841E5F27-92C4-70D2-7541-6DFE9D1E3217}"/>
              </a:ext>
            </a:extLst>
          </p:cNvPr>
          <p:cNvSpPr/>
          <p:nvPr/>
        </p:nvSpPr>
        <p:spPr>
          <a:xfrm>
            <a:off x="914400" y="6055243"/>
            <a:ext cx="8436892" cy="3652267"/>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Đặt mình vào vị trí của người khác để hiểu cảm xúc của họ và thông cảm, thấu hiểu với những cảm xúc ấy, cố gắng để xây dựng mối quan hệ tốt đẹp với họ</a:t>
            </a:r>
            <a:endParaRPr lang="en-US" sz="3600" i="1"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4FF11406-5E7F-96ED-61AC-C1BEED7E4718}"/>
              </a:ext>
            </a:extLst>
          </p:cNvPr>
          <p:cNvSpPr/>
          <p:nvPr/>
        </p:nvSpPr>
        <p:spPr>
          <a:xfrm>
            <a:off x="9829800" y="6055237"/>
            <a:ext cx="7772393" cy="3652266"/>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Không vội vàng phản ứng để cảm xúc không ảnh hưởng đến bản thân và người khác trong từng tình huống.</a:t>
            </a:r>
            <a:endParaRPr lang="en-US" sz="36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5768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2. </a:t>
            </a:r>
            <a:r>
              <a:rPr lang="vi-VN"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Sử dụng tư duy để quản lí cảm xúc</a:t>
            </a:r>
            <a:endPar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7221E50B-85B7-125F-875B-9E20F7EDF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914" t="38319"/>
          <a:stretch>
            <a:fillRect/>
          </a:stretch>
        </p:blipFill>
        <p:spPr>
          <a:xfrm rot="10800000">
            <a:off x="3257074" y="3619501"/>
            <a:ext cx="15030926" cy="6667499"/>
          </a:xfrm>
          <a:prstGeom prst="rect">
            <a:avLst/>
          </a:prstGeom>
        </p:spPr>
      </p:pic>
      <p:grpSp>
        <p:nvGrpSpPr>
          <p:cNvPr id="4" name="Group 3">
            <a:extLst>
              <a:ext uri="{FF2B5EF4-FFF2-40B4-BE49-F238E27FC236}">
                <a16:creationId xmlns:a16="http://schemas.microsoft.com/office/drawing/2014/main" id="{48032BE5-BBF1-FCCB-5E7B-F56BEE373E53}"/>
              </a:ext>
            </a:extLst>
          </p:cNvPr>
          <p:cNvGrpSpPr/>
          <p:nvPr/>
        </p:nvGrpSpPr>
        <p:grpSpPr>
          <a:xfrm>
            <a:off x="163286" y="9128026"/>
            <a:ext cx="1057989" cy="1158974"/>
            <a:chOff x="15614885" y="8251666"/>
            <a:chExt cx="1057989" cy="1158974"/>
          </a:xfrm>
        </p:grpSpPr>
        <p:sp>
          <p:nvSpPr>
            <p:cNvPr id="6" name="Freeform 11">
              <a:extLst>
                <a:ext uri="{FF2B5EF4-FFF2-40B4-BE49-F238E27FC236}">
                  <a16:creationId xmlns:a16="http://schemas.microsoft.com/office/drawing/2014/main" id="{0F15C83F-D654-264B-FEEF-DAA450DCEC88}"/>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12">
              <a:extLst>
                <a:ext uri="{FF2B5EF4-FFF2-40B4-BE49-F238E27FC236}">
                  <a16:creationId xmlns:a16="http://schemas.microsoft.com/office/drawing/2014/main" id="{55D02640-F880-210A-7AE7-A4CD26463F48}"/>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1" name="TextBox 20">
            <a:extLst>
              <a:ext uri="{FF2B5EF4-FFF2-40B4-BE49-F238E27FC236}">
                <a16:creationId xmlns:a16="http://schemas.microsoft.com/office/drawing/2014/main" id="{6658736B-AFEF-B388-5489-54186A86AB7E}"/>
              </a:ext>
            </a:extLst>
          </p:cNvPr>
          <p:cNvSpPr txBox="1"/>
          <p:nvPr/>
        </p:nvSpPr>
        <p:spPr>
          <a:xfrm>
            <a:off x="6781800" y="5653853"/>
            <a:ext cx="10210800" cy="3763916"/>
          </a:xfrm>
          <a:prstGeom prst="rect">
            <a:avLst/>
          </a:prstGeom>
          <a:noFill/>
        </p:spPr>
        <p:txBody>
          <a:bodyPr wrap="square">
            <a:spAutoFit/>
          </a:bodyPr>
          <a:lstStyle/>
          <a:p>
            <a:pPr lvl="0"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trong nhóm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về những tình huống mà cá nhân đã sử dụng ngôn ngữ tích cực để điều chỉnh bản thân.</a:t>
            </a:r>
            <a:endParaRPr kumimoji="0" lang="vi-VN"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picture containing toy, doll&#10;&#10;Description automatically generated">
            <a:extLst>
              <a:ext uri="{FF2B5EF4-FFF2-40B4-BE49-F238E27FC236}">
                <a16:creationId xmlns:a16="http://schemas.microsoft.com/office/drawing/2014/main" id="{ACDD71AB-2809-A1D3-D92E-EA4D9C335D70}"/>
              </a:ext>
            </a:extLst>
          </p:cNvPr>
          <p:cNvPicPr>
            <a:picLocks noChangeAspect="1"/>
          </p:cNvPicPr>
          <p:nvPr/>
        </p:nvPicPr>
        <p:blipFill rotWithShape="1">
          <a:blip r:embed="rId6">
            <a:extLst>
              <a:ext uri="{28A0092B-C50C-407E-A947-70E740481C1C}">
                <a14:useLocalDpi xmlns:a14="http://schemas.microsoft.com/office/drawing/2010/main" val="0"/>
              </a:ext>
            </a:extLst>
          </a:blip>
          <a:srcRect t="26331"/>
          <a:stretch/>
        </p:blipFill>
        <p:spPr>
          <a:xfrm rot="20184090">
            <a:off x="2275266" y="2889153"/>
            <a:ext cx="6170949" cy="3384033"/>
          </a:xfrm>
          <a:prstGeom prst="rect">
            <a:avLst/>
          </a:prstGeom>
        </p:spPr>
      </p:pic>
    </p:spTree>
    <p:extLst>
      <p:ext uri="{BB962C8B-B14F-4D97-AF65-F5344CB8AC3E}">
        <p14:creationId xmlns:p14="http://schemas.microsoft.com/office/powerpoint/2010/main" val="39023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E8F4F8"/>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3. </a:t>
            </a:r>
            <a:r>
              <a:rPr lang="vi-VN"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Sử dụng ngôn ngữ để quản lí cảm xúc</a:t>
            </a:r>
            <a:endPar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0041323-1DFF-3003-DE16-8FF51A1B2D31}"/>
              </a:ext>
            </a:extLst>
          </p:cNvPr>
          <p:cNvGrpSpPr/>
          <p:nvPr/>
        </p:nvGrpSpPr>
        <p:grpSpPr>
          <a:xfrm>
            <a:off x="453029" y="2769986"/>
            <a:ext cx="16763998" cy="1923222"/>
            <a:chOff x="84480" y="2307211"/>
            <a:chExt cx="16763998" cy="1923222"/>
          </a:xfrm>
        </p:grpSpPr>
        <p:sp>
          <p:nvSpPr>
            <p:cNvPr id="9" name="TextBox 8">
              <a:extLst>
                <a:ext uri="{FF2B5EF4-FFF2-40B4-BE49-F238E27FC236}">
                  <a16:creationId xmlns:a16="http://schemas.microsoft.com/office/drawing/2014/main" id="{91D78B81-05FA-FC8F-ACE1-513E043380EE}"/>
                </a:ext>
              </a:extLst>
            </p:cNvPr>
            <p:cNvSpPr txBox="1"/>
            <p:nvPr/>
          </p:nvSpPr>
          <p:spPr>
            <a:xfrm>
              <a:off x="1740689" y="2307211"/>
              <a:ext cx="15107789" cy="1923222"/>
            </a:xfrm>
            <a:prstGeom prst="roundRect">
              <a:avLst/>
            </a:prstGeom>
            <a:solidFill>
              <a:schemeClr val="accent6">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Các em thảo luận và cho biết t</a:t>
              </a:r>
              <a:r>
                <a:rPr lang="vi-VN" sz="3800">
                  <a:latin typeface="Arial" panose="020B0604020202020204" pitchFamily="34" charset="0"/>
                  <a:cs typeface="Arial" panose="020B0604020202020204" pitchFamily="34" charset="0"/>
                </a:rPr>
                <a:t>ại sao sử dụng ngôn ngữ theo cách dưới đây sẽ góp phần quản lí cảm xúc</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B7D3768-92C0-0E5E-3377-C03543BE3F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80" y="2395184"/>
              <a:ext cx="1559816" cy="1752601"/>
            </a:xfrm>
            <a:prstGeom prst="rect">
              <a:avLst/>
            </a:prstGeom>
          </p:spPr>
        </p:pic>
      </p:grpSp>
      <p:grpSp>
        <p:nvGrpSpPr>
          <p:cNvPr id="6" name="Group 5">
            <a:extLst>
              <a:ext uri="{FF2B5EF4-FFF2-40B4-BE49-F238E27FC236}">
                <a16:creationId xmlns:a16="http://schemas.microsoft.com/office/drawing/2014/main" id="{5BD25BB2-E275-4420-9A54-95F0C925CF0E}"/>
              </a:ext>
            </a:extLst>
          </p:cNvPr>
          <p:cNvGrpSpPr/>
          <p:nvPr/>
        </p:nvGrpSpPr>
        <p:grpSpPr>
          <a:xfrm>
            <a:off x="2465614" y="4693208"/>
            <a:ext cx="14005506" cy="1103435"/>
            <a:chOff x="3029863" y="1823688"/>
            <a:chExt cx="12362538" cy="1262412"/>
          </a:xfrm>
        </p:grpSpPr>
        <p:cxnSp>
          <p:nvCxnSpPr>
            <p:cNvPr id="8" name="Straight Connector 7">
              <a:extLst>
                <a:ext uri="{FF2B5EF4-FFF2-40B4-BE49-F238E27FC236}">
                  <a16:creationId xmlns:a16="http://schemas.microsoft.com/office/drawing/2014/main" id="{A167AFA9-0FD3-DE2A-4C84-97CB9AD854E2}"/>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062855-700A-0971-5824-B0CB2749AF97}"/>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8784E2-6CD0-A48C-D14E-CD731FBE0C9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D093F6-C580-35C0-0C8F-A5B3A5AB0AB6}"/>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816E62C-98E3-D1D5-45F3-D13A56638D58}"/>
              </a:ext>
            </a:extLst>
          </p:cNvPr>
          <p:cNvSpPr/>
          <p:nvPr/>
        </p:nvSpPr>
        <p:spPr>
          <a:xfrm>
            <a:off x="556156" y="5764107"/>
            <a:ext cx="5158843" cy="4060305"/>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Tích cực dùng ngôn ngữ động viên, khích lệ bản thân</a:t>
            </a:r>
            <a:endParaRPr lang="en-US" sz="360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1DC787D-9043-37A2-3155-9A5560E97515}"/>
              </a:ext>
            </a:extLst>
          </p:cNvPr>
          <p:cNvSpPr/>
          <p:nvPr/>
        </p:nvSpPr>
        <p:spPr>
          <a:xfrm>
            <a:off x="5996560" y="5777653"/>
            <a:ext cx="5957193" cy="405046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600">
                <a:solidFill>
                  <a:schemeClr val="tx1"/>
                </a:solidFill>
                <a:latin typeface="Arial" panose="020B0604020202020204" pitchFamily="34" charset="0"/>
                <a:cs typeface="Arial" panose="020B0604020202020204" pitchFamily="34" charset="0"/>
              </a:rPr>
              <a:t>Không than thân trách phận để tránh những cảm xúc tiêu cực cho chính mình</a:t>
            </a:r>
            <a:endParaRPr lang="en-US" sz="3600"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166E049-B8D4-BC5D-EBA6-B3B4CD7C6756}"/>
              </a:ext>
            </a:extLst>
          </p:cNvPr>
          <p:cNvSpPr/>
          <p:nvPr/>
        </p:nvSpPr>
        <p:spPr>
          <a:xfrm>
            <a:off x="12235314" y="5796643"/>
            <a:ext cx="5524152" cy="401248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Không chê bai, không phản ứng gay gắt hay bác bỏ ý kiến người khác</a:t>
            </a:r>
            <a:r>
              <a:rPr lang="en-US" sz="360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936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sp>
        <p:nvSpPr>
          <p:cNvPr id="4" name="Freeform 4"/>
          <p:cNvSpPr/>
          <p:nvPr/>
        </p:nvSpPr>
        <p:spPr>
          <a:xfrm>
            <a:off x="416557" y="247825"/>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9470"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549043"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7291956" y="24782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A77B0C32-0E5E-50B5-4F9F-2AC8D7DBDB22}"/>
              </a:ext>
            </a:extLst>
          </p:cNvPr>
          <p:cNvGrpSpPr/>
          <p:nvPr/>
        </p:nvGrpSpPr>
        <p:grpSpPr>
          <a:xfrm>
            <a:off x="996044" y="2322140"/>
            <a:ext cx="7817834" cy="3492623"/>
            <a:chOff x="833823" y="1808277"/>
            <a:chExt cx="7817834" cy="3492623"/>
          </a:xfrm>
        </p:grpSpPr>
        <p:sp>
          <p:nvSpPr>
            <p:cNvPr id="36" name="Freeform 7">
              <a:extLst>
                <a:ext uri="{FF2B5EF4-FFF2-40B4-BE49-F238E27FC236}">
                  <a16:creationId xmlns:a16="http://schemas.microsoft.com/office/drawing/2014/main" id="{16A2F8E9-804B-402F-42A4-031AB83D0F2E}"/>
                </a:ext>
              </a:extLst>
            </p:cNvPr>
            <p:cNvSpPr/>
            <p:nvPr/>
          </p:nvSpPr>
          <p:spPr>
            <a:xfrm>
              <a:off x="833823" y="1808277"/>
              <a:ext cx="7817834" cy="349262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37" name="TextBox 36">
              <a:extLst>
                <a:ext uri="{FF2B5EF4-FFF2-40B4-BE49-F238E27FC236}">
                  <a16:creationId xmlns:a16="http://schemas.microsoft.com/office/drawing/2014/main" id="{1367D06D-77CD-EC46-0FD0-78448355FA20}"/>
                </a:ext>
              </a:extLst>
            </p:cNvPr>
            <p:cNvSpPr txBox="1"/>
            <p:nvPr/>
          </p:nvSpPr>
          <p:spPr>
            <a:xfrm>
              <a:off x="1300955" y="2685440"/>
              <a:ext cx="6626137"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5: </a:t>
              </a:r>
              <a:r>
                <a:rPr lang="en-US" sz="3800">
                  <a:effectLst/>
                  <a:latin typeface="Arial" panose="020B0604020202020204" pitchFamily="34" charset="0"/>
                  <a:ea typeface="Calibri" panose="020F0502020204030204" pitchFamily="34" charset="0"/>
                  <a:cs typeface="Arial" panose="020B0604020202020204" pitchFamily="34" charset="0"/>
                </a:rPr>
                <a:t>Thực hành điều chỉnh bản thân</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1B8E947-67CD-0E7E-FB19-DC21542F2876}"/>
              </a:ext>
            </a:extLst>
          </p:cNvPr>
          <p:cNvGrpSpPr/>
          <p:nvPr/>
        </p:nvGrpSpPr>
        <p:grpSpPr>
          <a:xfrm>
            <a:off x="9393675" y="2322140"/>
            <a:ext cx="8120155" cy="3505051"/>
            <a:chOff x="8935861" y="2462256"/>
            <a:chExt cx="8120155" cy="3505051"/>
          </a:xfrm>
        </p:grpSpPr>
        <p:sp>
          <p:nvSpPr>
            <p:cNvPr id="39" name="Freeform 7">
              <a:extLst>
                <a:ext uri="{FF2B5EF4-FFF2-40B4-BE49-F238E27FC236}">
                  <a16:creationId xmlns:a16="http://schemas.microsoft.com/office/drawing/2014/main" id="{92FF3561-03EC-17BB-38A9-D2D692211A4F}"/>
                </a:ext>
              </a:extLst>
            </p:cNvPr>
            <p:cNvSpPr/>
            <p:nvPr/>
          </p:nvSpPr>
          <p:spPr>
            <a:xfrm>
              <a:off x="8935861" y="2462256"/>
              <a:ext cx="8120155" cy="349262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40" name="TextBox 11">
              <a:extLst>
                <a:ext uri="{FF2B5EF4-FFF2-40B4-BE49-F238E27FC236}">
                  <a16:creationId xmlns:a16="http://schemas.microsoft.com/office/drawing/2014/main" id="{5C94B296-2F13-6D1C-E28A-4886849CE393}"/>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41" name="TextBox 40">
              <a:extLst>
                <a:ext uri="{FF2B5EF4-FFF2-40B4-BE49-F238E27FC236}">
                  <a16:creationId xmlns:a16="http://schemas.microsoft.com/office/drawing/2014/main" id="{3407B105-93E9-6713-3DF2-E7F5E8C7ECB4}"/>
                </a:ext>
              </a:extLst>
            </p:cNvPr>
            <p:cNvSpPr txBox="1"/>
            <p:nvPr/>
          </p:nvSpPr>
          <p:spPr>
            <a:xfrm>
              <a:off x="9192997" y="2474684"/>
              <a:ext cx="7641145" cy="3492623"/>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6: </a:t>
              </a:r>
              <a:r>
                <a:rPr lang="vi-VN" sz="3800">
                  <a:effectLst/>
                  <a:latin typeface="Arial" panose="020B0604020202020204" pitchFamily="34" charset="0"/>
                  <a:ea typeface="Calibri" panose="020F0502020204030204" pitchFamily="34" charset="0"/>
                  <a:cs typeface="Arial" panose="020B0604020202020204" pitchFamily="34" charset="0"/>
                </a:rPr>
                <a:t>Thực hiện một số biện pháp quản lí cảm xúc và ứng xử hợp lí trong các tình huống giao tiếp khác nhau</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FD36D33B-7A3A-3546-D853-65CE491D8C90}"/>
              </a:ext>
            </a:extLst>
          </p:cNvPr>
          <p:cNvGrpSpPr/>
          <p:nvPr/>
        </p:nvGrpSpPr>
        <p:grpSpPr>
          <a:xfrm>
            <a:off x="3764530" y="0"/>
            <a:ext cx="10758940" cy="1735078"/>
            <a:chOff x="3677277" y="831974"/>
            <a:chExt cx="10758940" cy="1735078"/>
          </a:xfrm>
        </p:grpSpPr>
        <p:sp>
          <p:nvSpPr>
            <p:cNvPr id="43" name="Freeform 3">
              <a:extLst>
                <a:ext uri="{FF2B5EF4-FFF2-40B4-BE49-F238E27FC236}">
                  <a16:creationId xmlns:a16="http://schemas.microsoft.com/office/drawing/2014/main" id="{186075CC-B7DA-03E3-98C7-43908FCA44D8}"/>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44" name="TextBox 43">
              <a:extLst>
                <a:ext uri="{FF2B5EF4-FFF2-40B4-BE49-F238E27FC236}">
                  <a16:creationId xmlns:a16="http://schemas.microsoft.com/office/drawing/2014/main" id="{6B69E683-42B9-A642-F890-B7EA51C271C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9C270154-D878-3BA1-DC76-A9DAB027C76D}"/>
              </a:ext>
            </a:extLst>
          </p:cNvPr>
          <p:cNvGrpSpPr/>
          <p:nvPr/>
        </p:nvGrpSpPr>
        <p:grpSpPr>
          <a:xfrm>
            <a:off x="968243" y="6206121"/>
            <a:ext cx="7817834" cy="3411802"/>
            <a:chOff x="833823" y="2244226"/>
            <a:chExt cx="7817834" cy="3411802"/>
          </a:xfrm>
        </p:grpSpPr>
        <p:sp>
          <p:nvSpPr>
            <p:cNvPr id="46" name="Freeform 7">
              <a:extLst>
                <a:ext uri="{FF2B5EF4-FFF2-40B4-BE49-F238E27FC236}">
                  <a16:creationId xmlns:a16="http://schemas.microsoft.com/office/drawing/2014/main" id="{FB9EB50C-8A55-4EE2-5211-76D654DF9AD8}"/>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47" name="TextBox 46">
              <a:extLst>
                <a:ext uri="{FF2B5EF4-FFF2-40B4-BE49-F238E27FC236}">
                  <a16:creationId xmlns:a16="http://schemas.microsoft.com/office/drawing/2014/main" id="{5D243E77-79FE-D3A4-5470-33022639287C}"/>
                </a:ext>
              </a:extLst>
            </p:cNvPr>
            <p:cNvSpPr txBox="1"/>
            <p:nvPr/>
          </p:nvSpPr>
          <p:spPr>
            <a:xfrm>
              <a:off x="1530584" y="2575997"/>
              <a:ext cx="6424309" cy="2615460"/>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7: </a:t>
              </a:r>
              <a:r>
                <a:rPr lang="vi-VN" sz="3800">
                  <a:effectLst/>
                  <a:latin typeface="Arial" panose="020B0604020202020204" pitchFamily="34" charset="0"/>
                  <a:ea typeface="Calibri" panose="020F0502020204030204" pitchFamily="34" charset="0"/>
                  <a:cs typeface="Arial" panose="020B0604020202020204" pitchFamily="34" charset="0"/>
                </a:rPr>
                <a:t>Rèn luyện để tự tin thích ứng với sự thay đổi trong cuộc sống</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3B1B5B0-7BE0-B8C8-E0FE-3A91E10DACE2}"/>
              </a:ext>
            </a:extLst>
          </p:cNvPr>
          <p:cNvGrpSpPr/>
          <p:nvPr/>
        </p:nvGrpSpPr>
        <p:grpSpPr>
          <a:xfrm>
            <a:off x="9365875" y="6206120"/>
            <a:ext cx="8147956" cy="3411802"/>
            <a:chOff x="8935862" y="2898204"/>
            <a:chExt cx="8147956" cy="3411802"/>
          </a:xfrm>
        </p:grpSpPr>
        <p:sp>
          <p:nvSpPr>
            <p:cNvPr id="49" name="Freeform 7">
              <a:extLst>
                <a:ext uri="{FF2B5EF4-FFF2-40B4-BE49-F238E27FC236}">
                  <a16:creationId xmlns:a16="http://schemas.microsoft.com/office/drawing/2014/main" id="{DC0CC0F8-87E9-C7AA-50F3-516376C9C3F6}"/>
                </a:ext>
              </a:extLst>
            </p:cNvPr>
            <p:cNvSpPr/>
            <p:nvPr/>
          </p:nvSpPr>
          <p:spPr>
            <a:xfrm>
              <a:off x="8935862" y="2898204"/>
              <a:ext cx="8147956"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50" name="TextBox 11">
              <a:extLst>
                <a:ext uri="{FF2B5EF4-FFF2-40B4-BE49-F238E27FC236}">
                  <a16:creationId xmlns:a16="http://schemas.microsoft.com/office/drawing/2014/main" id="{B4DD1D23-B22F-12DC-CFC0-BE607BA6BA59}"/>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51" name="TextBox 50">
              <a:extLst>
                <a:ext uri="{FF2B5EF4-FFF2-40B4-BE49-F238E27FC236}">
                  <a16:creationId xmlns:a16="http://schemas.microsoft.com/office/drawing/2014/main" id="{8B48A128-F939-6302-3BED-A46EA3107920}"/>
                </a:ext>
              </a:extLst>
            </p:cNvPr>
            <p:cNvSpPr txBox="1"/>
            <p:nvPr/>
          </p:nvSpPr>
          <p:spPr>
            <a:xfrm>
              <a:off x="9619063" y="3668558"/>
              <a:ext cx="6662785"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8: </a:t>
              </a:r>
              <a:r>
                <a:rPr lang="vi-VN" sz="3800">
                  <a:effectLst/>
                  <a:latin typeface="Arial" panose="020B0604020202020204" pitchFamily="34" charset="0"/>
                  <a:ea typeface="Calibri" panose="020F0502020204030204" pitchFamily="34" charset="0"/>
                  <a:cs typeface="Arial" panose="020B0604020202020204" pitchFamily="34" charset="0"/>
                </a:rPr>
                <a:t>Đánh giá kết quả trải nghiệm </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390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1+#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E8F4F8"/>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3. </a:t>
            </a:r>
            <a:r>
              <a:rPr lang="vi-VN"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Sử dụng ngôn ngữ để quản lí cảm xúc</a:t>
            </a:r>
            <a:endPar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375E821-506A-DEA2-3DD6-33156C2A890B}"/>
              </a:ext>
            </a:extLst>
          </p:cNvPr>
          <p:cNvGrpSpPr/>
          <p:nvPr/>
        </p:nvGrpSpPr>
        <p:grpSpPr>
          <a:xfrm>
            <a:off x="798217" y="2568425"/>
            <a:ext cx="7011895" cy="2750205"/>
            <a:chOff x="74705" y="2474623"/>
            <a:chExt cx="7011895" cy="2750205"/>
          </a:xfrm>
        </p:grpSpPr>
        <p:sp>
          <p:nvSpPr>
            <p:cNvPr id="4" name="Line Callout 1 (Border and Accent Bar) 3">
              <a:extLst>
                <a:ext uri="{FF2B5EF4-FFF2-40B4-BE49-F238E27FC236}">
                  <a16:creationId xmlns:a16="http://schemas.microsoft.com/office/drawing/2014/main" id="{C4644CFC-B4F7-CF67-917D-891C88D5D875}"/>
                </a:ext>
              </a:extLst>
            </p:cNvPr>
            <p:cNvSpPr/>
            <p:nvPr/>
          </p:nvSpPr>
          <p:spPr>
            <a:xfrm>
              <a:off x="74705" y="2916010"/>
              <a:ext cx="7011895" cy="2308818"/>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Chia sẻ t</a:t>
              </a:r>
              <a:r>
                <a:rPr lang="vi-VN" sz="4000" b="1">
                  <a:solidFill>
                    <a:schemeClr val="tx1"/>
                  </a:solidFill>
                  <a:latin typeface="Arial" panose="020B0604020202020204" pitchFamily="34" charset="0"/>
                  <a:cs typeface="Arial" panose="020B0604020202020204" pitchFamily="34" charset="0"/>
                </a:rPr>
                <a:t>rạng thái cảm xúc của </a:t>
              </a:r>
              <a:r>
                <a:rPr lang="en-US" sz="4000" b="1">
                  <a:solidFill>
                    <a:schemeClr val="tx1"/>
                  </a:solidFill>
                  <a:latin typeface="Arial" panose="020B0604020202020204" pitchFamily="34" charset="0"/>
                  <a:cs typeface="Arial" panose="020B0604020202020204" pitchFamily="34" charset="0"/>
                </a:rPr>
                <a:t>em</a:t>
              </a:r>
              <a:r>
                <a:rPr lang="vi-VN" sz="4000" b="1">
                  <a:solidFill>
                    <a:schemeClr val="tx1"/>
                  </a:solidFill>
                  <a:latin typeface="Arial" panose="020B0604020202020204" pitchFamily="34" charset="0"/>
                  <a:cs typeface="Arial" panose="020B0604020202020204" pitchFamily="34" charset="0"/>
                </a:rPr>
                <a:t> như thế nào</a:t>
              </a:r>
              <a:r>
                <a:rPr lang="en-US" sz="4000" b="1">
                  <a:solidFill>
                    <a:schemeClr val="tx1"/>
                  </a:solidFill>
                  <a:latin typeface="Arial" panose="020B0604020202020204" pitchFamily="34" charset="0"/>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A6175BC5-34B5-FB8C-DD93-F74563808E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6214" y="2474623"/>
              <a:ext cx="570935" cy="586942"/>
            </a:xfrm>
            <a:prstGeom prst="rect">
              <a:avLst/>
            </a:prstGeom>
          </p:spPr>
        </p:pic>
      </p:grpSp>
      <p:grpSp>
        <p:nvGrpSpPr>
          <p:cNvPr id="30" name="Group 29">
            <a:extLst>
              <a:ext uri="{FF2B5EF4-FFF2-40B4-BE49-F238E27FC236}">
                <a16:creationId xmlns:a16="http://schemas.microsoft.com/office/drawing/2014/main" id="{89D0F97F-7652-EBB6-9653-E15DA3E1C35F}"/>
              </a:ext>
            </a:extLst>
          </p:cNvPr>
          <p:cNvGrpSpPr/>
          <p:nvPr/>
        </p:nvGrpSpPr>
        <p:grpSpPr>
          <a:xfrm>
            <a:off x="9024257" y="1822211"/>
            <a:ext cx="8937967" cy="3839191"/>
            <a:chOff x="9024257" y="1822211"/>
            <a:chExt cx="8937967" cy="3839191"/>
          </a:xfrm>
        </p:grpSpPr>
        <p:sp>
          <p:nvSpPr>
            <p:cNvPr id="17" name="Speech Bubble: Rectangle with Corners Rounded 16">
              <a:extLst>
                <a:ext uri="{FF2B5EF4-FFF2-40B4-BE49-F238E27FC236}">
                  <a16:creationId xmlns:a16="http://schemas.microsoft.com/office/drawing/2014/main" id="{E49BEA73-20FC-9E58-1EC9-C8A2B45C4A52}"/>
                </a:ext>
              </a:extLst>
            </p:cNvPr>
            <p:cNvSpPr/>
            <p:nvPr/>
          </p:nvSpPr>
          <p:spPr>
            <a:xfrm>
              <a:off x="9024257" y="2802479"/>
              <a:ext cx="8642242" cy="2858923"/>
            </a:xfrm>
            <a:prstGeom prst="wedgeRoundRectCallout">
              <a:avLst>
                <a:gd name="adj1" fmla="val -57063"/>
                <a:gd name="adj2" fmla="val 47957"/>
                <a:gd name="adj3" fmla="val 16667"/>
              </a:avLst>
            </a:prstGeom>
            <a:solidFill>
              <a:srgbClr val="F8EDEC"/>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Khi nghe những lời khích lệ</a:t>
              </a:r>
              <a:endParaRPr lang="vi-VN" sz="4000">
                <a:solidFill>
                  <a:schemeClr val="tx1"/>
                </a:solidFill>
                <a:latin typeface="Arial" panose="020B0604020202020204" pitchFamily="34" charset="0"/>
                <a:cs typeface="Arial" panose="020B0604020202020204" pitchFamily="34" charset="0"/>
              </a:endParaRPr>
            </a:p>
          </p:txBody>
        </p:sp>
        <p:pic>
          <p:nvPicPr>
            <p:cNvPr id="29" name="Picture 28" descr="A group of men holding puzzle pieces&#10;&#10;Description automatically generated">
              <a:extLst>
                <a:ext uri="{FF2B5EF4-FFF2-40B4-BE49-F238E27FC236}">
                  <a16:creationId xmlns:a16="http://schemas.microsoft.com/office/drawing/2014/main" id="{0C3CF7D7-3855-6F9A-EE22-05DF8BA5C94B}"/>
                </a:ext>
              </a:extLst>
            </p:cNvPr>
            <p:cNvPicPr>
              <a:picLocks noChangeAspect="1"/>
            </p:cNvPicPr>
            <p:nvPr/>
          </p:nvPicPr>
          <p:blipFill rotWithShape="1">
            <a:blip r:embed="rId6">
              <a:extLst>
                <a:ext uri="{28A0092B-C50C-407E-A947-70E740481C1C}">
                  <a14:useLocalDpi xmlns:a14="http://schemas.microsoft.com/office/drawing/2010/main" val="0"/>
                </a:ext>
              </a:extLst>
            </a:blip>
            <a:srcRect l="24434" r="21239" b="23494"/>
            <a:stretch/>
          </p:blipFill>
          <p:spPr>
            <a:xfrm>
              <a:off x="14739389" y="1822211"/>
              <a:ext cx="3222835" cy="2006372"/>
            </a:xfrm>
            <a:prstGeom prst="rect">
              <a:avLst/>
            </a:prstGeom>
          </p:spPr>
        </p:pic>
      </p:grpSp>
      <p:pic>
        <p:nvPicPr>
          <p:cNvPr id="31" name="Picture 30" descr="A picture containing doll, toy&#10;&#10;Description automatically generated">
            <a:extLst>
              <a:ext uri="{FF2B5EF4-FFF2-40B4-BE49-F238E27FC236}">
                <a16:creationId xmlns:a16="http://schemas.microsoft.com/office/drawing/2014/main" id="{68BCA4CD-6478-019F-4C39-51BF57B1E0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3633" y="5308337"/>
            <a:ext cx="4962334" cy="4962334"/>
          </a:xfrm>
          <a:prstGeom prst="rect">
            <a:avLst/>
          </a:prstGeom>
        </p:spPr>
      </p:pic>
      <p:grpSp>
        <p:nvGrpSpPr>
          <p:cNvPr id="34" name="Group 33">
            <a:extLst>
              <a:ext uri="{FF2B5EF4-FFF2-40B4-BE49-F238E27FC236}">
                <a16:creationId xmlns:a16="http://schemas.microsoft.com/office/drawing/2014/main" id="{F0B157CE-6410-0396-348B-95EB3C9852C9}"/>
              </a:ext>
            </a:extLst>
          </p:cNvPr>
          <p:cNvGrpSpPr/>
          <p:nvPr/>
        </p:nvGrpSpPr>
        <p:grpSpPr>
          <a:xfrm>
            <a:off x="7690757" y="6025769"/>
            <a:ext cx="9975742" cy="3201695"/>
            <a:chOff x="7690757" y="6025769"/>
            <a:chExt cx="9975742" cy="3201695"/>
          </a:xfrm>
        </p:grpSpPr>
        <p:sp>
          <p:nvSpPr>
            <p:cNvPr id="20" name="Speech Bubble: Rectangle with Corners Rounded 19">
              <a:extLst>
                <a:ext uri="{FF2B5EF4-FFF2-40B4-BE49-F238E27FC236}">
                  <a16:creationId xmlns:a16="http://schemas.microsoft.com/office/drawing/2014/main" id="{9B2BF544-AD6C-A4EC-9D87-FDDB53F5F82C}"/>
                </a:ext>
              </a:extLst>
            </p:cNvPr>
            <p:cNvSpPr/>
            <p:nvPr/>
          </p:nvSpPr>
          <p:spPr>
            <a:xfrm>
              <a:off x="9024257" y="6368541"/>
              <a:ext cx="8642242" cy="2858923"/>
            </a:xfrm>
            <a:prstGeom prst="wedgeRoundRectCallout">
              <a:avLst>
                <a:gd name="adj1" fmla="val -56081"/>
                <a:gd name="adj2" fmla="val -43313"/>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Khi nghe những lời than </a:t>
              </a:r>
              <a:r>
                <a:rPr lang="en-US" sz="4000">
                  <a:solidFill>
                    <a:schemeClr val="tx1"/>
                  </a:solidFill>
                  <a:latin typeface="Arial" panose="020B0604020202020204" pitchFamily="34" charset="0"/>
                  <a:cs typeface="Arial" panose="020B0604020202020204" pitchFamily="34" charset="0"/>
                </a:rPr>
                <a:t>phiền</a:t>
              </a:r>
            </a:p>
          </p:txBody>
        </p:sp>
        <p:pic>
          <p:nvPicPr>
            <p:cNvPr id="33" name="Picture 32" descr="A cartoon of a person yelling at a person&#10;&#10;Description automatically generated">
              <a:extLst>
                <a:ext uri="{FF2B5EF4-FFF2-40B4-BE49-F238E27FC236}">
                  <a16:creationId xmlns:a16="http://schemas.microsoft.com/office/drawing/2014/main" id="{9A1810B2-F993-25C8-DC79-21706B00846B}"/>
                </a:ext>
              </a:extLst>
            </p:cNvPr>
            <p:cNvPicPr>
              <a:picLocks noChangeAspect="1"/>
            </p:cNvPicPr>
            <p:nvPr/>
          </p:nvPicPr>
          <p:blipFill rotWithShape="1">
            <a:blip r:embed="rId8">
              <a:extLst>
                <a:ext uri="{28A0092B-C50C-407E-A947-70E740481C1C}">
                  <a14:useLocalDpi xmlns:a14="http://schemas.microsoft.com/office/drawing/2010/main" val="0"/>
                </a:ext>
              </a:extLst>
            </a:blip>
            <a:srcRect l="22996" t="33168" r="20996"/>
            <a:stretch/>
          </p:blipFill>
          <p:spPr>
            <a:xfrm>
              <a:off x="7690757" y="6025769"/>
              <a:ext cx="2667000" cy="1670796"/>
            </a:xfrm>
            <a:prstGeom prst="rect">
              <a:avLst/>
            </a:prstGeom>
          </p:spPr>
        </p:pic>
      </p:grpSp>
    </p:spTree>
    <p:extLst>
      <p:ext uri="{BB962C8B-B14F-4D97-AF65-F5344CB8AC3E}">
        <p14:creationId xmlns:p14="http://schemas.microsoft.com/office/powerpoint/2010/main" val="89271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E81029-3E0D-B5CF-2D68-0B26E6742A08}"/>
              </a:ext>
            </a:extLst>
          </p:cNvPr>
          <p:cNvSpPr txBox="1"/>
          <p:nvPr/>
        </p:nvSpPr>
        <p:spPr>
          <a:xfrm>
            <a:off x="1028700" y="419100"/>
            <a:ext cx="16230599" cy="1478418"/>
          </a:xfrm>
          <a:prstGeom prst="rect">
            <a:avLst/>
          </a:prstGeom>
          <a:noFill/>
        </p:spPr>
        <p:txBody>
          <a:bodyPr wrap="square" rtlCol="0">
            <a:spAutoFit/>
          </a:bodyPr>
          <a:lstStyle/>
          <a:p>
            <a:pPr algn="ctr">
              <a:lnSpc>
                <a:spcPct val="150000"/>
              </a:lnSpc>
            </a:pPr>
            <a:r>
              <a:rPr lang="en-US" sz="3200" b="1">
                <a:solidFill>
                  <a:srgbClr val="C00000"/>
                </a:solidFill>
                <a:latin typeface="Arial" panose="020B0604020202020204" pitchFamily="34" charset="0"/>
                <a:cs typeface="Arial" panose="020B0604020202020204" pitchFamily="34" charset="0"/>
              </a:rPr>
              <a:t>KẾT LUẬN VỀ CÁCH THAY ĐỔI SUY NGHĨ VÀ CÁCH SỬ DỤNG NGÔN NGỮ ĐỂ QUẢN LÍ CẢM XÚC</a:t>
            </a:r>
          </a:p>
        </p:txBody>
      </p:sp>
      <p:graphicFrame>
        <p:nvGraphicFramePr>
          <p:cNvPr id="7" name="Table 6">
            <a:extLst>
              <a:ext uri="{FF2B5EF4-FFF2-40B4-BE49-F238E27FC236}">
                <a16:creationId xmlns:a16="http://schemas.microsoft.com/office/drawing/2014/main" id="{F48953B7-253D-3308-939D-AA8BD3054C98}"/>
              </a:ext>
            </a:extLst>
          </p:cNvPr>
          <p:cNvGraphicFramePr>
            <a:graphicFrameLocks noGrp="1"/>
          </p:cNvGraphicFramePr>
          <p:nvPr>
            <p:extLst>
              <p:ext uri="{D42A27DB-BD31-4B8C-83A1-F6EECF244321}">
                <p14:modId xmlns:p14="http://schemas.microsoft.com/office/powerpoint/2010/main" val="737546226"/>
              </p:ext>
            </p:extLst>
          </p:nvPr>
        </p:nvGraphicFramePr>
        <p:xfrm>
          <a:off x="723899" y="2095500"/>
          <a:ext cx="16840202" cy="7684888"/>
        </p:xfrm>
        <a:graphic>
          <a:graphicData uri="http://schemas.openxmlformats.org/drawingml/2006/table">
            <a:tbl>
              <a:tblPr firstRow="1" firstCol="1" bandRow="1"/>
              <a:tblGrid>
                <a:gridCol w="8264171">
                  <a:extLst>
                    <a:ext uri="{9D8B030D-6E8A-4147-A177-3AD203B41FA5}">
                      <a16:colId xmlns:a16="http://schemas.microsoft.com/office/drawing/2014/main" val="2622584991"/>
                    </a:ext>
                  </a:extLst>
                </a:gridCol>
                <a:gridCol w="8576031">
                  <a:extLst>
                    <a:ext uri="{9D8B030D-6E8A-4147-A177-3AD203B41FA5}">
                      <a16:colId xmlns:a16="http://schemas.microsoft.com/office/drawing/2014/main" val="3810260841"/>
                    </a:ext>
                  </a:extLst>
                </a:gridCol>
              </a:tblGrid>
              <a:tr h="1055488">
                <a:tc>
                  <a:txBody>
                    <a:bodyPr/>
                    <a:lstStyle/>
                    <a:p>
                      <a:pPr marL="0" marR="0" algn="ctr">
                        <a:lnSpc>
                          <a:spcPct val="100000"/>
                        </a:lnSpc>
                        <a:spcBef>
                          <a:spcPts val="100"/>
                        </a:spcBef>
                        <a:spcAft>
                          <a:spcPts val="100"/>
                        </a:spcAft>
                      </a:pPr>
                      <a:r>
                        <a:rPr lang="en-US" sz="3000" b="1">
                          <a:effectLst/>
                          <a:latin typeface="Arial" panose="020B0604020202020204" pitchFamily="34" charset="0"/>
                          <a:ea typeface="Calibri" panose="020F0502020204030204" pitchFamily="34" charset="0"/>
                          <a:cs typeface="Arial" panose="020B0604020202020204" pitchFamily="34" charset="0"/>
                        </a:rPr>
                        <a:t>Cách thay đổi suy nghĩ để quản lí cảm xúc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100"/>
                        </a:spcBef>
                        <a:spcAft>
                          <a:spcPts val="100"/>
                        </a:spcAft>
                      </a:pPr>
                      <a:r>
                        <a:rPr lang="en-US" sz="3000" b="1">
                          <a:effectLst/>
                          <a:latin typeface="Arial" panose="020B0604020202020204" pitchFamily="34" charset="0"/>
                          <a:ea typeface="Calibri" panose="020F0502020204030204" pitchFamily="34" charset="0"/>
                          <a:cs typeface="Arial" panose="020B0604020202020204" pitchFamily="34" charset="0"/>
                        </a:rPr>
                        <a:t>Cách sử dụng ngôn ngữ để quản lí cảm xúc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3086475"/>
                  </a:ext>
                </a:extLst>
              </a:tr>
              <a:tr h="6629400">
                <a:tc>
                  <a:txBody>
                    <a:bodyPr/>
                    <a:lstStyle/>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Đặt mình vào vị trí người khác để hiểu cảm xúc của họ và thông cảm, thấu hiểu với những cảm xúc ấy, cố gắng để xây dựng mối quan hệ tốt đẹp với họ.</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Không vội vàng phản ứng để cảm xúc không ảnh hưởng đến bản thân và người khác trong từng tình huống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Tích cực dùng ngôn ngữ động viên, khích lệ chính bản thân.</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Không than thân</a:t>
                      </a:r>
                      <a:r>
                        <a:rPr lang="en-US" sz="2800">
                          <a:effectLst/>
                          <a:latin typeface="Arial" panose="020B0604020202020204" pitchFamily="34" charset="0"/>
                          <a:ea typeface="Calibri" panose="020F0502020204030204" pitchFamily="34" charset="0"/>
                          <a:cs typeface="Arial" panose="020B0604020202020204" pitchFamily="34" charset="0"/>
                        </a:rPr>
                        <a:t>,</a:t>
                      </a:r>
                      <a:r>
                        <a:rPr lang="vi-VN" sz="2800">
                          <a:effectLst/>
                          <a:latin typeface="Arial" panose="020B0604020202020204" pitchFamily="34" charset="0"/>
                          <a:ea typeface="Calibri" panose="020F0502020204030204" pitchFamily="34" charset="0"/>
                          <a:cs typeface="Arial" panose="020B0604020202020204" pitchFamily="34" charset="0"/>
                        </a:rPr>
                        <a:t> trách phận để tránh những cảm xúc tiêu cực cho chính mình.</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Tăng cường khen, ghi nhận những điểm tích cực, tiến bộ của mọi người.</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Không chê bai, không phản ứng gay gắt hay bác bỏ ý kiến người khác.</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Nói năng hòa nhã, nhẹ nhàng để không xảy ra xung đột trong các mối quan hệ.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02832040"/>
                  </a:ext>
                </a:extLst>
              </a:tr>
            </a:tbl>
          </a:graphicData>
        </a:graphic>
      </p:graphicFrame>
    </p:spTree>
    <p:extLst>
      <p:ext uri="{BB962C8B-B14F-4D97-AF65-F5344CB8AC3E}">
        <p14:creationId xmlns:p14="http://schemas.microsoft.com/office/powerpoint/2010/main" val="95784808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201622" y="411381"/>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0A8DA2F-3A57-556D-78C0-2B6DF8169F67}"/>
              </a:ext>
            </a:extLst>
          </p:cNvPr>
          <p:cNvGrpSpPr/>
          <p:nvPr/>
        </p:nvGrpSpPr>
        <p:grpSpPr>
          <a:xfrm>
            <a:off x="507694" y="2485218"/>
            <a:ext cx="16835122" cy="2658282"/>
            <a:chOff x="-161765" y="2451587"/>
            <a:chExt cx="16835122" cy="2658282"/>
          </a:xfrm>
        </p:grpSpPr>
        <p:sp>
          <p:nvSpPr>
            <p:cNvPr id="17" name="Speech Bubble: Rectangle with Corners Rounded 16">
              <a:extLst>
                <a:ext uri="{FF2B5EF4-FFF2-40B4-BE49-F238E27FC236}">
                  <a16:creationId xmlns:a16="http://schemas.microsoft.com/office/drawing/2014/main" id="{E7946D5F-744F-CE16-1C8F-C6DC6B91534B}"/>
                </a:ext>
              </a:extLst>
            </p:cNvPr>
            <p:cNvSpPr/>
            <p:nvPr/>
          </p:nvSpPr>
          <p:spPr>
            <a:xfrm>
              <a:off x="477545" y="2534593"/>
              <a:ext cx="16195812" cy="2575276"/>
            </a:xfrm>
            <a:prstGeom prst="wedgeRoundRectCallout">
              <a:avLst>
                <a:gd name="adj1" fmla="val -26405"/>
                <a:gd name="adj2" fmla="val 46900"/>
                <a:gd name="adj3" fmla="val 16667"/>
              </a:avLst>
            </a:prstGeom>
            <a:solidFill>
              <a:srgbClr val="E8F4F8"/>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HOẠT ĐỘNG NHÓM: </a:t>
              </a:r>
              <a:r>
                <a:rPr lang="en-US" sz="3800">
                  <a:solidFill>
                    <a:schemeClr val="tx1"/>
                  </a:solidFill>
                  <a:latin typeface="Arial" panose="020B0604020202020204" pitchFamily="34" charset="0"/>
                  <a:cs typeface="Arial" panose="020B0604020202020204" pitchFamily="34" charset="0"/>
                </a:rPr>
                <a:t>Cả lớp chia thành 6 nhóm (2 nhóm thực hiện 1 nhiệm vụ) và đọc các trường hợp </a:t>
              </a:r>
              <a:r>
                <a:rPr lang="en-US" sz="3800" i="1">
                  <a:solidFill>
                    <a:schemeClr val="tx1"/>
                  </a:solidFill>
                  <a:latin typeface="Arial" panose="020B0604020202020204" pitchFamily="34" charset="0"/>
                  <a:cs typeface="Arial" panose="020B0604020202020204" pitchFamily="34" charset="0"/>
                </a:rPr>
                <a:t>(SHS – tr.20,21) </a:t>
              </a:r>
              <a:r>
                <a:rPr lang="en-US" sz="3800">
                  <a:solidFill>
                    <a:schemeClr val="tx1"/>
                  </a:solidFill>
                  <a:latin typeface="Arial" panose="020B0604020202020204" pitchFamily="34" charset="0"/>
                  <a:cs typeface="Arial" panose="020B0604020202020204" pitchFamily="34" charset="0"/>
                </a:rPr>
                <a:t>để thực hiện yêu cầu</a:t>
              </a:r>
              <a:endParaRPr kumimoji="0" lang="en-US" sz="3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1433D4C0-8B4A-06A6-9B56-96CFD4A022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55803">
              <a:off x="-161765" y="2451587"/>
              <a:ext cx="1403172" cy="793431"/>
            </a:xfrm>
            <a:prstGeom prst="rect">
              <a:avLst/>
            </a:prstGeom>
          </p:spPr>
        </p:pic>
      </p:grpSp>
      <p:sp>
        <p:nvSpPr>
          <p:cNvPr id="32" name="TextBox 31">
            <a:extLst>
              <a:ext uri="{FF2B5EF4-FFF2-40B4-BE49-F238E27FC236}">
                <a16:creationId xmlns:a16="http://schemas.microsoft.com/office/drawing/2014/main" id="{E4D09C44-97BF-8ECF-3949-429CD7FF36FA}"/>
              </a:ext>
            </a:extLst>
          </p:cNvPr>
          <p:cNvSpPr txBox="1"/>
          <p:nvPr/>
        </p:nvSpPr>
        <p:spPr>
          <a:xfrm>
            <a:off x="2457896" y="349233"/>
            <a:ext cx="13372208"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hành ứng xử của em trong các tình huống dưới đây</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C3531B1-FA05-28A2-94E9-BA82A21D2B43}"/>
              </a:ext>
            </a:extLst>
          </p:cNvPr>
          <p:cNvGrpSpPr/>
          <p:nvPr/>
        </p:nvGrpSpPr>
        <p:grpSpPr>
          <a:xfrm>
            <a:off x="2336055" y="5141014"/>
            <a:ext cx="14005506" cy="1155456"/>
            <a:chOff x="3029863" y="1823688"/>
            <a:chExt cx="12362538" cy="1262412"/>
          </a:xfrm>
        </p:grpSpPr>
        <p:cxnSp>
          <p:nvCxnSpPr>
            <p:cNvPr id="23" name="Straight Connector 22">
              <a:extLst>
                <a:ext uri="{FF2B5EF4-FFF2-40B4-BE49-F238E27FC236}">
                  <a16:creationId xmlns:a16="http://schemas.microsoft.com/office/drawing/2014/main" id="{5A94CFA6-7DCF-2744-7EC4-34E12F29E0B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2D891D-50AC-B426-956F-47DEFED44F6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2AB546-94E0-EB6C-18AD-1B54CB053680}"/>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4E7E21-3FEC-B717-2122-D4975E73831A}"/>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27C398C2-E047-D64B-8005-5A295563FCB7}"/>
              </a:ext>
            </a:extLst>
          </p:cNvPr>
          <p:cNvSpPr/>
          <p:nvPr/>
        </p:nvSpPr>
        <p:spPr>
          <a:xfrm>
            <a:off x="875755" y="6263935"/>
            <a:ext cx="4884016" cy="344841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Nhóm 1, 2: </a:t>
            </a:r>
          </a:p>
          <a:p>
            <a:pPr algn="ctr">
              <a:lnSpc>
                <a:spcPct val="150000"/>
              </a:lnSpc>
            </a:pPr>
            <a:r>
              <a:rPr lang="en-US" sz="3800">
                <a:solidFill>
                  <a:schemeClr val="tx1"/>
                </a:solidFill>
                <a:latin typeface="Arial" panose="020B0604020202020204" pitchFamily="34" charset="0"/>
                <a:cs typeface="Arial" panose="020B0604020202020204" pitchFamily="34" charset="0"/>
              </a:rPr>
              <a:t>Đóng vai và xử lí </a:t>
            </a:r>
            <a:r>
              <a:rPr lang="en-US" sz="3800" i="1">
                <a:solidFill>
                  <a:schemeClr val="tx1"/>
                </a:solidFill>
                <a:latin typeface="Arial" panose="020B0604020202020204" pitchFamily="34" charset="0"/>
                <a:cs typeface="Arial" panose="020B0604020202020204" pitchFamily="34" charset="0"/>
              </a:rPr>
              <a:t>Tình huống 1</a:t>
            </a:r>
            <a:endParaRPr lang="en-US" sz="3800" i="1" dirty="0">
              <a:solidFill>
                <a:schemeClr val="tx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A9C9B10-7EF4-244C-67E6-2F6C0552483D}"/>
              </a:ext>
            </a:extLst>
          </p:cNvPr>
          <p:cNvSpPr/>
          <p:nvPr/>
        </p:nvSpPr>
        <p:spPr>
          <a:xfrm>
            <a:off x="6802901" y="6296470"/>
            <a:ext cx="4884016" cy="342119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800" b="1">
                <a:solidFill>
                  <a:schemeClr val="tx1"/>
                </a:solidFill>
                <a:latin typeface="Arial" panose="020B0604020202020204" pitchFamily="34" charset="0"/>
                <a:cs typeface="Arial" panose="020B0604020202020204" pitchFamily="34" charset="0"/>
              </a:rPr>
              <a:t>Nhóm 3, 4: </a:t>
            </a:r>
          </a:p>
          <a:p>
            <a:pPr algn="ctr">
              <a:lnSpc>
                <a:spcPct val="150000"/>
              </a:lnSpc>
            </a:pPr>
            <a:r>
              <a:rPr lang="pt-BR" sz="3800">
                <a:solidFill>
                  <a:schemeClr val="tx1"/>
                </a:solidFill>
                <a:latin typeface="Arial" panose="020B0604020202020204" pitchFamily="34" charset="0"/>
                <a:cs typeface="Arial" panose="020B0604020202020204" pitchFamily="34" charset="0"/>
              </a:rPr>
              <a:t>Đóng vai và xử lí </a:t>
            </a:r>
            <a:r>
              <a:rPr lang="pt-BR" sz="3800" i="1">
                <a:solidFill>
                  <a:schemeClr val="tx1"/>
                </a:solidFill>
                <a:latin typeface="Arial" panose="020B0604020202020204" pitchFamily="34" charset="0"/>
                <a:cs typeface="Arial" panose="020B0604020202020204" pitchFamily="34" charset="0"/>
              </a:rPr>
              <a:t>Tình huống 2</a:t>
            </a:r>
            <a:endParaRPr lang="en-US" sz="3800" i="1" dirty="0">
              <a:solidFill>
                <a:schemeClr val="tx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C4B1D456-8DA1-8F55-0123-74790568C6F2}"/>
              </a:ext>
            </a:extLst>
          </p:cNvPr>
          <p:cNvSpPr/>
          <p:nvPr/>
        </p:nvSpPr>
        <p:spPr>
          <a:xfrm>
            <a:off x="12626850" y="6269256"/>
            <a:ext cx="4770626" cy="344841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Nhóm 5, 6: </a:t>
            </a:r>
          </a:p>
          <a:p>
            <a:pPr algn="ctr">
              <a:lnSpc>
                <a:spcPct val="150000"/>
              </a:lnSpc>
            </a:pPr>
            <a:r>
              <a:rPr lang="en-US" sz="3800">
                <a:solidFill>
                  <a:schemeClr val="tx1"/>
                </a:solidFill>
                <a:latin typeface="Arial" panose="020B0604020202020204" pitchFamily="34" charset="0"/>
                <a:cs typeface="Arial" panose="020B0604020202020204" pitchFamily="34" charset="0"/>
              </a:rPr>
              <a:t>Đóng vai và xử lí </a:t>
            </a:r>
            <a:r>
              <a:rPr lang="en-US" sz="3800" i="1">
                <a:solidFill>
                  <a:schemeClr val="tx1"/>
                </a:solidFill>
                <a:latin typeface="Arial" panose="020B0604020202020204" pitchFamily="34" charset="0"/>
                <a:cs typeface="Arial" panose="020B0604020202020204" pitchFamily="34" charset="0"/>
              </a:rPr>
              <a:t>Tình huống 3</a:t>
            </a:r>
            <a:endParaRPr lang="en-US" sz="3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5336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animBg="1"/>
      <p:bldP spid="42" grpId="0" animBg="1"/>
      <p:bldP spid="4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0853" y="951538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DB6DAFE-1C14-0B7E-7ECF-3C7A603ABC9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42701CE2-1CBD-70EF-7449-7CFC5D8FC5BC}"/>
              </a:ext>
            </a:extLst>
          </p:cNvPr>
          <p:cNvSpPr/>
          <p:nvPr/>
        </p:nvSpPr>
        <p:spPr>
          <a:xfrm>
            <a:off x="579014" y="2019300"/>
            <a:ext cx="10207692"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p>
        </p:txBody>
      </p:sp>
      <p:sp>
        <p:nvSpPr>
          <p:cNvPr id="5" name="TextBox 4">
            <a:extLst>
              <a:ext uri="{FF2B5EF4-FFF2-40B4-BE49-F238E27FC236}">
                <a16:creationId xmlns:a16="http://schemas.microsoft.com/office/drawing/2014/main" id="{E718B9E0-927A-770C-82F2-D746E8990B60}"/>
              </a:ext>
            </a:extLst>
          </p:cNvPr>
          <p:cNvSpPr txBox="1"/>
          <p:nvPr/>
        </p:nvSpPr>
        <p:spPr>
          <a:xfrm>
            <a:off x="1206498" y="2570118"/>
            <a:ext cx="8966389" cy="644157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Trong lớp có ba bạn chơi thân với nhau, bạn nữ tên H và hai bạn nam tên M và Q. Gần đây, H thể hiện thân thiện với M hơn. Q cảm thấy chạnh lòng và không biết nên phải làm gì và thể hiện thế nào cho phù hợp.</a:t>
            </a:r>
          </a:p>
          <a:p>
            <a:pPr marL="457200" indent="-457200" algn="just">
              <a:lnSpc>
                <a:spcPct val="150000"/>
              </a:lnSpc>
              <a:buFont typeface="Wingdings" panose="05000000000000000000" pitchFamily="2" charset="2"/>
              <a:buChar char="Ø"/>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Nếu là Q, em nên làm gì?</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EFB6A413-EEF6-893D-12C3-63D54E0CAEC0}"/>
              </a:ext>
            </a:extLst>
          </p:cNvPr>
          <p:cNvSpPr/>
          <p:nvPr/>
        </p:nvSpPr>
        <p:spPr>
          <a:xfrm>
            <a:off x="-48475" y="176796"/>
            <a:ext cx="1254973" cy="1232155"/>
          </a:xfrm>
          <a:custGeom>
            <a:avLst/>
            <a:gdLst/>
            <a:ahLst/>
            <a:cxnLst/>
            <a:rect l="l" t="t" r="r" b="b"/>
            <a:pathLst>
              <a:path w="1254973" h="1232155">
                <a:moveTo>
                  <a:pt x="0" y="0"/>
                </a:moveTo>
                <a:lnTo>
                  <a:pt x="1254972" y="0"/>
                </a:lnTo>
                <a:lnTo>
                  <a:pt x="1254972" y="1232155"/>
                </a:lnTo>
                <a:lnTo>
                  <a:pt x="0" y="123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B779924D-6A27-D6D0-ECC5-33E3CEF819F2}"/>
              </a:ext>
            </a:extLst>
          </p:cNvPr>
          <p:cNvGrpSpPr/>
          <p:nvPr/>
        </p:nvGrpSpPr>
        <p:grpSpPr>
          <a:xfrm>
            <a:off x="11384387" y="2169749"/>
            <a:ext cx="6324600" cy="7187667"/>
            <a:chOff x="11384387" y="2169749"/>
            <a:chExt cx="6324600" cy="7187667"/>
          </a:xfrm>
        </p:grpSpPr>
        <p:grpSp>
          <p:nvGrpSpPr>
            <p:cNvPr id="11" name="Group 10">
              <a:extLst>
                <a:ext uri="{FF2B5EF4-FFF2-40B4-BE49-F238E27FC236}">
                  <a16:creationId xmlns:a16="http://schemas.microsoft.com/office/drawing/2014/main" id="{2A263082-2FC3-3E5B-B953-FD8296C0F630}"/>
                </a:ext>
              </a:extLst>
            </p:cNvPr>
            <p:cNvGrpSpPr/>
            <p:nvPr/>
          </p:nvGrpSpPr>
          <p:grpSpPr>
            <a:xfrm>
              <a:off x="11384387" y="2169749"/>
              <a:ext cx="6324600" cy="7187667"/>
              <a:chOff x="11384388" y="2547601"/>
              <a:chExt cx="6324600" cy="7048702"/>
            </a:xfrm>
          </p:grpSpPr>
          <p:sp>
            <p:nvSpPr>
              <p:cNvPr id="13" name="Freeform 7">
                <a:extLst>
                  <a:ext uri="{FF2B5EF4-FFF2-40B4-BE49-F238E27FC236}">
                    <a16:creationId xmlns:a16="http://schemas.microsoft.com/office/drawing/2014/main" id="{A5E6FE28-10C3-3749-FEDE-58484C12FC07}"/>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p>
            </p:txBody>
          </p:sp>
          <p:grpSp>
            <p:nvGrpSpPr>
              <p:cNvPr id="14" name="Group 13">
                <a:extLst>
                  <a:ext uri="{FF2B5EF4-FFF2-40B4-BE49-F238E27FC236}">
                    <a16:creationId xmlns:a16="http://schemas.microsoft.com/office/drawing/2014/main" id="{1E584DCF-7D1D-7B00-EB90-57545305B911}"/>
                  </a:ext>
                </a:extLst>
              </p:cNvPr>
              <p:cNvGrpSpPr/>
              <p:nvPr/>
            </p:nvGrpSpPr>
            <p:grpSpPr>
              <a:xfrm>
                <a:off x="11633317" y="2971130"/>
                <a:ext cx="5833432" cy="1635822"/>
                <a:chOff x="1420006" y="3199063"/>
                <a:chExt cx="5833432" cy="1635822"/>
              </a:xfrm>
            </p:grpSpPr>
            <p:sp>
              <p:nvSpPr>
                <p:cNvPr id="16" name="Freeform 10">
                  <a:extLst>
                    <a:ext uri="{FF2B5EF4-FFF2-40B4-BE49-F238E27FC236}">
                      <a16:creationId xmlns:a16="http://schemas.microsoft.com/office/drawing/2014/main" id="{A7812DFA-C1EF-FA04-B342-5B816AC1EAE5}"/>
                    </a:ext>
                  </a:extLst>
                </p:cNvPr>
                <p:cNvSpPr/>
                <p:nvPr/>
              </p:nvSpPr>
              <p:spPr>
                <a:xfrm>
                  <a:off x="1426698" y="3199063"/>
                  <a:ext cx="5826740" cy="163582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17" name="TextBox 16">
                  <a:extLst>
                    <a:ext uri="{FF2B5EF4-FFF2-40B4-BE49-F238E27FC236}">
                      <a16:creationId xmlns:a16="http://schemas.microsoft.com/office/drawing/2014/main" id="{1B9AC7D0-3C78-CE4E-43BF-F6A9ADD29F58}"/>
                    </a:ext>
                  </a:extLst>
                </p:cNvPr>
                <p:cNvSpPr txBox="1"/>
                <p:nvPr/>
              </p:nvSpPr>
              <p:spPr>
                <a:xfrm>
                  <a:off x="1420006" y="3601475"/>
                  <a:ext cx="5826740" cy="830997"/>
                </a:xfrm>
                <a:prstGeom prst="rect">
                  <a:avLst/>
                </a:prstGeom>
                <a:noFill/>
              </p:spPr>
              <p:txBody>
                <a:bodyPr wrap="square" rtlCol="0">
                  <a:spAutoFit/>
                </a:bodyPr>
                <a:lstStyle/>
                <a:p>
                  <a:pPr algn="ctr"/>
                  <a:r>
                    <a:rPr lang="en-US" sz="4800" b="1">
                      <a:solidFill>
                        <a:schemeClr val="accent4">
                          <a:lumMod val="50000"/>
                        </a:schemeClr>
                      </a:solidFill>
                      <a:latin typeface="Arial" panose="020B0604020202020204" pitchFamily="34" charset="0"/>
                      <a:cs typeface="Arial" panose="020B0604020202020204" pitchFamily="34" charset="0"/>
                    </a:rPr>
                    <a:t>Tình huống 1</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23" name="Picture 22" descr="A group of people standing and talking&#10;&#10;Description automatically generated">
              <a:extLst>
                <a:ext uri="{FF2B5EF4-FFF2-40B4-BE49-F238E27FC236}">
                  <a16:creationId xmlns:a16="http://schemas.microsoft.com/office/drawing/2014/main" id="{1B39EEC7-BA35-3B6F-85AC-0B59F356F4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5478" y="4674602"/>
              <a:ext cx="4495799" cy="4266791"/>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0442288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0853" y="951538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DB6DAFE-1C14-0B7E-7ECF-3C7A603ABC9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42701CE2-1CBD-70EF-7449-7CFC5D8FC5BC}"/>
              </a:ext>
            </a:extLst>
          </p:cNvPr>
          <p:cNvSpPr/>
          <p:nvPr/>
        </p:nvSpPr>
        <p:spPr>
          <a:xfrm>
            <a:off x="579014" y="2019300"/>
            <a:ext cx="10207692"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p>
        </p:txBody>
      </p:sp>
      <p:sp>
        <p:nvSpPr>
          <p:cNvPr id="5" name="TextBox 4">
            <a:extLst>
              <a:ext uri="{FF2B5EF4-FFF2-40B4-BE49-F238E27FC236}">
                <a16:creationId xmlns:a16="http://schemas.microsoft.com/office/drawing/2014/main" id="{E718B9E0-927A-770C-82F2-D746E8990B60}"/>
              </a:ext>
            </a:extLst>
          </p:cNvPr>
          <p:cNvSpPr txBox="1"/>
          <p:nvPr/>
        </p:nvSpPr>
        <p:spPr>
          <a:xfrm>
            <a:off x="949360" y="2701526"/>
            <a:ext cx="9543948" cy="6124112"/>
          </a:xfrm>
          <a:prstGeom prst="rect">
            <a:avLst/>
          </a:prstGeom>
          <a:noFill/>
        </p:spPr>
        <p:txBody>
          <a:bodyPr wrap="square">
            <a:spAutoFit/>
          </a:bodyP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Đi học về muộn, bố hỏi K: “Hôm nay con lại đi chơi đâu mà về muộn thế?” Nghe thấy vậy, K bức xúc nói: “Tại sao bố mẹ lúc nào cũng nghĩ con đi chơi là sao, con còn bao nhiêu việc khác chứ!” Nói xong K vùng vằng bỏ vào phòng, đóng sập cửa lại.</a:t>
            </a:r>
          </a:p>
          <a:p>
            <a:pPr marL="457200" indent="-457200" algn="just">
              <a:lnSpc>
                <a:spcPct val="150000"/>
              </a:lnSpc>
              <a:buFont typeface="Wingdings" panose="05000000000000000000" pitchFamily="2" charset="2"/>
              <a:buChar char="Ø"/>
            </a:pPr>
            <a:r>
              <a:rPr lang="en-US" sz="3800" b="1" i="1">
                <a:solidFill>
                  <a:srgbClr val="FF0000"/>
                </a:solidFill>
                <a:latin typeface="Arial" panose="020B0604020202020204" pitchFamily="34" charset="0"/>
                <a:ea typeface="Calibri" panose="020F0502020204030204" pitchFamily="34" charset="0"/>
                <a:cs typeface="Arial" panose="020B0604020202020204" pitchFamily="34" charset="0"/>
              </a:rPr>
              <a:t>Nếu là K, em nên làm gì?</a:t>
            </a:r>
            <a:endParaRPr lang="vi-VN" sz="3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EFB6A413-EEF6-893D-12C3-63D54E0CAEC0}"/>
              </a:ext>
            </a:extLst>
          </p:cNvPr>
          <p:cNvSpPr/>
          <p:nvPr/>
        </p:nvSpPr>
        <p:spPr>
          <a:xfrm>
            <a:off x="-48475" y="176796"/>
            <a:ext cx="1254973" cy="1232155"/>
          </a:xfrm>
          <a:custGeom>
            <a:avLst/>
            <a:gdLst/>
            <a:ahLst/>
            <a:cxnLst/>
            <a:rect l="l" t="t" r="r" b="b"/>
            <a:pathLst>
              <a:path w="1254973" h="1232155">
                <a:moveTo>
                  <a:pt x="0" y="0"/>
                </a:moveTo>
                <a:lnTo>
                  <a:pt x="1254972" y="0"/>
                </a:lnTo>
                <a:lnTo>
                  <a:pt x="1254972" y="1232155"/>
                </a:lnTo>
                <a:lnTo>
                  <a:pt x="0" y="123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EA55C53E-3260-CEA5-BD51-FCCB1518666A}"/>
              </a:ext>
            </a:extLst>
          </p:cNvPr>
          <p:cNvGrpSpPr/>
          <p:nvPr/>
        </p:nvGrpSpPr>
        <p:grpSpPr>
          <a:xfrm>
            <a:off x="11384387" y="2169749"/>
            <a:ext cx="6324600" cy="7187667"/>
            <a:chOff x="11384387" y="2169749"/>
            <a:chExt cx="6324600" cy="7187667"/>
          </a:xfrm>
        </p:grpSpPr>
        <p:grpSp>
          <p:nvGrpSpPr>
            <p:cNvPr id="11" name="Group 10">
              <a:extLst>
                <a:ext uri="{FF2B5EF4-FFF2-40B4-BE49-F238E27FC236}">
                  <a16:creationId xmlns:a16="http://schemas.microsoft.com/office/drawing/2014/main" id="{2A263082-2FC3-3E5B-B953-FD8296C0F630}"/>
                </a:ext>
              </a:extLst>
            </p:cNvPr>
            <p:cNvGrpSpPr/>
            <p:nvPr/>
          </p:nvGrpSpPr>
          <p:grpSpPr>
            <a:xfrm>
              <a:off x="11384387" y="2169749"/>
              <a:ext cx="6324600" cy="7187667"/>
              <a:chOff x="11384388" y="2547601"/>
              <a:chExt cx="6324600" cy="7048702"/>
            </a:xfrm>
          </p:grpSpPr>
          <p:sp>
            <p:nvSpPr>
              <p:cNvPr id="13" name="Freeform 7">
                <a:extLst>
                  <a:ext uri="{FF2B5EF4-FFF2-40B4-BE49-F238E27FC236}">
                    <a16:creationId xmlns:a16="http://schemas.microsoft.com/office/drawing/2014/main" id="{A5E6FE28-10C3-3749-FEDE-58484C12FC07}"/>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p>
            </p:txBody>
          </p:sp>
          <p:grpSp>
            <p:nvGrpSpPr>
              <p:cNvPr id="14" name="Group 13">
                <a:extLst>
                  <a:ext uri="{FF2B5EF4-FFF2-40B4-BE49-F238E27FC236}">
                    <a16:creationId xmlns:a16="http://schemas.microsoft.com/office/drawing/2014/main" id="{1E584DCF-7D1D-7B00-EB90-57545305B911}"/>
                  </a:ext>
                </a:extLst>
              </p:cNvPr>
              <p:cNvGrpSpPr/>
              <p:nvPr/>
            </p:nvGrpSpPr>
            <p:grpSpPr>
              <a:xfrm>
                <a:off x="11633317" y="2971130"/>
                <a:ext cx="5833432" cy="1635822"/>
                <a:chOff x="1420006" y="3199063"/>
                <a:chExt cx="5833432" cy="1635822"/>
              </a:xfrm>
            </p:grpSpPr>
            <p:sp>
              <p:nvSpPr>
                <p:cNvPr id="16" name="Freeform 10">
                  <a:extLst>
                    <a:ext uri="{FF2B5EF4-FFF2-40B4-BE49-F238E27FC236}">
                      <a16:creationId xmlns:a16="http://schemas.microsoft.com/office/drawing/2014/main" id="{A7812DFA-C1EF-FA04-B342-5B816AC1EAE5}"/>
                    </a:ext>
                  </a:extLst>
                </p:cNvPr>
                <p:cNvSpPr/>
                <p:nvPr/>
              </p:nvSpPr>
              <p:spPr>
                <a:xfrm>
                  <a:off x="1426698" y="3199063"/>
                  <a:ext cx="5826740" cy="163582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17" name="TextBox 16">
                  <a:extLst>
                    <a:ext uri="{FF2B5EF4-FFF2-40B4-BE49-F238E27FC236}">
                      <a16:creationId xmlns:a16="http://schemas.microsoft.com/office/drawing/2014/main" id="{1B9AC7D0-3C78-CE4E-43BF-F6A9ADD29F58}"/>
                    </a:ext>
                  </a:extLst>
                </p:cNvPr>
                <p:cNvSpPr txBox="1"/>
                <p:nvPr/>
              </p:nvSpPr>
              <p:spPr>
                <a:xfrm>
                  <a:off x="1420006" y="3601475"/>
                  <a:ext cx="5826740" cy="830997"/>
                </a:xfrm>
                <a:prstGeom prst="rect">
                  <a:avLst/>
                </a:prstGeom>
                <a:noFill/>
              </p:spPr>
              <p:txBody>
                <a:bodyPr wrap="square" rtlCol="0">
                  <a:spAutoFit/>
                </a:bodyPr>
                <a:lstStyle/>
                <a:p>
                  <a:pPr algn="ctr"/>
                  <a:r>
                    <a:rPr lang="en-US" sz="4800" b="1">
                      <a:solidFill>
                        <a:schemeClr val="accent4">
                          <a:lumMod val="50000"/>
                        </a:schemeClr>
                      </a:solidFill>
                      <a:latin typeface="Arial" panose="020B0604020202020204" pitchFamily="34" charset="0"/>
                      <a:cs typeface="Arial" panose="020B0604020202020204" pitchFamily="34" charset="0"/>
                    </a:rPr>
                    <a:t>Tình huống 2</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10" name="Picture 9" descr="A cartoon of two people&#10;&#10;Description automatically generated">
              <a:extLst>
                <a:ext uri="{FF2B5EF4-FFF2-40B4-BE49-F238E27FC236}">
                  <a16:creationId xmlns:a16="http://schemas.microsoft.com/office/drawing/2014/main" id="{C29884E4-42F2-0382-3BAC-7F01D3AE90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9784" y="4658676"/>
              <a:ext cx="4713803" cy="430976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727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263544" y="94446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DB6DAFE-1C14-0B7E-7ECF-3C7A603ABC9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42701CE2-1CBD-70EF-7449-7CFC5D8FC5BC}"/>
              </a:ext>
            </a:extLst>
          </p:cNvPr>
          <p:cNvSpPr/>
          <p:nvPr/>
        </p:nvSpPr>
        <p:spPr>
          <a:xfrm>
            <a:off x="735876" y="1866900"/>
            <a:ext cx="10207692" cy="799319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718B9E0-927A-770C-82F2-D746E8990B60}"/>
              </a:ext>
            </a:extLst>
          </p:cNvPr>
          <p:cNvSpPr txBox="1"/>
          <p:nvPr/>
        </p:nvSpPr>
        <p:spPr>
          <a:xfrm>
            <a:off x="1012020" y="1941655"/>
            <a:ext cx="9699946" cy="7664727"/>
          </a:xfrm>
          <a:prstGeom prst="rect">
            <a:avLst/>
          </a:prstGeom>
          <a:noFill/>
        </p:spPr>
        <p:txBody>
          <a:bodyPr wrap="square">
            <a:spAutoFit/>
          </a:bodyPr>
          <a:lstStyle/>
          <a:p>
            <a:pPr algn="just">
              <a:lnSpc>
                <a:spcPct val="150000"/>
              </a:lnSpc>
            </a:pPr>
            <a:r>
              <a:rPr lang="en-US" sz="3400">
                <a:solidFill>
                  <a:srgbClr val="000000"/>
                </a:solidFill>
                <a:latin typeface="Arial" panose="020B0604020202020204" pitchFamily="34" charset="0"/>
                <a:ea typeface="Calibri" panose="020F0502020204030204" pitchFamily="34" charset="0"/>
                <a:cs typeface="Arial" panose="020B0604020202020204" pitchFamily="34" charset="0"/>
              </a:rPr>
              <a:t>T nhận được tin đạt giải cao trong kì thi học sinh giỏi của trường. Vừa về đến nhà, T gọi to: “Bố mẹ ơi, con đạt được ước mơ rồi.” Đúng lúc đó, bố mẹ đang mắng em trai về việc chểnh mảng trong học tập. Bố mẹ chúc mừng T và nêu gương luôn cho em trai. Cảm xúc của T trùng xuống.</a:t>
            </a:r>
          </a:p>
          <a:p>
            <a:pPr marL="457200" indent="-457200" algn="just">
              <a:lnSpc>
                <a:spcPct val="150000"/>
              </a:lnSpc>
              <a:buFont typeface="Wingdings" panose="05000000000000000000" pitchFamily="2" charset="2"/>
              <a:buChar char="Ø"/>
            </a:pPr>
            <a:r>
              <a:rPr lang="en-US" sz="3400" b="1" i="1">
                <a:solidFill>
                  <a:srgbClr val="FF0000"/>
                </a:solidFill>
                <a:latin typeface="Arial" panose="020B0604020202020204" pitchFamily="34" charset="0"/>
                <a:ea typeface="Calibri" panose="020F0502020204030204" pitchFamily="34" charset="0"/>
                <a:cs typeface="Arial" panose="020B0604020202020204" pitchFamily="34" charset="0"/>
              </a:rPr>
              <a:t>T nên ứng xử như thế nào trong trường hợp nay? T nên trao đổi với bố mẹ về cách ứng xử như thế nào với em trai để em không bị khó xử?</a:t>
            </a:r>
            <a:endParaRPr lang="vi-VN" sz="3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EFB6A413-EEF6-893D-12C3-63D54E0CAEC0}"/>
              </a:ext>
            </a:extLst>
          </p:cNvPr>
          <p:cNvSpPr/>
          <p:nvPr/>
        </p:nvSpPr>
        <p:spPr>
          <a:xfrm>
            <a:off x="-48475" y="176796"/>
            <a:ext cx="1254973" cy="1232155"/>
          </a:xfrm>
          <a:custGeom>
            <a:avLst/>
            <a:gdLst/>
            <a:ahLst/>
            <a:cxnLst/>
            <a:rect l="l" t="t" r="r" b="b"/>
            <a:pathLst>
              <a:path w="1254973" h="1232155">
                <a:moveTo>
                  <a:pt x="0" y="0"/>
                </a:moveTo>
                <a:lnTo>
                  <a:pt x="1254972" y="0"/>
                </a:lnTo>
                <a:lnTo>
                  <a:pt x="1254972" y="1232155"/>
                </a:lnTo>
                <a:lnTo>
                  <a:pt x="0" y="123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AAA041C7-2FF0-0036-6913-E85CBF71D94E}"/>
              </a:ext>
            </a:extLst>
          </p:cNvPr>
          <p:cNvGrpSpPr/>
          <p:nvPr/>
        </p:nvGrpSpPr>
        <p:grpSpPr>
          <a:xfrm>
            <a:off x="11384386" y="2289618"/>
            <a:ext cx="6324600" cy="7187667"/>
            <a:chOff x="11384386" y="2289618"/>
            <a:chExt cx="6324600" cy="7187667"/>
          </a:xfrm>
        </p:grpSpPr>
        <p:grpSp>
          <p:nvGrpSpPr>
            <p:cNvPr id="11" name="Group 10">
              <a:extLst>
                <a:ext uri="{FF2B5EF4-FFF2-40B4-BE49-F238E27FC236}">
                  <a16:creationId xmlns:a16="http://schemas.microsoft.com/office/drawing/2014/main" id="{2A263082-2FC3-3E5B-B953-FD8296C0F630}"/>
                </a:ext>
              </a:extLst>
            </p:cNvPr>
            <p:cNvGrpSpPr/>
            <p:nvPr/>
          </p:nvGrpSpPr>
          <p:grpSpPr>
            <a:xfrm>
              <a:off x="11384386" y="2289618"/>
              <a:ext cx="6324600" cy="7187667"/>
              <a:chOff x="11384388" y="2547601"/>
              <a:chExt cx="6324600" cy="7048702"/>
            </a:xfrm>
          </p:grpSpPr>
          <p:sp>
            <p:nvSpPr>
              <p:cNvPr id="13" name="Freeform 7">
                <a:extLst>
                  <a:ext uri="{FF2B5EF4-FFF2-40B4-BE49-F238E27FC236}">
                    <a16:creationId xmlns:a16="http://schemas.microsoft.com/office/drawing/2014/main" id="{A5E6FE28-10C3-3749-FEDE-58484C12FC07}"/>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1E584DCF-7D1D-7B00-EB90-57545305B911}"/>
                  </a:ext>
                </a:extLst>
              </p:cNvPr>
              <p:cNvGrpSpPr/>
              <p:nvPr/>
            </p:nvGrpSpPr>
            <p:grpSpPr>
              <a:xfrm>
                <a:off x="11633317" y="2971130"/>
                <a:ext cx="5833432" cy="1635822"/>
                <a:chOff x="1420006" y="3199063"/>
                <a:chExt cx="5833432" cy="1635822"/>
              </a:xfrm>
            </p:grpSpPr>
            <p:sp>
              <p:nvSpPr>
                <p:cNvPr id="16" name="Freeform 10">
                  <a:extLst>
                    <a:ext uri="{FF2B5EF4-FFF2-40B4-BE49-F238E27FC236}">
                      <a16:creationId xmlns:a16="http://schemas.microsoft.com/office/drawing/2014/main" id="{A7812DFA-C1EF-FA04-B342-5B816AC1EAE5}"/>
                    </a:ext>
                  </a:extLst>
                </p:cNvPr>
                <p:cNvSpPr/>
                <p:nvPr/>
              </p:nvSpPr>
              <p:spPr>
                <a:xfrm>
                  <a:off x="1426698" y="3199063"/>
                  <a:ext cx="5826740" cy="163582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B9AC7D0-3C78-CE4E-43BF-F6A9ADD29F58}"/>
                    </a:ext>
                  </a:extLst>
                </p:cNvPr>
                <p:cNvSpPr txBox="1"/>
                <p:nvPr/>
              </p:nvSpPr>
              <p:spPr>
                <a:xfrm>
                  <a:off x="1420006" y="3601475"/>
                  <a:ext cx="5826740" cy="830997"/>
                </a:xfrm>
                <a:prstGeom prst="rect">
                  <a:avLst/>
                </a:prstGeom>
                <a:noFill/>
              </p:spPr>
              <p:txBody>
                <a:bodyPr wrap="square" rtlCol="0">
                  <a:spAutoFit/>
                </a:bodyPr>
                <a:lstStyle/>
                <a:p>
                  <a:pPr algn="ctr"/>
                  <a:r>
                    <a:rPr lang="en-US" sz="4800" b="1">
                      <a:solidFill>
                        <a:schemeClr val="accent4">
                          <a:lumMod val="50000"/>
                        </a:schemeClr>
                      </a:solidFill>
                      <a:latin typeface="Arial" panose="020B0604020202020204" pitchFamily="34" charset="0"/>
                      <a:cs typeface="Arial" panose="020B0604020202020204" pitchFamily="34" charset="0"/>
                    </a:rPr>
                    <a:t>Tình huống 3</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10242" name="Picture 2" descr="Bạo hành bằng lời nói là thứ giết chết trí tuệ của trẻ">
              <a:extLst>
                <a:ext uri="{FF2B5EF4-FFF2-40B4-BE49-F238E27FC236}">
                  <a16:creationId xmlns:a16="http://schemas.microsoft.com/office/drawing/2014/main" id="{30D280ED-5072-B4B0-F165-C5F69BC4EA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44" t="-821" r="8948" b="821"/>
            <a:stretch/>
          </p:blipFill>
          <p:spPr bwMode="auto">
            <a:xfrm>
              <a:off x="11901762" y="5026247"/>
              <a:ext cx="5335268" cy="377538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5233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4">
            <a:extLst>
              <a:ext uri="{FF2B5EF4-FFF2-40B4-BE49-F238E27FC236}">
                <a16:creationId xmlns:a16="http://schemas.microsoft.com/office/drawing/2014/main" id="{CD732E5D-E558-CB48-7322-E43189065289}"/>
              </a:ext>
            </a:extLst>
          </p:cNvPr>
          <p:cNvSpPr/>
          <p:nvPr/>
        </p:nvSpPr>
        <p:spPr>
          <a:xfrm>
            <a:off x="685800" y="1386482"/>
            <a:ext cx="11930211" cy="8329017"/>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16D63E-B9A8-ECF8-B58F-83239F53439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75130530-9286-1625-7B9B-A828CA4C55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0380" y="774421"/>
            <a:ext cx="1097730" cy="1026378"/>
          </a:xfrm>
          <a:prstGeom prst="rect">
            <a:avLst/>
          </a:prstGeom>
        </p:spPr>
      </p:pic>
      <p:sp>
        <p:nvSpPr>
          <p:cNvPr id="22" name="Oval 21">
            <a:extLst>
              <a:ext uri="{FF2B5EF4-FFF2-40B4-BE49-F238E27FC236}">
                <a16:creationId xmlns:a16="http://schemas.microsoft.com/office/drawing/2014/main" id="{27105568-71D7-03B1-FA6C-CE634A028D24}"/>
              </a:ext>
            </a:extLst>
          </p:cNvPr>
          <p:cNvSpPr/>
          <p:nvPr/>
        </p:nvSpPr>
        <p:spPr>
          <a:xfrm>
            <a:off x="11484335" y="2353641"/>
            <a:ext cx="6467176" cy="5874141"/>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D5CE0B2-237A-0F42-A25B-D2D10502072C}"/>
              </a:ext>
            </a:extLst>
          </p:cNvPr>
          <p:cNvSpPr txBox="1"/>
          <p:nvPr/>
        </p:nvSpPr>
        <p:spPr>
          <a:xfrm>
            <a:off x="12196248" y="4155429"/>
            <a:ext cx="5043349"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GỢI Ý CÂU TRẢ LỜI</a:t>
            </a:r>
          </a:p>
        </p:txBody>
      </p:sp>
      <p:sp>
        <p:nvSpPr>
          <p:cNvPr id="24" name="TextBox 23">
            <a:extLst>
              <a:ext uri="{FF2B5EF4-FFF2-40B4-BE49-F238E27FC236}">
                <a16:creationId xmlns:a16="http://schemas.microsoft.com/office/drawing/2014/main" id="{941E5320-C107-0542-FCC3-F6234B49D08A}"/>
              </a:ext>
            </a:extLst>
          </p:cNvPr>
          <p:cNvSpPr txBox="1"/>
          <p:nvPr/>
        </p:nvSpPr>
        <p:spPr>
          <a:xfrm>
            <a:off x="1001754" y="2239053"/>
            <a:ext cx="10283698" cy="663765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Nếu là Q, em nên trò chuyện với H để hiểu rõ hơn về tình bạn giữa cô ấy và M. </a:t>
            </a:r>
          </a:p>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Em có thể thể hiện sự quan tâm đến H và thảo luận cùng cô ấy về tình bạn của họ. </a:t>
            </a:r>
          </a:p>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Em cũng có thể tìm cách thể hiện sự quan tâm đến M và tạo mối quan hệ tốt đẹp với cả hai bạn bằng cách tặng quà, tổ chức một buổi đi chơi hay mời cả hai bạn đến nhà để ăn tối.</a:t>
            </a:r>
          </a:p>
        </p:txBody>
      </p:sp>
      <p:grpSp>
        <p:nvGrpSpPr>
          <p:cNvPr id="25" name="Group 24">
            <a:extLst>
              <a:ext uri="{FF2B5EF4-FFF2-40B4-BE49-F238E27FC236}">
                <a16:creationId xmlns:a16="http://schemas.microsoft.com/office/drawing/2014/main" id="{9ED438C2-FCAC-AD8E-F9E0-33C09DE376C7}"/>
              </a:ext>
            </a:extLst>
          </p:cNvPr>
          <p:cNvGrpSpPr/>
          <p:nvPr/>
        </p:nvGrpSpPr>
        <p:grpSpPr>
          <a:xfrm>
            <a:off x="2835343" y="810651"/>
            <a:ext cx="7349001" cy="1151663"/>
            <a:chOff x="6076391" y="497597"/>
            <a:chExt cx="7349001" cy="1151663"/>
          </a:xfrm>
        </p:grpSpPr>
        <p:pic>
          <p:nvPicPr>
            <p:cNvPr id="26" name="Picture 9">
              <a:extLst>
                <a:ext uri="{FF2B5EF4-FFF2-40B4-BE49-F238E27FC236}">
                  <a16:creationId xmlns:a16="http://schemas.microsoft.com/office/drawing/2014/main" id="{8EDAAA39-707C-D772-0AE6-FC673594B7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76391" y="497597"/>
              <a:ext cx="7349001" cy="1151663"/>
            </a:xfrm>
            <a:prstGeom prst="rect">
              <a:avLst/>
            </a:prstGeom>
          </p:spPr>
        </p:pic>
        <p:sp>
          <p:nvSpPr>
            <p:cNvPr id="27" name="TextBox 26">
              <a:extLst>
                <a:ext uri="{FF2B5EF4-FFF2-40B4-BE49-F238E27FC236}">
                  <a16:creationId xmlns:a16="http://schemas.microsoft.com/office/drawing/2014/main" id="{635ED166-E9CC-1558-765C-1C6153883B82}"/>
                </a:ext>
              </a:extLst>
            </p:cNvPr>
            <p:cNvSpPr txBox="1"/>
            <p:nvPr/>
          </p:nvSpPr>
          <p:spPr>
            <a:xfrm>
              <a:off x="6920505" y="653929"/>
              <a:ext cx="5724189"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Tình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huống</a:t>
              </a:r>
              <a:r>
                <a:rPr lang="en-US" sz="4400" b="1" dirty="0">
                  <a:solidFill>
                    <a:schemeClr val="bg1"/>
                  </a:solidFill>
                  <a:latin typeface="Arial" panose="020B0604020202020204" pitchFamily="34" charset="0"/>
                  <a:cs typeface="Arial" panose="020B0604020202020204" pitchFamily="34" charset="0"/>
                </a:rPr>
                <a:t> 1</a:t>
              </a:r>
            </a:p>
          </p:txBody>
        </p:sp>
      </p:grpSp>
      <p:pic>
        <p:nvPicPr>
          <p:cNvPr id="28" name="Picture 10">
            <a:extLst>
              <a:ext uri="{FF2B5EF4-FFF2-40B4-BE49-F238E27FC236}">
                <a16:creationId xmlns:a16="http://schemas.microsoft.com/office/drawing/2014/main" id="{FCC39AFC-834C-A34D-78C7-10E773A95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1541">
            <a:off x="13024758" y="2071316"/>
            <a:ext cx="3587522" cy="926233"/>
          </a:xfrm>
          <a:prstGeom prst="rect">
            <a:avLst/>
          </a:prstGeom>
        </p:spPr>
      </p:pic>
      <p:pic>
        <p:nvPicPr>
          <p:cNvPr id="32" name="Picture 31" descr="Icon&#10;&#10;Description automatically generated">
            <a:extLst>
              <a:ext uri="{FF2B5EF4-FFF2-40B4-BE49-F238E27FC236}">
                <a16:creationId xmlns:a16="http://schemas.microsoft.com/office/drawing/2014/main" id="{C3E44933-BB58-0856-7D2F-9371B1C0FC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91" y="441093"/>
            <a:ext cx="1666417" cy="1666417"/>
          </a:xfrm>
          <a:prstGeom prst="rect">
            <a:avLst/>
          </a:prstGeom>
        </p:spPr>
      </p:pic>
      <p:sp>
        <p:nvSpPr>
          <p:cNvPr id="35" name="Freeform 11">
            <a:extLst>
              <a:ext uri="{FF2B5EF4-FFF2-40B4-BE49-F238E27FC236}">
                <a16:creationId xmlns:a16="http://schemas.microsoft.com/office/drawing/2014/main" id="{FFB38F8A-93F9-EC05-3FA3-59234C5666E7}"/>
              </a:ext>
            </a:extLst>
          </p:cNvPr>
          <p:cNvSpPr/>
          <p:nvPr/>
        </p:nvSpPr>
        <p:spPr>
          <a:xfrm>
            <a:off x="10805478" y="7322482"/>
            <a:ext cx="7630886" cy="2925779"/>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6473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wipe(left)">
                                      <p:cBhvr>
                                        <p:cTn id="16" dur="500"/>
                                        <p:tgtEl>
                                          <p:spTgt spid="2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wipe(left)">
                                      <p:cBhvr>
                                        <p:cTn id="2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7E244422-99E6-1098-9C57-A970E8530333}"/>
              </a:ext>
            </a:extLst>
          </p:cNvPr>
          <p:cNvSpPr/>
          <p:nvPr/>
        </p:nvSpPr>
        <p:spPr>
          <a:xfrm>
            <a:off x="685800" y="1386482"/>
            <a:ext cx="11930211" cy="8329017"/>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16D63E-B9A8-ECF8-B58F-83239F53439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75130530-9286-1625-7B9B-A828CA4C55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0380" y="774421"/>
            <a:ext cx="1097730" cy="1026378"/>
          </a:xfrm>
          <a:prstGeom prst="rect">
            <a:avLst/>
          </a:prstGeom>
        </p:spPr>
      </p:pic>
      <p:sp>
        <p:nvSpPr>
          <p:cNvPr id="22" name="Oval 21">
            <a:extLst>
              <a:ext uri="{FF2B5EF4-FFF2-40B4-BE49-F238E27FC236}">
                <a16:creationId xmlns:a16="http://schemas.microsoft.com/office/drawing/2014/main" id="{27105568-71D7-03B1-FA6C-CE634A028D24}"/>
              </a:ext>
            </a:extLst>
          </p:cNvPr>
          <p:cNvSpPr/>
          <p:nvPr/>
        </p:nvSpPr>
        <p:spPr>
          <a:xfrm>
            <a:off x="11484335" y="2353641"/>
            <a:ext cx="6467176" cy="5874141"/>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D5CE0B2-237A-0F42-A25B-D2D10502072C}"/>
              </a:ext>
            </a:extLst>
          </p:cNvPr>
          <p:cNvSpPr txBox="1"/>
          <p:nvPr/>
        </p:nvSpPr>
        <p:spPr>
          <a:xfrm>
            <a:off x="12196248" y="4155429"/>
            <a:ext cx="5043349"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GỢI Ý CÂU TRẢ LỜI</a:t>
            </a:r>
          </a:p>
        </p:txBody>
      </p:sp>
      <p:sp>
        <p:nvSpPr>
          <p:cNvPr id="24" name="TextBox 23">
            <a:extLst>
              <a:ext uri="{FF2B5EF4-FFF2-40B4-BE49-F238E27FC236}">
                <a16:creationId xmlns:a16="http://schemas.microsoft.com/office/drawing/2014/main" id="{941E5320-C107-0542-FCC3-F6234B49D08A}"/>
              </a:ext>
            </a:extLst>
          </p:cNvPr>
          <p:cNvSpPr txBox="1"/>
          <p:nvPr/>
        </p:nvSpPr>
        <p:spPr>
          <a:xfrm>
            <a:off x="1361249" y="2290752"/>
            <a:ext cx="9526356" cy="7001276"/>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800">
                <a:ea typeface="Calibri" panose="020F0502020204030204" pitchFamily="34" charset="0"/>
                <a:cs typeface="Arial" panose="020B0604020202020204" pitchFamily="34" charset="0"/>
              </a:rPr>
              <a:t>Nếu là K, em nên bình tĩnh và lắng nghe ý kiến của bố. </a:t>
            </a:r>
            <a:endParaRPr lang="en-US" sz="380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ea typeface="Calibri" panose="020F0502020204030204" pitchFamily="34" charset="0"/>
                <a:cs typeface="Arial" panose="020B0604020202020204" pitchFamily="34" charset="0"/>
              </a:rPr>
              <a:t>Sau đó, em có thể giải thích rõ ràng cho bố hiểu lý do vì sao em về muộn và cũng nên xin lỗi vì đã làm bố lo lắng. </a:t>
            </a:r>
          </a:p>
          <a:p>
            <a:pPr marL="571500" marR="0" indent="-571500" algn="just">
              <a:lnSpc>
                <a:spcPct val="150000"/>
              </a:lnSpc>
              <a:spcBef>
                <a:spcPts val="0"/>
              </a:spcBef>
              <a:spcAft>
                <a:spcPts val="0"/>
              </a:spcAft>
              <a:buFont typeface="Wingdings" panose="05000000000000000000" pitchFamily="2" charset="2"/>
              <a:buChar char="§"/>
            </a:pPr>
            <a:r>
              <a:rPr lang="vi-VN" sz="3800">
                <a:ea typeface="Calibri" panose="020F0502020204030204" pitchFamily="34" charset="0"/>
                <a:cs typeface="Arial" panose="020B0604020202020204" pitchFamily="34" charset="0"/>
              </a:rPr>
              <a:t>Em có thể thể hiện sự trách nhiệm và cam kết sẽ không để bố mẹ lo lắng về mình nữa.</a:t>
            </a:r>
          </a:p>
        </p:txBody>
      </p:sp>
      <p:grpSp>
        <p:nvGrpSpPr>
          <p:cNvPr id="25" name="Group 24">
            <a:extLst>
              <a:ext uri="{FF2B5EF4-FFF2-40B4-BE49-F238E27FC236}">
                <a16:creationId xmlns:a16="http://schemas.microsoft.com/office/drawing/2014/main" id="{9ED438C2-FCAC-AD8E-F9E0-33C09DE376C7}"/>
              </a:ext>
            </a:extLst>
          </p:cNvPr>
          <p:cNvGrpSpPr/>
          <p:nvPr/>
        </p:nvGrpSpPr>
        <p:grpSpPr>
          <a:xfrm>
            <a:off x="2835343" y="810651"/>
            <a:ext cx="7349001" cy="1151663"/>
            <a:chOff x="6076391" y="497597"/>
            <a:chExt cx="7349001" cy="1151663"/>
          </a:xfrm>
        </p:grpSpPr>
        <p:pic>
          <p:nvPicPr>
            <p:cNvPr id="26" name="Picture 9">
              <a:extLst>
                <a:ext uri="{FF2B5EF4-FFF2-40B4-BE49-F238E27FC236}">
                  <a16:creationId xmlns:a16="http://schemas.microsoft.com/office/drawing/2014/main" id="{8EDAAA39-707C-D772-0AE6-FC673594B7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76391" y="497597"/>
              <a:ext cx="7349001" cy="1151663"/>
            </a:xfrm>
            <a:prstGeom prst="rect">
              <a:avLst/>
            </a:prstGeom>
          </p:spPr>
        </p:pic>
        <p:sp>
          <p:nvSpPr>
            <p:cNvPr id="27" name="TextBox 26">
              <a:extLst>
                <a:ext uri="{FF2B5EF4-FFF2-40B4-BE49-F238E27FC236}">
                  <a16:creationId xmlns:a16="http://schemas.microsoft.com/office/drawing/2014/main" id="{635ED166-E9CC-1558-765C-1C6153883B82}"/>
                </a:ext>
              </a:extLst>
            </p:cNvPr>
            <p:cNvSpPr txBox="1"/>
            <p:nvPr/>
          </p:nvSpPr>
          <p:spPr>
            <a:xfrm>
              <a:off x="6920505" y="653929"/>
              <a:ext cx="5724189"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Tình</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huống</a:t>
              </a:r>
              <a:r>
                <a:rPr lang="en-US" sz="4400" b="1">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8" name="Picture 10">
            <a:extLst>
              <a:ext uri="{FF2B5EF4-FFF2-40B4-BE49-F238E27FC236}">
                <a16:creationId xmlns:a16="http://schemas.microsoft.com/office/drawing/2014/main" id="{FCC39AFC-834C-A34D-78C7-10E773A95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1541">
            <a:off x="13024758" y="2071316"/>
            <a:ext cx="3587522" cy="926233"/>
          </a:xfrm>
          <a:prstGeom prst="rect">
            <a:avLst/>
          </a:prstGeom>
        </p:spPr>
      </p:pic>
      <p:pic>
        <p:nvPicPr>
          <p:cNvPr id="32" name="Picture 31" descr="Icon&#10;&#10;Description automatically generated">
            <a:extLst>
              <a:ext uri="{FF2B5EF4-FFF2-40B4-BE49-F238E27FC236}">
                <a16:creationId xmlns:a16="http://schemas.microsoft.com/office/drawing/2014/main" id="{C3E44933-BB58-0856-7D2F-9371B1C0FC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91" y="441093"/>
            <a:ext cx="1666417" cy="1666417"/>
          </a:xfrm>
          <a:prstGeom prst="rect">
            <a:avLst/>
          </a:prstGeom>
        </p:spPr>
      </p:pic>
      <p:sp>
        <p:nvSpPr>
          <p:cNvPr id="35" name="Freeform 11">
            <a:extLst>
              <a:ext uri="{FF2B5EF4-FFF2-40B4-BE49-F238E27FC236}">
                <a16:creationId xmlns:a16="http://schemas.microsoft.com/office/drawing/2014/main" id="{FFB38F8A-93F9-EC05-3FA3-59234C5666E7}"/>
              </a:ext>
            </a:extLst>
          </p:cNvPr>
          <p:cNvSpPr/>
          <p:nvPr/>
        </p:nvSpPr>
        <p:spPr>
          <a:xfrm>
            <a:off x="10805478" y="7322482"/>
            <a:ext cx="7630886" cy="2925779"/>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8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wipe(left)">
                                      <p:cBhvr>
                                        <p:cTn id="16" dur="500"/>
                                        <p:tgtEl>
                                          <p:spTgt spid="2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wipe(left)">
                                      <p:cBhvr>
                                        <p:cTn id="2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16D63E-B9A8-ECF8-B58F-83239F53439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75130530-9286-1625-7B9B-A828CA4C55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0380" y="774421"/>
            <a:ext cx="1097730" cy="1026378"/>
          </a:xfrm>
          <a:prstGeom prst="rect">
            <a:avLst/>
          </a:prstGeom>
        </p:spPr>
      </p:pic>
      <p:sp>
        <p:nvSpPr>
          <p:cNvPr id="21" name="Freeform 4">
            <a:extLst>
              <a:ext uri="{FF2B5EF4-FFF2-40B4-BE49-F238E27FC236}">
                <a16:creationId xmlns:a16="http://schemas.microsoft.com/office/drawing/2014/main" id="{9ED0954C-5D7B-3187-469E-2EB86C3F05FE}"/>
              </a:ext>
            </a:extLst>
          </p:cNvPr>
          <p:cNvSpPr/>
          <p:nvPr/>
        </p:nvSpPr>
        <p:spPr>
          <a:xfrm>
            <a:off x="685800" y="1386482"/>
            <a:ext cx="11930211" cy="8329017"/>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27105568-71D7-03B1-FA6C-CE634A028D24}"/>
              </a:ext>
            </a:extLst>
          </p:cNvPr>
          <p:cNvSpPr/>
          <p:nvPr/>
        </p:nvSpPr>
        <p:spPr>
          <a:xfrm>
            <a:off x="11484335" y="2353641"/>
            <a:ext cx="6467176" cy="5874141"/>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D5CE0B2-237A-0F42-A25B-D2D10502072C}"/>
              </a:ext>
            </a:extLst>
          </p:cNvPr>
          <p:cNvSpPr txBox="1"/>
          <p:nvPr/>
        </p:nvSpPr>
        <p:spPr>
          <a:xfrm>
            <a:off x="12196248" y="4155429"/>
            <a:ext cx="5043349"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GỢI Ý CÂU TRẢ LỜI</a:t>
            </a:r>
          </a:p>
        </p:txBody>
      </p:sp>
      <p:sp>
        <p:nvSpPr>
          <p:cNvPr id="24" name="TextBox 23">
            <a:extLst>
              <a:ext uri="{FF2B5EF4-FFF2-40B4-BE49-F238E27FC236}">
                <a16:creationId xmlns:a16="http://schemas.microsoft.com/office/drawing/2014/main" id="{941E5320-C107-0542-FCC3-F6234B49D08A}"/>
              </a:ext>
            </a:extLst>
          </p:cNvPr>
          <p:cNvSpPr txBox="1"/>
          <p:nvPr/>
        </p:nvSpPr>
        <p:spPr>
          <a:xfrm>
            <a:off x="1048403" y="2045258"/>
            <a:ext cx="10283698" cy="7468648"/>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Nếu là T, em nên bày tỏ niềm vui và tình cảm của mình với bố mẹ, nhưng đồng thời em cũng nên cho thấy em đang quan tâm đến em trai bằng cách nói chuyện và tìm cách giúp đỡ em trai trong việc học tập. </a:t>
            </a:r>
          </a:p>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Nếu bố mẹ đang mắng em trai vì lý do học tập, em có thể trao đổi với bố mẹ về cách thức động viên và giúp đỡ em trai một cách tích cực, thay vì chỉ trích hay phản đối bố mẹ.</a:t>
            </a:r>
          </a:p>
        </p:txBody>
      </p:sp>
      <p:grpSp>
        <p:nvGrpSpPr>
          <p:cNvPr id="25" name="Group 24">
            <a:extLst>
              <a:ext uri="{FF2B5EF4-FFF2-40B4-BE49-F238E27FC236}">
                <a16:creationId xmlns:a16="http://schemas.microsoft.com/office/drawing/2014/main" id="{9ED438C2-FCAC-AD8E-F9E0-33C09DE376C7}"/>
              </a:ext>
            </a:extLst>
          </p:cNvPr>
          <p:cNvGrpSpPr/>
          <p:nvPr/>
        </p:nvGrpSpPr>
        <p:grpSpPr>
          <a:xfrm>
            <a:off x="2835343" y="810651"/>
            <a:ext cx="7349001" cy="1151663"/>
            <a:chOff x="6076391" y="497597"/>
            <a:chExt cx="7349001" cy="1151663"/>
          </a:xfrm>
        </p:grpSpPr>
        <p:pic>
          <p:nvPicPr>
            <p:cNvPr id="26" name="Picture 9">
              <a:extLst>
                <a:ext uri="{FF2B5EF4-FFF2-40B4-BE49-F238E27FC236}">
                  <a16:creationId xmlns:a16="http://schemas.microsoft.com/office/drawing/2014/main" id="{8EDAAA39-707C-D772-0AE6-FC673594B7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76391" y="497597"/>
              <a:ext cx="7349001" cy="1151663"/>
            </a:xfrm>
            <a:prstGeom prst="rect">
              <a:avLst/>
            </a:prstGeom>
          </p:spPr>
        </p:pic>
        <p:sp>
          <p:nvSpPr>
            <p:cNvPr id="27" name="TextBox 26">
              <a:extLst>
                <a:ext uri="{FF2B5EF4-FFF2-40B4-BE49-F238E27FC236}">
                  <a16:creationId xmlns:a16="http://schemas.microsoft.com/office/drawing/2014/main" id="{635ED166-E9CC-1558-765C-1C6153883B82}"/>
                </a:ext>
              </a:extLst>
            </p:cNvPr>
            <p:cNvSpPr txBox="1"/>
            <p:nvPr/>
          </p:nvSpPr>
          <p:spPr>
            <a:xfrm>
              <a:off x="6920505" y="653929"/>
              <a:ext cx="5724189"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Tình</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huống</a:t>
              </a:r>
              <a:r>
                <a:rPr lang="en-US" sz="4400" b="1">
                  <a:solidFill>
                    <a:schemeClr val="bg1"/>
                  </a:solidFill>
                  <a:latin typeface="Arial" panose="020B0604020202020204" pitchFamily="34" charset="0"/>
                  <a:cs typeface="Arial" panose="020B0604020202020204" pitchFamily="34" charset="0"/>
                </a:rPr>
                <a:t> 3</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8" name="Picture 10">
            <a:extLst>
              <a:ext uri="{FF2B5EF4-FFF2-40B4-BE49-F238E27FC236}">
                <a16:creationId xmlns:a16="http://schemas.microsoft.com/office/drawing/2014/main" id="{FCC39AFC-834C-A34D-78C7-10E773A95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1541">
            <a:off x="13024758" y="2071316"/>
            <a:ext cx="3587522" cy="926233"/>
          </a:xfrm>
          <a:prstGeom prst="rect">
            <a:avLst/>
          </a:prstGeom>
        </p:spPr>
      </p:pic>
      <p:pic>
        <p:nvPicPr>
          <p:cNvPr id="32" name="Picture 31" descr="Icon&#10;&#10;Description automatically generated">
            <a:extLst>
              <a:ext uri="{FF2B5EF4-FFF2-40B4-BE49-F238E27FC236}">
                <a16:creationId xmlns:a16="http://schemas.microsoft.com/office/drawing/2014/main" id="{C3E44933-BB58-0856-7D2F-9371B1C0FC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91" y="441093"/>
            <a:ext cx="1666417" cy="1666417"/>
          </a:xfrm>
          <a:prstGeom prst="rect">
            <a:avLst/>
          </a:prstGeom>
        </p:spPr>
      </p:pic>
      <p:sp>
        <p:nvSpPr>
          <p:cNvPr id="35" name="Freeform 11">
            <a:extLst>
              <a:ext uri="{FF2B5EF4-FFF2-40B4-BE49-F238E27FC236}">
                <a16:creationId xmlns:a16="http://schemas.microsoft.com/office/drawing/2014/main" id="{FFB38F8A-93F9-EC05-3FA3-59234C5666E7}"/>
              </a:ext>
            </a:extLst>
          </p:cNvPr>
          <p:cNvSpPr/>
          <p:nvPr/>
        </p:nvSpPr>
        <p:spPr>
          <a:xfrm>
            <a:off x="10805478" y="7322482"/>
            <a:ext cx="7630886" cy="2925779"/>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wipe(left)">
                                      <p:cBhvr>
                                        <p:cTn id="16"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201622" y="411381"/>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8">
            <a:extLst>
              <a:ext uri="{FF2B5EF4-FFF2-40B4-BE49-F238E27FC236}">
                <a16:creationId xmlns:a16="http://schemas.microsoft.com/office/drawing/2014/main" id="{F29ED6F3-36B0-FBF2-142D-5ED59BE1D5E4}"/>
              </a:ext>
            </a:extLst>
          </p:cNvPr>
          <p:cNvSpPr/>
          <p:nvPr/>
        </p:nvSpPr>
        <p:spPr>
          <a:xfrm rot="10297342">
            <a:off x="17074368" y="9157372"/>
            <a:ext cx="922019" cy="932509"/>
          </a:xfrm>
          <a:custGeom>
            <a:avLst/>
            <a:gdLst/>
            <a:ahLst/>
            <a:cxnLst/>
            <a:rect l="l" t="t" r="r" b="b"/>
            <a:pathLst>
              <a:path w="922019" h="932509">
                <a:moveTo>
                  <a:pt x="0" y="0"/>
                </a:moveTo>
                <a:lnTo>
                  <a:pt x="922019" y="0"/>
                </a:lnTo>
                <a:lnTo>
                  <a:pt x="922019" y="932509"/>
                </a:lnTo>
                <a:lnTo>
                  <a:pt x="0" y="932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91233DC6-63B8-E95E-EC44-DE01504A15E4}"/>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6" name="Rounded Rectangular Callout 13">
            <a:extLst>
              <a:ext uri="{FF2B5EF4-FFF2-40B4-BE49-F238E27FC236}">
                <a16:creationId xmlns:a16="http://schemas.microsoft.com/office/drawing/2014/main" id="{89D5E0C7-3D01-C5AF-009E-0F6E8614E0BB}"/>
              </a:ext>
            </a:extLst>
          </p:cNvPr>
          <p:cNvSpPr/>
          <p:nvPr/>
        </p:nvSpPr>
        <p:spPr>
          <a:xfrm>
            <a:off x="623335" y="1257300"/>
            <a:ext cx="5993414" cy="2246996"/>
          </a:xfrm>
          <a:prstGeom prst="wedgeRoundRectCallout">
            <a:avLst>
              <a:gd name="adj1" fmla="val -4215"/>
              <a:gd name="adj2" fmla="val 105232"/>
              <a:gd name="adj3" fmla="val 16667"/>
            </a:avLst>
          </a:prstGeom>
          <a:solidFill>
            <a:srgbClr val="FFF3CD"/>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82A4204B-5F6E-1122-CD85-9D6937C970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616749" y="8946677"/>
            <a:ext cx="1678934" cy="600219"/>
          </a:xfrm>
          <a:prstGeom prst="rect">
            <a:avLst/>
          </a:prstGeom>
        </p:spPr>
      </p:pic>
      <p:grpSp>
        <p:nvGrpSpPr>
          <p:cNvPr id="8" name="Group 7">
            <a:extLst>
              <a:ext uri="{FF2B5EF4-FFF2-40B4-BE49-F238E27FC236}">
                <a16:creationId xmlns:a16="http://schemas.microsoft.com/office/drawing/2014/main" id="{08B2BDA9-3DFE-EB6E-2390-FF0DCDBB921D}"/>
              </a:ext>
            </a:extLst>
          </p:cNvPr>
          <p:cNvGrpSpPr/>
          <p:nvPr/>
        </p:nvGrpSpPr>
        <p:grpSpPr>
          <a:xfrm>
            <a:off x="7863466" y="277586"/>
            <a:ext cx="9732432" cy="8150737"/>
            <a:chOff x="8305800" y="965944"/>
            <a:chExt cx="9372600" cy="7682757"/>
          </a:xfrm>
        </p:grpSpPr>
        <p:grpSp>
          <p:nvGrpSpPr>
            <p:cNvPr id="10" name="Group 9">
              <a:extLst>
                <a:ext uri="{FF2B5EF4-FFF2-40B4-BE49-F238E27FC236}">
                  <a16:creationId xmlns:a16="http://schemas.microsoft.com/office/drawing/2014/main" id="{80F3E175-869B-7F77-D2AA-0C30B2ADE074}"/>
                </a:ext>
              </a:extLst>
            </p:cNvPr>
            <p:cNvGrpSpPr/>
            <p:nvPr/>
          </p:nvGrpSpPr>
          <p:grpSpPr>
            <a:xfrm>
              <a:off x="8305800" y="2035551"/>
              <a:ext cx="9372600" cy="6613150"/>
              <a:chOff x="702894" y="3376974"/>
              <a:chExt cx="16350489" cy="5252191"/>
            </a:xfrm>
          </p:grpSpPr>
          <p:sp>
            <p:nvSpPr>
              <p:cNvPr id="12" name="Rectangle: Rounded Corners 11">
                <a:extLst>
                  <a:ext uri="{FF2B5EF4-FFF2-40B4-BE49-F238E27FC236}">
                    <a16:creationId xmlns:a16="http://schemas.microsoft.com/office/drawing/2014/main" id="{7EDDF38E-C8C4-0E4C-C0EF-0EF830EB0E43}"/>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61D3B2B-4C63-4877-BDCE-551E0F309F3F}"/>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schemeClr val="tx1"/>
                    </a:solidFill>
                    <a:latin typeface="Arial" panose="020B0604020202020204" pitchFamily="34" charset="0"/>
                    <a:cs typeface="Arial" panose="020B0604020202020204" pitchFamily="34" charset="0"/>
                  </a:rPr>
                  <a:t>Thực hiện một số biện pháp quản lí cảm xúc rất quan trọng trong việc hình thành suy nghĩ và có những cư xử hợp lí trong các tình huống khác nhau.</a:t>
                </a:r>
                <a:endParaRPr lang="en-US" sz="4200" b="1" dirty="0">
                  <a:solidFill>
                    <a:schemeClr val="tx1"/>
                  </a:solidFill>
                  <a:latin typeface="Arial" panose="020B0604020202020204" pitchFamily="34" charset="0"/>
                  <a:cs typeface="Arial" panose="020B0604020202020204" pitchFamily="34" charset="0"/>
                </a:endParaRPr>
              </a:p>
            </p:txBody>
          </p:sp>
        </p:grpSp>
        <p:pic>
          <p:nvPicPr>
            <p:cNvPr id="11" name="Picture 16">
              <a:extLst>
                <a:ext uri="{FF2B5EF4-FFF2-40B4-BE49-F238E27FC236}">
                  <a16:creationId xmlns:a16="http://schemas.microsoft.com/office/drawing/2014/main" id="{DD2DFA1F-DE8A-971C-6CE8-F399B634F183}"/>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523476" cy="1447800"/>
            </a:xfrm>
            <a:prstGeom prst="rect">
              <a:avLst/>
            </a:prstGeom>
          </p:spPr>
        </p:pic>
      </p:grpSp>
      <p:pic>
        <p:nvPicPr>
          <p:cNvPr id="14" name="Picture 13" descr="A group of people wearing clothing&#10;&#10;Description automatically generated with medium confidence">
            <a:extLst>
              <a:ext uri="{FF2B5EF4-FFF2-40B4-BE49-F238E27FC236}">
                <a16:creationId xmlns:a16="http://schemas.microsoft.com/office/drawing/2014/main" id="{60C7BDDE-72E5-89C1-8301-7797B9D3CE0D}"/>
              </a:ext>
            </a:extLst>
          </p:cNvPr>
          <p:cNvPicPr>
            <a:picLocks noChangeAspect="1"/>
          </p:cNvPicPr>
          <p:nvPr/>
        </p:nvPicPr>
        <p:blipFill rotWithShape="1">
          <a:blip r:embed="rId10">
            <a:extLst>
              <a:ext uri="{28A0092B-C50C-407E-A947-70E740481C1C}">
                <a14:useLocalDpi xmlns:a14="http://schemas.microsoft.com/office/drawing/2010/main" val="0"/>
              </a:ext>
            </a:extLst>
          </a:blip>
          <a:srcRect l="11469" t="10109" r="9436" b="11156"/>
          <a:stretch/>
        </p:blipFill>
        <p:spPr>
          <a:xfrm>
            <a:off x="824919" y="4991100"/>
            <a:ext cx="5538081" cy="5512862"/>
          </a:xfrm>
          <a:prstGeom prst="rect">
            <a:avLst/>
          </a:prstGeom>
        </p:spPr>
      </p:pic>
    </p:spTree>
    <p:extLst>
      <p:ext uri="{BB962C8B-B14F-4D97-AF65-F5344CB8AC3E}">
        <p14:creationId xmlns:p14="http://schemas.microsoft.com/office/powerpoint/2010/main" val="5691408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494428" y="2952387"/>
            <a:ext cx="10209929"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4</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Điều chỉnh bản thân để thích ứng với sự thay đổi</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15953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10">
            <a:extLst>
              <a:ext uri="{FF2B5EF4-FFF2-40B4-BE49-F238E27FC236}">
                <a16:creationId xmlns:a16="http://schemas.microsoft.com/office/drawing/2014/main" id="{A23D1479-4779-1504-163C-517D15637298}"/>
              </a:ext>
            </a:extLst>
          </p:cNvPr>
          <p:cNvSpPr/>
          <p:nvPr/>
        </p:nvSpPr>
        <p:spPr>
          <a:xfrm rot="2802144">
            <a:off x="-11769" y="9316637"/>
            <a:ext cx="1027952" cy="1039648"/>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E62604A-4489-559A-198A-D4DE2C31FBF6}"/>
              </a:ext>
            </a:extLst>
          </p:cNvPr>
          <p:cNvSpPr txBox="1"/>
          <p:nvPr/>
        </p:nvSpPr>
        <p:spPr>
          <a:xfrm>
            <a:off x="1616084" y="304436"/>
            <a:ext cx="1505583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những tình huống giao tiếp mà em đã kiểm soát cảm xúc để ứng xử phù hợp</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4350CB62-A0A4-3C79-8B37-B396613EBBEB}"/>
              </a:ext>
            </a:extLst>
          </p:cNvPr>
          <p:cNvGrpSpPr/>
          <p:nvPr/>
        </p:nvGrpSpPr>
        <p:grpSpPr>
          <a:xfrm>
            <a:off x="1898483" y="5127171"/>
            <a:ext cx="4172822" cy="4507936"/>
            <a:chOff x="1529900" y="5141425"/>
            <a:chExt cx="4172822" cy="4507936"/>
          </a:xfrm>
        </p:grpSpPr>
        <p:sp>
          <p:nvSpPr>
            <p:cNvPr id="17" name="Rectangle 16">
              <a:extLst>
                <a:ext uri="{FF2B5EF4-FFF2-40B4-BE49-F238E27FC236}">
                  <a16:creationId xmlns:a16="http://schemas.microsoft.com/office/drawing/2014/main" id="{3E8C9DE6-5845-CF69-FA65-82B12580D212}"/>
                </a:ext>
              </a:extLst>
            </p:cNvPr>
            <p:cNvSpPr/>
            <p:nvPr/>
          </p:nvSpPr>
          <p:spPr>
            <a:xfrm>
              <a:off x="1842576" y="5141425"/>
              <a:ext cx="3591829"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0000"/>
                  </a:solidFill>
                  <a:latin typeface="Arial" panose="020B0604020202020204" pitchFamily="34" charset="0"/>
                  <a:cs typeface="Arial" panose="020B0604020202020204" pitchFamily="34" charset="0"/>
                </a:rPr>
                <a:t>GỢI Ý</a:t>
              </a:r>
            </a:p>
          </p:txBody>
        </p:sp>
        <p:pic>
          <p:nvPicPr>
            <p:cNvPr id="18" name="Picture 3">
              <a:extLst>
                <a:ext uri="{FF2B5EF4-FFF2-40B4-BE49-F238E27FC236}">
                  <a16:creationId xmlns:a16="http://schemas.microsoft.com/office/drawing/2014/main" id="{120F6650-C661-A406-12A8-9D2D6DFA1E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9900" y="7051778"/>
              <a:ext cx="4172822" cy="2597583"/>
            </a:xfrm>
            <a:prstGeom prst="rect">
              <a:avLst/>
            </a:prstGeom>
          </p:spPr>
        </p:pic>
      </p:grpSp>
      <p:sp>
        <p:nvSpPr>
          <p:cNvPr id="19" name="TextBox 18">
            <a:extLst>
              <a:ext uri="{FF2B5EF4-FFF2-40B4-BE49-F238E27FC236}">
                <a16:creationId xmlns:a16="http://schemas.microsoft.com/office/drawing/2014/main" id="{46E1C7D8-4166-41F4-80DB-152662E04C5B}"/>
              </a:ext>
            </a:extLst>
          </p:cNvPr>
          <p:cNvSpPr txBox="1"/>
          <p:nvPr/>
        </p:nvSpPr>
        <p:spPr>
          <a:xfrm>
            <a:off x="6736773" y="4860804"/>
            <a:ext cx="10515600" cy="4975657"/>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Những trường hợp khiến em phải áp dụng việc điều chỉnh và làm chủ cảm xúc.</a:t>
            </a:r>
          </a:p>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Kết quả rèn luyện cảm xúc trong các tình huống giao tiếp trong cuộc sống.</a:t>
            </a:r>
          </a:p>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Cảm xúc của em khi kiểm soát được cảm xúc để ứng xử phù hợp</a:t>
            </a:r>
          </a:p>
        </p:txBody>
      </p:sp>
      <p:grpSp>
        <p:nvGrpSpPr>
          <p:cNvPr id="20" name="Group 19">
            <a:extLst>
              <a:ext uri="{FF2B5EF4-FFF2-40B4-BE49-F238E27FC236}">
                <a16:creationId xmlns:a16="http://schemas.microsoft.com/office/drawing/2014/main" id="{E422FAE6-64F6-3613-9FAC-3278147CAC80}"/>
              </a:ext>
            </a:extLst>
          </p:cNvPr>
          <p:cNvGrpSpPr/>
          <p:nvPr/>
        </p:nvGrpSpPr>
        <p:grpSpPr>
          <a:xfrm>
            <a:off x="1172710" y="2584179"/>
            <a:ext cx="16021269" cy="2019064"/>
            <a:chOff x="545750" y="2385192"/>
            <a:chExt cx="16021269" cy="2019064"/>
          </a:xfrm>
        </p:grpSpPr>
        <p:sp>
          <p:nvSpPr>
            <p:cNvPr id="27" name="TextBox 26">
              <a:extLst>
                <a:ext uri="{FF2B5EF4-FFF2-40B4-BE49-F238E27FC236}">
                  <a16:creationId xmlns:a16="http://schemas.microsoft.com/office/drawing/2014/main" id="{80435138-D0B6-4E27-9A89-5A94B02E217D}"/>
                </a:ext>
              </a:extLst>
            </p:cNvPr>
            <p:cNvSpPr txBox="1"/>
            <p:nvPr/>
          </p:nvSpPr>
          <p:spPr>
            <a:xfrm>
              <a:off x="2438400" y="2385192"/>
              <a:ext cx="14128619" cy="2019064"/>
            </a:xfrm>
            <a:prstGeom prst="roundRect">
              <a:avLst/>
            </a:prstGeom>
            <a:solidFill>
              <a:schemeClr val="accent6">
                <a:lumMod val="20000"/>
                <a:lumOff val="80000"/>
              </a:schemeClr>
            </a:solid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Em hãy viết báo cáo kết quả rèn luyện cảm xúc trong các tình huống giao tiếp khác nhau trong cuộc sống</a:t>
              </a:r>
              <a:endParaRPr lang="en-US" sz="4000" i="1">
                <a:latin typeface="Arial" panose="020B0604020202020204" pitchFamily="34" charset="0"/>
                <a:cs typeface="Arial" panose="020B0604020202020204" pitchFamily="34" charset="0"/>
              </a:endParaRPr>
            </a:p>
          </p:txBody>
        </p:sp>
        <p:pic>
          <p:nvPicPr>
            <p:cNvPr id="28" name="Picture 27" descr="A child with glasses and a pen on a stack of books&#10;&#10;Description automatically generated">
              <a:extLst>
                <a:ext uri="{FF2B5EF4-FFF2-40B4-BE49-F238E27FC236}">
                  <a16:creationId xmlns:a16="http://schemas.microsoft.com/office/drawing/2014/main" id="{DE3854CA-2093-B24B-4371-85139CFACB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80" t="2915" r="9520" b="4059"/>
            <a:stretch/>
          </p:blipFill>
          <p:spPr>
            <a:xfrm>
              <a:off x="545750" y="2409600"/>
              <a:ext cx="1676400" cy="1874406"/>
            </a:xfrm>
            <a:prstGeom prst="rect">
              <a:avLst/>
            </a:prstGeom>
          </p:spPr>
        </p:pic>
      </p:grpSp>
    </p:spTree>
    <p:extLst>
      <p:ext uri="{BB962C8B-B14F-4D97-AF65-F5344CB8AC3E}">
        <p14:creationId xmlns:p14="http://schemas.microsoft.com/office/powerpoint/2010/main" val="38836102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outVertical)">
                                      <p:cBhvr>
                                        <p:cTn id="22" dur="500"/>
                                        <p:tgtEl>
                                          <p:spTgt spid="19">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barn(outVertical)">
                                      <p:cBhvr>
                                        <p:cTn id="26" dur="500"/>
                                        <p:tgtEl>
                                          <p:spTgt spid="19">
                                            <p:txEl>
                                              <p:pRg st="1" end="1"/>
                                            </p:txEl>
                                          </p:spTgt>
                                        </p:tgtEl>
                                      </p:cBhvr>
                                    </p:animEffect>
                                  </p:childTnLst>
                                </p:cTn>
                              </p:par>
                            </p:childTnLst>
                          </p:cTn>
                        </p:par>
                        <p:par>
                          <p:cTn id="27" fill="hold">
                            <p:stCondLst>
                              <p:cond delay="1000"/>
                            </p:stCondLst>
                            <p:childTnLst>
                              <p:par>
                                <p:cTn id="28" presetID="16" presetClass="entr" presetSubtype="37" fill="hold" grpId="0"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barn(outVertical)">
                                      <p:cBhvr>
                                        <p:cTn id="3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 name="Freeform 10">
            <a:extLst>
              <a:ext uri="{FF2B5EF4-FFF2-40B4-BE49-F238E27FC236}">
                <a16:creationId xmlns:a16="http://schemas.microsoft.com/office/drawing/2014/main" id="{A23D1479-4779-1504-163C-517D15637298}"/>
              </a:ext>
            </a:extLst>
          </p:cNvPr>
          <p:cNvSpPr/>
          <p:nvPr/>
        </p:nvSpPr>
        <p:spPr>
          <a:xfrm rot="2802144">
            <a:off x="-11769" y="9316637"/>
            <a:ext cx="1027952" cy="1039648"/>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6">
            <a:extLst>
              <a:ext uri="{FF2B5EF4-FFF2-40B4-BE49-F238E27FC236}">
                <a16:creationId xmlns:a16="http://schemas.microsoft.com/office/drawing/2014/main" id="{153995D4-F591-BB34-E555-DBEF8F171E35}"/>
              </a:ext>
            </a:extLst>
          </p:cNvPr>
          <p:cNvSpPr/>
          <p:nvPr/>
        </p:nvSpPr>
        <p:spPr>
          <a:xfrm>
            <a:off x="590916" y="2095500"/>
            <a:ext cx="17173632" cy="72065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1">
              <a:lumMod val="20000"/>
              <a:lumOff val="80000"/>
            </a:schemeClr>
          </a:solidFill>
        </p:spPr>
        <p:txBody>
          <a:bodyPr/>
          <a:lstStyle/>
          <a:p>
            <a:endParaRPr lang="en-US"/>
          </a:p>
        </p:txBody>
      </p:sp>
      <p:grpSp>
        <p:nvGrpSpPr>
          <p:cNvPr id="5" name="Group 4">
            <a:extLst>
              <a:ext uri="{FF2B5EF4-FFF2-40B4-BE49-F238E27FC236}">
                <a16:creationId xmlns:a16="http://schemas.microsoft.com/office/drawing/2014/main" id="{549D4EE5-A3F2-BA1D-62D9-4F7C8662C58C}"/>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2738E6E2-B591-E0E9-FB4D-447F57DE7A2B}"/>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342EDD6-0586-6FC2-7147-4C1FA6EDB612}"/>
                </a:ext>
              </a:extLst>
            </p:cNvPr>
            <p:cNvSpPr txBox="1"/>
            <p:nvPr/>
          </p:nvSpPr>
          <p:spPr>
            <a:xfrm>
              <a:off x="5254230" y="277036"/>
              <a:ext cx="6403317" cy="819637"/>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93AF777B-6413-69D3-8692-EACFD51804F5}"/>
              </a:ext>
            </a:extLst>
          </p:cNvPr>
          <p:cNvGrpSpPr/>
          <p:nvPr/>
        </p:nvGrpSpPr>
        <p:grpSpPr>
          <a:xfrm>
            <a:off x="1244028" y="2633784"/>
            <a:ext cx="7467602" cy="5891905"/>
            <a:chOff x="1694782" y="2550919"/>
            <a:chExt cx="7467602" cy="5891905"/>
          </a:xfrm>
        </p:grpSpPr>
        <p:grpSp>
          <p:nvGrpSpPr>
            <p:cNvPr id="9" name="Group 7">
              <a:extLst>
                <a:ext uri="{FF2B5EF4-FFF2-40B4-BE49-F238E27FC236}">
                  <a16:creationId xmlns:a16="http://schemas.microsoft.com/office/drawing/2014/main" id="{E1309C8B-5692-C038-82E5-F824DAA973D6}"/>
                </a:ext>
              </a:extLst>
            </p:cNvPr>
            <p:cNvGrpSpPr/>
            <p:nvPr/>
          </p:nvGrpSpPr>
          <p:grpSpPr>
            <a:xfrm>
              <a:off x="1694782" y="2550919"/>
              <a:ext cx="7467602" cy="5891905"/>
              <a:chOff x="-609601" y="-631129"/>
              <a:chExt cx="9956801" cy="7855877"/>
            </a:xfrm>
          </p:grpSpPr>
          <p:grpSp>
            <p:nvGrpSpPr>
              <p:cNvPr id="13" name="Group 8">
                <a:extLst>
                  <a:ext uri="{FF2B5EF4-FFF2-40B4-BE49-F238E27FC236}">
                    <a16:creationId xmlns:a16="http://schemas.microsoft.com/office/drawing/2014/main" id="{8CEB292D-AB82-9417-123E-5CF9C02ECA49}"/>
                  </a:ext>
                </a:extLst>
              </p:cNvPr>
              <p:cNvGrpSpPr/>
              <p:nvPr/>
            </p:nvGrpSpPr>
            <p:grpSpPr>
              <a:xfrm>
                <a:off x="-609601" y="-81423"/>
                <a:ext cx="9956801" cy="7306171"/>
                <a:chOff x="-120415" y="-198872"/>
                <a:chExt cx="1966776" cy="1443194"/>
              </a:xfrm>
            </p:grpSpPr>
            <p:sp>
              <p:nvSpPr>
                <p:cNvPr id="24" name="Freeform 9">
                  <a:extLst>
                    <a:ext uri="{FF2B5EF4-FFF2-40B4-BE49-F238E27FC236}">
                      <a16:creationId xmlns:a16="http://schemas.microsoft.com/office/drawing/2014/main" id="{F5124ED8-EFB3-C9C5-DAAE-2939B6461AF6}"/>
                    </a:ext>
                  </a:extLst>
                </p:cNvPr>
                <p:cNvSpPr/>
                <p:nvPr/>
              </p:nvSpPr>
              <p:spPr>
                <a:xfrm>
                  <a:off x="-120415" y="-198872"/>
                  <a:ext cx="1966776" cy="14431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25" name="TextBox 10">
                  <a:extLst>
                    <a:ext uri="{FF2B5EF4-FFF2-40B4-BE49-F238E27FC236}">
                      <a16:creationId xmlns:a16="http://schemas.microsoft.com/office/drawing/2014/main" id="{E55A5BF6-7838-F457-4490-3C6033626232}"/>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21" name="Group 11">
                <a:extLst>
                  <a:ext uri="{FF2B5EF4-FFF2-40B4-BE49-F238E27FC236}">
                    <a16:creationId xmlns:a16="http://schemas.microsoft.com/office/drawing/2014/main" id="{EF973A25-BBDE-FA77-0F59-409ABE754C7F}"/>
                  </a:ext>
                </a:extLst>
              </p:cNvPr>
              <p:cNvGrpSpPr/>
              <p:nvPr/>
            </p:nvGrpSpPr>
            <p:grpSpPr>
              <a:xfrm>
                <a:off x="2015032" y="-631129"/>
                <a:ext cx="4411169" cy="4745937"/>
                <a:chOff x="0" y="-124667"/>
                <a:chExt cx="871342" cy="937467"/>
              </a:xfrm>
            </p:grpSpPr>
            <p:sp>
              <p:nvSpPr>
                <p:cNvPr id="22" name="Freeform 12">
                  <a:extLst>
                    <a:ext uri="{FF2B5EF4-FFF2-40B4-BE49-F238E27FC236}">
                      <a16:creationId xmlns:a16="http://schemas.microsoft.com/office/drawing/2014/main" id="{7A428682-639A-64C4-D9AC-B6BB37266C25}"/>
                    </a:ext>
                  </a:extLst>
                </p:cNvPr>
                <p:cNvSpPr/>
                <p:nvPr/>
              </p:nvSpPr>
              <p:spPr>
                <a:xfrm>
                  <a:off x="58542" y="-12466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23" name="TextBox 13">
                  <a:extLst>
                    <a:ext uri="{FF2B5EF4-FFF2-40B4-BE49-F238E27FC236}">
                      <a16:creationId xmlns:a16="http://schemas.microsoft.com/office/drawing/2014/main" id="{F6C588D1-C80C-2F84-79F1-8A21088433C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10" name="TextBox 9">
              <a:extLst>
                <a:ext uri="{FF2B5EF4-FFF2-40B4-BE49-F238E27FC236}">
                  <a16:creationId xmlns:a16="http://schemas.microsoft.com/office/drawing/2014/main" id="{A2E5D499-DA31-0BDC-3EA4-C487EBA82832}"/>
                </a:ext>
              </a:extLst>
            </p:cNvPr>
            <p:cNvSpPr txBox="1"/>
            <p:nvPr/>
          </p:nvSpPr>
          <p:spPr>
            <a:xfrm>
              <a:off x="2187383" y="3560300"/>
              <a:ext cx="6534816" cy="459491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cần tích cực rèn luyện kiểm soát cảm xúc để ứng xử phù hợp trong các tình huống giao tiếp khác nhau trong cuộc sống.</a:t>
              </a:r>
              <a:endParaRPr lang="en-US" sz="4000" i="1" dirty="0">
                <a:solidFill>
                  <a:srgbClr val="FF0000"/>
                </a:solidFill>
                <a:latin typeface="Arial" panose="020B0604020202020204" pitchFamily="34" charset="0"/>
                <a:cs typeface="Arial" panose="020B0604020202020204" pitchFamily="34" charset="0"/>
              </a:endParaRPr>
            </a:p>
          </p:txBody>
        </p:sp>
      </p:grpSp>
      <p:pic>
        <p:nvPicPr>
          <p:cNvPr id="26" name="Picture 25" descr="Icon&#10;&#10;Description automatically generated">
            <a:extLst>
              <a:ext uri="{FF2B5EF4-FFF2-40B4-BE49-F238E27FC236}">
                <a16:creationId xmlns:a16="http://schemas.microsoft.com/office/drawing/2014/main" id="{76A8F2E4-0B99-4BB1-8DF7-61A7AC5EB5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5" y="1364938"/>
            <a:ext cx="1461124" cy="1461124"/>
          </a:xfrm>
          <a:prstGeom prst="rect">
            <a:avLst/>
          </a:prstGeom>
        </p:spPr>
      </p:pic>
      <p:grpSp>
        <p:nvGrpSpPr>
          <p:cNvPr id="29" name="Group 28">
            <a:extLst>
              <a:ext uri="{FF2B5EF4-FFF2-40B4-BE49-F238E27FC236}">
                <a16:creationId xmlns:a16="http://schemas.microsoft.com/office/drawing/2014/main" id="{3D9AF28D-8749-3B97-D4FA-151BA734B30F}"/>
              </a:ext>
            </a:extLst>
          </p:cNvPr>
          <p:cNvGrpSpPr/>
          <p:nvPr/>
        </p:nvGrpSpPr>
        <p:grpSpPr>
          <a:xfrm>
            <a:off x="9576370" y="2633784"/>
            <a:ext cx="7467602" cy="5891905"/>
            <a:chOff x="1694782" y="2550919"/>
            <a:chExt cx="7467602" cy="5891905"/>
          </a:xfrm>
        </p:grpSpPr>
        <p:grpSp>
          <p:nvGrpSpPr>
            <p:cNvPr id="30" name="Group 7">
              <a:extLst>
                <a:ext uri="{FF2B5EF4-FFF2-40B4-BE49-F238E27FC236}">
                  <a16:creationId xmlns:a16="http://schemas.microsoft.com/office/drawing/2014/main" id="{0181C048-1060-BD2E-471E-EB0D1C254B53}"/>
                </a:ext>
              </a:extLst>
            </p:cNvPr>
            <p:cNvGrpSpPr/>
            <p:nvPr/>
          </p:nvGrpSpPr>
          <p:grpSpPr>
            <a:xfrm>
              <a:off x="1694782" y="2550919"/>
              <a:ext cx="7467602" cy="5891905"/>
              <a:chOff x="-609601" y="-631129"/>
              <a:chExt cx="9956801" cy="7855877"/>
            </a:xfrm>
          </p:grpSpPr>
          <p:grpSp>
            <p:nvGrpSpPr>
              <p:cNvPr id="32" name="Group 8">
                <a:extLst>
                  <a:ext uri="{FF2B5EF4-FFF2-40B4-BE49-F238E27FC236}">
                    <a16:creationId xmlns:a16="http://schemas.microsoft.com/office/drawing/2014/main" id="{8C68BEE4-66AB-BEB8-D1EE-0CA986FCB410}"/>
                  </a:ext>
                </a:extLst>
              </p:cNvPr>
              <p:cNvGrpSpPr/>
              <p:nvPr/>
            </p:nvGrpSpPr>
            <p:grpSpPr>
              <a:xfrm>
                <a:off x="-609601" y="-81423"/>
                <a:ext cx="9956801" cy="7306171"/>
                <a:chOff x="-120415" y="-198872"/>
                <a:chExt cx="1966776" cy="1443194"/>
              </a:xfrm>
            </p:grpSpPr>
            <p:sp>
              <p:nvSpPr>
                <p:cNvPr id="36" name="Freeform 9">
                  <a:extLst>
                    <a:ext uri="{FF2B5EF4-FFF2-40B4-BE49-F238E27FC236}">
                      <a16:creationId xmlns:a16="http://schemas.microsoft.com/office/drawing/2014/main" id="{D2F9CD50-50A9-5125-0B3F-39D72CE322F8}"/>
                    </a:ext>
                  </a:extLst>
                </p:cNvPr>
                <p:cNvSpPr/>
                <p:nvPr/>
              </p:nvSpPr>
              <p:spPr>
                <a:xfrm>
                  <a:off x="-120415" y="-198872"/>
                  <a:ext cx="1966776" cy="14431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37" name="TextBox 10">
                  <a:extLst>
                    <a:ext uri="{FF2B5EF4-FFF2-40B4-BE49-F238E27FC236}">
                      <a16:creationId xmlns:a16="http://schemas.microsoft.com/office/drawing/2014/main" id="{0198639C-12AF-178A-B97F-C9E8109D819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33" name="Group 11">
                <a:extLst>
                  <a:ext uri="{FF2B5EF4-FFF2-40B4-BE49-F238E27FC236}">
                    <a16:creationId xmlns:a16="http://schemas.microsoft.com/office/drawing/2014/main" id="{95D6F637-AC31-4F8E-E6CD-AA0ED7C9AF14}"/>
                  </a:ext>
                </a:extLst>
              </p:cNvPr>
              <p:cNvGrpSpPr/>
              <p:nvPr/>
            </p:nvGrpSpPr>
            <p:grpSpPr>
              <a:xfrm>
                <a:off x="2015032" y="-631129"/>
                <a:ext cx="4411169" cy="4745937"/>
                <a:chOff x="0" y="-124667"/>
                <a:chExt cx="871342" cy="937467"/>
              </a:xfrm>
            </p:grpSpPr>
            <p:sp>
              <p:nvSpPr>
                <p:cNvPr id="34" name="Freeform 12">
                  <a:extLst>
                    <a:ext uri="{FF2B5EF4-FFF2-40B4-BE49-F238E27FC236}">
                      <a16:creationId xmlns:a16="http://schemas.microsoft.com/office/drawing/2014/main" id="{F6678026-98CA-F654-8007-0A4C7C0C58AB}"/>
                    </a:ext>
                  </a:extLst>
                </p:cNvPr>
                <p:cNvSpPr/>
                <p:nvPr/>
              </p:nvSpPr>
              <p:spPr>
                <a:xfrm>
                  <a:off x="58542" y="-12466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35" name="TextBox 13">
                  <a:extLst>
                    <a:ext uri="{FF2B5EF4-FFF2-40B4-BE49-F238E27FC236}">
                      <a16:creationId xmlns:a16="http://schemas.microsoft.com/office/drawing/2014/main" id="{C9A80283-A086-90E9-8A5B-AA533B57286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31" name="TextBox 30">
              <a:extLst>
                <a:ext uri="{FF2B5EF4-FFF2-40B4-BE49-F238E27FC236}">
                  <a16:creationId xmlns:a16="http://schemas.microsoft.com/office/drawing/2014/main" id="{64184889-BBA1-2B73-ED9D-71CC94BA38D1}"/>
                </a:ext>
              </a:extLst>
            </p:cNvPr>
            <p:cNvSpPr txBox="1"/>
            <p:nvPr/>
          </p:nvSpPr>
          <p:spPr>
            <a:xfrm>
              <a:off x="2378041" y="3577358"/>
              <a:ext cx="6291742"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Kiểm soát cảm xúc và ứng xử hợp lý các trường hợp trong cuộc sống giúp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duy trì được các mối quan hệ tốt đẹp</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i="1" dirty="0">
                <a:solidFill>
                  <a:srgbClr val="FF0000"/>
                </a:solidFill>
                <a:latin typeface="Arial" panose="020B0604020202020204" pitchFamily="34" charset="0"/>
                <a:cs typeface="Arial" panose="020B0604020202020204" pitchFamily="34" charset="0"/>
              </a:endParaRPr>
            </a:p>
          </p:txBody>
        </p:sp>
      </p:grpSp>
      <p:pic>
        <p:nvPicPr>
          <p:cNvPr id="40" name="Picture 11">
            <a:extLst>
              <a:ext uri="{FF2B5EF4-FFF2-40B4-BE49-F238E27FC236}">
                <a16:creationId xmlns:a16="http://schemas.microsoft.com/office/drawing/2014/main" id="{A7ACC53A-1678-B024-27B0-8BD1E31F1B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52515" y="7858119"/>
            <a:ext cx="3180879" cy="2827007"/>
          </a:xfrm>
          <a:prstGeom prst="rect">
            <a:avLst/>
          </a:prstGeom>
        </p:spPr>
      </p:pic>
    </p:spTree>
    <p:extLst>
      <p:ext uri="{BB962C8B-B14F-4D97-AF65-F5344CB8AC3E}">
        <p14:creationId xmlns:p14="http://schemas.microsoft.com/office/powerpoint/2010/main" val="32132271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712240" y="2257035"/>
            <a:ext cx="10371824" cy="5905719"/>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7</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Rèn luyện để tự tin thích ứng với sự thay đổi trong cuộc sống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42154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353788" y="9447649"/>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7F340DFA-8831-F6F1-D376-06FAD863B886}"/>
              </a:ext>
            </a:extLst>
          </p:cNvPr>
          <p:cNvGrpSpPr/>
          <p:nvPr/>
        </p:nvGrpSpPr>
        <p:grpSpPr>
          <a:xfrm>
            <a:off x="1130200" y="3159322"/>
            <a:ext cx="7751579" cy="5576397"/>
            <a:chOff x="990600" y="2857500"/>
            <a:chExt cx="7751579" cy="5576397"/>
          </a:xfrm>
        </p:grpSpPr>
        <p:grpSp>
          <p:nvGrpSpPr>
            <p:cNvPr id="14" name="Group 13">
              <a:extLst>
                <a:ext uri="{FF2B5EF4-FFF2-40B4-BE49-F238E27FC236}">
                  <a16:creationId xmlns:a16="http://schemas.microsoft.com/office/drawing/2014/main" id="{600AF4FD-43D1-BE2B-3AC4-9CEAABFF42EF}"/>
                </a:ext>
              </a:extLst>
            </p:cNvPr>
            <p:cNvGrpSpPr/>
            <p:nvPr/>
          </p:nvGrpSpPr>
          <p:grpSpPr>
            <a:xfrm>
              <a:off x="990600" y="2857500"/>
              <a:ext cx="7751579" cy="5576397"/>
              <a:chOff x="9609643" y="2961653"/>
              <a:chExt cx="7751579" cy="5576397"/>
            </a:xfrm>
          </p:grpSpPr>
          <p:sp>
            <p:nvSpPr>
              <p:cNvPr id="16" name="Rectangle: Rounded Corners 15">
                <a:extLst>
                  <a:ext uri="{FF2B5EF4-FFF2-40B4-BE49-F238E27FC236}">
                    <a16:creationId xmlns:a16="http://schemas.microsoft.com/office/drawing/2014/main" id="{F9B9D2B5-F0B0-EB03-EFC6-ABA81A880D55}"/>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17" name="Rectangle: Rounded Corners 16">
                <a:extLst>
                  <a:ext uri="{FF2B5EF4-FFF2-40B4-BE49-F238E27FC236}">
                    <a16:creationId xmlns:a16="http://schemas.microsoft.com/office/drawing/2014/main" id="{576C3005-6E9E-3C8F-5E97-769AA2A4D068}"/>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18" name="Rectangle: Rounded Corners 17">
                <a:extLst>
                  <a:ext uri="{FF2B5EF4-FFF2-40B4-BE49-F238E27FC236}">
                    <a16:creationId xmlns:a16="http://schemas.microsoft.com/office/drawing/2014/main" id="{A1479D84-0E7A-2308-F31E-7A90D135DCEB}"/>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3B35ADCA-BFE8-1420-DD7E-2080D3D5B49A}"/>
                </a:ext>
              </a:extLst>
            </p:cNvPr>
            <p:cNvSpPr txBox="1"/>
            <p:nvPr/>
          </p:nvSpPr>
          <p:spPr>
            <a:xfrm>
              <a:off x="1709043" y="4002929"/>
              <a:ext cx="6483571"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hãy rèn luyện sự tự tin để thích ứng với sự thay đổi trong cuộc sống theo cách phù hợp.</a:t>
              </a:r>
              <a:endParaRPr lang="en-US" sz="4000" dirty="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04FE3A79-9CF2-E1FC-653F-98BAE25152FE}"/>
              </a:ext>
            </a:extLst>
          </p:cNvPr>
          <p:cNvGrpSpPr/>
          <p:nvPr/>
        </p:nvGrpSpPr>
        <p:grpSpPr>
          <a:xfrm>
            <a:off x="9575103" y="3007238"/>
            <a:ext cx="7751579" cy="5728481"/>
            <a:chOff x="990600" y="2857500"/>
            <a:chExt cx="7751579" cy="5576397"/>
          </a:xfrm>
        </p:grpSpPr>
        <p:grpSp>
          <p:nvGrpSpPr>
            <p:cNvPr id="20" name="Group 19">
              <a:extLst>
                <a:ext uri="{FF2B5EF4-FFF2-40B4-BE49-F238E27FC236}">
                  <a16:creationId xmlns:a16="http://schemas.microsoft.com/office/drawing/2014/main" id="{ECBF6D2D-0520-9BB7-65F7-8DAFCDB4084B}"/>
                </a:ext>
              </a:extLst>
            </p:cNvPr>
            <p:cNvGrpSpPr/>
            <p:nvPr/>
          </p:nvGrpSpPr>
          <p:grpSpPr>
            <a:xfrm>
              <a:off x="990600" y="2857500"/>
              <a:ext cx="7751579" cy="5576397"/>
              <a:chOff x="9609643" y="2961653"/>
              <a:chExt cx="7751579" cy="5576397"/>
            </a:xfrm>
          </p:grpSpPr>
          <p:sp>
            <p:nvSpPr>
              <p:cNvPr id="22" name="Rectangle: Rounded Corners 21">
                <a:extLst>
                  <a:ext uri="{FF2B5EF4-FFF2-40B4-BE49-F238E27FC236}">
                    <a16:creationId xmlns:a16="http://schemas.microsoft.com/office/drawing/2014/main" id="{72261462-C52A-F4F6-F2B6-B5FED43372BF}"/>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23" name="Rectangle: Rounded Corners 22">
                <a:extLst>
                  <a:ext uri="{FF2B5EF4-FFF2-40B4-BE49-F238E27FC236}">
                    <a16:creationId xmlns:a16="http://schemas.microsoft.com/office/drawing/2014/main" id="{AE1DC5EA-2490-1C51-2AEF-DF5243D95DEA}"/>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24" name="Rectangle: Rounded Corners 23">
                <a:extLst>
                  <a:ext uri="{FF2B5EF4-FFF2-40B4-BE49-F238E27FC236}">
                    <a16:creationId xmlns:a16="http://schemas.microsoft.com/office/drawing/2014/main" id="{62158E64-3BCD-A4B5-97C2-BB0B3774A1EF}"/>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478DE74F-1A25-E0FB-C56E-4A45E02C636E}"/>
                </a:ext>
              </a:extLst>
            </p:cNvPr>
            <p:cNvSpPr txBox="1"/>
            <p:nvPr/>
          </p:nvSpPr>
          <p:spPr>
            <a:xfrm>
              <a:off x="1426420" y="4120566"/>
              <a:ext cx="6929447" cy="3574107"/>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em trình bày những cách mà em đã rèn luyện sự tự tin để thích ứng với sự thay đổi (nêu thêm ví dụ nếu có).</a:t>
              </a:r>
              <a:endParaRPr lang="en-US" sz="4000" dirty="0">
                <a:latin typeface="Arial" panose="020B0604020202020204" pitchFamily="34" charset="0"/>
                <a:cs typeface="Arial" panose="020B0604020202020204" pitchFamily="34" charset="0"/>
              </a:endParaRPr>
            </a:p>
          </p:txBody>
        </p:sp>
      </p:grpSp>
      <p:pic>
        <p:nvPicPr>
          <p:cNvPr id="25" name="Picture 2">
            <a:extLst>
              <a:ext uri="{FF2B5EF4-FFF2-40B4-BE49-F238E27FC236}">
                <a16:creationId xmlns:a16="http://schemas.microsoft.com/office/drawing/2014/main" id="{4A3BC27C-7566-89B0-A4E8-7C4F3795A9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66014" y="8013560"/>
            <a:ext cx="2974642" cy="2260727"/>
          </a:xfrm>
          <a:prstGeom prst="rect">
            <a:avLst/>
          </a:prstGeom>
        </p:spPr>
      </p:pic>
      <p:sp>
        <p:nvSpPr>
          <p:cNvPr id="26" name="TextBox 25">
            <a:extLst>
              <a:ext uri="{FF2B5EF4-FFF2-40B4-BE49-F238E27FC236}">
                <a16:creationId xmlns:a16="http://schemas.microsoft.com/office/drawing/2014/main" id="{635F2D9D-B379-6FC7-68E2-6E4CA6EF84BC}"/>
              </a:ext>
            </a:extLst>
          </p:cNvPr>
          <p:cNvSpPr txBox="1"/>
          <p:nvPr/>
        </p:nvSpPr>
        <p:spPr>
          <a:xfrm>
            <a:off x="943682" y="669440"/>
            <a:ext cx="163830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Thực hiện rèn luyện những cách đã đưa ra để tự tin thích ứng với sự thay đổi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95637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6 tuyệt chiêu cần áp dụng giúp trẻ Tiểu học hình thành sự tự tin">
            <a:extLst>
              <a:ext uri="{FF2B5EF4-FFF2-40B4-BE49-F238E27FC236}">
                <a16:creationId xmlns:a16="http://schemas.microsoft.com/office/drawing/2014/main" id="{D4679119-C290-E381-1774-C4DEB6611940}"/>
              </a:ext>
            </a:extLst>
          </p:cNvPr>
          <p:cNvPicPr>
            <a:picLocks noChangeAspect="1" noChangeArrowheads="1"/>
          </p:cNvPicPr>
          <p:nvPr/>
        </p:nvPicPr>
        <p:blipFill rotWithShape="1">
          <a:blip r:embed="rId2">
            <a:alphaModFix amt="76000"/>
            <a:extLst>
              <a:ext uri="{28A0092B-C50C-407E-A947-70E740481C1C}">
                <a14:useLocalDpi xmlns:a14="http://schemas.microsoft.com/office/drawing/2010/main" val="0"/>
              </a:ext>
            </a:extLst>
          </a:blip>
          <a:srcRect t="12369" b="462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2D7F077-F581-215C-F550-2958CC607C6A}"/>
              </a:ext>
            </a:extLst>
          </p:cNvPr>
          <p:cNvGrpSpPr/>
          <p:nvPr/>
        </p:nvGrpSpPr>
        <p:grpSpPr>
          <a:xfrm>
            <a:off x="8836913" y="419100"/>
            <a:ext cx="9448801" cy="5334000"/>
            <a:chOff x="8850084" y="4457701"/>
            <a:chExt cx="9448801" cy="5334000"/>
          </a:xfrm>
        </p:grpSpPr>
        <p:sp>
          <p:nvSpPr>
            <p:cNvPr id="3" name="Round Same Side Corner Rectangle 3">
              <a:extLst>
                <a:ext uri="{FF2B5EF4-FFF2-40B4-BE49-F238E27FC236}">
                  <a16:creationId xmlns:a16="http://schemas.microsoft.com/office/drawing/2014/main" id="{2B0C3E4A-E305-582D-3858-F71C731129A1}"/>
                </a:ext>
              </a:extLst>
            </p:cNvPr>
            <p:cNvSpPr/>
            <p:nvPr/>
          </p:nvSpPr>
          <p:spPr>
            <a:xfrm rot="16200000">
              <a:off x="10907485" y="2400300"/>
              <a:ext cx="5334000" cy="9448801"/>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F5A47B-B31F-EA7C-9BFD-5285651DCE04}"/>
                </a:ext>
              </a:extLst>
            </p:cNvPr>
            <p:cNvSpPr txBox="1"/>
            <p:nvPr/>
          </p:nvSpPr>
          <p:spPr>
            <a:xfrm>
              <a:off x="9538171" y="5014101"/>
              <a:ext cx="8458199" cy="4168000"/>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KẾT LUẬN</a:t>
              </a:r>
              <a:endParaRPr lang="en-US" sz="5000" b="1" dirty="0">
                <a:solidFill>
                  <a:srgbClr val="FF0000"/>
                </a:solidFill>
                <a:latin typeface="Arial" panose="020B0604020202020204" pitchFamily="34" charset="0"/>
                <a:cs typeface="Arial" panose="020B0604020202020204" pitchFamily="34" charset="0"/>
              </a:endParaRPr>
            </a:p>
            <a:p>
              <a:pPr algn="just">
                <a:lnSpc>
                  <a:spcPct val="150000"/>
                </a:lnSpc>
              </a:pPr>
              <a:r>
                <a:rPr lang="en-US" sz="4400">
                  <a:latin typeface="Arial" panose="020B0604020202020204" pitchFamily="34" charset="0"/>
                  <a:cs typeface="Arial" panose="020B0604020202020204" pitchFamily="34" charset="0"/>
                </a:rPr>
                <a:t>Học sinh</a:t>
              </a:r>
              <a:r>
                <a:rPr lang="vi-VN" sz="4400">
                  <a:latin typeface="Arial" panose="020B0604020202020204" pitchFamily="34" charset="0"/>
                  <a:cs typeface="Arial" panose="020B0604020202020204" pitchFamily="34" charset="0"/>
                </a:rPr>
                <a:t> phải luôn rèn luyện, phấn đấu để thích ứng với sự thay đổi trong cuộc sống.</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08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353150" y="8945151"/>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5" name="Picture 4">
            <a:extLst>
              <a:ext uri="{FF2B5EF4-FFF2-40B4-BE49-F238E27FC236}">
                <a16:creationId xmlns:a16="http://schemas.microsoft.com/office/drawing/2014/main" id="{60E83148-7DF0-A7B3-B181-D99B71998B9F}"/>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06"/>
          <a:stretch>
            <a:fillRect/>
          </a:stretch>
        </p:blipFill>
        <p:spPr>
          <a:xfrm>
            <a:off x="3859492" y="-571500"/>
            <a:ext cx="10622939" cy="8610600"/>
          </a:xfrm>
          <a:prstGeom prst="rect">
            <a:avLst/>
          </a:prstGeom>
        </p:spPr>
      </p:pic>
      <p:sp>
        <p:nvSpPr>
          <p:cNvPr id="16" name="TextBox 15">
            <a:extLst>
              <a:ext uri="{FF2B5EF4-FFF2-40B4-BE49-F238E27FC236}">
                <a16:creationId xmlns:a16="http://schemas.microsoft.com/office/drawing/2014/main" id="{4013ADA1-2E0C-4644-3A7B-BD39092D9E20}"/>
              </a:ext>
            </a:extLst>
          </p:cNvPr>
          <p:cNvSpPr txBox="1"/>
          <p:nvPr/>
        </p:nvSpPr>
        <p:spPr>
          <a:xfrm>
            <a:off x="4869239" y="4229100"/>
            <a:ext cx="8549522" cy="3013838"/>
          </a:xfrm>
          <a:prstGeom prst="rect">
            <a:avLst/>
          </a:prstGeom>
          <a:noFill/>
        </p:spPr>
        <p:txBody>
          <a:bodyPr wrap="square">
            <a:spAutoFit/>
          </a:bodyPr>
          <a:lstStyle/>
          <a:p>
            <a:pPr algn="just">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hoàn thành </a:t>
            </a:r>
            <a:r>
              <a:rPr lang="en-US" sz="4400" b="1" i="1">
                <a:solidFill>
                  <a:srgbClr val="000000"/>
                </a:solidFill>
                <a:latin typeface="Arial" panose="020B0604020202020204" pitchFamily="34" charset="0"/>
                <a:ea typeface="Calibri" panose="020F0502020204030204" pitchFamily="34" charset="0"/>
                <a:cs typeface="Arial" panose="020B0604020202020204" pitchFamily="34" charset="0"/>
              </a:rPr>
              <a:t>Nhiệm vụ 1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và chuẩn bị những nội dung cần cho buổi báo cáo kết quả.</a:t>
            </a:r>
            <a:endParaRPr lang="vi-VN" sz="44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7" name="AutoShape 24">
            <a:extLst>
              <a:ext uri="{FF2B5EF4-FFF2-40B4-BE49-F238E27FC236}">
                <a16:creationId xmlns:a16="http://schemas.microsoft.com/office/drawing/2014/main" id="{6553852B-74ED-8A7F-3836-8CFC908093D4}"/>
              </a:ext>
            </a:extLst>
          </p:cNvPr>
          <p:cNvSpPr/>
          <p:nvPr/>
        </p:nvSpPr>
        <p:spPr>
          <a:xfrm>
            <a:off x="-1981200" y="718658"/>
            <a:ext cx="22250400" cy="1832872"/>
          </a:xfrm>
          <a:prstGeom prst="rect">
            <a:avLst/>
          </a:prstGeom>
          <a:solidFill>
            <a:srgbClr val="FFF3CD"/>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E99C1CE-44E1-1925-22AF-1EEB7323336A}"/>
              </a:ext>
            </a:extLst>
          </p:cNvPr>
          <p:cNvGrpSpPr/>
          <p:nvPr/>
        </p:nvGrpSpPr>
        <p:grpSpPr>
          <a:xfrm rot="702940">
            <a:off x="15859615" y="544799"/>
            <a:ext cx="2538524" cy="1908389"/>
            <a:chOff x="15794001" y="8493661"/>
            <a:chExt cx="2246574" cy="1599902"/>
          </a:xfrm>
        </p:grpSpPr>
        <p:sp>
          <p:nvSpPr>
            <p:cNvPr id="19" name="Freeform 9">
              <a:extLst>
                <a:ext uri="{FF2B5EF4-FFF2-40B4-BE49-F238E27FC236}">
                  <a16:creationId xmlns:a16="http://schemas.microsoft.com/office/drawing/2014/main" id="{6805EED1-03C4-23B9-2D98-2F6A7C13EF57}"/>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E3F4054C-081F-ED82-CD52-63FF5A91786B}"/>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D0035790-29F9-5CE3-1A6C-86BDD7281DED}"/>
              </a:ext>
            </a:extLst>
          </p:cNvPr>
          <p:cNvGrpSpPr/>
          <p:nvPr/>
        </p:nvGrpSpPr>
        <p:grpSpPr>
          <a:xfrm rot="6949130">
            <a:off x="310503" y="510792"/>
            <a:ext cx="2506785" cy="1782556"/>
            <a:chOff x="15794001" y="8493661"/>
            <a:chExt cx="2246574" cy="1599902"/>
          </a:xfrm>
        </p:grpSpPr>
        <p:sp>
          <p:nvSpPr>
            <p:cNvPr id="28" name="Freeform 9">
              <a:extLst>
                <a:ext uri="{FF2B5EF4-FFF2-40B4-BE49-F238E27FC236}">
                  <a16:creationId xmlns:a16="http://schemas.microsoft.com/office/drawing/2014/main" id="{332191F9-4C49-1608-5C21-EBF1005BB61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8" name="Freeform 11">
              <a:extLst>
                <a:ext uri="{FF2B5EF4-FFF2-40B4-BE49-F238E27FC236}">
                  <a16:creationId xmlns:a16="http://schemas.microsoft.com/office/drawing/2014/main" id="{E5225651-2A38-6178-5AE3-B62FCAB3D15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261FEE35-47C6-65CD-3A26-765DBC89CFFF}"/>
              </a:ext>
            </a:extLst>
          </p:cNvPr>
          <p:cNvSpPr txBox="1"/>
          <p:nvPr/>
        </p:nvSpPr>
        <p:spPr>
          <a:xfrm>
            <a:off x="2928417" y="122411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Chia sẻ kết quả rèn luyện</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 name="Picture 40" descr="A child drawing on a piece of paper&#10;&#10;Description automatically generated with low confidence">
            <a:extLst>
              <a:ext uri="{FF2B5EF4-FFF2-40B4-BE49-F238E27FC236}">
                <a16:creationId xmlns:a16="http://schemas.microsoft.com/office/drawing/2014/main" id="{9790147B-8974-B9AC-DC2D-462B08C1F34D}"/>
              </a:ext>
            </a:extLst>
          </p:cNvPr>
          <p:cNvPicPr>
            <a:picLocks noChangeAspect="1"/>
          </p:cNvPicPr>
          <p:nvPr/>
        </p:nvPicPr>
        <p:blipFill rotWithShape="1">
          <a:blip r:embed="rId10">
            <a:extLst>
              <a:ext uri="{28A0092B-C50C-407E-A947-70E740481C1C}">
                <a14:useLocalDpi xmlns:a14="http://schemas.microsoft.com/office/drawing/2010/main" val="0"/>
              </a:ext>
            </a:extLst>
          </a:blip>
          <a:srcRect l="5024" t="8894" r="6087" b="13329"/>
          <a:stretch/>
        </p:blipFill>
        <p:spPr>
          <a:xfrm>
            <a:off x="12685648" y="6492263"/>
            <a:ext cx="4683538" cy="4098091"/>
          </a:xfrm>
          <a:prstGeom prst="rect">
            <a:avLst/>
          </a:prstGeom>
        </p:spPr>
      </p:pic>
    </p:spTree>
    <p:extLst>
      <p:ext uri="{BB962C8B-B14F-4D97-AF65-F5344CB8AC3E}">
        <p14:creationId xmlns:p14="http://schemas.microsoft.com/office/powerpoint/2010/main" val="9910137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381000" y="3238500"/>
            <a:ext cx="11091860" cy="2685543"/>
          </a:xfrm>
          <a:prstGeom prst="rect">
            <a:avLst/>
          </a:prstGeom>
        </p:spPr>
        <p:txBody>
          <a:bodyPr wrap="square" lIns="0" tIns="0" rIns="0" bIns="0" rtlCol="0" anchor="t">
            <a:spAutoFit/>
          </a:bodyPr>
          <a:lstStyle/>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8</a:t>
            </a: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2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Đánh giá kết quả trải nghiệm </a:t>
            </a:r>
            <a:endParaRPr lang="vi-VN" sz="6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43053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353788" y="9447649"/>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D3BF624-B3BB-23A1-73D5-61DB9F98E202}"/>
              </a:ext>
            </a:extLst>
          </p:cNvPr>
          <p:cNvSpPr txBox="1"/>
          <p:nvPr/>
        </p:nvSpPr>
        <p:spPr>
          <a:xfrm>
            <a:off x="685025" y="3480486"/>
            <a:ext cx="11947846" cy="625690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em hãy chỉ ra:</a:t>
            </a:r>
            <a:endParaRPr lang="vi-VN" sz="400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i="1">
                <a:latin typeface="Arial" panose="020B0604020202020204" pitchFamily="34" charset="0"/>
                <a:cs typeface="Arial" panose="020B0604020202020204" pitchFamily="34" charset="0"/>
              </a:rPr>
              <a:t>Những hành vi tự tin của từng bạn trong nhóm để thích ứng với hoàn cảnh.</a:t>
            </a:r>
          </a:p>
          <a:p>
            <a:pPr marL="1028700" lvl="1" indent="-571500" algn="just">
              <a:lnSpc>
                <a:spcPct val="150000"/>
              </a:lnSpc>
              <a:buFont typeface="Wingdings" panose="05000000000000000000" pitchFamily="2" charset="2"/>
              <a:buChar char="§"/>
            </a:pPr>
            <a:r>
              <a:rPr lang="vi-VN" sz="3800" i="1">
                <a:latin typeface="Arial" panose="020B0604020202020204" pitchFamily="34" charset="0"/>
                <a:cs typeface="Arial" panose="020B0604020202020204" pitchFamily="34" charset="0"/>
              </a:rPr>
              <a:t>Những hành vi biết điều chỉnh bản thân của từng bạn trong nhóm để thích ứng với hoàn cảnh.</a:t>
            </a:r>
          </a:p>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Sau đó, </a:t>
            </a:r>
            <a:r>
              <a:rPr lang="vi-VN" sz="4000">
                <a:latin typeface="Arial" panose="020B0604020202020204" pitchFamily="34" charset="0"/>
                <a:cs typeface="Arial" panose="020B0604020202020204" pitchFamily="34" charset="0"/>
              </a:rPr>
              <a:t>viết vào SBT những điều các bạn dành cho mình.</a:t>
            </a:r>
          </a:p>
        </p:txBody>
      </p:sp>
      <p:sp>
        <p:nvSpPr>
          <p:cNvPr id="7" name="Line Callout 1 (Border and Accent Bar) 3">
            <a:extLst>
              <a:ext uri="{FF2B5EF4-FFF2-40B4-BE49-F238E27FC236}">
                <a16:creationId xmlns:a16="http://schemas.microsoft.com/office/drawing/2014/main" id="{A4DA47A5-C012-8277-5DC9-DC34C12A7E25}"/>
              </a:ext>
            </a:extLst>
          </p:cNvPr>
          <p:cNvSpPr/>
          <p:nvPr/>
        </p:nvSpPr>
        <p:spPr>
          <a:xfrm>
            <a:off x="228600" y="1820284"/>
            <a:ext cx="9220200" cy="1414180"/>
          </a:xfrm>
          <a:prstGeom prst="accentBorderCallout1">
            <a:avLst>
              <a:gd name="adj1" fmla="val 18750"/>
              <a:gd name="adj2" fmla="val -3127"/>
              <a:gd name="adj3" fmla="val 17954"/>
              <a:gd name="adj4" fmla="val -17509"/>
            </a:avLst>
          </a:prstGeom>
          <a:solidFill>
            <a:srgbClr val="FFF8E1"/>
          </a:solidFill>
          <a:ln>
            <a:solidFill>
              <a:schemeClr val="bg2">
                <a:lumMod val="1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Thích gì ở bạn</a:t>
            </a:r>
            <a:r>
              <a:rPr lang="en-US" sz="4200" b="1">
                <a:solidFill>
                  <a:schemeClr val="tx1"/>
                </a:solidFill>
                <a:latin typeface="Arial" panose="020B0604020202020204" pitchFamily="34" charset="0"/>
                <a:cs typeface="Arial" panose="020B0604020202020204" pitchFamily="34" charset="0"/>
              </a:rPr>
              <a:t>?</a:t>
            </a:r>
            <a:endParaRPr lang="en-US" sz="4200" b="1" i="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C54BA7C-970D-C9ED-BA87-F3CCA6583DFC}"/>
              </a:ext>
            </a:extLst>
          </p:cNvPr>
          <p:cNvSpPr txBox="1"/>
          <p:nvPr/>
        </p:nvSpPr>
        <p:spPr>
          <a:xfrm>
            <a:off x="1302371" y="617617"/>
            <a:ext cx="15995029"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CB2C5BC-5ED1-E4B3-B088-E140747DF3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38772" y="4103913"/>
            <a:ext cx="4258628" cy="4784975"/>
          </a:xfrm>
          <a:prstGeom prst="rect">
            <a:avLst/>
          </a:prstGeom>
        </p:spPr>
      </p:pic>
    </p:spTree>
    <p:extLst>
      <p:ext uri="{BB962C8B-B14F-4D97-AF65-F5344CB8AC3E}">
        <p14:creationId xmlns:p14="http://schemas.microsoft.com/office/powerpoint/2010/main" val="16238937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wipe(left)">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left)">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Line Callout 1 (Border and Accent Bar) 3">
            <a:extLst>
              <a:ext uri="{FF2B5EF4-FFF2-40B4-BE49-F238E27FC236}">
                <a16:creationId xmlns:a16="http://schemas.microsoft.com/office/drawing/2014/main" id="{A4DA47A5-C012-8277-5DC9-DC34C12A7E25}"/>
              </a:ext>
            </a:extLst>
          </p:cNvPr>
          <p:cNvSpPr/>
          <p:nvPr/>
        </p:nvSpPr>
        <p:spPr>
          <a:xfrm>
            <a:off x="304800" y="1922620"/>
            <a:ext cx="11277600" cy="1393958"/>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accent4">
                    <a:lumMod val="50000"/>
                  </a:schemeClr>
                </a:solidFill>
                <a:latin typeface="Arial" panose="020B0604020202020204" pitchFamily="34" charset="0"/>
                <a:cs typeface="Arial" panose="020B0604020202020204" pitchFamily="34" charset="0"/>
              </a:rPr>
              <a:t>Mong bạn thay đổi điều gì?</a:t>
            </a:r>
            <a:endParaRPr lang="en-US" sz="4200" b="1" i="1" dirty="0">
              <a:solidFill>
                <a:schemeClr val="accent4">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C54BA7C-970D-C9ED-BA87-F3CCA6583DFC}"/>
              </a:ext>
            </a:extLst>
          </p:cNvPr>
          <p:cNvSpPr txBox="1"/>
          <p:nvPr/>
        </p:nvSpPr>
        <p:spPr>
          <a:xfrm>
            <a:off x="1302371" y="617617"/>
            <a:ext cx="15995029"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FFE7F3D-FF05-AC9B-CFB8-45D91AA7CF6D}"/>
              </a:ext>
            </a:extLst>
          </p:cNvPr>
          <p:cNvGrpSpPr/>
          <p:nvPr/>
        </p:nvGrpSpPr>
        <p:grpSpPr>
          <a:xfrm>
            <a:off x="17193979" y="249277"/>
            <a:ext cx="1057989" cy="1158974"/>
            <a:chOff x="15614885" y="8251666"/>
            <a:chExt cx="1057989" cy="1158974"/>
          </a:xfrm>
        </p:grpSpPr>
        <p:sp>
          <p:nvSpPr>
            <p:cNvPr id="13" name="Freeform 11">
              <a:extLst>
                <a:ext uri="{FF2B5EF4-FFF2-40B4-BE49-F238E27FC236}">
                  <a16:creationId xmlns:a16="http://schemas.microsoft.com/office/drawing/2014/main" id="{512AF48A-A39D-092B-B940-01813A61B9CE}"/>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12">
              <a:extLst>
                <a:ext uri="{FF2B5EF4-FFF2-40B4-BE49-F238E27FC236}">
                  <a16:creationId xmlns:a16="http://schemas.microsoft.com/office/drawing/2014/main" id="{75467A54-FD70-CB50-A5F3-1F1A66D7D2F9}"/>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5D04792F-88AB-9829-2CCE-A1C33042CCB2}"/>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987E38C-85A5-3B39-D644-D2A06A8D51C5}"/>
              </a:ext>
            </a:extLst>
          </p:cNvPr>
          <p:cNvGrpSpPr/>
          <p:nvPr/>
        </p:nvGrpSpPr>
        <p:grpSpPr>
          <a:xfrm>
            <a:off x="701354" y="3653977"/>
            <a:ext cx="6211075" cy="2403985"/>
            <a:chOff x="316143" y="2408807"/>
            <a:chExt cx="6211075" cy="2403985"/>
          </a:xfrm>
        </p:grpSpPr>
        <p:sp>
          <p:nvSpPr>
            <p:cNvPr id="18" name="Line Callout 1 (Border and Accent Bar) 3">
              <a:extLst>
                <a:ext uri="{FF2B5EF4-FFF2-40B4-BE49-F238E27FC236}">
                  <a16:creationId xmlns:a16="http://schemas.microsoft.com/office/drawing/2014/main" id="{12F2D158-2AF5-07E6-A68D-3B67032C1176}"/>
                </a:ext>
              </a:extLst>
            </p:cNvPr>
            <p:cNvSpPr/>
            <p:nvPr/>
          </p:nvSpPr>
          <p:spPr>
            <a:xfrm>
              <a:off x="316143" y="2853401"/>
              <a:ext cx="6211075" cy="1959391"/>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NHÓM</a:t>
              </a:r>
              <a:endParaRPr lang="en-US" sz="4000" b="1" dirty="0">
                <a:solidFill>
                  <a:schemeClr val="tx1"/>
                </a:solidFill>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B29C7930-29CA-4C04-FA6A-16CCEB37B7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65582" y="2408807"/>
              <a:ext cx="570935" cy="586942"/>
            </a:xfrm>
            <a:prstGeom prst="rect">
              <a:avLst/>
            </a:prstGeom>
          </p:spPr>
        </p:pic>
      </p:grpSp>
      <p:sp>
        <p:nvSpPr>
          <p:cNvPr id="21" name="Speech Bubble: Rectangle with Corners Rounded 20">
            <a:extLst>
              <a:ext uri="{FF2B5EF4-FFF2-40B4-BE49-F238E27FC236}">
                <a16:creationId xmlns:a16="http://schemas.microsoft.com/office/drawing/2014/main" id="{F5F4FAE0-AEE5-2274-8A89-E6E8AB1F4177}"/>
              </a:ext>
            </a:extLst>
          </p:cNvPr>
          <p:cNvSpPr/>
          <p:nvPr/>
        </p:nvSpPr>
        <p:spPr>
          <a:xfrm>
            <a:off x="8039100" y="4098571"/>
            <a:ext cx="9220200" cy="2499102"/>
          </a:xfrm>
          <a:prstGeom prst="wedgeRoundRectCallout">
            <a:avLst>
              <a:gd name="adj1" fmla="val -57063"/>
              <a:gd name="adj2" fmla="val 47957"/>
              <a:gd name="adj3" fmla="val 16667"/>
            </a:avLst>
          </a:prstGeom>
          <a:solidFill>
            <a:srgbClr val="F6E7E6"/>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Em hãy nói một điều mong muốn bạn thay đổi</a:t>
            </a:r>
            <a:endParaRPr lang="vi-VN" sz="4000">
              <a:solidFill>
                <a:schemeClr val="tx1"/>
              </a:solidFill>
              <a:latin typeface="Arial" panose="020B0604020202020204" pitchFamily="34" charset="0"/>
              <a:cs typeface="Arial" panose="020B0604020202020204" pitchFamily="34" charset="0"/>
            </a:endParaRPr>
          </a:p>
        </p:txBody>
      </p:sp>
      <p:sp>
        <p:nvSpPr>
          <p:cNvPr id="25" name="Speech Bubble: Rectangle with Corners Rounded 24">
            <a:extLst>
              <a:ext uri="{FF2B5EF4-FFF2-40B4-BE49-F238E27FC236}">
                <a16:creationId xmlns:a16="http://schemas.microsoft.com/office/drawing/2014/main" id="{79A4377C-D4A7-B65F-E026-203DF7CA8360}"/>
              </a:ext>
            </a:extLst>
          </p:cNvPr>
          <p:cNvSpPr/>
          <p:nvPr/>
        </p:nvSpPr>
        <p:spPr>
          <a:xfrm>
            <a:off x="8039100" y="7275895"/>
            <a:ext cx="9220200" cy="2499102"/>
          </a:xfrm>
          <a:prstGeom prst="wedgeRoundRectCallout">
            <a:avLst>
              <a:gd name="adj1" fmla="val -56081"/>
              <a:gd name="adj2" fmla="val -43313"/>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FF0000"/>
                </a:solidFill>
                <a:latin typeface="Arial" panose="020B0604020202020204" pitchFamily="34" charset="0"/>
                <a:cs typeface="Arial" panose="020B0604020202020204" pitchFamily="34" charset="0"/>
              </a:rPr>
              <a:t>Gợi ý: </a:t>
            </a:r>
            <a:r>
              <a:rPr lang="vi-VN" sz="4000">
                <a:solidFill>
                  <a:schemeClr val="tx1"/>
                </a:solidFill>
                <a:latin typeface="Arial" panose="020B0604020202020204" pitchFamily="34" charset="0"/>
                <a:cs typeface="Arial" panose="020B0604020202020204" pitchFamily="34" charset="0"/>
              </a:rPr>
              <a:t>sự tự tin, sự chưa linh hoạt,...</a:t>
            </a:r>
            <a:endParaRPr lang="en-US" sz="4000">
              <a:solidFill>
                <a:schemeClr val="tx1"/>
              </a:solidFill>
              <a:latin typeface="Arial" panose="020B0604020202020204" pitchFamily="34" charset="0"/>
              <a:cs typeface="Arial" panose="020B0604020202020204" pitchFamily="34" charset="0"/>
            </a:endParaRPr>
          </a:p>
        </p:txBody>
      </p:sp>
      <p:pic>
        <p:nvPicPr>
          <p:cNvPr id="27" name="Picture 26" descr="A picture containing toy, doll&#10;&#10;Description automatically generated">
            <a:extLst>
              <a:ext uri="{FF2B5EF4-FFF2-40B4-BE49-F238E27FC236}">
                <a16:creationId xmlns:a16="http://schemas.microsoft.com/office/drawing/2014/main" id="{7CE6F201-182A-912C-BD69-64328EE1E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509" y="6620330"/>
            <a:ext cx="2985831" cy="3518087"/>
          </a:xfrm>
          <a:prstGeom prst="rect">
            <a:avLst/>
          </a:prstGeom>
        </p:spPr>
      </p:pic>
    </p:spTree>
    <p:extLst>
      <p:ext uri="{BB962C8B-B14F-4D97-AF65-F5344CB8AC3E}">
        <p14:creationId xmlns:p14="http://schemas.microsoft.com/office/powerpoint/2010/main" val="41824761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609600" y="92746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7" name="Picture 4">
            <a:extLst>
              <a:ext uri="{FF2B5EF4-FFF2-40B4-BE49-F238E27FC236}">
                <a16:creationId xmlns:a16="http://schemas.microsoft.com/office/drawing/2014/main" id="{C994D2DD-F639-1B82-4349-9838DB5956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06"/>
          <a:stretch>
            <a:fillRect/>
          </a:stretch>
        </p:blipFill>
        <p:spPr>
          <a:xfrm>
            <a:off x="3859492" y="-571500"/>
            <a:ext cx="10622939" cy="8610600"/>
          </a:xfrm>
          <a:prstGeom prst="rect">
            <a:avLst/>
          </a:prstGeom>
        </p:spPr>
      </p:pic>
      <p:sp>
        <p:nvSpPr>
          <p:cNvPr id="10" name="TextBox 9">
            <a:extLst>
              <a:ext uri="{FF2B5EF4-FFF2-40B4-BE49-F238E27FC236}">
                <a16:creationId xmlns:a16="http://schemas.microsoft.com/office/drawing/2014/main" id="{4C3DF75D-A55A-AE1B-F105-C154431BB609}"/>
              </a:ext>
            </a:extLst>
          </p:cNvPr>
          <p:cNvSpPr txBox="1"/>
          <p:nvPr/>
        </p:nvSpPr>
        <p:spPr>
          <a:xfrm>
            <a:off x="4987467" y="4008396"/>
            <a:ext cx="8549522"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hãy lắng nghe GV</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đọc từng nội dung trong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Bảng tự đánh giá</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dưới đây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phần tự đánh giá của mình.</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AutoShape 24">
            <a:extLst>
              <a:ext uri="{FF2B5EF4-FFF2-40B4-BE49-F238E27FC236}">
                <a16:creationId xmlns:a16="http://schemas.microsoft.com/office/drawing/2014/main" id="{DE79F098-2167-4CC7-D6DC-644A3A5ACA2E}"/>
              </a:ext>
            </a:extLst>
          </p:cNvPr>
          <p:cNvSpPr/>
          <p:nvPr/>
        </p:nvSpPr>
        <p:spPr>
          <a:xfrm>
            <a:off x="-1981200" y="766557"/>
            <a:ext cx="22250400" cy="1784973"/>
          </a:xfrm>
          <a:prstGeom prst="rect">
            <a:avLst/>
          </a:prstGeom>
          <a:solidFill>
            <a:srgbClr val="E8F4F8"/>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7E0EA32-F271-9724-1A6E-6B730674042D}"/>
              </a:ext>
            </a:extLst>
          </p:cNvPr>
          <p:cNvGrpSpPr/>
          <p:nvPr/>
        </p:nvGrpSpPr>
        <p:grpSpPr>
          <a:xfrm rot="702940">
            <a:off x="15859615" y="544799"/>
            <a:ext cx="2538524" cy="1908389"/>
            <a:chOff x="15794001" y="8493661"/>
            <a:chExt cx="2246574" cy="1599902"/>
          </a:xfrm>
        </p:grpSpPr>
        <p:sp>
          <p:nvSpPr>
            <p:cNvPr id="15" name="Freeform 9">
              <a:extLst>
                <a:ext uri="{FF2B5EF4-FFF2-40B4-BE49-F238E27FC236}">
                  <a16:creationId xmlns:a16="http://schemas.microsoft.com/office/drawing/2014/main" id="{CD27FB18-737A-97AC-97F7-71C82B484A9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1">
              <a:extLst>
                <a:ext uri="{FF2B5EF4-FFF2-40B4-BE49-F238E27FC236}">
                  <a16:creationId xmlns:a16="http://schemas.microsoft.com/office/drawing/2014/main" id="{CCD844FD-EEA7-9C39-62E8-FA67FD3784A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AAC9B19F-6D11-2850-5128-B796BF8A9C20}"/>
              </a:ext>
            </a:extLst>
          </p:cNvPr>
          <p:cNvGrpSpPr/>
          <p:nvPr/>
        </p:nvGrpSpPr>
        <p:grpSpPr>
          <a:xfrm rot="6949130">
            <a:off x="310503" y="510792"/>
            <a:ext cx="2506785" cy="1782556"/>
            <a:chOff x="15794001" y="8493661"/>
            <a:chExt cx="2246574" cy="1599902"/>
          </a:xfrm>
        </p:grpSpPr>
        <p:sp>
          <p:nvSpPr>
            <p:cNvPr id="18" name="Freeform 9">
              <a:extLst>
                <a:ext uri="{FF2B5EF4-FFF2-40B4-BE49-F238E27FC236}">
                  <a16:creationId xmlns:a16="http://schemas.microsoft.com/office/drawing/2014/main" id="{321BD037-E1D7-6F08-0F26-1C9D3AF3CC35}"/>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1">
              <a:extLst>
                <a:ext uri="{FF2B5EF4-FFF2-40B4-BE49-F238E27FC236}">
                  <a16:creationId xmlns:a16="http://schemas.microsoft.com/office/drawing/2014/main" id="{AF301172-92E9-8006-C26A-2C31B1A2402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2EEE303D-4471-6181-1F87-2AD57D9E5F51}"/>
              </a:ext>
            </a:extLst>
          </p:cNvPr>
          <p:cNvSpPr txBox="1"/>
          <p:nvPr/>
        </p:nvSpPr>
        <p:spPr>
          <a:xfrm>
            <a:off x="2928417" y="122411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Khảo sát kết quả tự đánh giá</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cartoon of a child reading a book&#10;&#10;Description automatically generated">
            <a:extLst>
              <a:ext uri="{FF2B5EF4-FFF2-40B4-BE49-F238E27FC236}">
                <a16:creationId xmlns:a16="http://schemas.microsoft.com/office/drawing/2014/main" id="{437A12CE-1F19-3A46-FBF6-7C06170B0F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78741" y="6454809"/>
            <a:ext cx="4156225" cy="4300127"/>
          </a:xfrm>
          <a:prstGeom prst="rect">
            <a:avLst/>
          </a:prstGeom>
        </p:spPr>
      </p:pic>
    </p:spTree>
    <p:extLst>
      <p:ext uri="{BB962C8B-B14F-4D97-AF65-F5344CB8AC3E}">
        <p14:creationId xmlns:p14="http://schemas.microsoft.com/office/powerpoint/2010/main" val="2096023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228600" y="2634209"/>
            <a:ext cx="8610600" cy="1232645"/>
          </a:xfrm>
          <a:prstGeom prst="accentBorderCallout1">
            <a:avLst>
              <a:gd name="adj1" fmla="val 18750"/>
              <a:gd name="adj2" fmla="val -3127"/>
              <a:gd name="adj3" fmla="val 17954"/>
              <a:gd name="adj4" fmla="val -17509"/>
            </a:avLst>
          </a:prstGeom>
          <a:solidFill>
            <a:srgbClr val="FFF8E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 Sự thay đổi của bản thân</a:t>
            </a:r>
            <a:endPar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F4BAB3-C227-2D2E-A303-CBF9D54147DB}"/>
              </a:ext>
            </a:extLst>
          </p:cNvPr>
          <p:cNvSpPr txBox="1"/>
          <p:nvPr/>
        </p:nvSpPr>
        <p:spPr>
          <a:xfrm>
            <a:off x="1608187" y="394024"/>
            <a:ext cx="15240000" cy="1824923"/>
          </a:xfrm>
          <a:prstGeom prst="rect">
            <a:avLst/>
          </a:prstGeom>
          <a:noFill/>
        </p:spPr>
        <p:txBody>
          <a:bodyPr wrap="square">
            <a:spAutoFit/>
          </a:bodyPr>
          <a:lstStyle/>
          <a:p>
            <a:pPr lvl="0" algn="ctr">
              <a:lnSpc>
                <a:spcPct val="150000"/>
              </a:lnSpc>
              <a:spcAft>
                <a:spcPts val="1000"/>
              </a:spcAft>
              <a:defRPr/>
            </a:pPr>
            <a:r>
              <a:rPr lang="vi-VN" sz="4000" b="1">
                <a:solidFill>
                  <a:srgbClr val="C00000"/>
                </a:solidFill>
                <a:ea typeface="Calibri" panose="020F0502020204030204" pitchFamily="34" charset="0"/>
                <a:cs typeface="Arial" panose="020B0604020202020204" pitchFamily="34" charset="0"/>
              </a:rPr>
              <a:t>Nhiệm vụ 1: Xác định những điều có thể thay đổi ở bản thân em và những thuận lợi, khó khăn khi thay đổi những điều đó</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DA1960C-C64B-42E1-4BE7-B4EB62C7D283}"/>
              </a:ext>
            </a:extLst>
          </p:cNvPr>
          <p:cNvGrpSpPr/>
          <p:nvPr/>
        </p:nvGrpSpPr>
        <p:grpSpPr>
          <a:xfrm>
            <a:off x="8271410" y="3682150"/>
            <a:ext cx="9220200" cy="5510313"/>
            <a:chOff x="7321508" y="3096276"/>
            <a:chExt cx="9220200" cy="5510313"/>
          </a:xfrm>
        </p:grpSpPr>
        <p:sp>
          <p:nvSpPr>
            <p:cNvPr id="10" name="Speech Bubble: Rectangle with Corners Rounded 9">
              <a:extLst>
                <a:ext uri="{FF2B5EF4-FFF2-40B4-BE49-F238E27FC236}">
                  <a16:creationId xmlns:a16="http://schemas.microsoft.com/office/drawing/2014/main" id="{E073E2D9-2503-DE48-A01B-3E6078DE07A9}"/>
                </a:ext>
              </a:extLst>
            </p:cNvPr>
            <p:cNvSpPr/>
            <p:nvPr/>
          </p:nvSpPr>
          <p:spPr>
            <a:xfrm>
              <a:off x="7321508" y="3686302"/>
              <a:ext cx="9220200" cy="4920287"/>
            </a:xfrm>
            <a:prstGeom prst="wedgeRoundRectCallout">
              <a:avLst>
                <a:gd name="adj1" fmla="val -61789"/>
                <a:gd name="adj2" fmla="val 40892"/>
                <a:gd name="adj3" fmla="val 16667"/>
              </a:avLst>
            </a:prstGeom>
            <a:solidFill>
              <a:schemeClr val="bg1"/>
            </a:solidFill>
            <a:ln w="38100">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HOẠT ĐỘNG NHÓM</a:t>
              </a:r>
            </a:p>
            <a:p>
              <a:pPr algn="ctr">
                <a:lnSpc>
                  <a:spcPct val="150000"/>
                </a:lnSpc>
              </a:pPr>
              <a:r>
                <a:rPr lang="en-US" sz="3800">
                  <a:solidFill>
                    <a:schemeClr val="tx1"/>
                  </a:solidFill>
                  <a:latin typeface="Arial" panose="020B0604020202020204" pitchFamily="34" charset="0"/>
                  <a:cs typeface="Arial" panose="020B0604020202020204" pitchFamily="34" charset="0"/>
                </a:rPr>
                <a:t>Các em </a:t>
              </a:r>
              <a:r>
                <a:rPr lang="vi-VN" sz="3800">
                  <a:solidFill>
                    <a:schemeClr val="tx1"/>
                  </a:solidFill>
                  <a:latin typeface="Arial" panose="020B0604020202020204" pitchFamily="34" charset="0"/>
                  <a:cs typeface="Arial" panose="020B0604020202020204" pitchFamily="34" charset="0"/>
                </a:rPr>
                <a:t>hãy chia sẻ với các bạn trong nhóm về những thay đổi của bản thân trong giai đoạn tuổi dậy thì.</a:t>
              </a:r>
              <a:endParaRPr lang="vi-VN" sz="3800" i="1" dirty="0">
                <a:solidFill>
                  <a:srgbClr val="FF0000"/>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3A0ABDD9-CCDC-A5AD-C70C-652EFF8203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54807" y="3096276"/>
              <a:ext cx="753602" cy="774731"/>
            </a:xfrm>
            <a:prstGeom prst="rect">
              <a:avLst/>
            </a:prstGeom>
          </p:spPr>
        </p:pic>
      </p:grpSp>
      <p:pic>
        <p:nvPicPr>
          <p:cNvPr id="15" name="Picture 9">
            <a:extLst>
              <a:ext uri="{FF2B5EF4-FFF2-40B4-BE49-F238E27FC236}">
                <a16:creationId xmlns:a16="http://schemas.microsoft.com/office/drawing/2014/main" id="{529049D8-8107-4E9B-5E51-165D1745B6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52186" y="5581300"/>
            <a:ext cx="4258628" cy="4784975"/>
          </a:xfrm>
          <a:prstGeom prst="rect">
            <a:avLst/>
          </a:prstGeom>
        </p:spPr>
      </p:pic>
    </p:spTree>
    <p:extLst>
      <p:ext uri="{BB962C8B-B14F-4D97-AF65-F5344CB8AC3E}">
        <p14:creationId xmlns:p14="http://schemas.microsoft.com/office/powerpoint/2010/main" val="28531475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F81D56C-AC0F-C7E4-3207-E9726D3DA54D}"/>
              </a:ext>
            </a:extLst>
          </p:cNvPr>
          <p:cNvGraphicFramePr>
            <a:graphicFrameLocks noGrp="1"/>
          </p:cNvGraphicFramePr>
          <p:nvPr>
            <p:extLst>
              <p:ext uri="{D42A27DB-BD31-4B8C-83A1-F6EECF244321}">
                <p14:modId xmlns:p14="http://schemas.microsoft.com/office/powerpoint/2010/main" val="759399743"/>
              </p:ext>
            </p:extLst>
          </p:nvPr>
        </p:nvGraphicFramePr>
        <p:xfrm>
          <a:off x="542918" y="1333500"/>
          <a:ext cx="17202151" cy="8458200"/>
        </p:xfrm>
        <a:graphic>
          <a:graphicData uri="http://schemas.openxmlformats.org/drawingml/2006/table">
            <a:tbl>
              <a:tblPr firstRow="1" bandRow="1">
                <a:tableStyleId>{5C22544A-7EE6-4342-B048-85BDC9FD1C3A}</a:tableStyleId>
              </a:tblPr>
              <a:tblGrid>
                <a:gridCol w="10096499">
                  <a:extLst>
                    <a:ext uri="{9D8B030D-6E8A-4147-A177-3AD203B41FA5}">
                      <a16:colId xmlns:a16="http://schemas.microsoft.com/office/drawing/2014/main" val="1386495131"/>
                    </a:ext>
                  </a:extLst>
                </a:gridCol>
                <a:gridCol w="2139672">
                  <a:extLst>
                    <a:ext uri="{9D8B030D-6E8A-4147-A177-3AD203B41FA5}">
                      <a16:colId xmlns:a16="http://schemas.microsoft.com/office/drawing/2014/main" val="2451852874"/>
                    </a:ext>
                  </a:extLst>
                </a:gridCol>
                <a:gridCol w="2463766">
                  <a:extLst>
                    <a:ext uri="{9D8B030D-6E8A-4147-A177-3AD203B41FA5}">
                      <a16:colId xmlns:a16="http://schemas.microsoft.com/office/drawing/2014/main" val="1140609966"/>
                    </a:ext>
                  </a:extLst>
                </a:gridCol>
                <a:gridCol w="2502214">
                  <a:extLst>
                    <a:ext uri="{9D8B030D-6E8A-4147-A177-3AD203B41FA5}">
                      <a16:colId xmlns:a16="http://schemas.microsoft.com/office/drawing/2014/main" val="1752212241"/>
                    </a:ext>
                  </a:extLst>
                </a:gridCol>
              </a:tblGrid>
              <a:tr h="818201">
                <a:tc rowSpan="2">
                  <a:txBody>
                    <a:bodyPr/>
                    <a:lstStyle/>
                    <a:p>
                      <a:pPr marL="0" marR="0" algn="ctr">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Nội dung đánh giá</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Mức độ đạt được</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1420645"/>
                  </a:ext>
                </a:extLst>
              </a:tr>
              <a:tr h="705799">
                <a:tc vMerge="1">
                  <a:txBody>
                    <a:bodyPr/>
                    <a:lstStyle/>
                    <a:p>
                      <a:endParaRPr lang="en-US"/>
                    </a:p>
                  </a:txBody>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Tốt</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Đạt</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Chưa đạt</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90435867"/>
                  </a:ext>
                </a:extLst>
              </a:tr>
              <a:tr h="990600">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1. Nhận diện được nét riêng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16839161"/>
                  </a:ext>
                </a:extLst>
              </a:tr>
              <a:tr h="988702">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2. Thể hiện được sự tự tin về đặc điểm riêng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70831549"/>
                  </a:ext>
                </a:extLst>
              </a:tr>
              <a:tr h="838200">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3. Phân tích được những điểm mạnh, điểm yếu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23119338"/>
                  </a:ext>
                </a:extLst>
              </a:tr>
              <a:tr h="837251">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4. Quản lí được cảm xúc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0867503"/>
                  </a:ext>
                </a:extLst>
              </a:tr>
              <a:tr h="913451">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5. Điều chỉnh được bản thân để thích ứng với sự thay đổi.</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27438612"/>
                  </a:ext>
                </a:extLst>
              </a:tr>
              <a:tr h="1451596">
                <a:tc>
                  <a:txBody>
                    <a:bodyPr/>
                    <a:lstStyle/>
                    <a:p>
                      <a:pPr marL="0" marR="0" algn="just">
                        <a:lnSpc>
                          <a:spcPct val="15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6. Sử dụng được nhiều cách khác nhau để quản lí được cảm xúc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17958122"/>
                  </a:ext>
                </a:extLst>
              </a:tr>
              <a:tr h="914400">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7. Ứng xử hợp lí trong các tình huống giao tiếp khác nhau.</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0398799"/>
                  </a:ext>
                </a:extLst>
              </a:tr>
            </a:tbl>
          </a:graphicData>
        </a:graphic>
      </p:graphicFrame>
      <p:sp>
        <p:nvSpPr>
          <p:cNvPr id="3" name="TextBox 2">
            <a:extLst>
              <a:ext uri="{FF2B5EF4-FFF2-40B4-BE49-F238E27FC236}">
                <a16:creationId xmlns:a16="http://schemas.microsoft.com/office/drawing/2014/main" id="{08846E4E-9FBB-9ABE-05AC-7825A6B37122}"/>
              </a:ext>
            </a:extLst>
          </p:cNvPr>
          <p:cNvSpPr txBox="1"/>
          <p:nvPr/>
        </p:nvSpPr>
        <p:spPr>
          <a:xfrm>
            <a:off x="1028695" y="495300"/>
            <a:ext cx="16230599" cy="646331"/>
          </a:xfrm>
          <a:prstGeom prst="rect">
            <a:avLst/>
          </a:prstGeom>
          <a:noFill/>
        </p:spPr>
        <p:txBody>
          <a:bodyPr wrap="square" rtlCol="0">
            <a:spAutoFit/>
          </a:bodyPr>
          <a:lstStyle/>
          <a:p>
            <a:pPr algn="ctr"/>
            <a:r>
              <a:rPr lang="en-US" sz="3600" b="1">
                <a:solidFill>
                  <a:srgbClr val="C00000"/>
                </a:solidFill>
                <a:latin typeface="Arial" panose="020B0604020202020204" pitchFamily="34" charset="0"/>
                <a:cs typeface="Arial" panose="020B0604020202020204" pitchFamily="34" charset="0"/>
              </a:rPr>
              <a:t>BẢNG TỰ ĐÁNH GIÁ</a:t>
            </a:r>
          </a:p>
        </p:txBody>
      </p:sp>
    </p:spTree>
    <p:extLst>
      <p:ext uri="{BB962C8B-B14F-4D97-AF65-F5344CB8AC3E}">
        <p14:creationId xmlns:p14="http://schemas.microsoft.com/office/powerpoint/2010/main" val="636457738"/>
      </p:ext>
    </p:extLst>
  </p:cSld>
  <p:clrMapOvr>
    <a:masterClrMapping/>
  </p:clrMapOvr>
  <p:transition spd="med">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353788" y="9447649"/>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B8A38A7-66AE-695F-3F0A-DB71DAEF0C79}"/>
              </a:ext>
            </a:extLst>
          </p:cNvPr>
          <p:cNvSpPr/>
          <p:nvPr/>
        </p:nvSpPr>
        <p:spPr>
          <a:xfrm>
            <a:off x="17254859" y="98476"/>
            <a:ext cx="1033141" cy="998045"/>
          </a:xfrm>
          <a:custGeom>
            <a:avLst/>
            <a:gdLst/>
            <a:ahLst/>
            <a:cxnLst/>
            <a:rect l="l" t="t" r="r" b="b"/>
            <a:pathLst>
              <a:path w="582311" h="739442">
                <a:moveTo>
                  <a:pt x="0" y="0"/>
                </a:moveTo>
                <a:lnTo>
                  <a:pt x="582311" y="0"/>
                </a:lnTo>
                <a:lnTo>
                  <a:pt x="582311" y="739442"/>
                </a:lnTo>
                <a:lnTo>
                  <a:pt x="0" y="7394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44EAAA4-8A83-86AA-4CC0-8DFC76C6FB93}"/>
              </a:ext>
            </a:extLst>
          </p:cNvPr>
          <p:cNvGrpSpPr/>
          <p:nvPr/>
        </p:nvGrpSpPr>
        <p:grpSpPr>
          <a:xfrm>
            <a:off x="623785" y="1222861"/>
            <a:ext cx="6229033" cy="6473161"/>
            <a:chOff x="594846" y="1891431"/>
            <a:chExt cx="6229033" cy="6473161"/>
          </a:xfrm>
        </p:grpSpPr>
        <p:grpSp>
          <p:nvGrpSpPr>
            <p:cNvPr id="12" name="Group 6">
              <a:extLst>
                <a:ext uri="{FF2B5EF4-FFF2-40B4-BE49-F238E27FC236}">
                  <a16:creationId xmlns:a16="http://schemas.microsoft.com/office/drawing/2014/main" id="{E3E09036-490D-EE42-6C25-0628FDFE08C3}"/>
                </a:ext>
              </a:extLst>
            </p:cNvPr>
            <p:cNvGrpSpPr/>
            <p:nvPr/>
          </p:nvGrpSpPr>
          <p:grpSpPr>
            <a:xfrm>
              <a:off x="594846" y="2135559"/>
              <a:ext cx="6229033" cy="6229033"/>
              <a:chOff x="0" y="0"/>
              <a:chExt cx="812800" cy="812800"/>
            </a:xfrm>
          </p:grpSpPr>
          <p:sp>
            <p:nvSpPr>
              <p:cNvPr id="15" name="Freeform 7">
                <a:extLst>
                  <a:ext uri="{FF2B5EF4-FFF2-40B4-BE49-F238E27FC236}">
                    <a16:creationId xmlns:a16="http://schemas.microsoft.com/office/drawing/2014/main" id="{99EB0E30-7C2B-A8D9-36D1-1057A676F11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16" name="TextBox 8">
                <a:extLst>
                  <a:ext uri="{FF2B5EF4-FFF2-40B4-BE49-F238E27FC236}">
                    <a16:creationId xmlns:a16="http://schemas.microsoft.com/office/drawing/2014/main" id="{4A61B590-1343-C7DE-5AFA-40D9221613E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3" name="Picture 11">
              <a:extLst>
                <a:ext uri="{FF2B5EF4-FFF2-40B4-BE49-F238E27FC236}">
                  <a16:creationId xmlns:a16="http://schemas.microsoft.com/office/drawing/2014/main" id="{5A1B03CC-5DE7-BE47-33D5-012E72AF3D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14" name="TextBox 13">
              <a:extLst>
                <a:ext uri="{FF2B5EF4-FFF2-40B4-BE49-F238E27FC236}">
                  <a16:creationId xmlns:a16="http://schemas.microsoft.com/office/drawing/2014/main" id="{170B23CF-6007-9A63-EBC8-3BA80C091182}"/>
                </a:ext>
              </a:extLst>
            </p:cNvPr>
            <p:cNvSpPr txBox="1"/>
            <p:nvPr/>
          </p:nvSpPr>
          <p:spPr>
            <a:xfrm>
              <a:off x="1061140" y="3950297"/>
              <a:ext cx="5290901"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17" name="Picture 11">
            <a:extLst>
              <a:ext uri="{FF2B5EF4-FFF2-40B4-BE49-F238E27FC236}">
                <a16:creationId xmlns:a16="http://schemas.microsoft.com/office/drawing/2014/main" id="{83630D90-B254-9DAD-2292-FA67D41463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58019" y="6525318"/>
            <a:ext cx="2435802" cy="4943509"/>
          </a:xfrm>
          <a:prstGeom prst="rect">
            <a:avLst/>
          </a:prstGeom>
        </p:spPr>
      </p:pic>
      <p:grpSp>
        <p:nvGrpSpPr>
          <p:cNvPr id="18" name="Group 17">
            <a:extLst>
              <a:ext uri="{FF2B5EF4-FFF2-40B4-BE49-F238E27FC236}">
                <a16:creationId xmlns:a16="http://schemas.microsoft.com/office/drawing/2014/main" id="{41A60F44-8C4C-BE88-7F37-5ECD60CEAD2C}"/>
              </a:ext>
            </a:extLst>
          </p:cNvPr>
          <p:cNvGrpSpPr/>
          <p:nvPr/>
        </p:nvGrpSpPr>
        <p:grpSpPr>
          <a:xfrm>
            <a:off x="7823224" y="-21159"/>
            <a:ext cx="9528634" cy="2976296"/>
            <a:chOff x="7823224" y="411329"/>
            <a:chExt cx="9528634" cy="2976296"/>
          </a:xfrm>
        </p:grpSpPr>
        <p:sp>
          <p:nvSpPr>
            <p:cNvPr id="19" name="Freeform 3">
              <a:extLst>
                <a:ext uri="{FF2B5EF4-FFF2-40B4-BE49-F238E27FC236}">
                  <a16:creationId xmlns:a16="http://schemas.microsoft.com/office/drawing/2014/main" id="{D85AFD08-E964-F557-4165-B36CF65131CF}"/>
                </a:ext>
              </a:extLst>
            </p:cNvPr>
            <p:cNvSpPr/>
            <p:nvPr/>
          </p:nvSpPr>
          <p:spPr>
            <a:xfrm>
              <a:off x="8298994" y="910280"/>
              <a:ext cx="9052864"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20" name="TextBox 19">
              <a:extLst>
                <a:ext uri="{FF2B5EF4-FFF2-40B4-BE49-F238E27FC236}">
                  <a16:creationId xmlns:a16="http://schemas.microsoft.com/office/drawing/2014/main" id="{649CFAE5-7627-B08E-0DDC-E36BD1670E72}"/>
                </a:ext>
              </a:extLst>
            </p:cNvPr>
            <p:cNvSpPr txBox="1"/>
            <p:nvPr/>
          </p:nvSpPr>
          <p:spPr>
            <a:xfrm>
              <a:off x="9152367" y="1214212"/>
              <a:ext cx="7409303"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hôm</a:t>
              </a:r>
              <a:r>
                <a:rPr lang="en-US" sz="4000" dirty="0">
                  <a:latin typeface="Arial" panose="020B0604020202020204" pitchFamily="34" charset="0"/>
                  <a:ea typeface="Calibri" panose="020F0502020204030204" pitchFamily="34" charset="0"/>
                  <a:cs typeface="Arial" panose="020B0604020202020204" pitchFamily="34" charset="0"/>
                </a:rPr>
                <a:t> nay</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19">
              <a:extLst>
                <a:ext uri="{FF2B5EF4-FFF2-40B4-BE49-F238E27FC236}">
                  <a16:creationId xmlns:a16="http://schemas.microsoft.com/office/drawing/2014/main" id="{5799D0A7-3110-8BF7-E7F8-920BDF14CC43}"/>
                </a:ext>
              </a:extLst>
            </p:cNvPr>
            <p:cNvSpPr txBox="1"/>
            <p:nvPr/>
          </p:nvSpPr>
          <p:spPr>
            <a:xfrm>
              <a:off x="7823224" y="411329"/>
              <a:ext cx="1222474" cy="1254523"/>
            </a:xfrm>
            <a:prstGeom prst="rect">
              <a:avLst/>
            </a:prstGeom>
          </p:spPr>
          <p:txBody>
            <a:bodyPr lIns="50800" tIns="50800" rIns="50800" bIns="50800" rtlCol="0" anchor="ctr"/>
            <a:lstStyle/>
            <a:p>
              <a:pPr algn="ctr">
                <a:lnSpc>
                  <a:spcPts val="2659"/>
                </a:lnSpc>
              </a:pPr>
              <a:endParaRPr/>
            </a:p>
          </p:txBody>
        </p:sp>
      </p:grpSp>
      <p:grpSp>
        <p:nvGrpSpPr>
          <p:cNvPr id="22" name="Group 21">
            <a:extLst>
              <a:ext uri="{FF2B5EF4-FFF2-40B4-BE49-F238E27FC236}">
                <a16:creationId xmlns:a16="http://schemas.microsoft.com/office/drawing/2014/main" id="{D65A73C1-4650-1D15-20A4-95C357803FFD}"/>
              </a:ext>
            </a:extLst>
          </p:cNvPr>
          <p:cNvGrpSpPr/>
          <p:nvPr/>
        </p:nvGrpSpPr>
        <p:grpSpPr>
          <a:xfrm>
            <a:off x="8298994" y="3188404"/>
            <a:ext cx="9688789" cy="2775393"/>
            <a:chOff x="8319891" y="3513791"/>
            <a:chExt cx="9688789" cy="2775393"/>
          </a:xfrm>
        </p:grpSpPr>
        <p:sp>
          <p:nvSpPr>
            <p:cNvPr id="23" name="Freeform 3">
              <a:extLst>
                <a:ext uri="{FF2B5EF4-FFF2-40B4-BE49-F238E27FC236}">
                  <a16:creationId xmlns:a16="http://schemas.microsoft.com/office/drawing/2014/main" id="{FBB0C76A-566A-57F9-3999-82D2AFAE27EA}"/>
                </a:ext>
              </a:extLst>
            </p:cNvPr>
            <p:cNvSpPr/>
            <p:nvPr/>
          </p:nvSpPr>
          <p:spPr>
            <a:xfrm>
              <a:off x="8319891" y="3811839"/>
              <a:ext cx="9074256"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24" name="TextBox 23">
              <a:extLst>
                <a:ext uri="{FF2B5EF4-FFF2-40B4-BE49-F238E27FC236}">
                  <a16:creationId xmlns:a16="http://schemas.microsoft.com/office/drawing/2014/main" id="{03E0BC8A-2B94-FAD6-6809-CA558EB2776F}"/>
                </a:ext>
              </a:extLst>
            </p:cNvPr>
            <p:cNvSpPr txBox="1"/>
            <p:nvPr/>
          </p:nvSpPr>
          <p:spPr>
            <a:xfrm>
              <a:off x="9112229" y="4081484"/>
              <a:ext cx="7176796"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Rèn luyện các kĩ năng đã được học</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16">
              <a:extLst>
                <a:ext uri="{FF2B5EF4-FFF2-40B4-BE49-F238E27FC236}">
                  <a16:creationId xmlns:a16="http://schemas.microsoft.com/office/drawing/2014/main" id="{D9DC6B04-DDC7-0BDD-DE55-8C90CA9C88BC}"/>
                </a:ext>
              </a:extLst>
            </p:cNvPr>
            <p:cNvSpPr txBox="1"/>
            <p:nvPr/>
          </p:nvSpPr>
          <p:spPr>
            <a:xfrm>
              <a:off x="16779618" y="3513791"/>
              <a:ext cx="1229062" cy="1281855"/>
            </a:xfrm>
            <a:prstGeom prst="rect">
              <a:avLst/>
            </a:prstGeom>
          </p:spPr>
          <p:txBody>
            <a:bodyPr lIns="50800" tIns="50800" rIns="50800" bIns="50800" rtlCol="0" anchor="ctr"/>
            <a:lstStyle/>
            <a:p>
              <a:pPr algn="ctr">
                <a:lnSpc>
                  <a:spcPts val="2659"/>
                </a:lnSpc>
              </a:pPr>
              <a:endParaRPr/>
            </a:p>
          </p:txBody>
        </p:sp>
      </p:grpSp>
      <p:grpSp>
        <p:nvGrpSpPr>
          <p:cNvPr id="26" name="Group 25">
            <a:extLst>
              <a:ext uri="{FF2B5EF4-FFF2-40B4-BE49-F238E27FC236}">
                <a16:creationId xmlns:a16="http://schemas.microsoft.com/office/drawing/2014/main" id="{7E1C6429-F271-AF77-F03D-880F5F067A4A}"/>
              </a:ext>
            </a:extLst>
          </p:cNvPr>
          <p:cNvGrpSpPr/>
          <p:nvPr/>
        </p:nvGrpSpPr>
        <p:grpSpPr>
          <a:xfrm>
            <a:off x="7639606" y="6362700"/>
            <a:ext cx="9733644" cy="3326801"/>
            <a:chOff x="7879603" y="6412652"/>
            <a:chExt cx="9733644" cy="3326801"/>
          </a:xfrm>
        </p:grpSpPr>
        <p:sp>
          <p:nvSpPr>
            <p:cNvPr id="27" name="Freeform 3">
              <a:extLst>
                <a:ext uri="{FF2B5EF4-FFF2-40B4-BE49-F238E27FC236}">
                  <a16:creationId xmlns:a16="http://schemas.microsoft.com/office/drawing/2014/main" id="{101467F8-37BA-075A-82C5-D7AFE213E853}"/>
                </a:ext>
              </a:extLst>
            </p:cNvPr>
            <p:cNvSpPr/>
            <p:nvPr/>
          </p:nvSpPr>
          <p:spPr>
            <a:xfrm>
              <a:off x="8587102" y="6412652"/>
              <a:ext cx="9026145" cy="3326801"/>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dirty="0"/>
            </a:p>
          </p:txBody>
        </p:sp>
        <p:sp>
          <p:nvSpPr>
            <p:cNvPr id="28" name="TextBox 27">
              <a:extLst>
                <a:ext uri="{FF2B5EF4-FFF2-40B4-BE49-F238E27FC236}">
                  <a16:creationId xmlns:a16="http://schemas.microsoft.com/office/drawing/2014/main" id="{A61CD19B-8191-F29C-C17D-45FADBF97D7C}"/>
                </a:ext>
              </a:extLst>
            </p:cNvPr>
            <p:cNvSpPr txBox="1"/>
            <p:nvPr/>
          </p:nvSpPr>
          <p:spPr>
            <a:xfrm>
              <a:off x="8828324" y="6694845"/>
              <a:ext cx="8537382" cy="274825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4000" b="1" i="1">
                  <a:effectLst/>
                  <a:latin typeface="Arial" panose="020B0604020202020204" pitchFamily="34" charset="0"/>
                  <a:ea typeface="Calibri" panose="020F0502020204030204" pitchFamily="34" charset="0"/>
                  <a:cs typeface="Arial" panose="020B0604020202020204" pitchFamily="34" charset="0"/>
                </a:rPr>
                <a:t>Chủ đề 3 – Góp phần xây dựng và phát triển nhà trường</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13">
              <a:extLst>
                <a:ext uri="{FF2B5EF4-FFF2-40B4-BE49-F238E27FC236}">
                  <a16:creationId xmlns:a16="http://schemas.microsoft.com/office/drawing/2014/main" id="{708474C3-D7F8-98B0-15BF-B59A46C19578}"/>
                </a:ext>
              </a:extLst>
            </p:cNvPr>
            <p:cNvSpPr txBox="1"/>
            <p:nvPr/>
          </p:nvSpPr>
          <p:spPr>
            <a:xfrm>
              <a:off x="7879603" y="7064783"/>
              <a:ext cx="1299388" cy="1327281"/>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990832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831425" y="54885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7198554" y="44921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p:cNvSpPr/>
          <p:nvPr/>
        </p:nvSpPr>
        <p:spPr>
          <a:xfrm>
            <a:off x="541682" y="9158657"/>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42"/>
          <p:cNvSpPr/>
          <p:nvPr/>
        </p:nvSpPr>
        <p:spPr>
          <a:xfrm>
            <a:off x="17456574" y="89685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53812B0C-58DD-06A4-49E3-B20B690113B5}"/>
              </a:ext>
            </a:extLst>
          </p:cNvPr>
          <p:cNvSpPr txBox="1"/>
          <p:nvPr/>
        </p:nvSpPr>
        <p:spPr>
          <a:xfrm>
            <a:off x="772469" y="3619500"/>
            <a:ext cx="1671582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BÀI</a:t>
            </a:r>
            <a:r>
              <a:rPr kumimoji="0" lang="en-US" sz="8000" b="1" i="0" u="none" strike="noStrike" kern="1200" cap="none" spc="0" normalizeH="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 HỌC KẾT THÚC, CẢM ƠN CÁC EM ĐÃ LẮNG NGHE</a:t>
            </a: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38290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28242" y="8724900"/>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6" name="Freeform 5">
            <a:extLst>
              <a:ext uri="{FF2B5EF4-FFF2-40B4-BE49-F238E27FC236}">
                <a16:creationId xmlns:a16="http://schemas.microsoft.com/office/drawing/2014/main" id="{7D070CB0-64E1-AA6E-2B8F-309394E6663B}"/>
              </a:ext>
            </a:extLst>
          </p:cNvPr>
          <p:cNvSpPr/>
          <p:nvPr/>
        </p:nvSpPr>
        <p:spPr>
          <a:xfrm>
            <a:off x="17345964" y="0"/>
            <a:ext cx="1074780" cy="86917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3911387-B1E0-AFA7-812C-1E45A235C26B}"/>
              </a:ext>
            </a:extLst>
          </p:cNvPr>
          <p:cNvGrpSpPr/>
          <p:nvPr/>
        </p:nvGrpSpPr>
        <p:grpSpPr>
          <a:xfrm>
            <a:off x="388541" y="679016"/>
            <a:ext cx="14691518" cy="2044658"/>
            <a:chOff x="353759" y="1120140"/>
            <a:chExt cx="14616375" cy="2044658"/>
          </a:xfrm>
        </p:grpSpPr>
        <p:sp>
          <p:nvSpPr>
            <p:cNvPr id="9" name="Line Callout 1 (Border and Accent Bar) 3">
              <a:extLst>
                <a:ext uri="{FF2B5EF4-FFF2-40B4-BE49-F238E27FC236}">
                  <a16:creationId xmlns:a16="http://schemas.microsoft.com/office/drawing/2014/main" id="{6E616F33-3B5F-6304-5E6E-3BD318794CE4}"/>
                </a:ext>
              </a:extLst>
            </p:cNvPr>
            <p:cNvSpPr/>
            <p:nvPr/>
          </p:nvSpPr>
          <p:spPr>
            <a:xfrm>
              <a:off x="353759" y="1120140"/>
              <a:ext cx="14256436" cy="1889760"/>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lumMod val="50000"/>
                    </a:schemeClr>
                  </a:solidFill>
                  <a:latin typeface="Arial" panose="020B0604020202020204" pitchFamily="34" charset="0"/>
                  <a:cs typeface="Arial" panose="020B0604020202020204" pitchFamily="34" charset="0"/>
                </a:rPr>
                <a:t>Gợi ý trả lời: </a:t>
              </a:r>
              <a:r>
                <a:rPr lang="vi-VN" sz="4400">
                  <a:solidFill>
                    <a:schemeClr val="accent2">
                      <a:lumMod val="50000"/>
                    </a:schemeClr>
                  </a:solidFill>
                  <a:latin typeface="Arial" panose="020B0604020202020204" pitchFamily="34" charset="0"/>
                  <a:cs typeface="Arial" panose="020B0604020202020204" pitchFamily="34" charset="0"/>
                </a:rPr>
                <a:t>Một số </a:t>
              </a:r>
              <a:r>
                <a:rPr lang="en-US" sz="4400">
                  <a:solidFill>
                    <a:schemeClr val="accent2">
                      <a:lumMod val="50000"/>
                    </a:schemeClr>
                  </a:solidFill>
                  <a:latin typeface="Arial" panose="020B0604020202020204" pitchFamily="34" charset="0"/>
                  <a:cs typeface="Arial" panose="020B0604020202020204" pitchFamily="34" charset="0"/>
                </a:rPr>
                <a:t>s</a:t>
              </a:r>
              <a:r>
                <a:rPr lang="vi-VN" sz="4400">
                  <a:solidFill>
                    <a:schemeClr val="accent2">
                      <a:lumMod val="50000"/>
                    </a:schemeClr>
                  </a:solidFill>
                  <a:latin typeface="Arial" panose="020B0604020202020204" pitchFamily="34" charset="0"/>
                  <a:cs typeface="Arial" panose="020B0604020202020204" pitchFamily="34" charset="0"/>
                </a:rPr>
                <a:t>ự thay đổi của bản thân</a:t>
              </a:r>
              <a:endParaRPr lang="en-US" sz="4400" dirty="0">
                <a:solidFill>
                  <a:schemeClr val="accent2">
                    <a:lumMod val="50000"/>
                  </a:schemeClr>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752AC0C5-4A37-6946-D384-AE5DDA98C4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00851" y="2157741"/>
              <a:ext cx="1069283" cy="1007057"/>
            </a:xfrm>
            <a:prstGeom prst="rect">
              <a:avLst/>
            </a:prstGeom>
          </p:spPr>
        </p:pic>
      </p:grpSp>
      <p:sp>
        <p:nvSpPr>
          <p:cNvPr id="13" name="Rectangle: Rounded Corners 12">
            <a:extLst>
              <a:ext uri="{FF2B5EF4-FFF2-40B4-BE49-F238E27FC236}">
                <a16:creationId xmlns:a16="http://schemas.microsoft.com/office/drawing/2014/main" id="{7ECBF8DC-2BF6-EBBA-1EEA-7704AFA46887}"/>
              </a:ext>
            </a:extLst>
          </p:cNvPr>
          <p:cNvSpPr/>
          <p:nvPr/>
        </p:nvSpPr>
        <p:spPr>
          <a:xfrm>
            <a:off x="1447800" y="3245906"/>
            <a:ext cx="7467600" cy="22860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Thay đổi về năng lực, kĩ năng, thái độ, quan điểm,...</a:t>
            </a:r>
            <a:endParaRPr lang="en-US" sz="38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D0B542B-33C2-9CE2-52B2-7A510D9355DB}"/>
              </a:ext>
            </a:extLst>
          </p:cNvPr>
          <p:cNvSpPr/>
          <p:nvPr/>
        </p:nvSpPr>
        <p:spPr>
          <a:xfrm>
            <a:off x="9677400" y="3245906"/>
            <a:ext cx="7467600" cy="22860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Thay đổi về môi trường học tập, giao tiếp,...</a:t>
            </a:r>
            <a:endParaRPr lang="en-US" sz="3800" dirty="0">
              <a:solidFill>
                <a:schemeClr val="tx1"/>
              </a:solidFill>
              <a:latin typeface="Arial" panose="020B0604020202020204" pitchFamily="34" charset="0"/>
              <a:cs typeface="Arial" panose="020B0604020202020204" pitchFamily="34" charset="0"/>
            </a:endParaRPr>
          </a:p>
        </p:txBody>
      </p:sp>
      <p:pic>
        <p:nvPicPr>
          <p:cNvPr id="4098" name="Picture 2" descr="Kiến thức - Kỹ năng - Thái độ: Câu chuyện của nhà tuyển dụng với sinh viên  mới ra trường">
            <a:extLst>
              <a:ext uri="{FF2B5EF4-FFF2-40B4-BE49-F238E27FC236}">
                <a16:creationId xmlns:a16="http://schemas.microsoft.com/office/drawing/2014/main" id="{0807E4B3-242C-8C5F-0C16-4CE3295C79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6134100"/>
            <a:ext cx="51435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3 ví dụ về kỹ năng giao tiếp hiệu quả trong cuộc sống và bài học rút ra">
            <a:extLst>
              <a:ext uri="{FF2B5EF4-FFF2-40B4-BE49-F238E27FC236}">
                <a16:creationId xmlns:a16="http://schemas.microsoft.com/office/drawing/2014/main" id="{B1CA0DC6-031B-4F6A-6B49-C27D1F290F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6197" y="6111393"/>
            <a:ext cx="6230006" cy="3496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5078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wipe(up)">
                                      <p:cBhvr>
                                        <p:cTn id="2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228600" y="2634209"/>
            <a:ext cx="8610600" cy="1232645"/>
          </a:xfrm>
          <a:prstGeom prst="accentBorderCallout1">
            <a:avLst>
              <a:gd name="adj1" fmla="val 18750"/>
              <a:gd name="adj2" fmla="val -3127"/>
              <a:gd name="adj3" fmla="val 17954"/>
              <a:gd name="adj4" fmla="val -17509"/>
            </a:avLst>
          </a:prstGeom>
          <a:solidFill>
            <a:srgbClr val="FFF8E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 Sự thay đổi của bản thân</a:t>
            </a:r>
            <a:endPar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F4BAB3-C227-2D2E-A303-CBF9D54147DB}"/>
              </a:ext>
            </a:extLst>
          </p:cNvPr>
          <p:cNvSpPr txBox="1"/>
          <p:nvPr/>
        </p:nvSpPr>
        <p:spPr>
          <a:xfrm>
            <a:off x="1608187" y="394024"/>
            <a:ext cx="15240000" cy="1824923"/>
          </a:xfrm>
          <a:prstGeom prst="rect">
            <a:avLst/>
          </a:prstGeom>
          <a:noFill/>
        </p:spPr>
        <p:txBody>
          <a:bodyPr wrap="square">
            <a:spAutoFit/>
          </a:bodyPr>
          <a:lstStyle/>
          <a:p>
            <a:pPr lvl="0" algn="ctr">
              <a:lnSpc>
                <a:spcPct val="150000"/>
              </a:lnSpc>
              <a:spcAft>
                <a:spcPts val="1000"/>
              </a:spcAft>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những điều có thể thay đổi ở bản thân em và những thuận lợi, khó khăn khi thay đổi những điều đó</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A7EDEE-35B9-294B-79E6-2ED964E78594}"/>
              </a:ext>
            </a:extLst>
          </p:cNvPr>
          <p:cNvSpPr txBox="1"/>
          <p:nvPr/>
        </p:nvSpPr>
        <p:spPr>
          <a:xfrm>
            <a:off x="775185" y="3969117"/>
            <a:ext cx="10426215" cy="5820183"/>
          </a:xfrm>
          <a:prstGeom prst="rect">
            <a:avLst/>
          </a:prstGeom>
          <a:noFill/>
        </p:spPr>
        <p:txBody>
          <a:bodyPr wrap="square" rtlCol="0">
            <a:spAutoFit/>
          </a:bodyPr>
          <a:lstStyle/>
          <a:p>
            <a:pPr marL="571500" indent="-571500" algn="just">
              <a:lnSpc>
                <a:spcPct val="20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Các em trả lời các câu hỏi sau:</a:t>
            </a:r>
          </a:p>
          <a:p>
            <a:pPr marL="1028700" lvl="1" indent="-571500" algn="just">
              <a:lnSpc>
                <a:spcPct val="200000"/>
              </a:lnSpc>
              <a:buFont typeface="Wingdings" panose="05000000000000000000" pitchFamily="2" charset="2"/>
              <a:buChar char="§"/>
            </a:pPr>
            <a:r>
              <a:rPr lang="vi-VN" sz="3800">
                <a:latin typeface="Arial" panose="020B0604020202020204" pitchFamily="34" charset="0"/>
                <a:cs typeface="Arial" panose="020B0604020202020204" pitchFamily="34" charset="0"/>
              </a:rPr>
              <a:t>Em hãy nêu những môi trường giao tiếp mà em đã tham gia?</a:t>
            </a:r>
          </a:p>
          <a:p>
            <a:pPr marL="1028700" lvl="1" indent="-571500" algn="just">
              <a:lnSpc>
                <a:spcPct val="200000"/>
              </a:lnSpc>
              <a:buFont typeface="Wingdings" panose="05000000000000000000" pitchFamily="2" charset="2"/>
              <a:buChar char="§"/>
            </a:pPr>
            <a:r>
              <a:rPr lang="vi-VN" sz="3800">
                <a:latin typeface="Arial" panose="020B0604020202020204" pitchFamily="34" charset="0"/>
                <a:cs typeface="Arial" panose="020B0604020202020204" pitchFamily="34" charset="0"/>
              </a:rPr>
              <a:t>Môi trường giao tiếp nào dễ hơn/ khó hơn đối với em? Vì sao?</a:t>
            </a:r>
          </a:p>
        </p:txBody>
      </p:sp>
      <p:grpSp>
        <p:nvGrpSpPr>
          <p:cNvPr id="8" name="Group 7">
            <a:extLst>
              <a:ext uri="{FF2B5EF4-FFF2-40B4-BE49-F238E27FC236}">
                <a16:creationId xmlns:a16="http://schemas.microsoft.com/office/drawing/2014/main" id="{273AD971-674F-BC12-347B-47F2C29B8771}"/>
              </a:ext>
            </a:extLst>
          </p:cNvPr>
          <p:cNvGrpSpPr/>
          <p:nvPr/>
        </p:nvGrpSpPr>
        <p:grpSpPr>
          <a:xfrm>
            <a:off x="11882203" y="4048050"/>
            <a:ext cx="6015522" cy="4953965"/>
            <a:chOff x="11882203" y="4048050"/>
            <a:chExt cx="6015522" cy="4953965"/>
          </a:xfrm>
        </p:grpSpPr>
        <p:pic>
          <p:nvPicPr>
            <p:cNvPr id="5122" name="Picture 2" descr="Giao tiếp hiệu quả trong môi trường doanh nghiệp">
              <a:extLst>
                <a:ext uri="{FF2B5EF4-FFF2-40B4-BE49-F238E27FC236}">
                  <a16:creationId xmlns:a16="http://schemas.microsoft.com/office/drawing/2014/main" id="{2B205318-55ED-5FD7-17D4-7EF66DF40D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2203" y="4381500"/>
              <a:ext cx="5630612" cy="4620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Pin ">
              <a:extLst>
                <a:ext uri="{FF2B5EF4-FFF2-40B4-BE49-F238E27FC236}">
                  <a16:creationId xmlns:a16="http://schemas.microsoft.com/office/drawing/2014/main" id="{2E2A513D-7C6B-73C5-CFA0-3703CDF0B0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3053">
              <a:off x="17127904" y="4048050"/>
              <a:ext cx="769821" cy="7698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31526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8071B6B-56D5-1114-130E-9C4A1600A0A8}"/>
              </a:ext>
            </a:extLst>
          </p:cNvPr>
          <p:cNvGraphicFramePr>
            <a:graphicFrameLocks noGrp="1"/>
          </p:cNvGraphicFramePr>
          <p:nvPr>
            <p:extLst>
              <p:ext uri="{D42A27DB-BD31-4B8C-83A1-F6EECF244321}">
                <p14:modId xmlns:p14="http://schemas.microsoft.com/office/powerpoint/2010/main" val="2297181788"/>
              </p:ext>
            </p:extLst>
          </p:nvPr>
        </p:nvGraphicFramePr>
        <p:xfrm>
          <a:off x="800100" y="2784022"/>
          <a:ext cx="16687800" cy="6746421"/>
        </p:xfrm>
        <a:graphic>
          <a:graphicData uri="http://schemas.openxmlformats.org/drawingml/2006/table">
            <a:tbl>
              <a:tblPr firstRow="1" bandRow="1">
                <a:tableStyleId>{16D9F66E-5EB9-4882-86FB-DCBF35E3C3E4}</a:tableStyleId>
              </a:tblPr>
              <a:tblGrid>
                <a:gridCol w="5638800">
                  <a:extLst>
                    <a:ext uri="{9D8B030D-6E8A-4147-A177-3AD203B41FA5}">
                      <a16:colId xmlns:a16="http://schemas.microsoft.com/office/drawing/2014/main" val="870415821"/>
                    </a:ext>
                  </a:extLst>
                </a:gridCol>
                <a:gridCol w="5562600">
                  <a:extLst>
                    <a:ext uri="{9D8B030D-6E8A-4147-A177-3AD203B41FA5}">
                      <a16:colId xmlns:a16="http://schemas.microsoft.com/office/drawing/2014/main" val="862361351"/>
                    </a:ext>
                  </a:extLst>
                </a:gridCol>
                <a:gridCol w="5486400">
                  <a:extLst>
                    <a:ext uri="{9D8B030D-6E8A-4147-A177-3AD203B41FA5}">
                      <a16:colId xmlns:a16="http://schemas.microsoft.com/office/drawing/2014/main" val="1926938893"/>
                    </a:ext>
                  </a:extLst>
                </a:gridCol>
              </a:tblGrid>
              <a:tr h="3009900">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Không gian gia đình</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Không gian công cộng</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Phát biểu trong giờ học</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Phát biểu trong nghi lễ</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Trình bày trước lớp</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Trình bày trước toàn trường</a:t>
                      </a:r>
                    </a:p>
                  </a:txBody>
                  <a:tcPr marL="89968" marR="89968" marT="0" marB="0" anchor="ctr">
                    <a:solidFill>
                      <a:srgbClr val="FFF8E1"/>
                    </a:solidFill>
                  </a:tcPr>
                </a:tc>
                <a:extLst>
                  <a:ext uri="{0D108BD9-81ED-4DB2-BD59-A6C34878D82A}">
                    <a16:rowId xmlns:a16="http://schemas.microsoft.com/office/drawing/2014/main" val="613544465"/>
                  </a:ext>
                </a:extLst>
              </a:tr>
              <a:tr h="3736521">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Với những người quen thuộc</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Với những người xa lạ</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Nói chuyện với 1, 2 người bạn thân</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Nói chuyện giữa nhóm bạn đông hơn</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Nói chuuyện với bạn bè, em nhỏ</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Nói chuyện với người lớn tuổi hơn</a:t>
                      </a:r>
                    </a:p>
                  </a:txBody>
                  <a:tcPr marL="89968" marR="89968" marT="0" marB="0" anchor="ctr">
                    <a:solidFill>
                      <a:srgbClr val="FFF8E1"/>
                    </a:solidFill>
                  </a:tcPr>
                </a:tc>
                <a:extLst>
                  <a:ext uri="{0D108BD9-81ED-4DB2-BD59-A6C34878D82A}">
                    <a16:rowId xmlns:a16="http://schemas.microsoft.com/office/drawing/2014/main" val="1484445240"/>
                  </a:ext>
                </a:extLst>
              </a:tr>
            </a:tbl>
          </a:graphicData>
        </a:graphic>
      </p:graphicFrame>
      <p:sp>
        <p:nvSpPr>
          <p:cNvPr id="2" name="TextBox 1">
            <a:extLst>
              <a:ext uri="{FF2B5EF4-FFF2-40B4-BE49-F238E27FC236}">
                <a16:creationId xmlns:a16="http://schemas.microsoft.com/office/drawing/2014/main" id="{4FC1A0DB-E95F-DF66-AD67-32168C6587EC}"/>
              </a:ext>
            </a:extLst>
          </p:cNvPr>
          <p:cNvSpPr txBox="1"/>
          <p:nvPr/>
        </p:nvSpPr>
        <p:spPr>
          <a:xfrm>
            <a:off x="1562100" y="762000"/>
            <a:ext cx="15163800" cy="1565044"/>
          </a:xfrm>
          <a:prstGeom prst="rect">
            <a:avLst/>
          </a:prstGeom>
          <a:noFill/>
        </p:spPr>
        <p:txBody>
          <a:bodyPr wrap="square" rtlCol="0">
            <a:spAutoFit/>
          </a:bodyPr>
          <a:lstStyle/>
          <a:p>
            <a:pPr algn="ctr">
              <a:lnSpc>
                <a:spcPct val="150000"/>
              </a:lnSpc>
            </a:pPr>
            <a:r>
              <a:rPr lang="en-US" sz="3400" b="1">
                <a:solidFill>
                  <a:srgbClr val="C00000"/>
                </a:solidFill>
                <a:latin typeface="Arial" panose="020B0604020202020204" pitchFamily="34" charset="0"/>
                <a:cs typeface="Arial" panose="020B0604020202020204" pitchFamily="34" charset="0"/>
              </a:rPr>
              <a:t>GỢI Ý VỀ MÔI TRƯỜNG GIAO TIẾP MÀ CÁC EM CÓ THỂ THAM GIA THEO CẶP NHƯ SAU</a:t>
            </a:r>
          </a:p>
        </p:txBody>
      </p:sp>
    </p:spTree>
    <p:extLst>
      <p:ext uri="{BB962C8B-B14F-4D97-AF65-F5344CB8AC3E}">
        <p14:creationId xmlns:p14="http://schemas.microsoft.com/office/powerpoint/2010/main" val="3121177021"/>
      </p:ext>
    </p:extLst>
  </p:cSld>
  <p:clrMapOvr>
    <a:masterClrMapping/>
  </p:clrMapOvr>
  <p:transition spd="med">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TotalTime>
  <Words>3688</Words>
  <PresentationFormat>Custom</PresentationFormat>
  <Paragraphs>268</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Courier New</vt: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2023-08-26T06:56:05Z</dcterms:modified>
  <dc:identifier>DAFsaRiPuKU</dc:identifier>
</cp:coreProperties>
</file>