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6"/>
  </p:notesMasterIdLst>
  <p:sldIdLst>
    <p:sldId id="271" r:id="rId2"/>
    <p:sldId id="323" r:id="rId3"/>
    <p:sldId id="324" r:id="rId4"/>
    <p:sldId id="316" r:id="rId5"/>
    <p:sldId id="356" r:id="rId6"/>
    <p:sldId id="311" r:id="rId7"/>
    <p:sldId id="357" r:id="rId8"/>
    <p:sldId id="358" r:id="rId9"/>
    <p:sldId id="359" r:id="rId10"/>
    <p:sldId id="355" r:id="rId11"/>
    <p:sldId id="322" r:id="rId12"/>
    <p:sldId id="325" r:id="rId13"/>
    <p:sldId id="317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E0A4A5"/>
    <a:srgbClr val="FFFF99"/>
    <a:srgbClr val="E36427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74" autoAdjust="0"/>
    <p:restoredTop sz="94196" autoAdjust="0"/>
  </p:normalViewPr>
  <p:slideViewPr>
    <p:cSldViewPr snapToGrid="0" showGuides="1">
      <p:cViewPr varScale="1">
        <p:scale>
          <a:sx n="110" d="100"/>
          <a:sy n="110" d="100"/>
        </p:scale>
        <p:origin x="3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975" y="2332909"/>
            <a:ext cx="1174376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E36427"/>
                </a:solidFill>
              </a:rPr>
              <a:t>1. </a:t>
            </a:r>
            <a:r>
              <a:rPr lang="en-US" sz="3800" dirty="0">
                <a:solidFill>
                  <a:srgbClr val="242021"/>
                </a:solidFill>
              </a:rPr>
              <a:t>How many characteristics of independent learners does Mike find on the website?</a:t>
            </a:r>
          </a:p>
          <a:p>
            <a:r>
              <a:rPr lang="en-US" sz="3800" b="1" dirty="0">
                <a:solidFill>
                  <a:srgbClr val="E36427"/>
                </a:solidFill>
              </a:rPr>
              <a:t>2. </a:t>
            </a:r>
            <a:r>
              <a:rPr lang="en-US" sz="3800" dirty="0">
                <a:solidFill>
                  <a:srgbClr val="242021"/>
                </a:solidFill>
              </a:rPr>
              <a:t>What do independent learners take responsibility for?</a:t>
            </a:r>
          </a:p>
          <a:p>
            <a:endParaRPr lang="en-US" sz="3800" dirty="0">
              <a:solidFill>
                <a:srgbClr val="242021"/>
              </a:solidFill>
            </a:endParaRPr>
          </a:p>
          <a:p>
            <a:r>
              <a:rPr lang="en-US" sz="3800" b="1" dirty="0">
                <a:solidFill>
                  <a:srgbClr val="E36427"/>
                </a:solidFill>
              </a:rPr>
              <a:t>3. </a:t>
            </a:r>
            <a:r>
              <a:rPr lang="en-US" sz="3800" dirty="0">
                <a:solidFill>
                  <a:srgbClr val="242021"/>
                </a:solidFill>
              </a:rPr>
              <a:t>What do they use to help them achieve their learning goals?</a:t>
            </a:r>
          </a:p>
          <a:p>
            <a:r>
              <a:rPr lang="en-US" sz="3800" b="1" dirty="0">
                <a:solidFill>
                  <a:srgbClr val="E36427"/>
                </a:solidFill>
              </a:rPr>
              <a:t>4. </a:t>
            </a:r>
            <a:r>
              <a:rPr lang="en-US" sz="3800" dirty="0">
                <a:solidFill>
                  <a:srgbClr val="242021"/>
                </a:solidFill>
              </a:rPr>
              <a:t>What are they not afraid of doing?</a:t>
            </a:r>
            <a:r>
              <a:rPr lang="en-US" sz="3800" dirty="0"/>
              <a:t>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10819" y="1074976"/>
            <a:ext cx="1024778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Listen to the conversation again and answer each of the following questions.</a:t>
            </a:r>
            <a:endParaRPr lang="en-US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59792-AF9C-2F04-596C-BBD089B26384}"/>
              </a:ext>
            </a:extLst>
          </p:cNvPr>
          <p:cNvSpPr txBox="1"/>
          <p:nvPr/>
        </p:nvSpPr>
        <p:spPr>
          <a:xfrm>
            <a:off x="5646186" y="2886449"/>
            <a:ext cx="3840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Four / 4</a:t>
            </a:r>
            <a:endParaRPr 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9DACFF-C65C-76D5-91DC-BB3C513261ED}"/>
              </a:ext>
            </a:extLst>
          </p:cNvPr>
          <p:cNvSpPr txBox="1"/>
          <p:nvPr/>
        </p:nvSpPr>
        <p:spPr>
          <a:xfrm>
            <a:off x="672402" y="4086320"/>
            <a:ext cx="4973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Their own learning </a:t>
            </a:r>
            <a:endParaRPr 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04D361-6032-FA73-8583-9E959DA056CA}"/>
              </a:ext>
            </a:extLst>
          </p:cNvPr>
          <p:cNvSpPr txBox="1"/>
          <p:nvPr/>
        </p:nvSpPr>
        <p:spPr>
          <a:xfrm>
            <a:off x="1803626" y="5202176"/>
            <a:ext cx="5027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(Detailed) study plans </a:t>
            </a:r>
            <a:endParaRPr lang="en-US" sz="36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9349E1-D410-A570-F00C-0A26BBE49D0D}"/>
              </a:ext>
            </a:extLst>
          </p:cNvPr>
          <p:cNvSpPr txBox="1"/>
          <p:nvPr/>
        </p:nvSpPr>
        <p:spPr>
          <a:xfrm>
            <a:off x="7566213" y="5848507"/>
            <a:ext cx="46078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Asking difficult questions</a:t>
            </a:r>
            <a:endParaRPr lang="en-US" sz="32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Track 62">
            <a:hlinkClick r:id="" action="ppaction://media"/>
            <a:extLst>
              <a:ext uri="{FF2B5EF4-FFF2-40B4-BE49-F238E27FC236}">
                <a16:creationId xmlns:a16="http://schemas.microsoft.com/office/drawing/2014/main" id="{FA433D68-6DE7-D446-71C1-457B5672E2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10400" y="1129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0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  <p:bldP spid="11" grpId="0"/>
      <p:bldP spid="23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988286"/>
            <a:ext cx="104905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Discuss the following questions.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FE6E93-E0F1-D90B-4611-C1D75664B7CA}"/>
              </a:ext>
            </a:extLst>
          </p:cNvPr>
          <p:cNvSpPr txBox="1"/>
          <p:nvPr/>
        </p:nvSpPr>
        <p:spPr>
          <a:xfrm>
            <a:off x="721252" y="2772040"/>
            <a:ext cx="1107630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400" dirty="0"/>
              <a:t> Which of the characteristics of independent learners do you think you have?</a:t>
            </a:r>
          </a:p>
          <a:p>
            <a:pPr marL="342900" indent="-342900">
              <a:buAutoNum type="arabicPeriod"/>
            </a:pPr>
            <a:r>
              <a:rPr lang="en-US" sz="4400" dirty="0"/>
              <a:t> Which one do you want to develop in the future?</a:t>
            </a:r>
          </a:p>
        </p:txBody>
      </p:sp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Characteristics of independent learners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specific information</a:t>
            </a: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 about becoming idependent learners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Prepare for Lesson 6 - Unit 8.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57182" y="6041178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facebook.com</a:t>
            </a:r>
            <a:r>
              <a:rPr lang="en-US" sz="1600" b="1" i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/</a:t>
            </a:r>
            <a:r>
              <a:rPr lang="en-US" sz="1600" b="1" i="1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www.tienganhglobalsuccess.vn</a:t>
            </a:r>
            <a:endParaRPr lang="en-US"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LISTENING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658107" y="4205765"/>
            <a:ext cx="8875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Becoming independent learners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BECOMING INDEPENDENT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89061" y="3423459"/>
            <a:ext cx="2242609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4879383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>
                <a:solidFill>
                  <a:schemeClr val="tx1"/>
                </a:solidFill>
              </a:rPr>
              <a:t>Reorder the steps.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4879384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tx1"/>
                </a:solidFill>
              </a:rPr>
              <a:t>Task 1. Tick the columns.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208128"/>
            <a:ext cx="4879385" cy="11666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Task 2. Choose the correct answer.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Task 3. Answer the questions. 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10366" y="2559985"/>
            <a:ext cx="855934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POST-LISTENING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598491"/>
            <a:ext cx="4879382" cy="8419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Homework</a:t>
            </a:r>
            <a:endParaRPr lang="en-GB" sz="2000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4879382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dirty="0">
                <a:solidFill>
                  <a:schemeClr val="tx1"/>
                </a:solidFill>
              </a:rPr>
              <a:t>Discussion.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LISTENING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5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160980" y="2387067"/>
            <a:ext cx="9976207" cy="30651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/>
              <a:t>1. Reward yourself at important milestones.</a:t>
            </a:r>
          </a:p>
          <a:p>
            <a:r>
              <a:rPr lang="en-US" sz="4000" dirty="0"/>
              <a:t>2. Learn through practical experience.</a:t>
            </a:r>
          </a:p>
          <a:p>
            <a:r>
              <a:rPr lang="en-US" sz="4000" dirty="0"/>
              <a:t>3. Teach yourself using many sources.</a:t>
            </a:r>
          </a:p>
          <a:p>
            <a:r>
              <a:rPr lang="en-US" sz="4000" dirty="0"/>
              <a:t>4. Compare your work with an expert's.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16503" y="1470991"/>
            <a:ext cx="57329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REORDER THE STEPS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EF0358-6416-B88C-4695-499F62CCCCC3}"/>
              </a:ext>
            </a:extLst>
          </p:cNvPr>
          <p:cNvSpPr txBox="1"/>
          <p:nvPr/>
        </p:nvSpPr>
        <p:spPr>
          <a:xfrm>
            <a:off x="4939537" y="5660429"/>
            <a:ext cx="24190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3-2-4-1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970352"/>
            <a:ext cx="1039001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Tick the columns to complete the following table about you. Compare your answers in pairs.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1D485-BC98-B934-7CD6-A2B64EDB5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20659"/>
            <a:ext cx="12192000" cy="2295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4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9273" y="2805969"/>
            <a:ext cx="112596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E36427"/>
                </a:solidFill>
              </a:rPr>
              <a:t>1. </a:t>
            </a:r>
            <a:r>
              <a:rPr lang="en-US" sz="4400" dirty="0">
                <a:solidFill>
                  <a:srgbClr val="242021"/>
                </a:solidFill>
              </a:rPr>
              <a:t>What is the conversation mainly about?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A. </a:t>
            </a:r>
            <a:r>
              <a:rPr lang="en-US" sz="4400" dirty="0">
                <a:solidFill>
                  <a:srgbClr val="242021"/>
                </a:solidFill>
              </a:rPr>
              <a:t>What motivates independent learners.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B. </a:t>
            </a:r>
            <a:r>
              <a:rPr lang="en-US" sz="4400" dirty="0">
                <a:solidFill>
                  <a:srgbClr val="242021"/>
                </a:solidFill>
              </a:rPr>
              <a:t>Independent learners’ sense of responsibility.</a:t>
            </a:r>
          </a:p>
          <a:p>
            <a:r>
              <a:rPr lang="en-US" sz="4400" b="1" dirty="0">
                <a:solidFill>
                  <a:srgbClr val="E36427"/>
                </a:solidFill>
              </a:rPr>
              <a:t>C. </a:t>
            </a:r>
            <a:r>
              <a:rPr lang="en-US" sz="4400" dirty="0">
                <a:solidFill>
                  <a:srgbClr val="242021"/>
                </a:solidFill>
              </a:rPr>
              <a:t>What makes a successful independent learner</a:t>
            </a:r>
            <a:r>
              <a:rPr lang="en-US" sz="4400" dirty="0"/>
              <a:t>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22493" y="4795022"/>
            <a:ext cx="830940" cy="81171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Track 61">
            <a:hlinkClick r:id="" action="ppaction://media"/>
            <a:extLst>
              <a:ext uri="{FF2B5EF4-FFF2-40B4-BE49-F238E27FC236}">
                <a16:creationId xmlns:a16="http://schemas.microsoft.com/office/drawing/2014/main" id="{B2E68910-8ED1-9027-960F-C8A1E0B3E3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13273" y="141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4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78041" y="2362690"/>
            <a:ext cx="1125967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2. </a:t>
            </a:r>
            <a:r>
              <a:rPr lang="en-US" sz="4400" dirty="0"/>
              <a:t>What makes independent learners study hard?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A. </a:t>
            </a:r>
            <a:r>
              <a:rPr lang="en-US" sz="4400" dirty="0"/>
              <a:t>Their motivation for learning.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B. </a:t>
            </a:r>
            <a:r>
              <a:rPr lang="en-US" sz="4400" dirty="0"/>
              <a:t>Their learning goals.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C. </a:t>
            </a:r>
            <a:r>
              <a:rPr lang="en-US" sz="4400" dirty="0"/>
              <a:t>The responsibility for their own learning.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42994" y="3695770"/>
            <a:ext cx="830940" cy="81171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2994" y="2429991"/>
            <a:ext cx="112596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3. </a:t>
            </a:r>
            <a:r>
              <a:rPr lang="en-US" sz="4400" dirty="0"/>
              <a:t>What do independent learners do if the task they are working on is too difficult?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A.</a:t>
            </a:r>
            <a:r>
              <a:rPr lang="en-US" sz="4400" dirty="0"/>
              <a:t> They give up and move on to something harder.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B. </a:t>
            </a:r>
            <a:r>
              <a:rPr lang="en-US" sz="4400" dirty="0"/>
              <a:t>They make every effort to finish it.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C. </a:t>
            </a:r>
            <a:r>
              <a:rPr lang="en-US" sz="4400" dirty="0"/>
              <a:t>They ask questions about it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85565" y="5112193"/>
            <a:ext cx="830940" cy="81171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4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42994" y="2429991"/>
            <a:ext cx="112596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4. </a:t>
            </a:r>
            <a:r>
              <a:rPr lang="en-US" sz="4400" dirty="0"/>
              <a:t>Which of the following descriptions of</a:t>
            </a:r>
          </a:p>
          <a:p>
            <a:r>
              <a:rPr lang="en-US" sz="4400" dirty="0"/>
              <a:t>independent learners is NOT mentioned?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A. </a:t>
            </a:r>
            <a:r>
              <a:rPr lang="en-US" sz="4400" dirty="0"/>
              <a:t>They’re self-motivated and responsible.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B. </a:t>
            </a:r>
            <a:r>
              <a:rPr lang="en-US" sz="4400" dirty="0"/>
              <a:t>They’re confident and highly </a:t>
            </a:r>
            <a:r>
              <a:rPr lang="en-US" sz="4400" dirty="0" err="1"/>
              <a:t>organised</a:t>
            </a:r>
            <a:r>
              <a:rPr lang="en-US" sz="4400" dirty="0"/>
              <a:t>.</a:t>
            </a:r>
          </a:p>
          <a:p>
            <a:r>
              <a:rPr lang="en-US" sz="4400" b="1" dirty="0">
                <a:solidFill>
                  <a:schemeClr val="accent2"/>
                </a:solidFill>
              </a:rPr>
              <a:t>C. </a:t>
            </a:r>
            <a:r>
              <a:rPr lang="en-US" sz="4400" dirty="0"/>
              <a:t>They’re curious about the world and they don’t give up.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73934" y="992986"/>
            <a:ext cx="101717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Listen to a conversation between Mai and Mike, and choose the correct answers A, B, or C.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49707" y="4420147"/>
            <a:ext cx="830940" cy="811713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2835</TotalTime>
  <Words>526</Words>
  <PresentationFormat>Widescreen</PresentationFormat>
  <Paragraphs>92</Paragraphs>
  <Slides>14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Berlin Sans FB Demi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2023-09-06T07:01:14Z</dcterms:modified>
</cp:coreProperties>
</file>