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88" r:id="rId2"/>
    <p:sldId id="389" r:id="rId3"/>
    <p:sldId id="390" r:id="rId4"/>
    <p:sldId id="391" r:id="rId5"/>
    <p:sldId id="392" r:id="rId6"/>
    <p:sldId id="376" r:id="rId7"/>
  </p:sldIdLst>
  <p:sldSz cx="12188825" cy="6858000"/>
  <p:notesSz cx="6858000" cy="9144000"/>
  <p:custDataLst>
    <p:tags r:id="rId9"/>
  </p:custDataLst>
  <p:defaultTextStyle>
    <a:defPPr>
      <a:defRPr lang="en-US"/>
    </a:defPPr>
    <a:lvl1pPr marL="0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426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8850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3276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7702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2128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6553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00979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5404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03B"/>
    <a:srgbClr val="B75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4" y="6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A6634-C256-4E54-B045-0FC968CE322C}" type="datetimeFigureOut">
              <a:rPr lang="vi-VN" smtClean="0"/>
              <a:pPr/>
              <a:t>25/09/2021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9D81D-7D9F-44D6-A978-01A67BB375E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85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5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9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2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0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5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7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6" y="273050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6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6" y="1435104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14426" indent="0">
              <a:buNone/>
              <a:defRPr sz="1600"/>
            </a:lvl2pPr>
            <a:lvl3pPr marL="1228850" indent="0">
              <a:buNone/>
              <a:defRPr sz="1300"/>
            </a:lvl3pPr>
            <a:lvl4pPr marL="1843276" indent="0">
              <a:buNone/>
              <a:defRPr sz="1200"/>
            </a:lvl4pPr>
            <a:lvl5pPr marL="2457702" indent="0">
              <a:buNone/>
              <a:defRPr sz="1200"/>
            </a:lvl5pPr>
            <a:lvl6pPr marL="3072128" indent="0">
              <a:buNone/>
              <a:defRPr sz="1200"/>
            </a:lvl6pPr>
            <a:lvl7pPr marL="3686553" indent="0">
              <a:buNone/>
              <a:defRPr sz="1200"/>
            </a:lvl7pPr>
            <a:lvl8pPr marL="4300979" indent="0">
              <a:buNone/>
              <a:defRPr sz="1200"/>
            </a:lvl8pPr>
            <a:lvl9pPr marL="49154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8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14426" indent="0">
              <a:buNone/>
              <a:defRPr sz="3900"/>
            </a:lvl2pPr>
            <a:lvl3pPr marL="1228850" indent="0">
              <a:buNone/>
              <a:defRPr sz="3200"/>
            </a:lvl3pPr>
            <a:lvl4pPr marL="1843276" indent="0">
              <a:buNone/>
              <a:defRPr sz="2700"/>
            </a:lvl4pPr>
            <a:lvl5pPr marL="2457702" indent="0">
              <a:buNone/>
              <a:defRPr sz="2700"/>
            </a:lvl5pPr>
            <a:lvl6pPr marL="3072128" indent="0">
              <a:buNone/>
              <a:defRPr sz="2700"/>
            </a:lvl6pPr>
            <a:lvl7pPr marL="3686553" indent="0">
              <a:buNone/>
              <a:defRPr sz="2700"/>
            </a:lvl7pPr>
            <a:lvl8pPr marL="4300979" indent="0">
              <a:buNone/>
              <a:defRPr sz="2700"/>
            </a:lvl8pPr>
            <a:lvl9pPr marL="4915404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2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14426" indent="0">
              <a:buNone/>
              <a:defRPr sz="1600"/>
            </a:lvl2pPr>
            <a:lvl3pPr marL="1228850" indent="0">
              <a:buNone/>
              <a:defRPr sz="1300"/>
            </a:lvl3pPr>
            <a:lvl4pPr marL="1843276" indent="0">
              <a:buNone/>
              <a:defRPr sz="1200"/>
            </a:lvl4pPr>
            <a:lvl5pPr marL="2457702" indent="0">
              <a:buNone/>
              <a:defRPr sz="1200"/>
            </a:lvl5pPr>
            <a:lvl6pPr marL="3072128" indent="0">
              <a:buNone/>
              <a:defRPr sz="1200"/>
            </a:lvl6pPr>
            <a:lvl7pPr marL="3686553" indent="0">
              <a:buNone/>
              <a:defRPr sz="1200"/>
            </a:lvl7pPr>
            <a:lvl8pPr marL="4300979" indent="0">
              <a:buNone/>
              <a:defRPr sz="1200"/>
            </a:lvl8pPr>
            <a:lvl9pPr marL="49154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61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39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3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6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1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6" y="4406904"/>
            <a:ext cx="10360501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6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44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885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432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77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72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65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009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54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0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4"/>
            <a:ext cx="5383398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4"/>
            <a:ext cx="5383398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6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26" indent="0">
              <a:buNone/>
              <a:defRPr sz="2700" b="1"/>
            </a:lvl2pPr>
            <a:lvl3pPr marL="1228850" indent="0">
              <a:buNone/>
              <a:defRPr sz="2400" b="1"/>
            </a:lvl3pPr>
            <a:lvl4pPr marL="1843276" indent="0">
              <a:buNone/>
              <a:defRPr sz="2300" b="1"/>
            </a:lvl4pPr>
            <a:lvl5pPr marL="2457702" indent="0">
              <a:buNone/>
              <a:defRPr sz="2300" b="1"/>
            </a:lvl5pPr>
            <a:lvl6pPr marL="3072128" indent="0">
              <a:buNone/>
              <a:defRPr sz="2300" b="1"/>
            </a:lvl6pPr>
            <a:lvl7pPr marL="3686553" indent="0">
              <a:buNone/>
              <a:defRPr sz="2300" b="1"/>
            </a:lvl7pPr>
            <a:lvl8pPr marL="4300979" indent="0">
              <a:buNone/>
              <a:defRPr sz="2300" b="1"/>
            </a:lvl8pPr>
            <a:lvl9pPr marL="4915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6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26" indent="0">
              <a:buNone/>
              <a:defRPr sz="2700" b="1"/>
            </a:lvl2pPr>
            <a:lvl3pPr marL="1228850" indent="0">
              <a:buNone/>
              <a:defRPr sz="2400" b="1"/>
            </a:lvl3pPr>
            <a:lvl4pPr marL="1843276" indent="0">
              <a:buNone/>
              <a:defRPr sz="2300" b="1"/>
            </a:lvl4pPr>
            <a:lvl5pPr marL="2457702" indent="0">
              <a:buNone/>
              <a:defRPr sz="2300" b="1"/>
            </a:lvl5pPr>
            <a:lvl6pPr marL="3072128" indent="0">
              <a:buNone/>
              <a:defRPr sz="2300" b="1"/>
            </a:lvl6pPr>
            <a:lvl7pPr marL="3686553" indent="0">
              <a:buNone/>
              <a:defRPr sz="2300" b="1"/>
            </a:lvl7pPr>
            <a:lvl8pPr marL="4300979" indent="0">
              <a:buNone/>
              <a:defRPr sz="2300" b="1"/>
            </a:lvl8pPr>
            <a:lvl9pPr marL="4915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1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9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1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122885" tIns="61443" rIns="122885" bIns="614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4"/>
            <a:ext cx="10969943" cy="4525963"/>
          </a:xfrm>
          <a:prstGeom prst="rect">
            <a:avLst/>
          </a:prstGeom>
        </p:spPr>
        <p:txBody>
          <a:bodyPr vert="horz" lIns="122885" tIns="61443" rIns="122885" bIns="614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AF971-25D1-411E-8B62-14DAB1AB2062}" type="datetimeFigureOut">
              <a:rPr lang="en-US" smtClean="0"/>
              <a:pPr/>
              <a:t>25-Sep-21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2"/>
            <a:ext cx="2844059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8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122885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819" indent="-460819" algn="l" defTabSz="122885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443" indent="-384015" algn="l" defTabSz="122885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064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0490" indent="-307212" algn="l" defTabSz="122885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4916" indent="-307212" algn="l" defTabSz="122885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9339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3766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8192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2618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426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850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3276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7702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2128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6553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0979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5404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hyperlink" Target="mailto:qkkich@gmail.com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5052931" y="-2254248"/>
            <a:ext cx="477713" cy="6337300"/>
            <a:chOff x="1793" y="212"/>
            <a:chExt cx="301" cy="3992"/>
          </a:xfrm>
        </p:grpSpPr>
        <p:grpSp>
          <p:nvGrpSpPr>
            <p:cNvPr id="2" name="Group 19"/>
            <p:cNvGrpSpPr>
              <a:grpSpLocks/>
            </p:cNvGrpSpPr>
            <p:nvPr/>
          </p:nvGrpSpPr>
          <p:grpSpPr bwMode="auto">
            <a:xfrm>
              <a:off x="1793" y="2208"/>
              <a:ext cx="299" cy="1996"/>
              <a:chOff x="1793" y="2208"/>
              <a:chExt cx="299" cy="1996"/>
            </a:xfrm>
          </p:grpSpPr>
          <p:sp>
            <p:nvSpPr>
              <p:cNvPr id="7190" name="Line 20"/>
              <p:cNvSpPr>
                <a:spLocks noChangeShapeType="1"/>
              </p:cNvSpPr>
              <p:nvPr/>
            </p:nvSpPr>
            <p:spPr bwMode="auto">
              <a:xfrm>
                <a:off x="1943" y="2208"/>
                <a:ext cx="0" cy="1728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1" name="Oval 21"/>
              <p:cNvSpPr>
                <a:spLocks noChangeArrowheads="1"/>
              </p:cNvSpPr>
              <p:nvPr/>
            </p:nvSpPr>
            <p:spPr bwMode="auto">
              <a:xfrm>
                <a:off x="1793" y="3905"/>
                <a:ext cx="299" cy="299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FF99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7187" name="Group 22"/>
            <p:cNvGrpSpPr>
              <a:grpSpLocks/>
            </p:cNvGrpSpPr>
            <p:nvPr/>
          </p:nvGrpSpPr>
          <p:grpSpPr bwMode="auto">
            <a:xfrm rot="10800000">
              <a:off x="1795" y="212"/>
              <a:ext cx="299" cy="1996"/>
              <a:chOff x="1793" y="2208"/>
              <a:chExt cx="299" cy="1996"/>
            </a:xfrm>
          </p:grpSpPr>
          <p:sp>
            <p:nvSpPr>
              <p:cNvPr id="7188" name="Line 23"/>
              <p:cNvSpPr>
                <a:spLocks noChangeShapeType="1"/>
              </p:cNvSpPr>
              <p:nvPr/>
            </p:nvSpPr>
            <p:spPr bwMode="auto">
              <a:xfrm>
                <a:off x="1943" y="2208"/>
                <a:ext cx="0" cy="1728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CC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9" name="Oval 24"/>
              <p:cNvSpPr>
                <a:spLocks noChangeArrowheads="1"/>
              </p:cNvSpPr>
              <p:nvPr/>
            </p:nvSpPr>
            <p:spPr bwMode="auto">
              <a:xfrm>
                <a:off x="1793" y="3905"/>
                <a:ext cx="299" cy="299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76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99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7171" name="Rectangle 25" descr="Oak"/>
          <p:cNvSpPr>
            <a:spLocks noChangeArrowheads="1"/>
          </p:cNvSpPr>
          <p:nvPr/>
        </p:nvSpPr>
        <p:spPr bwMode="auto">
          <a:xfrm>
            <a:off x="1783451" y="4451927"/>
            <a:ext cx="4658101" cy="260601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>
              <a:rot lat="16199997" lon="0" rev="0"/>
            </a:camera>
            <a:lightRig rig="legacyFlat3" dir="b"/>
          </a:scene3d>
          <a:sp3d extrusionH="1143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7172" name="AutoShape 26"/>
          <p:cNvSpPr>
            <a:spLocks noChangeArrowheads="1"/>
          </p:cNvSpPr>
          <p:nvPr/>
        </p:nvSpPr>
        <p:spPr bwMode="auto">
          <a:xfrm rot="10800000">
            <a:off x="2140980" y="5638802"/>
            <a:ext cx="1591847" cy="163513"/>
          </a:xfrm>
          <a:custGeom>
            <a:avLst/>
            <a:gdLst>
              <a:gd name="T0" fmla="*/ 1548696 w 21600"/>
              <a:gd name="T1" fmla="*/ 81757 h 21600"/>
              <a:gd name="T2" fmla="*/ 796131 w 21600"/>
              <a:gd name="T3" fmla="*/ 163513 h 21600"/>
              <a:gd name="T4" fmla="*/ 43566 w 21600"/>
              <a:gd name="T5" fmla="*/ 81757 h 21600"/>
              <a:gd name="T6" fmla="*/ 79613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391 w 21600"/>
              <a:gd name="T13" fmla="*/ 2391 h 21600"/>
              <a:gd name="T14" fmla="*/ 19209 w 21600"/>
              <a:gd name="T15" fmla="*/ 1920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181" y="21600"/>
                </a:lnTo>
                <a:lnTo>
                  <a:pt x="2041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  <a:contourClr>
              <a:srgbClr val="00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173" name="Oval 27"/>
          <p:cNvSpPr>
            <a:spLocks noChangeArrowheads="1"/>
          </p:cNvSpPr>
          <p:nvPr/>
        </p:nvSpPr>
        <p:spPr bwMode="auto">
          <a:xfrm>
            <a:off x="2537754" y="5526090"/>
            <a:ext cx="287262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4" name="Oval 28"/>
          <p:cNvSpPr>
            <a:spLocks noChangeArrowheads="1"/>
          </p:cNvSpPr>
          <p:nvPr/>
        </p:nvSpPr>
        <p:spPr bwMode="auto">
          <a:xfrm>
            <a:off x="2613932" y="914402"/>
            <a:ext cx="144424" cy="144463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>
              <a:rot lat="16199997" lon="0" rev="0"/>
            </a:camera>
            <a:lightRig rig="legacyFlat3" dir="b"/>
          </a:scene3d>
          <a:sp3d extrusionH="4545000" prstMaterial="legacyMetal">
            <a:bevelT w="13500" h="13500" prst="angle"/>
            <a:bevelB w="13500" h="13500" prst="angle"/>
            <a:extrusionClr>
              <a:srgbClr val="996633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5" name="Oval 29"/>
          <p:cNvSpPr>
            <a:spLocks noChangeArrowheads="1"/>
          </p:cNvSpPr>
          <p:nvPr/>
        </p:nvSpPr>
        <p:spPr bwMode="auto">
          <a:xfrm>
            <a:off x="2583779" y="788990"/>
            <a:ext cx="206321" cy="155575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>
              <a:rot lat="16199997" lon="0" rev="0"/>
            </a:camera>
            <a:lightRig rig="legacyFlat3" dir="b"/>
          </a:scene3d>
          <a:sp3d extrusionH="100000" prstMaterial="legacyMetal">
            <a:bevelT w="13500" h="13500" prst="angle"/>
            <a:bevelB w="13500" h="13500" prst="angle"/>
            <a:extrusionClr>
              <a:srgbClr val="66FF33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6" name="Oval 30"/>
          <p:cNvSpPr>
            <a:spLocks noChangeArrowheads="1"/>
          </p:cNvSpPr>
          <p:nvPr/>
        </p:nvSpPr>
        <p:spPr bwMode="auto">
          <a:xfrm>
            <a:off x="2758358" y="898527"/>
            <a:ext cx="73006" cy="42863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Front">
              <a:rot lat="0" lon="5400000" rev="0"/>
            </a:camera>
            <a:lightRig rig="legacyFlat3" dir="b"/>
          </a:scene3d>
          <a:sp3d extrusionH="2513000" prstMaterial="legacyMatte">
            <a:bevelT w="13500" h="13500" prst="angle"/>
            <a:bevelB w="13500" h="13500" prst="angle"/>
            <a:extrusionClr>
              <a:srgbClr val="FF9900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7" name="Oval 31"/>
          <p:cNvSpPr>
            <a:spLocks noChangeArrowheads="1"/>
          </p:cNvSpPr>
          <p:nvPr/>
        </p:nvSpPr>
        <p:spPr bwMode="auto">
          <a:xfrm>
            <a:off x="2613932" y="330202"/>
            <a:ext cx="144424" cy="144463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>
              <a:rot lat="16199997" lon="0" rev="0"/>
            </a:camera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rgbClr val="996633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8" name="Oval 32"/>
          <p:cNvSpPr>
            <a:spLocks noChangeArrowheads="1"/>
          </p:cNvSpPr>
          <p:nvPr/>
        </p:nvSpPr>
        <p:spPr bwMode="auto">
          <a:xfrm>
            <a:off x="2772641" y="5551488"/>
            <a:ext cx="36502" cy="174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9" name="Oval 33"/>
          <p:cNvSpPr>
            <a:spLocks noChangeArrowheads="1"/>
          </p:cNvSpPr>
          <p:nvPr/>
        </p:nvSpPr>
        <p:spPr bwMode="auto">
          <a:xfrm>
            <a:off x="2559971" y="5551488"/>
            <a:ext cx="36502" cy="174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82" name="Rectangle 36" descr="Light horizontal"/>
          <p:cNvSpPr>
            <a:spLocks noChangeArrowheads="1"/>
          </p:cNvSpPr>
          <p:nvPr/>
        </p:nvSpPr>
        <p:spPr bwMode="auto">
          <a:xfrm rot="5400000">
            <a:off x="2475045" y="908850"/>
            <a:ext cx="128588" cy="44438"/>
          </a:xfrm>
          <a:prstGeom prst="rect">
            <a:avLst/>
          </a:prstGeom>
          <a:pattFill prst="ltHorz">
            <a:fgClr>
              <a:srgbClr val="0000FF"/>
            </a:fgClr>
            <a:bgClr>
              <a:srgbClr val="00CC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205" name="AutoShape 37"/>
          <p:cNvSpPr>
            <a:spLocks noChangeArrowheads="1"/>
          </p:cNvSpPr>
          <p:nvPr/>
        </p:nvSpPr>
        <p:spPr bwMode="auto">
          <a:xfrm rot="16200000">
            <a:off x="2531394" y="920754"/>
            <a:ext cx="79375" cy="1904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5" name="Picture 24"/>
          <p:cNvPicPr/>
          <p:nvPr/>
        </p:nvPicPr>
        <p:blipFill>
          <a:blip r:embed="rId4"/>
          <a:srcRect l="39308" t="20532" r="41587" b="19519"/>
          <a:stretch>
            <a:fillRect/>
          </a:stretch>
        </p:blipFill>
        <p:spPr bwMode="auto">
          <a:xfrm>
            <a:off x="1" y="654659"/>
            <a:ext cx="2079599" cy="369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2">
            <a:extLst>
              <a:ext uri="{FF2B5EF4-FFF2-40B4-BE49-F238E27FC236}">
                <a16:creationId xmlns:a16="http://schemas.microsoft.com/office/drawing/2014/main" id="{A5849773-2A87-485E-B00F-A693F3CA3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012" y="1969393"/>
            <a:ext cx="760789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457200" marR="0" lvl="0" indent="-457200" algn="ctr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 LÍ 12</a:t>
            </a:r>
          </a:p>
          <a:p>
            <a:pPr marL="457200" marR="0" lvl="0" indent="-457200" algn="ctr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3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 LẮC ĐƠN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AutoNum type="romanU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id="{3C3F7DC9-E196-45B6-A2FA-FE4DA5C62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812" y="4148322"/>
            <a:ext cx="77703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Đoàn văn Doanh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THPT Nam Trực –  Nam Định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" name="TextBox 2">
            <a:extLst>
              <a:ext uri="{FF2B5EF4-FFF2-40B4-BE49-F238E27FC236}">
                <a16:creationId xmlns:a16="http://schemas.microsoft.com/office/drawing/2014/main" id="{3DFEB741-2D46-4B49-A601-F8A308BB9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991" y="121525"/>
            <a:ext cx="644067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CLB VẬT LÝ TRƯỜNG </a:t>
            </a:r>
          </a:p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THPT NAM TRỰC - NAM ĐỊNH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1CAD9E60-F322-47B3-A878-3B36BBD6D471}"/>
              </a:ext>
            </a:extLst>
          </p:cNvPr>
          <p:cNvSpPr/>
          <p:nvPr/>
        </p:nvSpPr>
        <p:spPr>
          <a:xfrm>
            <a:off x="6799081" y="5684796"/>
            <a:ext cx="4658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qkkich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gmail.com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0981.120681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58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0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rgbClr val="FFFF00"/>
                </a:solidFill>
              </a:rPr>
              <a:t>1. </a:t>
            </a:r>
            <a:r>
              <a:rPr lang="en-US" sz="3000" dirty="0" err="1">
                <a:solidFill>
                  <a:srgbClr val="FFFF00"/>
                </a:solidFill>
              </a:rPr>
              <a:t>Cấu</a:t>
            </a:r>
            <a:r>
              <a:rPr lang="en-US" sz="3000" dirty="0">
                <a:solidFill>
                  <a:srgbClr val="FFFF00"/>
                </a:solidFill>
              </a:rPr>
              <a:t> </a:t>
            </a:r>
            <a:r>
              <a:rPr lang="en-US" sz="3000" dirty="0" err="1">
                <a:solidFill>
                  <a:srgbClr val="FFFF00"/>
                </a:solidFill>
              </a:rPr>
              <a:t>tạo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219200"/>
            <a:ext cx="10969943" cy="1219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600" dirty="0">
                <a:solidFill>
                  <a:schemeClr val="bg1"/>
                </a:solidFill>
              </a:rPr>
              <a:t> </a:t>
            </a:r>
            <a:r>
              <a:rPr lang="vi-VN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lắc đơn gồm một vật nhỏ khối lượng m, treo ở đầu một sợi dây không dãn, khối lượng không đáng kể, có chiều dài l.</a:t>
            </a: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Giải Vật lý 12 Cơ bản – Con lắc đơn | Giải Bài Tập 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2" y="2789216"/>
            <a:ext cx="2497850" cy="270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ương I: Con lắc đơn: phương trình dao động và năng lượ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2743200"/>
            <a:ext cx="2085432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ài 3. Con lắc đơn. - vatlyvmd">
            <a:extLst>
              <a:ext uri="{FF2B5EF4-FFF2-40B4-BE49-F238E27FC236}">
                <a16:creationId xmlns:a16="http://schemas.microsoft.com/office/drawing/2014/main" id="{706DAB62-6A34-4046-8627-8D374F04C3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804" y="2849598"/>
            <a:ext cx="2497850" cy="267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688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600" dirty="0">
                <a:solidFill>
                  <a:srgbClr val="FFFF00"/>
                </a:solidFill>
              </a:rPr>
              <a:t>2. </a:t>
            </a:r>
            <a:r>
              <a:rPr lang="en-US" sz="2600" dirty="0" err="1">
                <a:solidFill>
                  <a:srgbClr val="FFFF00"/>
                </a:solidFill>
              </a:rPr>
              <a:t>Khảo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 err="1">
                <a:solidFill>
                  <a:srgbClr val="FFFF00"/>
                </a:solidFill>
              </a:rPr>
              <a:t>sát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 err="1">
                <a:solidFill>
                  <a:srgbClr val="FFFF00"/>
                </a:solidFill>
              </a:rPr>
              <a:t>dao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 err="1">
                <a:solidFill>
                  <a:srgbClr val="FFFF00"/>
                </a:solidFill>
              </a:rPr>
              <a:t>động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 err="1">
                <a:solidFill>
                  <a:srgbClr val="FFFF00"/>
                </a:solidFill>
              </a:rPr>
              <a:t>của</a:t>
            </a:r>
            <a:r>
              <a:rPr lang="en-US" sz="2600" dirty="0">
                <a:solidFill>
                  <a:srgbClr val="FFFF00"/>
                </a:solidFill>
              </a:rPr>
              <a:t> con </a:t>
            </a:r>
            <a:r>
              <a:rPr lang="en-US" sz="2600" dirty="0" err="1">
                <a:solidFill>
                  <a:srgbClr val="FFFF00"/>
                </a:solidFill>
              </a:rPr>
              <a:t>lắc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 err="1">
                <a:solidFill>
                  <a:srgbClr val="FFFF00"/>
                </a:solidFill>
              </a:rPr>
              <a:t>đơn</a:t>
            </a:r>
            <a:endParaRPr lang="en-US" sz="26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7895" y="1297481"/>
                <a:ext cx="6853398" cy="137090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Lực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kéo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F= -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Pt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= - mg</a:t>
                </a:r>
                <a:r>
                  <a:rPr lang="vi-VN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sin</a:t>
                </a:r>
                <a:r>
                  <a:rPr lang="el-GR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α = </a:t>
                </a:r>
                <a:r>
                  <a:rPr lang="vi-VN" sz="26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26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mg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l-GR" sz="26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α </a:t>
                </a:r>
                <a:endPara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(</a:t>
                </a:r>
                <a:r>
                  <a:rPr lang="vi-VN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góc </a:t>
                </a:r>
                <a:r>
                  <a:rPr lang="el-GR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α </a:t>
                </a:r>
                <a:r>
                  <a:rPr lang="vi-VN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nhỏ thì sin</a:t>
                </a:r>
                <a:r>
                  <a:rPr lang="el-GR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vi-VN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l-GR" sz="2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α</m:t>
                    </m:r>
                  </m:oMath>
                </a14:m>
                <a:r>
                  <a:rPr lang="el-GR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vi-VN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rad) 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vi-VN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895" y="1297481"/>
                <a:ext cx="6853398" cy="1370904"/>
              </a:xfrm>
              <a:blipFill>
                <a:blip r:embed="rId3"/>
                <a:stretch>
                  <a:fillRect l="-1157" t="-5778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on lắc đơn - Lý thuyết Vật Lý 12 đầy đủ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065" y="1252355"/>
            <a:ext cx="2230364" cy="29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8c2f06f3-a-62cb3a1a-s-sites.googlegroups.com/site/vatlyvmd/bai-ghi/bai-con-lac-don/cld%203.PNG?attachauth=ANoY7crTN2xGgyISDWbU13L_LVmOTlRMtHZtvXKB2X337pCQjJsPthqjR4oen1Mx9n5JFc4AVG6y6ZmzyukH3BeHGx5XUyOGSd3gU1A0QWHByo4xQgKUwjL_9hSe2YjwK8xIJIhonokhCr_HpgA5gNG3At8C_vvxrrp4cMsLC3cEq8qEwra2AiD928QXVWqXbV_RLg2VA9Q8oiiFUphrWYKfLio7xTKdhvPlZjq16zKENfv0swNvgT4%3D&amp;attredirects=0"/>
          <p:cNvSpPr>
            <a:spLocks noChangeAspect="1" noChangeArrowheads="1"/>
          </p:cNvSpPr>
          <p:nvPr/>
        </p:nvSpPr>
        <p:spPr bwMode="auto">
          <a:xfrm>
            <a:off x="155534" y="-144463"/>
            <a:ext cx="30472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600"/>
          </a:p>
        </p:txBody>
      </p:sp>
      <p:sp>
        <p:nvSpPr>
          <p:cNvPr id="5" name="AutoShape 6" descr="https://8c2f06f3-a-62cb3a1a-s-sites.googlegroups.com/site/vatlyvmd/bai-ghi/bai-con-lac-don/cld%203.PNG?attachauth=ANoY7crTN2xGgyISDWbU13L_LVmOTlRMtHZtvXKB2X337pCQjJsPthqjR4oen1Mx9n5JFc4AVG6y6ZmzyukH3BeHGx5XUyOGSd3gU1A0QWHByo4xQgKUwjL_9hSe2YjwK8xIJIhonokhCr_HpgA5gNG3At8C_vvxrrp4cMsLC3cEq8qEwra2AiD928QXVWqXbV_RLg2VA9Q8oiiFUphrWYKfLio7xTKdhvPlZjq16zKENfv0swNvgT4%3D&amp;attredirects=0"/>
          <p:cNvSpPr>
            <a:spLocks noChangeAspect="1" noChangeArrowheads="1"/>
          </p:cNvSpPr>
          <p:nvPr/>
        </p:nvSpPr>
        <p:spPr bwMode="auto">
          <a:xfrm>
            <a:off x="307895" y="7938"/>
            <a:ext cx="30472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600"/>
          </a:p>
        </p:txBody>
      </p:sp>
      <p:sp>
        <p:nvSpPr>
          <p:cNvPr id="6" name="AutoShape 8" descr="https://8c2f06f3-a-62cb3a1a-s-sites.googlegroups.com/site/vatlyvmd/bai-ghi/bai-con-lac-don/cld%203.PNG?attachauth=ANoY7crTN2xGgyISDWbU13L_LVmOTlRMtHZtvXKB2X337pCQjJsPthqjR4oen1Mx9n5JFc4AVG6y6ZmzyukH3BeHGx5XUyOGSd3gU1A0QWHByo4xQgKUwjL_9hSe2YjwK8xIJIhonokhCr_HpgA5gNG3At8C_vvxrrp4cMsLC3cEq8qEwra2AiD928QXVWqXbV_RLg2VA9Q8oiiFUphrWYKfLio7xTKdhvPlZjq16zKENfv0swNvgT4%3D&amp;attredirects=0"/>
          <p:cNvSpPr>
            <a:spLocks noChangeAspect="1" noChangeArrowheads="1"/>
          </p:cNvSpPr>
          <p:nvPr/>
        </p:nvSpPr>
        <p:spPr bwMode="auto">
          <a:xfrm>
            <a:off x="460255" y="160338"/>
            <a:ext cx="30472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600"/>
          </a:p>
        </p:txBody>
      </p:sp>
      <p:sp>
        <p:nvSpPr>
          <p:cNvPr id="9" name="Object 8"/>
          <p:cNvSpPr txBox="1"/>
          <p:nvPr/>
        </p:nvSpPr>
        <p:spPr>
          <a:xfrm>
            <a:off x="4113212" y="4860888"/>
            <a:ext cx="2834671" cy="548789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vi-VN" sz="2600" dirty="0"/>
          </a:p>
        </p:txBody>
      </p:sp>
      <p:sp>
        <p:nvSpPr>
          <p:cNvPr id="10" name="Rectangle 9"/>
          <p:cNvSpPr/>
          <p:nvPr/>
        </p:nvSpPr>
        <p:spPr>
          <a:xfrm>
            <a:off x="511069" y="5449669"/>
            <a:ext cx="5830442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342900" indent="-342900">
              <a:buFontTx/>
              <a:buChar char="-"/>
            </a:pP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EBA7C83A-C8E9-451D-8FB9-EA82C51926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774" y="2760510"/>
                <a:ext cx="6445033" cy="1143001"/>
              </a:xfrm>
              <a:prstGeom prst="rect">
                <a:avLst/>
              </a:prstGeom>
            </p:spPr>
            <p:txBody>
              <a:bodyPr vert="horz" lIns="122885" tIns="61443" rIns="122885" bIns="61443" rtlCol="0">
                <a:normAutofit lnSpcReduction="10000"/>
              </a:bodyPr>
              <a:lstStyle>
                <a:lvl1pPr marL="460819" indent="-460819" algn="l" defTabSz="122885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98443" indent="-384015" algn="l" defTabSz="122885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36064" indent="-307212" algn="l" defTabSz="122885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50490" indent="-307212" algn="l" defTabSz="122885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764916" indent="-307212" algn="l" defTabSz="122885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379339" indent="-307212" algn="l" defTabSz="122885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93766" indent="-307212" algn="l" defTabSz="122885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608192" indent="-307212" algn="l" defTabSz="122885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222618" indent="-307212" algn="l" defTabSz="122885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Char char="-"/>
                </a:pP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lực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học</a:t>
                </a:r>
                <a:endParaRPr lang="vi-VN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vi-VN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vi-VN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𝑚𝑔</m:t>
                        </m:r>
                        <m:r>
                          <m:rPr>
                            <m:nor/>
                          </m:rPr>
                          <a:rPr lang="el-GR" sz="260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α</m:t>
                        </m:r>
                      </m:num>
                      <m:den>
                        <m:r>
                          <a:rPr lang="en-US" sz="26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=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𝑔𝑠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𝑙</m:t>
                        </m:r>
                      </m:den>
                    </m:f>
                    <m:r>
                      <a:rPr lang="en-US" sz="2600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  </m:t>
                    </m:r>
                  </m:oMath>
                </a14:m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2600" dirty="0" smtClean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ω</m:t>
                        </m:r>
                      </m:e>
                      <m:sup>
                        <m:r>
                          <a:rPr lang="en-US" sz="26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6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6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𝑙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a = -</a:t>
                </a:r>
                <a:r>
                  <a:rPr lang="el-GR" sz="2600" dirty="0">
                    <a:solidFill>
                      <a:schemeClr val="bg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2600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ω</m:t>
                        </m:r>
                      </m:e>
                      <m:sup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vi-VN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EBA7C83A-C8E9-451D-8FB9-EA82C5192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74" y="2760510"/>
                <a:ext cx="6445033" cy="1143001"/>
              </a:xfrm>
              <a:prstGeom prst="rect">
                <a:avLst/>
              </a:prstGeom>
              <a:blipFill>
                <a:blip r:embed="rId7"/>
                <a:stretch>
                  <a:fillRect l="-945" t="-6952" b="-21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897BE13E-994E-48F5-905D-2A5FD0C81B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958" y="4132655"/>
                <a:ext cx="7401454" cy="1370904"/>
              </a:xfrm>
              <a:prstGeom prst="rect">
                <a:avLst/>
              </a:prstGeom>
            </p:spPr>
            <p:txBody>
              <a:bodyPr vert="horz" lIns="122885" tIns="61443" rIns="122885" bIns="61443" rtlCol="0">
                <a:noAutofit/>
              </a:bodyPr>
              <a:lstStyle>
                <a:lvl1pPr marL="460819" indent="-460819" algn="l" defTabSz="122885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98443" indent="-384015" algn="l" defTabSz="122885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3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36064" indent="-307212" algn="l" defTabSz="122885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50490" indent="-307212" algn="l" defTabSz="122885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764916" indent="-307212" algn="l" defTabSz="122885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379339" indent="-307212" algn="l" defTabSz="122885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93766" indent="-307212" algn="l" defTabSz="122885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608192" indent="-307212" algn="l" defTabSz="122885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222618" indent="-307212" algn="l" defTabSz="122885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dao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động</a:t>
                </a:r>
                <a:endParaRPr lang="vi-VN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vi-VN" sz="26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vi-VN" sz="2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vi-VN" sz="2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vi-VN" sz="2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vi-VN" sz="2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sz="2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vi-VN" sz="2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vi-VN" sz="2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26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vi-VN" sz="2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6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hay: </a:t>
                </a:r>
                <a14:m>
                  <m:oMath xmlns:m="http://schemas.openxmlformats.org/officeDocument/2006/math">
                    <m:r>
                      <a:rPr lang="vi-VN" sz="26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vi-VN" sz="26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vi-VN" sz="2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vi-VN" sz="2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sz="2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vi-VN" sz="2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vi-VN" sz="2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26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vi-VN" sz="2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2600" dirty="0"/>
              </a:p>
              <a:p>
                <a:pPr marL="0" indent="0">
                  <a:buNone/>
                </a:pPr>
                <a:r>
                  <a:rPr lang="vi-VN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:r>
                  <a:rPr lang="el-GR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vi-VN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với s = </a:t>
                </a:r>
                <a:r>
                  <a:rPr lang="el-GR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vi-VN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 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vi-VN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vi-VN" sz="2600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vi-VN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 = </a:t>
                </a:r>
                <a:r>
                  <a:rPr lang="el-GR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l-GR" sz="2600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vi-VN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vi-VN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vi-VN" sz="26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vi-VN" sz="26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</a:t>
                </a:r>
                <a:endParaRPr lang="en-US" sz="2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897BE13E-994E-48F5-905D-2A5FD0C81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58" y="4132655"/>
                <a:ext cx="7401454" cy="1370904"/>
              </a:xfrm>
              <a:prstGeom prst="rect">
                <a:avLst/>
              </a:prstGeom>
              <a:blipFill>
                <a:blip r:embed="rId8"/>
                <a:stretch>
                  <a:fillRect l="-1071" t="-3111" b="-17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6676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rgbClr val="FFFF00"/>
                </a:solidFill>
              </a:rPr>
              <a:t>3. Chu </a:t>
            </a:r>
            <a:r>
              <a:rPr lang="en-US" sz="3000" dirty="0" err="1">
                <a:solidFill>
                  <a:srgbClr val="FFFF00"/>
                </a:solidFill>
              </a:rPr>
              <a:t>kì</a:t>
            </a:r>
            <a:r>
              <a:rPr lang="en-US" sz="3000" dirty="0">
                <a:solidFill>
                  <a:srgbClr val="FFFF00"/>
                </a:solidFill>
              </a:rPr>
              <a:t> </a:t>
            </a:r>
            <a:r>
              <a:rPr lang="en-US" sz="3000" dirty="0" err="1">
                <a:solidFill>
                  <a:srgbClr val="FFFF00"/>
                </a:solidFill>
              </a:rPr>
              <a:t>tần</a:t>
            </a:r>
            <a:r>
              <a:rPr lang="en-US" sz="3000" dirty="0">
                <a:solidFill>
                  <a:srgbClr val="FFFF00"/>
                </a:solidFill>
              </a:rPr>
              <a:t> </a:t>
            </a:r>
            <a:r>
              <a:rPr lang="en-US" sz="3000" dirty="0" err="1">
                <a:solidFill>
                  <a:srgbClr val="FFFF00"/>
                </a:solidFill>
              </a:rPr>
              <a:t>số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7" y="3733800"/>
            <a:ext cx="6094571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err="1">
                <a:solidFill>
                  <a:schemeClr val="bg1"/>
                </a:solidFill>
              </a:rPr>
              <a:t>Ứng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dụng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đo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gia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tốc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rơi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tự</a:t>
            </a:r>
            <a:r>
              <a:rPr lang="en-US" sz="2600" dirty="0">
                <a:solidFill>
                  <a:schemeClr val="bg1"/>
                </a:solidFill>
              </a:rPr>
              <a:t> do</a:t>
            </a:r>
          </a:p>
        </p:txBody>
      </p:sp>
      <p:pic>
        <p:nvPicPr>
          <p:cNvPr id="4098" name="Picture 2" descr="Con lắc đơn - Lý thuyết Vật Lý 12 đầy đ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1295400"/>
            <a:ext cx="5398693" cy="198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ộ thí nghiệm đo vận tốc truyền âm trong không k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951" y="381000"/>
            <a:ext cx="3519387" cy="354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601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1014149" y="3000376"/>
            <a:ext cx="299959" cy="3257549"/>
            <a:chOff x="1793" y="212"/>
            <a:chExt cx="301" cy="3992"/>
          </a:xfrm>
        </p:grpSpPr>
        <p:grpSp>
          <p:nvGrpSpPr>
            <p:cNvPr id="2" name="Group 19"/>
            <p:cNvGrpSpPr>
              <a:grpSpLocks/>
            </p:cNvGrpSpPr>
            <p:nvPr/>
          </p:nvGrpSpPr>
          <p:grpSpPr bwMode="auto">
            <a:xfrm>
              <a:off x="1793" y="2208"/>
              <a:ext cx="299" cy="1996"/>
              <a:chOff x="1793" y="2208"/>
              <a:chExt cx="299" cy="1996"/>
            </a:xfrm>
          </p:grpSpPr>
          <p:sp>
            <p:nvSpPr>
              <p:cNvPr id="7190" name="Line 20"/>
              <p:cNvSpPr>
                <a:spLocks noChangeShapeType="1"/>
              </p:cNvSpPr>
              <p:nvPr/>
            </p:nvSpPr>
            <p:spPr bwMode="auto">
              <a:xfrm>
                <a:off x="1943" y="2208"/>
                <a:ext cx="0" cy="1728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1" name="Oval 21"/>
              <p:cNvSpPr>
                <a:spLocks noChangeArrowheads="1"/>
              </p:cNvSpPr>
              <p:nvPr/>
            </p:nvSpPr>
            <p:spPr bwMode="auto">
              <a:xfrm>
                <a:off x="1793" y="3905"/>
                <a:ext cx="299" cy="299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FF99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7187" name="Group 22"/>
            <p:cNvGrpSpPr>
              <a:grpSpLocks/>
            </p:cNvGrpSpPr>
            <p:nvPr/>
          </p:nvGrpSpPr>
          <p:grpSpPr bwMode="auto">
            <a:xfrm rot="10800000">
              <a:off x="1795" y="212"/>
              <a:ext cx="299" cy="1996"/>
              <a:chOff x="1793" y="2208"/>
              <a:chExt cx="299" cy="1996"/>
            </a:xfrm>
          </p:grpSpPr>
          <p:sp>
            <p:nvSpPr>
              <p:cNvPr id="7188" name="Line 23"/>
              <p:cNvSpPr>
                <a:spLocks noChangeShapeType="1"/>
              </p:cNvSpPr>
              <p:nvPr/>
            </p:nvSpPr>
            <p:spPr bwMode="auto">
              <a:xfrm>
                <a:off x="1943" y="2208"/>
                <a:ext cx="0" cy="1728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CC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9" name="Oval 24"/>
              <p:cNvSpPr>
                <a:spLocks noChangeArrowheads="1"/>
              </p:cNvSpPr>
              <p:nvPr/>
            </p:nvSpPr>
            <p:spPr bwMode="auto">
              <a:xfrm>
                <a:off x="1793" y="3905"/>
                <a:ext cx="299" cy="299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76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99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7178" name="Oval 32"/>
          <p:cNvSpPr>
            <a:spLocks noChangeArrowheads="1"/>
          </p:cNvSpPr>
          <p:nvPr/>
        </p:nvSpPr>
        <p:spPr bwMode="auto">
          <a:xfrm>
            <a:off x="2772641" y="5551488"/>
            <a:ext cx="36502" cy="174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9" name="Oval 33"/>
          <p:cNvSpPr>
            <a:spLocks noChangeArrowheads="1"/>
          </p:cNvSpPr>
          <p:nvPr/>
        </p:nvSpPr>
        <p:spPr bwMode="auto">
          <a:xfrm>
            <a:off x="2559971" y="5551488"/>
            <a:ext cx="36502" cy="174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80" name="Rectangle 34"/>
          <p:cNvSpPr>
            <a:spLocks noChangeArrowheads="1"/>
          </p:cNvSpPr>
          <p:nvPr/>
        </p:nvSpPr>
        <p:spPr bwMode="auto">
          <a:xfrm flipV="1">
            <a:off x="855442" y="4654550"/>
            <a:ext cx="720537" cy="71438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FF00FF"/>
            </a:extrusionClr>
            <a:contourClr>
              <a:srgbClr val="FF00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81" name="AutoShape 35"/>
          <p:cNvSpPr>
            <a:spLocks noChangeArrowheads="1"/>
          </p:cNvSpPr>
          <p:nvPr/>
        </p:nvSpPr>
        <p:spPr bwMode="auto">
          <a:xfrm>
            <a:off x="5537347" y="873125"/>
            <a:ext cx="71418" cy="31750"/>
          </a:xfrm>
          <a:custGeom>
            <a:avLst/>
            <a:gdLst>
              <a:gd name="T0" fmla="*/ 35719 w 21600"/>
              <a:gd name="T1" fmla="*/ 0 h 21600"/>
              <a:gd name="T2" fmla="*/ 10461 w 21600"/>
              <a:gd name="T3" fmla="*/ 4649 h 21600"/>
              <a:gd name="T4" fmla="*/ 0 w 21600"/>
              <a:gd name="T5" fmla="*/ 15875 h 21600"/>
              <a:gd name="T6" fmla="*/ 10461 w 21600"/>
              <a:gd name="T7" fmla="*/ 27101 h 21600"/>
              <a:gd name="T8" fmla="*/ 35719 w 21600"/>
              <a:gd name="T9" fmla="*/ 31750 h 21600"/>
              <a:gd name="T10" fmla="*/ 60976 w 21600"/>
              <a:gd name="T11" fmla="*/ 27101 h 21600"/>
              <a:gd name="T12" fmla="*/ 71437 w 21600"/>
              <a:gd name="T13" fmla="*/ 15875 h 21600"/>
              <a:gd name="T14" fmla="*/ 60976 w 21600"/>
              <a:gd name="T15" fmla="*/ 464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FF"/>
          </a:solidFill>
          <a:ln w="63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36" descr="Light horizontal"/>
          <p:cNvSpPr>
            <a:spLocks noChangeArrowheads="1"/>
          </p:cNvSpPr>
          <p:nvPr/>
        </p:nvSpPr>
        <p:spPr bwMode="auto">
          <a:xfrm rot="5400000">
            <a:off x="2475045" y="908850"/>
            <a:ext cx="128588" cy="44438"/>
          </a:xfrm>
          <a:prstGeom prst="rect">
            <a:avLst/>
          </a:prstGeom>
          <a:pattFill prst="ltHorz">
            <a:fgClr>
              <a:srgbClr val="0000FF"/>
            </a:fgClr>
            <a:bgClr>
              <a:srgbClr val="00CC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205" name="AutoShape 37"/>
          <p:cNvSpPr>
            <a:spLocks noChangeArrowheads="1"/>
          </p:cNvSpPr>
          <p:nvPr/>
        </p:nvSpPr>
        <p:spPr bwMode="auto">
          <a:xfrm rot="16200000">
            <a:off x="2531394" y="920754"/>
            <a:ext cx="79375" cy="1904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4" name="Picture 75">
            <a:extLst>
              <a:ext uri="{FF2B5EF4-FFF2-40B4-BE49-F238E27FC236}">
                <a16:creationId xmlns:a16="http://schemas.microsoft.com/office/drawing/2014/main" id="{52383448-4337-4FAF-A4D6-C95EE6E9B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4" t="17300" r="9087" b="24512"/>
          <a:stretch>
            <a:fillRect/>
          </a:stretch>
        </p:blipFill>
        <p:spPr bwMode="auto">
          <a:xfrm>
            <a:off x="9164391" y="-38403"/>
            <a:ext cx="3022848" cy="362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227269" y="-22518"/>
            <a:ext cx="6523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CON LẮC ĐƠN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64391" y="3586163"/>
                <a:ext cx="302443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6778" y="3586163"/>
                <a:ext cx="3025221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/>
          <p:nvPr/>
        </p:nvPicPr>
        <p:blipFill>
          <a:blip r:embed="rId6"/>
          <a:srcRect l="39308" t="20532" r="41587" b="19519"/>
          <a:stretch>
            <a:fillRect/>
          </a:stretch>
        </p:blipFill>
        <p:spPr bwMode="auto">
          <a:xfrm>
            <a:off x="1" y="0"/>
            <a:ext cx="2208202" cy="366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35592"/>
              </p:ext>
            </p:extLst>
          </p:nvPr>
        </p:nvGraphicFramePr>
        <p:xfrm>
          <a:off x="2317146" y="776816"/>
          <a:ext cx="6672866" cy="5381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2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6240">
                <a:tc>
                  <a:txBody>
                    <a:bodyPr/>
                    <a:lstStyle/>
                    <a:p>
                      <a:r>
                        <a:rPr lang="en-US" sz="2000" b="0" dirty="0" err="1"/>
                        <a:t>Phương</a:t>
                      </a:r>
                      <a:r>
                        <a:rPr lang="en-US" sz="2000" b="0" dirty="0"/>
                        <a:t> </a:t>
                      </a:r>
                      <a:r>
                        <a:rPr lang="en-US" sz="2000" b="0" baseline="0" dirty="0" err="1"/>
                        <a:t>trình</a:t>
                      </a:r>
                      <a:r>
                        <a:rPr lang="en-US" sz="2000" b="0" baseline="0" dirty="0"/>
                        <a:t> </a:t>
                      </a:r>
                      <a:r>
                        <a:rPr lang="en-US" sz="2000" b="0" baseline="0" dirty="0" err="1"/>
                        <a:t>dao</a:t>
                      </a:r>
                      <a:r>
                        <a:rPr lang="en-US" sz="2000" b="0" baseline="0" dirty="0"/>
                        <a:t> </a:t>
                      </a:r>
                      <a:r>
                        <a:rPr lang="en-US" sz="2000" b="0" baseline="0" dirty="0" err="1"/>
                        <a:t>động</a:t>
                      </a:r>
                      <a:endParaRPr lang="en-US" sz="2000" b="0" dirty="0"/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16" marR="91416">
                    <a:blipFill>
                      <a:blip r:embed="rId7"/>
                      <a:stretch>
                        <a:fillRect l="-183843" t="-3030" r="-582" b="-371515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267">
                <a:tc>
                  <a:txBody>
                    <a:bodyPr/>
                    <a:lstStyle/>
                    <a:p>
                      <a:r>
                        <a:rPr lang="en-US" sz="2000" dirty="0" err="1"/>
                        <a:t>Tần</a:t>
                      </a:r>
                      <a:r>
                        <a:rPr lang="en-US" sz="2000" dirty="0"/>
                        <a:t> </a:t>
                      </a:r>
                      <a:r>
                        <a:rPr lang="en-US" sz="2000" baseline="0" dirty="0" err="1"/>
                        <a:t>số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góc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riêng</a:t>
                      </a:r>
                      <a:endParaRPr lang="en-US" sz="2000" dirty="0"/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16" marR="91416">
                    <a:blipFill>
                      <a:blip r:embed="rId7"/>
                      <a:stretch>
                        <a:fillRect l="-183843" t="-137097" r="-582" b="-394355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243">
                <a:tc>
                  <a:txBody>
                    <a:bodyPr/>
                    <a:lstStyle/>
                    <a:p>
                      <a:r>
                        <a:rPr lang="en-US" sz="2000" dirty="0"/>
                        <a:t>Chu  </a:t>
                      </a:r>
                      <a:r>
                        <a:rPr lang="en-US" sz="2000" dirty="0" err="1"/>
                        <a:t>kì</a:t>
                      </a:r>
                      <a:r>
                        <a:rPr lang="en-US" sz="2000" dirty="0"/>
                        <a:t> </a:t>
                      </a:r>
                      <a:r>
                        <a:rPr lang="en-US" sz="2000" baseline="0" dirty="0" err="1"/>
                        <a:t>dao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động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riêng</a:t>
                      </a:r>
                      <a:endParaRPr lang="en-US" sz="2000" dirty="0"/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16" marR="91416">
                    <a:blipFill>
                      <a:blip r:embed="rId7"/>
                      <a:stretch>
                        <a:fillRect l="-183843" t="-229688" r="-582" b="-282031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5638">
                <a:tc>
                  <a:txBody>
                    <a:bodyPr/>
                    <a:lstStyle/>
                    <a:p>
                      <a:r>
                        <a:rPr lang="en-US" sz="2000" dirty="0" err="1"/>
                        <a:t>Tần</a:t>
                      </a:r>
                      <a:r>
                        <a:rPr lang="en-US" sz="2000" dirty="0"/>
                        <a:t> </a:t>
                      </a:r>
                      <a:r>
                        <a:rPr lang="en-US" sz="2000" baseline="0" dirty="0" err="1"/>
                        <a:t>số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dao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động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riêng</a:t>
                      </a:r>
                      <a:endParaRPr lang="en-US" sz="2000" dirty="0"/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16" marR="91416">
                    <a:blipFill>
                      <a:blip r:embed="rId7"/>
                      <a:stretch>
                        <a:fillRect l="-183843" t="-245349" r="-582" b="-109884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623">
                <a:tc>
                  <a:txBody>
                    <a:bodyPr/>
                    <a:lstStyle/>
                    <a:p>
                      <a:r>
                        <a:rPr lang="en-US" sz="2000" dirty="0" err="1"/>
                        <a:t>Lực</a:t>
                      </a:r>
                      <a:r>
                        <a:rPr lang="en-US" sz="2000" dirty="0"/>
                        <a:t> </a:t>
                      </a:r>
                      <a:r>
                        <a:rPr lang="en-US" sz="2000" baseline="0" dirty="0" err="1"/>
                        <a:t>kéo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về</a:t>
                      </a:r>
                      <a:endParaRPr lang="en-US" sz="2000" dirty="0"/>
                    </a:p>
                  </a:txBody>
                  <a:tcPr marL="91416" marR="91416"/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1416" marR="91416">
                    <a:blipFill>
                      <a:blip r:embed="rId7"/>
                      <a:stretch>
                        <a:fillRect l="-183843" t="-317647" r="-582" b="-107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2087">
                <a:tc>
                  <a:txBody>
                    <a:bodyPr/>
                    <a:lstStyle/>
                    <a:p>
                      <a:r>
                        <a:rPr lang="en-US" sz="2000" dirty="0" err="1"/>
                        <a:t>Năng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baseline="0" dirty="0" err="1"/>
                        <a:t>lượng</a:t>
                      </a:r>
                      <a:endParaRPr lang="en-US" sz="2000" dirty="0"/>
                    </a:p>
                  </a:txBody>
                  <a:tcPr marL="91416" marR="91416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94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00787" y="716504"/>
            <a:ext cx="5577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CỦNG CỐ. DẶN DÒ</a:t>
            </a:r>
            <a:endParaRPr lang="vi-V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97776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415857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14.9|3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80.8|0.7|31.5|8.8|50.2|12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76|47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blipFill rotWithShape="1">
          <a:blip xmlns:r="http://schemas.openxmlformats.org/officeDocument/2006/relationships" r:embed="rId1"/>
          <a:stretch>
            <a:fillRect l="-754" t="-587" r="-754"/>
          </a:stretch>
        </a:blipFill>
      </a:spPr>
      <a:bodyPr/>
      <a:lstStyle>
        <a:defPPr>
          <a:defRPr dirty="0">
            <a:noFill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3753</TotalTime>
  <Words>254</Words>
  <PresentationFormat>Tùy chỉnh</PresentationFormat>
  <Paragraphs>35</Paragraphs>
  <Slides>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Times New Roman</vt:lpstr>
      <vt:lpstr>Office Theme</vt:lpstr>
      <vt:lpstr>Bản trình bày PowerPoint</vt:lpstr>
      <vt:lpstr>1. Cấu tạo</vt:lpstr>
      <vt:lpstr>2. Khảo sát dao động của con lắc đơn</vt:lpstr>
      <vt:lpstr>3. Chu kì tần số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2021-02-17T02:18:53Z</dcterms:created>
  <dcterms:modified xsi:type="dcterms:W3CDTF">2021-09-25T02:38:29Z</dcterms:modified>
</cp:coreProperties>
</file>