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6" r:id="rId3"/>
    <p:sldId id="257" r:id="rId4"/>
    <p:sldId id="258" r:id="rId5"/>
    <p:sldId id="260" r:id="rId6"/>
    <p:sldId id="265" r:id="rId7"/>
    <p:sldId id="266" r:id="rId8"/>
    <p:sldId id="267" r:id="rId9"/>
    <p:sldId id="268" r:id="rId10"/>
    <p:sldId id="261" r:id="rId11"/>
    <p:sldId id="273" r:id="rId12"/>
    <p:sldId id="269" r:id="rId13"/>
    <p:sldId id="270" r:id="rId14"/>
    <p:sldId id="271" r:id="rId15"/>
    <p:sldId id="272" r:id="rId16"/>
    <p:sldId id="262" r:id="rId17"/>
    <p:sldId id="263"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08000"/>
    <a:srgbClr val="F16649"/>
    <a:srgbClr val="F47A69"/>
    <a:srgbClr val="A3E7FF"/>
    <a:srgbClr val="0088EE"/>
    <a:srgbClr val="EDE4BC"/>
    <a:srgbClr val="EF008D"/>
    <a:srgbClr val="FFFFFF"/>
    <a:srgbClr val="FDE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showGuides="1">
      <p:cViewPr varScale="1">
        <p:scale>
          <a:sx n="109" d="100"/>
          <a:sy n="109" d="100"/>
        </p:scale>
        <p:origin x="1596" y="108"/>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11" Type="http://schemas.openxmlformats.org/officeDocument/2006/relationships/slide" Target="slide11.xml"/><Relationship Id="rId5" Type="http://schemas.openxmlformats.org/officeDocument/2006/relationships/image" Target="../media/image17.png"/><Relationship Id="rId10" Type="http://schemas.openxmlformats.org/officeDocument/2006/relationships/slide" Target="slide15.xml"/><Relationship Id="rId4" Type="http://schemas.openxmlformats.org/officeDocument/2006/relationships/image" Target="../media/image11.png"/><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10.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83574" y="93698"/>
            <a:ext cx="769670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gap with one word / number. </a:t>
            </a:r>
          </a:p>
        </p:txBody>
      </p:sp>
      <p:grpSp>
        <p:nvGrpSpPr>
          <p:cNvPr id="22" name="Group 21"/>
          <p:cNvGrpSpPr/>
          <p:nvPr/>
        </p:nvGrpSpPr>
        <p:grpSpPr>
          <a:xfrm>
            <a:off x="1085201" y="1850494"/>
            <a:ext cx="6973597" cy="470318"/>
            <a:chOff x="363373" y="1262747"/>
            <a:chExt cx="6973597" cy="470318"/>
          </a:xfrm>
        </p:grpSpPr>
        <p:sp>
          <p:nvSpPr>
            <p:cNvPr id="24" name="TextBox 23"/>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25" name="TextBox 24"/>
            <p:cNvSpPr txBox="1"/>
            <p:nvPr/>
          </p:nvSpPr>
          <p:spPr>
            <a:xfrm>
              <a:off x="827313" y="1271400"/>
              <a:ext cx="6509657" cy="461665"/>
            </a:xfrm>
            <a:prstGeom prst="rect">
              <a:avLst/>
            </a:prstGeom>
            <a:noFill/>
          </p:spPr>
          <p:txBody>
            <a:bodyPr wrap="square" rtlCol="0">
              <a:spAutoFit/>
            </a:bodyPr>
            <a:lstStyle/>
            <a:p>
              <a:r>
                <a:rPr lang="en-US" sz="2400"/>
                <a:t>Chatuchak market has over               stalls.</a:t>
              </a:r>
              <a:endParaRPr lang="en-US" sz="2400" i="1"/>
            </a:p>
          </p:txBody>
        </p:sp>
      </p:grpSp>
      <p:cxnSp>
        <p:nvCxnSpPr>
          <p:cNvPr id="23" name="Straight Connector 22"/>
          <p:cNvCxnSpPr/>
          <p:nvPr/>
        </p:nvCxnSpPr>
        <p:spPr>
          <a:xfrm>
            <a:off x="5058497" y="217737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085201" y="2758026"/>
            <a:ext cx="7180427" cy="830997"/>
            <a:chOff x="369902" y="2142097"/>
            <a:chExt cx="7180427" cy="830997"/>
          </a:xfrm>
        </p:grpSpPr>
        <p:sp>
          <p:nvSpPr>
            <p:cNvPr id="29" name="TextBox 2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30" name="TextBox 29"/>
            <p:cNvSpPr txBox="1"/>
            <p:nvPr/>
          </p:nvSpPr>
          <p:spPr>
            <a:xfrm>
              <a:off x="844733" y="2142097"/>
              <a:ext cx="6705596" cy="830997"/>
            </a:xfrm>
            <a:prstGeom prst="rect">
              <a:avLst/>
            </a:prstGeom>
            <a:noFill/>
          </p:spPr>
          <p:txBody>
            <a:bodyPr wrap="square" rtlCol="0">
              <a:spAutoFit/>
            </a:bodyPr>
            <a:lstStyle/>
            <a:p>
              <a:r>
                <a:rPr lang="en-US" sz="2400" dirty="0" err="1"/>
                <a:t>Chatuchak</a:t>
              </a:r>
              <a:r>
                <a:rPr lang="en-US" sz="2400" dirty="0"/>
                <a:t> market is about           minutes’ walk from the station.</a:t>
              </a:r>
            </a:p>
          </p:txBody>
        </p:sp>
      </p:grpSp>
      <p:cxnSp>
        <p:nvCxnSpPr>
          <p:cNvPr id="28" name="Straight Connector 27"/>
          <p:cNvCxnSpPr/>
          <p:nvPr/>
        </p:nvCxnSpPr>
        <p:spPr>
          <a:xfrm>
            <a:off x="5025840" y="3084398"/>
            <a:ext cx="64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085201" y="3883278"/>
            <a:ext cx="7460085" cy="461665"/>
            <a:chOff x="369902" y="2142097"/>
            <a:chExt cx="7460085" cy="461665"/>
          </a:xfrm>
        </p:grpSpPr>
        <p:sp>
          <p:nvSpPr>
            <p:cNvPr id="34" name="TextBox 33"/>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3.</a:t>
              </a:r>
            </a:p>
          </p:txBody>
        </p:sp>
        <p:sp>
          <p:nvSpPr>
            <p:cNvPr id="35" name="TextBox 34"/>
            <p:cNvSpPr txBox="1"/>
            <p:nvPr/>
          </p:nvSpPr>
          <p:spPr>
            <a:xfrm>
              <a:off x="844733" y="2142097"/>
              <a:ext cx="6985254" cy="461665"/>
            </a:xfrm>
            <a:prstGeom prst="rect">
              <a:avLst/>
            </a:prstGeom>
            <a:noFill/>
          </p:spPr>
          <p:txBody>
            <a:bodyPr wrap="square" rtlCol="0">
              <a:spAutoFit/>
            </a:bodyPr>
            <a:lstStyle/>
            <a:p>
              <a:r>
                <a:rPr lang="en-US" sz="2400"/>
                <a:t>You can see part of Thai people’s                at a market.</a:t>
              </a:r>
            </a:p>
          </p:txBody>
        </p:sp>
      </p:grpSp>
      <p:cxnSp>
        <p:nvCxnSpPr>
          <p:cNvPr id="33" name="Straight Connector 32"/>
          <p:cNvCxnSpPr/>
          <p:nvPr/>
        </p:nvCxnSpPr>
        <p:spPr>
          <a:xfrm>
            <a:off x="5755179" y="420965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085201" y="4681950"/>
            <a:ext cx="7180427" cy="461665"/>
            <a:chOff x="369902" y="2142097"/>
            <a:chExt cx="7180427" cy="461665"/>
          </a:xfrm>
        </p:grpSpPr>
        <p:sp>
          <p:nvSpPr>
            <p:cNvPr id="39" name="TextBox 3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4.</a:t>
              </a:r>
            </a:p>
          </p:txBody>
        </p:sp>
        <p:sp>
          <p:nvSpPr>
            <p:cNvPr id="40" name="TextBox 39"/>
            <p:cNvSpPr txBox="1"/>
            <p:nvPr/>
          </p:nvSpPr>
          <p:spPr>
            <a:xfrm>
              <a:off x="844733" y="2142097"/>
              <a:ext cx="6705596" cy="461665"/>
            </a:xfrm>
            <a:prstGeom prst="rect">
              <a:avLst/>
            </a:prstGeom>
            <a:noFill/>
          </p:spPr>
          <p:txBody>
            <a:bodyPr wrap="square" rtlCol="0">
              <a:spAutoFit/>
            </a:bodyPr>
            <a:lstStyle/>
            <a:p>
              <a:r>
                <a:rPr lang="en-US" sz="2400" dirty="0"/>
                <a:t>Street food in Bangkok is                     .</a:t>
              </a:r>
            </a:p>
          </p:txBody>
        </p:sp>
      </p:grpSp>
      <p:cxnSp>
        <p:nvCxnSpPr>
          <p:cNvPr id="38" name="Straight Connector 37"/>
          <p:cNvCxnSpPr/>
          <p:nvPr/>
        </p:nvCxnSpPr>
        <p:spPr>
          <a:xfrm>
            <a:off x="4731925" y="5008322"/>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09610" y="1850494"/>
            <a:ext cx="1039067" cy="461665"/>
          </a:xfrm>
          <a:prstGeom prst="rect">
            <a:avLst/>
          </a:prstGeom>
          <a:noFill/>
        </p:spPr>
        <p:txBody>
          <a:bodyPr wrap="none" rtlCol="0">
            <a:spAutoFit/>
          </a:bodyPr>
          <a:lstStyle/>
          <a:p>
            <a:r>
              <a:rPr lang="en-US" sz="2400" dirty="0">
                <a:solidFill>
                  <a:srgbClr val="00B050"/>
                </a:solidFill>
              </a:rPr>
              <a:t>15,000</a:t>
            </a:r>
          </a:p>
        </p:txBody>
      </p:sp>
      <p:sp>
        <p:nvSpPr>
          <p:cNvPr id="42" name="TextBox 41"/>
          <p:cNvSpPr txBox="1"/>
          <p:nvPr/>
        </p:nvSpPr>
        <p:spPr>
          <a:xfrm>
            <a:off x="5195406" y="2758025"/>
            <a:ext cx="340158" cy="461665"/>
          </a:xfrm>
          <a:prstGeom prst="rect">
            <a:avLst/>
          </a:prstGeom>
          <a:noFill/>
        </p:spPr>
        <p:txBody>
          <a:bodyPr wrap="none" rtlCol="0">
            <a:spAutoFit/>
          </a:bodyPr>
          <a:lstStyle/>
          <a:p>
            <a:r>
              <a:rPr lang="en-US" sz="2400" dirty="0">
                <a:solidFill>
                  <a:srgbClr val="00B050"/>
                </a:solidFill>
              </a:rPr>
              <a:t>5</a:t>
            </a:r>
          </a:p>
        </p:txBody>
      </p:sp>
      <p:sp>
        <p:nvSpPr>
          <p:cNvPr id="43" name="TextBox 42"/>
          <p:cNvSpPr txBox="1"/>
          <p:nvPr/>
        </p:nvSpPr>
        <p:spPr>
          <a:xfrm>
            <a:off x="5929128" y="3883277"/>
            <a:ext cx="566502" cy="461665"/>
          </a:xfrm>
          <a:prstGeom prst="rect">
            <a:avLst/>
          </a:prstGeom>
          <a:noFill/>
        </p:spPr>
        <p:txBody>
          <a:bodyPr wrap="none" rtlCol="0">
            <a:spAutoFit/>
          </a:bodyPr>
          <a:lstStyle/>
          <a:p>
            <a:r>
              <a:rPr lang="en-US" sz="2400" dirty="0">
                <a:solidFill>
                  <a:srgbClr val="00B050"/>
                </a:solidFill>
              </a:rPr>
              <a:t>life</a:t>
            </a:r>
          </a:p>
        </p:txBody>
      </p:sp>
      <p:sp>
        <p:nvSpPr>
          <p:cNvPr id="44" name="TextBox 43"/>
          <p:cNvSpPr txBox="1"/>
          <p:nvPr/>
        </p:nvSpPr>
        <p:spPr>
          <a:xfrm>
            <a:off x="4840075" y="4681950"/>
            <a:ext cx="1285929" cy="461665"/>
          </a:xfrm>
          <a:prstGeom prst="rect">
            <a:avLst/>
          </a:prstGeom>
          <a:noFill/>
        </p:spPr>
        <p:txBody>
          <a:bodyPr wrap="none" rtlCol="0">
            <a:spAutoFit/>
          </a:bodyPr>
          <a:lstStyle/>
          <a:p>
            <a:r>
              <a:rPr lang="en-US" sz="2400" dirty="0">
                <a:solidFill>
                  <a:srgbClr val="00B050"/>
                </a:solidFill>
              </a:rPr>
              <a:t>delicious</a:t>
            </a:r>
          </a:p>
        </p:txBody>
      </p:sp>
      <p:pic>
        <p:nvPicPr>
          <p:cNvPr id="3" name="B2_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0472" y="548626"/>
            <a:ext cx="487696" cy="487696"/>
          </a:xfrm>
          <a:prstGeom prst="rect">
            <a:avLst/>
          </a:prstGeom>
        </p:spPr>
      </p:pic>
      <p:sp>
        <p:nvSpPr>
          <p:cNvPr id="26" name="Oval 25">
            <a:hlinkClick r:id="rId7" action="ppaction://hlinksldjump"/>
            <a:extLst>
              <a:ext uri="{FF2B5EF4-FFF2-40B4-BE49-F238E27FC236}">
                <a16:creationId xmlns:a16="http://schemas.microsoft.com/office/drawing/2014/main" id="{570AEA28-874F-4AF6-B9A7-DC2CAAE441C3}"/>
              </a:ext>
            </a:extLst>
          </p:cNvPr>
          <p:cNvSpPr/>
          <p:nvPr/>
        </p:nvSpPr>
        <p:spPr>
          <a:xfrm>
            <a:off x="5437939" y="2273904"/>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1" name="Oval 30">
            <a:hlinkClick r:id="rId8" action="ppaction://hlinksldjump"/>
            <a:extLst>
              <a:ext uri="{FF2B5EF4-FFF2-40B4-BE49-F238E27FC236}">
                <a16:creationId xmlns:a16="http://schemas.microsoft.com/office/drawing/2014/main" id="{9E967144-ABCC-45E2-9392-BCCBAF92D8E3}"/>
              </a:ext>
            </a:extLst>
          </p:cNvPr>
          <p:cNvSpPr/>
          <p:nvPr/>
        </p:nvSpPr>
        <p:spPr>
          <a:xfrm>
            <a:off x="5250052" y="3159593"/>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6" name="Oval 35">
            <a:hlinkClick r:id="rId9" action="ppaction://hlinksldjump"/>
            <a:extLst>
              <a:ext uri="{FF2B5EF4-FFF2-40B4-BE49-F238E27FC236}">
                <a16:creationId xmlns:a16="http://schemas.microsoft.com/office/drawing/2014/main" id="{8251A225-5399-44FD-91CF-719460E8A4AC}"/>
              </a:ext>
            </a:extLst>
          </p:cNvPr>
          <p:cNvSpPr/>
          <p:nvPr/>
        </p:nvSpPr>
        <p:spPr>
          <a:xfrm>
            <a:off x="6063789" y="4284845"/>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1" name="Oval 40">
            <a:hlinkClick r:id="rId10" action="ppaction://hlinksldjump"/>
            <a:extLst>
              <a:ext uri="{FF2B5EF4-FFF2-40B4-BE49-F238E27FC236}">
                <a16:creationId xmlns:a16="http://schemas.microsoft.com/office/drawing/2014/main" id="{16179DBE-88A9-4707-8785-42376EEE7669}"/>
              </a:ext>
            </a:extLst>
          </p:cNvPr>
          <p:cNvSpPr/>
          <p:nvPr/>
        </p:nvSpPr>
        <p:spPr>
          <a:xfrm>
            <a:off x="5358674" y="5082339"/>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5" name="Rounded Rectangle 3">
            <a:hlinkClick r:id="rId11" action="ppaction://hlinksldjump"/>
            <a:extLst>
              <a:ext uri="{FF2B5EF4-FFF2-40B4-BE49-F238E27FC236}">
                <a16:creationId xmlns:a16="http://schemas.microsoft.com/office/drawing/2014/main" id="{F8E9C15A-7734-44C0-8CD5-E5379488E788}"/>
              </a:ext>
            </a:extLst>
          </p:cNvPr>
          <p:cNvSpPr/>
          <p:nvPr/>
        </p:nvSpPr>
        <p:spPr>
          <a:xfrm>
            <a:off x="3712611" y="6317673"/>
            <a:ext cx="1718779" cy="431960"/>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Audio script</a:t>
            </a: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8"/>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8"/>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2283"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2" grpId="0"/>
      <p:bldP spid="42" grpId="0"/>
      <p:bldP spid="43" grpId="0"/>
      <p:bldP spid="44" grpId="0"/>
      <p:bldP spid="26" grpId="0" animBg="1"/>
      <p:bldP spid="31" grpId="0" animBg="1"/>
      <p:bldP spid="36"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5610657" y="135812"/>
            <a:ext cx="491613" cy="491613"/>
          </a:xfrm>
          <a:prstGeom prst="rect">
            <a:avLst/>
          </a:prstGeom>
        </p:spPr>
      </p:pic>
    </p:spTree>
    <p:extLst>
      <p:ext uri="{BB962C8B-B14F-4D97-AF65-F5344CB8AC3E}">
        <p14:creationId xmlns:p14="http://schemas.microsoft.com/office/powerpoint/2010/main" val="804884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a:t>
            </a:r>
            <a:r>
              <a:rPr lang="en-US" sz="2800" b="1" i="0" dirty="0">
                <a:solidFill>
                  <a:srgbClr val="008000"/>
                </a:solidFill>
                <a:effectLst/>
              </a:rPr>
              <a:t>There are over 15,000 stalls</a:t>
            </a:r>
            <a:r>
              <a:rPr lang="en-US" sz="2800" i="0" dirty="0">
                <a:effectLst/>
              </a:rPr>
              <a:t>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823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a:t>
            </a:r>
            <a:r>
              <a:rPr lang="en-US" sz="2800" b="1" i="0" dirty="0">
                <a:solidFill>
                  <a:srgbClr val="008000"/>
                </a:solidFill>
                <a:effectLst/>
              </a:rPr>
              <a:t>It’s only five minutes’ walk from the station.</a:t>
            </a:r>
            <a:r>
              <a:rPr lang="en-US" sz="2800" i="0" dirty="0">
                <a:effectLst/>
              </a:rPr>
              <a:t>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812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a:t>
            </a:r>
            <a:r>
              <a:rPr lang="en-US" sz="2800" b="1" i="0" dirty="0">
                <a:solidFill>
                  <a:srgbClr val="008000"/>
                </a:solidFill>
                <a:effectLst/>
              </a:rPr>
              <a:t>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8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a:t>
            </a:r>
            <a:r>
              <a:rPr lang="en-US" sz="2800" b="1" i="0" dirty="0">
                <a:solidFill>
                  <a:srgbClr val="008000"/>
                </a:solidFill>
                <a:effectLst/>
              </a:rPr>
              <a:t>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8402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4" y="42732"/>
            <a:ext cx="7712740" cy="892552"/>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Talk about a city in your country, using the questions below as a guide.</a:t>
            </a:r>
          </a:p>
        </p:txBody>
      </p:sp>
      <p:sp>
        <p:nvSpPr>
          <p:cNvPr id="90" name="TextBox 89"/>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Writing</a:t>
            </a:r>
          </a:p>
        </p:txBody>
      </p:sp>
      <p:sp>
        <p:nvSpPr>
          <p:cNvPr id="91" name="TextBox 90"/>
          <p:cNvSpPr txBox="1"/>
          <p:nvPr/>
        </p:nvSpPr>
        <p:spPr>
          <a:xfrm>
            <a:off x="219996" y="1711165"/>
            <a:ext cx="3905691"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city is it?</a:t>
            </a:r>
            <a:endParaRPr lang="en-US" sz="2400" i="1"/>
          </a:p>
        </p:txBody>
      </p:sp>
      <p:sp>
        <p:nvSpPr>
          <p:cNvPr id="92" name="TextBox 91"/>
          <p:cNvSpPr txBox="1"/>
          <p:nvPr/>
        </p:nvSpPr>
        <p:spPr>
          <a:xfrm>
            <a:off x="219995" y="2204353"/>
            <a:ext cx="7302034"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is it like? (the weather, the people, the food)</a:t>
            </a:r>
            <a:endParaRPr lang="en-US" sz="2400" i="1"/>
          </a:p>
        </p:txBody>
      </p:sp>
      <p:sp>
        <p:nvSpPr>
          <p:cNvPr id="93" name="TextBox 92"/>
          <p:cNvSpPr txBox="1"/>
          <p:nvPr/>
        </p:nvSpPr>
        <p:spPr>
          <a:xfrm>
            <a:off x="219994" y="2654209"/>
            <a:ext cx="4863635"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can you see and do there?</a:t>
            </a:r>
            <a:endParaRPr lang="en-US" sz="2400" i="1"/>
          </a:p>
        </p:txBody>
      </p:sp>
      <p:grpSp>
        <p:nvGrpSpPr>
          <p:cNvPr id="102" name="Group 101"/>
          <p:cNvGrpSpPr/>
          <p:nvPr/>
        </p:nvGrpSpPr>
        <p:grpSpPr>
          <a:xfrm>
            <a:off x="446315" y="3483430"/>
            <a:ext cx="8251371" cy="2880010"/>
            <a:chOff x="43543" y="3820886"/>
            <a:chExt cx="8251371" cy="2880010"/>
          </a:xfrm>
        </p:grpSpPr>
        <p:sp>
          <p:nvSpPr>
            <p:cNvPr id="95" name="Rounded Rectangle 94"/>
            <p:cNvSpPr/>
            <p:nvPr/>
          </p:nvSpPr>
          <p:spPr>
            <a:xfrm>
              <a:off x="43543" y="3820886"/>
              <a:ext cx="8251371" cy="2880010"/>
            </a:xfrm>
            <a:prstGeom prst="roundRect">
              <a:avLst/>
            </a:prstGeom>
            <a:solidFill>
              <a:schemeClr val="bg1"/>
            </a:solidFill>
            <a:ln w="19050">
              <a:solidFill>
                <a:srgbClr val="A3E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890562" y="4478227"/>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97037" y="5087369"/>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97037" y="5723210"/>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97037" y="6349468"/>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813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36171" y="30227"/>
            <a:ext cx="7913915"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 postcard of about 50 words about your holiday in a city. Use the information in </a:t>
            </a:r>
            <a:r>
              <a:rPr lang="en-US" sz="2400" b="1">
                <a:solidFill>
                  <a:srgbClr val="F16649"/>
                </a:solidFill>
                <a:effectLst>
                  <a:glow rad="88900">
                    <a:schemeClr val="bg1"/>
                  </a:glow>
                </a:effectLst>
                <a:latin typeface="Arial" panose="020B0604020202020204" pitchFamily="34" charset="0"/>
                <a:cs typeface="Arial" panose="020B0604020202020204" pitchFamily="34" charset="0"/>
              </a:rPr>
              <a:t>4</a:t>
            </a:r>
            <a:r>
              <a:rPr lang="en-US" sz="2400" b="1">
                <a:effectLst>
                  <a:glow rad="88900">
                    <a:schemeClr val="bg1"/>
                  </a:glow>
                </a:effectLst>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986" y="1198109"/>
            <a:ext cx="4495800" cy="5659891"/>
          </a:xfrm>
          <a:prstGeom prst="rect">
            <a:avLst/>
          </a:prstGeom>
        </p:spPr>
      </p:pic>
      <p:sp>
        <p:nvSpPr>
          <p:cNvPr id="3" name="TextBox 2"/>
          <p:cNvSpPr txBox="1"/>
          <p:nvPr/>
        </p:nvSpPr>
        <p:spPr>
          <a:xfrm>
            <a:off x="2732313" y="1567543"/>
            <a:ext cx="2427515" cy="369332"/>
          </a:xfrm>
          <a:prstGeom prst="rect">
            <a:avLst/>
          </a:prstGeom>
          <a:noFill/>
        </p:spPr>
        <p:txBody>
          <a:bodyPr wrap="square" rtlCol="0">
            <a:spAutoFit/>
          </a:bodyPr>
          <a:lstStyle/>
          <a:p>
            <a:r>
              <a:rPr lang="en-US">
                <a:latin typeface="Comic Sans MS" panose="030F0702030302020204" pitchFamily="66" charset="0"/>
              </a:rPr>
              <a:t>Dear Mum and Dad,</a:t>
            </a:r>
          </a:p>
        </p:txBody>
      </p:sp>
      <p:sp>
        <p:nvSpPr>
          <p:cNvPr id="15" name="TextBox 14"/>
          <p:cNvSpPr txBox="1"/>
          <p:nvPr/>
        </p:nvSpPr>
        <p:spPr>
          <a:xfrm>
            <a:off x="2732313" y="5780315"/>
            <a:ext cx="849087" cy="646331"/>
          </a:xfrm>
          <a:prstGeom prst="rect">
            <a:avLst/>
          </a:prstGeom>
          <a:noFill/>
        </p:spPr>
        <p:txBody>
          <a:bodyPr wrap="square" rtlCol="0">
            <a:spAutoFit/>
          </a:bodyPr>
          <a:lstStyle/>
          <a:p>
            <a:r>
              <a:rPr lang="en-US">
                <a:latin typeface="Comic Sans MS" panose="030F0702030302020204" pitchFamily="66" charset="0"/>
              </a:rPr>
              <a:t>Love,</a:t>
            </a:r>
          </a:p>
          <a:p>
            <a:r>
              <a:rPr lang="en-US">
                <a:latin typeface="Comic Sans MS" panose="030F0702030302020204" pitchFamily="66" charset="0"/>
              </a:rPr>
              <a:t>Trang</a:t>
            </a:r>
          </a:p>
        </p:txBody>
      </p:sp>
      <p:sp>
        <p:nvSpPr>
          <p:cNvPr id="16" name="TextBox 15"/>
          <p:cNvSpPr txBox="1"/>
          <p:nvPr/>
        </p:nvSpPr>
        <p:spPr>
          <a:xfrm>
            <a:off x="5159828" y="3258236"/>
            <a:ext cx="533401" cy="369332"/>
          </a:xfrm>
          <a:prstGeom prst="rect">
            <a:avLst/>
          </a:prstGeom>
          <a:noFill/>
        </p:spPr>
        <p:txBody>
          <a:bodyPr wrap="square" rtlCol="0">
            <a:spAutoFit/>
          </a:bodyPr>
          <a:lstStyle/>
          <a:p>
            <a:r>
              <a:rPr lang="en-US">
                <a:latin typeface="Comic Sans MS" panose="030F0702030302020204" pitchFamily="66" charset="0"/>
              </a:rPr>
              <a:t>To:</a:t>
            </a:r>
          </a:p>
        </p:txBody>
      </p:sp>
    </p:spTree>
    <p:extLst>
      <p:ext uri="{BB962C8B-B14F-4D97-AF65-F5344CB8AC3E}">
        <p14:creationId xmlns:p14="http://schemas.microsoft.com/office/powerpoint/2010/main" val="94022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
        <p:nvSpPr>
          <p:cNvPr id="9" name="Rectangle 8"/>
          <p:cNvSpPr/>
          <p:nvPr/>
        </p:nvSpPr>
        <p:spPr>
          <a:xfrm>
            <a:off x="1735746" y="5763128"/>
            <a:ext cx="6096000" cy="646331"/>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dirty="0">
                <a:latin typeface="Calibri" panose="020F0502020204030204" pitchFamily="34" charset="0"/>
              </a:rPr>
              <a:t>Website: </a:t>
            </a:r>
            <a:r>
              <a:rPr lang="en-GB" b="1" i="1" dirty="0" err="1">
                <a:latin typeface="Calibri" panose="020F0502020204030204" pitchFamily="34" charset="0"/>
              </a:rPr>
              <a:t>hoclieu.vn</a:t>
            </a:r>
            <a:endParaRPr lang="en-GB" dirty="0"/>
          </a:p>
          <a:p>
            <a:pPr algn="ctr"/>
            <a:r>
              <a:rPr lang="en-GB" b="1" dirty="0" err="1">
                <a:latin typeface="Calibri" panose="020F0502020204030204" pitchFamily="34" charset="0"/>
              </a:rPr>
              <a:t>Fanpage</a:t>
            </a:r>
            <a:r>
              <a:rPr lang="en-GB" b="1" dirty="0">
                <a:latin typeface="Calibri" panose="020F0502020204030204" pitchFamily="34" charset="0"/>
              </a:rPr>
              <a:t>: </a:t>
            </a:r>
            <a:r>
              <a:rPr lang="en-GB" b="1" i="1" dirty="0" err="1">
                <a:latin typeface="Calibri" panose="020F0502020204030204" pitchFamily="34" charset="0"/>
              </a:rPr>
              <a:t>facebook.com</a:t>
            </a:r>
            <a:r>
              <a:rPr lang="en-GB" b="1" i="1" dirty="0">
                <a:latin typeface="Calibri" panose="020F0502020204030204" pitchFamily="34" charset="0"/>
              </a:rPr>
              <a:t>/</a:t>
            </a:r>
            <a:r>
              <a:rPr lang="en-GB" b="1" i="1" dirty="0" err="1">
                <a:latin typeface="Calibri" panose="020F0502020204030204" pitchFamily="34" charset="0"/>
              </a:rPr>
              <a:t>www.tienganhglobalsuccess.vn</a:t>
            </a:r>
            <a:r>
              <a:rPr lang="en-GB" b="1" i="1" dirty="0">
                <a:latin typeface="Calibri" panose="020F0502020204030204" pitchFamily="34" charset="0"/>
              </a:rPr>
              <a:t>/</a:t>
            </a:r>
            <a:endParaRPr lang="en-GB" dirty="0"/>
          </a:p>
        </p:txBody>
      </p:sp>
    </p:spTree>
    <p:extLst>
      <p:ext uri="{BB962C8B-B14F-4D97-AF65-F5344CB8AC3E}">
        <p14:creationId xmlns:p14="http://schemas.microsoft.com/office/powerpoint/2010/main" val="3467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0"/>
          <a:stretch/>
        </p:blipFill>
        <p:spPr>
          <a:xfrm>
            <a:off x="0" y="0"/>
            <a:ext cx="9144000" cy="22809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5522"/>
            <a:ext cx="8982075" cy="3362325"/>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0"/>
          <a:stretch/>
        </p:blipFill>
        <p:spPr>
          <a:xfrm>
            <a:off x="0" y="0"/>
            <a:ext cx="9144000" cy="22809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252" y="4026356"/>
            <a:ext cx="379594" cy="41244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825" y="4990498"/>
            <a:ext cx="408794" cy="4051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825" y="5948126"/>
            <a:ext cx="375944" cy="39784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882" y="4079217"/>
            <a:ext cx="379595" cy="39054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7785" y="5177784"/>
            <a:ext cx="383245" cy="361345"/>
          </a:xfrm>
          <a:prstGeom prst="rect">
            <a:avLst/>
          </a:prstGeom>
        </p:spPr>
      </p:pic>
      <p:sp>
        <p:nvSpPr>
          <p:cNvPr id="13" name="TextBox 12"/>
          <p:cNvSpPr txBox="1"/>
          <p:nvPr/>
        </p:nvSpPr>
        <p:spPr>
          <a:xfrm>
            <a:off x="750196" y="4051875"/>
            <a:ext cx="3636742"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answer the questions. </a:t>
            </a:r>
          </a:p>
        </p:txBody>
      </p:sp>
      <p:sp>
        <p:nvSpPr>
          <p:cNvPr id="14" name="TextBox 13"/>
          <p:cNvSpPr txBox="1"/>
          <p:nvPr/>
        </p:nvSpPr>
        <p:spPr>
          <a:xfrm>
            <a:off x="750196" y="4978763"/>
            <a:ext cx="348434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742768" y="5907354"/>
            <a:ext cx="3829232"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f ill each gap with one word / number. </a:t>
            </a:r>
          </a:p>
        </p:txBody>
      </p:sp>
      <p:sp>
        <p:nvSpPr>
          <p:cNvPr id="16" name="TextBox 15"/>
          <p:cNvSpPr txBox="1"/>
          <p:nvPr/>
        </p:nvSpPr>
        <p:spPr>
          <a:xfrm>
            <a:off x="5200557" y="4051875"/>
            <a:ext cx="385804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Talk about a city in your country, using the questions below as a guide.</a:t>
            </a:r>
          </a:p>
        </p:txBody>
      </p:sp>
      <p:sp>
        <p:nvSpPr>
          <p:cNvPr id="18" name="TextBox 17"/>
          <p:cNvSpPr txBox="1"/>
          <p:nvPr/>
        </p:nvSpPr>
        <p:spPr>
          <a:xfrm>
            <a:off x="5200557" y="5148025"/>
            <a:ext cx="3881008" cy="923330"/>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Write a postcard of about 50 words about your holiday in a city. Use the information in </a:t>
            </a:r>
            <a:r>
              <a:rPr lang="en-US" b="1">
                <a:solidFill>
                  <a:srgbClr val="F16649"/>
                </a:solidFill>
                <a:latin typeface="Arial" panose="020B0604020202020204" pitchFamily="34" charset="0"/>
                <a:cs typeface="Arial" panose="020B0604020202020204" pitchFamily="34" charset="0"/>
              </a:rPr>
              <a:t>4</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184760"/>
            <a:ext cx="8012800" cy="461665"/>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Work in groups. Discuss and answer the questions. </a:t>
            </a:r>
          </a:p>
        </p:txBody>
      </p:sp>
      <p:sp>
        <p:nvSpPr>
          <p:cNvPr id="92" name="TextBox 91"/>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Listening</a:t>
            </a:r>
          </a:p>
        </p:txBody>
      </p:sp>
      <p:grpSp>
        <p:nvGrpSpPr>
          <p:cNvPr id="8" name="Group 7"/>
          <p:cNvGrpSpPr/>
          <p:nvPr/>
        </p:nvGrpSpPr>
        <p:grpSpPr>
          <a:xfrm>
            <a:off x="3842661" y="2130848"/>
            <a:ext cx="5170714" cy="3744685"/>
            <a:chOff x="43543" y="2956211"/>
            <a:chExt cx="9056914" cy="3744685"/>
          </a:xfrm>
        </p:grpSpPr>
        <p:sp>
          <p:nvSpPr>
            <p:cNvPr id="9" name="Rounded Rectangle 8"/>
            <p:cNvSpPr/>
            <p:nvPr/>
          </p:nvSpPr>
          <p:spPr>
            <a:xfrm>
              <a:off x="43543" y="2956211"/>
              <a:ext cx="9056914" cy="3744685"/>
            </a:xfrm>
            <a:prstGeom prst="roundRect">
              <a:avLst/>
            </a:prstGeom>
            <a:no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79676" y="3856896"/>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0562" y="4478227"/>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7037" y="5087369"/>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7037" y="5723210"/>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7037" y="6349468"/>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201890" y="2551951"/>
            <a:ext cx="5226056" cy="479133"/>
            <a:chOff x="620489" y="3127392"/>
            <a:chExt cx="5226056" cy="479133"/>
          </a:xfrm>
        </p:grpSpPr>
        <p:sp>
          <p:nvSpPr>
            <p:cNvPr id="19" name="TextBox 18"/>
            <p:cNvSpPr txBox="1"/>
            <p:nvPr/>
          </p:nvSpPr>
          <p:spPr>
            <a:xfrm>
              <a:off x="933229" y="3127392"/>
              <a:ext cx="4913316" cy="461665"/>
            </a:xfrm>
            <a:prstGeom prst="rect">
              <a:avLst/>
            </a:prstGeom>
            <a:noFill/>
          </p:spPr>
          <p:txBody>
            <a:bodyPr wrap="square" rtlCol="0">
              <a:spAutoFit/>
            </a:bodyPr>
            <a:lstStyle/>
            <a:p>
              <a:r>
                <a:rPr lang="en-US" sz="2400"/>
                <a:t>Where is Bangkok?</a:t>
              </a:r>
              <a:endParaRPr lang="en-US" sz="2400" i="1"/>
            </a:p>
          </p:txBody>
        </p:sp>
        <p:sp>
          <p:nvSpPr>
            <p:cNvPr id="20" name="TextBox 19"/>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1.</a:t>
              </a:r>
            </a:p>
          </p:txBody>
        </p:sp>
      </p:grpSp>
      <p:grpSp>
        <p:nvGrpSpPr>
          <p:cNvPr id="24" name="Group 23"/>
          <p:cNvGrpSpPr/>
          <p:nvPr/>
        </p:nvGrpSpPr>
        <p:grpSpPr>
          <a:xfrm>
            <a:off x="4201890" y="3782873"/>
            <a:ext cx="5226056" cy="479133"/>
            <a:chOff x="620489" y="3127392"/>
            <a:chExt cx="5226056" cy="479133"/>
          </a:xfrm>
        </p:grpSpPr>
        <p:sp>
          <p:nvSpPr>
            <p:cNvPr id="25" name="TextBox 24"/>
            <p:cNvSpPr txBox="1"/>
            <p:nvPr/>
          </p:nvSpPr>
          <p:spPr>
            <a:xfrm>
              <a:off x="933229" y="3127392"/>
              <a:ext cx="4913316" cy="461665"/>
            </a:xfrm>
            <a:prstGeom prst="rect">
              <a:avLst/>
            </a:prstGeom>
            <a:noFill/>
          </p:spPr>
          <p:txBody>
            <a:bodyPr wrap="square" rtlCol="0">
              <a:spAutoFit/>
            </a:bodyPr>
            <a:lstStyle/>
            <a:p>
              <a:r>
                <a:rPr lang="en-US" sz="2400"/>
                <a:t>What is Bangkok famous for?</a:t>
              </a:r>
              <a:endParaRPr lang="en-US" sz="2400" i="1"/>
            </a:p>
          </p:txBody>
        </p:sp>
        <p:sp>
          <p:nvSpPr>
            <p:cNvPr id="26" name="TextBox 25"/>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2.</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59" y="1852149"/>
            <a:ext cx="3363408" cy="2241756"/>
          </a:xfrm>
          <a:prstGeom prst="round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6660"/>
          <a:stretch/>
        </p:blipFill>
        <p:spPr>
          <a:xfrm>
            <a:off x="182803" y="4188600"/>
            <a:ext cx="3383564" cy="2212196"/>
          </a:xfrm>
          <a:prstGeom prst="roundRect">
            <a:avLst/>
          </a:prstGeom>
        </p:spPr>
      </p:pic>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89060"/>
            <a:ext cx="7608482"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a:t>
            </a:r>
          </a:p>
        </p:txBody>
      </p:sp>
      <p:sp>
        <p:nvSpPr>
          <p:cNvPr id="21" name="Rectangle 20"/>
          <p:cNvSpPr/>
          <p:nvPr/>
        </p:nvSpPr>
        <p:spPr>
          <a:xfrm>
            <a:off x="2986301" y="4496864"/>
            <a:ext cx="4572000" cy="369332"/>
          </a:xfrm>
          <a:prstGeom prst="rect">
            <a:avLst/>
          </a:prstGeom>
        </p:spPr>
        <p:txBody>
          <a:bodyP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553365467"/>
              </p:ext>
            </p:extLst>
          </p:nvPr>
        </p:nvGraphicFramePr>
        <p:xfrm>
          <a:off x="718457" y="2082800"/>
          <a:ext cx="7707085" cy="3444240"/>
        </p:xfrm>
        <a:graphic>
          <a:graphicData uri="http://schemas.openxmlformats.org/drawingml/2006/table">
            <a:tbl>
              <a:tblPr firstRow="1" bandRow="1">
                <a:tableStyleId>{00A15C55-8517-42AA-B614-E9B94910E393}</a:tableStyleId>
              </a:tblPr>
              <a:tblGrid>
                <a:gridCol w="718456">
                  <a:extLst>
                    <a:ext uri="{9D8B030D-6E8A-4147-A177-3AD203B41FA5}">
                      <a16:colId xmlns:a16="http://schemas.microsoft.com/office/drawing/2014/main" val="20000"/>
                    </a:ext>
                  </a:extLst>
                </a:gridCol>
                <a:gridCol w="5159829">
                  <a:extLst>
                    <a:ext uri="{9D8B030D-6E8A-4147-A177-3AD203B41FA5}">
                      <a16:colId xmlns:a16="http://schemas.microsoft.com/office/drawing/2014/main" val="20001"/>
                    </a:ext>
                  </a:extLst>
                </a:gridCol>
                <a:gridCol w="957942">
                  <a:extLst>
                    <a:ext uri="{9D8B030D-6E8A-4147-A177-3AD203B41FA5}">
                      <a16:colId xmlns:a16="http://schemas.microsoft.com/office/drawing/2014/main" val="20002"/>
                    </a:ext>
                  </a:extLst>
                </a:gridCol>
                <a:gridCol w="870858">
                  <a:extLst>
                    <a:ext uri="{9D8B030D-6E8A-4147-A177-3AD203B41FA5}">
                      <a16:colId xmlns:a16="http://schemas.microsoft.com/office/drawing/2014/main" val="20003"/>
                    </a:ext>
                  </a:extLst>
                </a:gridCol>
              </a:tblGrid>
              <a:tr h="370840">
                <a:tc>
                  <a:txBody>
                    <a:bodyPr/>
                    <a:lstStyle/>
                    <a:p>
                      <a:pPr algn="ctr"/>
                      <a:endParaRPr lang="en-US" sz="2800" dirty="0"/>
                    </a:p>
                  </a:txBody>
                  <a:tcPr/>
                </a:tc>
                <a:tc>
                  <a:txBody>
                    <a:bodyPr/>
                    <a:lstStyle/>
                    <a:p>
                      <a:endParaRPr lang="en-US" sz="2800" dirty="0"/>
                    </a:p>
                  </a:txBody>
                  <a:tcPr/>
                </a:tc>
                <a:tc>
                  <a:txBody>
                    <a:bodyPr/>
                    <a:lstStyle/>
                    <a:p>
                      <a:pPr algn="ctr"/>
                      <a:r>
                        <a:rPr lang="en-US" sz="2800" b="1" dirty="0">
                          <a:solidFill>
                            <a:schemeClr val="bg1"/>
                          </a:solidFill>
                        </a:rPr>
                        <a:t>T</a:t>
                      </a:r>
                    </a:p>
                  </a:txBody>
                  <a:tcPr/>
                </a:tc>
                <a:tc>
                  <a:txBody>
                    <a:bodyPr/>
                    <a:lstStyle/>
                    <a:p>
                      <a:pPr algn="ctr"/>
                      <a:r>
                        <a:rPr lang="en-US" sz="2800" b="1" dirty="0">
                          <a:solidFill>
                            <a:schemeClr val="bg1"/>
                          </a:solidFill>
                        </a:rPr>
                        <a:t>F</a:t>
                      </a:r>
                    </a:p>
                  </a:txBody>
                  <a:tcPr/>
                </a:tc>
                <a:extLst>
                  <a:ext uri="{0D108BD9-81ED-4DB2-BD59-A6C34878D82A}">
                    <a16:rowId xmlns:a16="http://schemas.microsoft.com/office/drawing/2014/main" val="10000"/>
                  </a:ext>
                </a:extLst>
              </a:tr>
              <a:tr h="370840">
                <a:tc>
                  <a:txBody>
                    <a:bodyPr/>
                    <a:lstStyle/>
                    <a:p>
                      <a:pPr algn="ctr"/>
                      <a:r>
                        <a:rPr lang="en-US" sz="2800" b="1">
                          <a:solidFill>
                            <a:srgbClr val="0070C0"/>
                          </a:solidFill>
                        </a:rPr>
                        <a:t>1.</a:t>
                      </a:r>
                    </a:p>
                  </a:txBody>
                  <a:tcPr/>
                </a:tc>
                <a:tc>
                  <a:txBody>
                    <a:bodyPr/>
                    <a:lstStyle/>
                    <a:p>
                      <a:pPr algn="l"/>
                      <a:r>
                        <a:rPr lang="en-US" sz="2800"/>
                        <a:t>Bangkok</a:t>
                      </a:r>
                      <a:r>
                        <a:rPr lang="en-US" sz="2800" baseline="0"/>
                        <a:t> is famous for palace.</a:t>
                      </a:r>
                      <a:endParaRPr lang="en-US" sz="2800"/>
                    </a:p>
                  </a:txBody>
                  <a:tcPr/>
                </a:tc>
                <a:tc>
                  <a:txBody>
                    <a:bodyPr/>
                    <a:lstStyle/>
                    <a:p>
                      <a:endParaRPr lang="en-US" sz="2800" dirty="0"/>
                    </a:p>
                  </a:txBody>
                  <a:tcPr/>
                </a:tc>
                <a:tc>
                  <a:txBody>
                    <a:bodyPr/>
                    <a:lstStyle/>
                    <a:p>
                      <a:endParaRPr lang="en-US" sz="2800"/>
                    </a:p>
                  </a:txBody>
                  <a:tcPr/>
                </a:tc>
                <a:extLst>
                  <a:ext uri="{0D108BD9-81ED-4DB2-BD59-A6C34878D82A}">
                    <a16:rowId xmlns:a16="http://schemas.microsoft.com/office/drawing/2014/main" val="10001"/>
                  </a:ext>
                </a:extLst>
              </a:tr>
              <a:tr h="370840">
                <a:tc>
                  <a:txBody>
                    <a:bodyPr/>
                    <a:lstStyle/>
                    <a:p>
                      <a:pPr algn="ctr"/>
                      <a:r>
                        <a:rPr lang="en-US" sz="2800" b="1">
                          <a:solidFill>
                            <a:srgbClr val="0070C0"/>
                          </a:solidFill>
                        </a:rPr>
                        <a:t>2.</a:t>
                      </a:r>
                    </a:p>
                  </a:txBody>
                  <a:tcPr/>
                </a:tc>
                <a:tc>
                  <a:txBody>
                    <a:bodyPr/>
                    <a:lstStyle/>
                    <a:p>
                      <a:pPr algn="l"/>
                      <a:r>
                        <a:rPr lang="en-US" sz="2800"/>
                        <a:t>Things at Chatuchak</a:t>
                      </a:r>
                      <a:r>
                        <a:rPr lang="en-US" sz="2800" baseline="0"/>
                        <a:t> market are expensive.</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2"/>
                  </a:ext>
                </a:extLst>
              </a:tr>
              <a:tr h="370840">
                <a:tc>
                  <a:txBody>
                    <a:bodyPr/>
                    <a:lstStyle/>
                    <a:p>
                      <a:pPr algn="ctr"/>
                      <a:r>
                        <a:rPr lang="en-US" sz="2800" b="1">
                          <a:solidFill>
                            <a:srgbClr val="0070C0"/>
                          </a:solidFill>
                        </a:rPr>
                        <a:t>3.</a:t>
                      </a:r>
                    </a:p>
                  </a:txBody>
                  <a:tcPr/>
                </a:tc>
                <a:tc>
                  <a:txBody>
                    <a:bodyPr/>
                    <a:lstStyle/>
                    <a:p>
                      <a:pPr algn="l"/>
                      <a:r>
                        <a:rPr lang="en-US" sz="2800"/>
                        <a:t>The floating market</a:t>
                      </a:r>
                      <a:r>
                        <a:rPr lang="en-US" sz="2800" baseline="0"/>
                        <a:t> is on the sea.</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3"/>
                  </a:ext>
                </a:extLst>
              </a:tr>
              <a:tr h="370840">
                <a:tc>
                  <a:txBody>
                    <a:bodyPr/>
                    <a:lstStyle/>
                    <a:p>
                      <a:pPr algn="ctr"/>
                      <a:r>
                        <a:rPr lang="en-US" sz="2800" b="1">
                          <a:solidFill>
                            <a:srgbClr val="0070C0"/>
                          </a:solidFill>
                        </a:rPr>
                        <a:t>4.</a:t>
                      </a:r>
                    </a:p>
                  </a:txBody>
                  <a:tcPr/>
                </a:tc>
                <a:tc>
                  <a:txBody>
                    <a:bodyPr/>
                    <a:lstStyle/>
                    <a:p>
                      <a:pPr algn="l"/>
                      <a:r>
                        <a:rPr lang="en-US" sz="2800" dirty="0"/>
                        <a:t>You can find food stalls all around</a:t>
                      </a:r>
                      <a:r>
                        <a:rPr lang="en-US" sz="2800" baseline="0" dirty="0"/>
                        <a:t> Bangkok.</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10004"/>
                  </a:ext>
                </a:extLst>
              </a:tr>
            </a:tbl>
          </a:graphicData>
        </a:graphic>
      </p:graphicFrame>
      <p:pic>
        <p:nvPicPr>
          <p:cNvPr id="3" name="B2_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6006" y="189060"/>
            <a:ext cx="492443" cy="492443"/>
          </a:xfrm>
          <a:prstGeom prst="rect">
            <a:avLst/>
          </a:prstGeom>
        </p:spPr>
      </p:pic>
      <p:sp>
        <p:nvSpPr>
          <p:cNvPr id="4" name="TextBox 3"/>
          <p:cNvSpPr txBox="1"/>
          <p:nvPr/>
        </p:nvSpPr>
        <p:spPr>
          <a:xfrm>
            <a:off x="6788937" y="4716963"/>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9" name="TextBox 8"/>
          <p:cNvSpPr txBox="1"/>
          <p:nvPr/>
        </p:nvSpPr>
        <p:spPr>
          <a:xfrm>
            <a:off x="7739742" y="2585805"/>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 name="TextBox 9"/>
          <p:cNvSpPr txBox="1"/>
          <p:nvPr/>
        </p:nvSpPr>
        <p:spPr>
          <a:xfrm>
            <a:off x="7732893" y="3259887"/>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1" name="TextBox 10"/>
          <p:cNvSpPr txBox="1"/>
          <p:nvPr/>
        </p:nvSpPr>
        <p:spPr>
          <a:xfrm>
            <a:off x="7718449" y="4035199"/>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2" name="Oval 11">
            <a:hlinkClick r:id="rId7" action="ppaction://hlinksldjump"/>
            <a:extLst>
              <a:ext uri="{FF2B5EF4-FFF2-40B4-BE49-F238E27FC236}">
                <a16:creationId xmlns:a16="http://schemas.microsoft.com/office/drawing/2014/main" id="{AADD3D59-1A58-4F2F-BA01-E09D5F5C2CDA}"/>
              </a:ext>
            </a:extLst>
          </p:cNvPr>
          <p:cNvSpPr/>
          <p:nvPr/>
        </p:nvSpPr>
        <p:spPr>
          <a:xfrm>
            <a:off x="8635879" y="2726295"/>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3" name="Oval 12">
            <a:hlinkClick r:id="rId8" action="ppaction://hlinksldjump"/>
            <a:extLst>
              <a:ext uri="{FF2B5EF4-FFF2-40B4-BE49-F238E27FC236}">
                <a16:creationId xmlns:a16="http://schemas.microsoft.com/office/drawing/2014/main" id="{B209FC6A-86D7-4CA9-A942-F996BB74EAD8}"/>
              </a:ext>
            </a:extLst>
          </p:cNvPr>
          <p:cNvSpPr/>
          <p:nvPr/>
        </p:nvSpPr>
        <p:spPr>
          <a:xfrm>
            <a:off x="8635879" y="3437752"/>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4" name="Oval 13">
            <a:hlinkClick r:id="rId9" action="ppaction://hlinksldjump"/>
            <a:extLst>
              <a:ext uri="{FF2B5EF4-FFF2-40B4-BE49-F238E27FC236}">
                <a16:creationId xmlns:a16="http://schemas.microsoft.com/office/drawing/2014/main" id="{E18F2F81-333C-4222-B506-3AA9870BF4EB}"/>
              </a:ext>
            </a:extLst>
          </p:cNvPr>
          <p:cNvSpPr/>
          <p:nvPr/>
        </p:nvSpPr>
        <p:spPr>
          <a:xfrm>
            <a:off x="8635879" y="4149209"/>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5" name="Oval 14">
            <a:hlinkClick r:id="rId10" action="ppaction://hlinksldjump"/>
            <a:extLst>
              <a:ext uri="{FF2B5EF4-FFF2-40B4-BE49-F238E27FC236}">
                <a16:creationId xmlns:a16="http://schemas.microsoft.com/office/drawing/2014/main" id="{FC41D8CA-2595-492D-ABAF-EB47FB25E23F}"/>
              </a:ext>
            </a:extLst>
          </p:cNvPr>
          <p:cNvSpPr/>
          <p:nvPr/>
        </p:nvSpPr>
        <p:spPr>
          <a:xfrm>
            <a:off x="8635879" y="4860666"/>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61008" fill="hold"/>
                                        <p:tgtEl>
                                          <p:spTgt spid="3"/>
                                        </p:tgtEl>
                                      </p:cBhvr>
                                    </p:cmd>
                                  </p:childTnLst>
                                </p:cTn>
                              </p:par>
                            </p:childTnLst>
                          </p:cTn>
                        </p:par>
                      </p:childTnLst>
                    </p:cTn>
                  </p:par>
                </p:childTnLst>
              </p:cTn>
              <p:nextCondLst>
                <p:cond evt="onClick" delay="0">
                  <p:tgtEl>
                    <p:spTgt spid="3"/>
                  </p:tgtEl>
                </p:cond>
              </p:nextCondLst>
            </p:seq>
            <p:audio>
              <p:cMediaNode vol="100000">
                <p:cTn id="36" fill="hold" display="0">
                  <p:stCondLst>
                    <p:cond delay="indefinite"/>
                  </p:stCondLst>
                  <p:endCondLst>
                    <p:cond evt="onStopAudio" delay="0">
                      <p:tgtEl>
                        <p:sldTgt/>
                      </p:tgtEl>
                    </p:cond>
                  </p:endCondLst>
                </p:cTn>
                <p:tgtEl>
                  <p:spTgt spid="3"/>
                </p:tgtEl>
              </p:cMediaNode>
            </p:audio>
          </p:childTnLst>
        </p:cTn>
      </p:par>
    </p:tnLst>
    <p:bldLst>
      <p:bldP spid="4" grpId="0"/>
      <p:bldP spid="9" grpId="0"/>
      <p:bldP spid="10" grpId="0"/>
      <p:bldP spid="11" grpId="0"/>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b="1" i="0" dirty="0">
                <a:solidFill>
                  <a:srgbClr val="008000"/>
                </a:solidFill>
                <a:effectLst/>
              </a:rPr>
              <a:t>Bangkok is famous for its markets and street food.</a:t>
            </a:r>
            <a:r>
              <a:rPr lang="en-US" sz="2800" dirty="0"/>
              <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16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a:r>
            <a:r>
              <a:rPr lang="en-US" sz="2800" b="1" i="0" dirty="0">
                <a:solidFill>
                  <a:srgbClr val="008000"/>
                </a:solidFill>
                <a:effectLst/>
              </a:rPr>
              <a:t>at cheap prices</a:t>
            </a:r>
            <a:r>
              <a:rPr lang="en-US" sz="2800" b="0" i="0" dirty="0">
                <a:solidFill>
                  <a:srgbClr val="333333"/>
                </a:solidFill>
                <a:effectLst/>
              </a:rPr>
              <a:t>.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117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a:t>
            </a:r>
            <a:r>
              <a:rPr lang="en-US" sz="2800" b="1" i="0" dirty="0">
                <a:solidFill>
                  <a:srgbClr val="008000"/>
                </a:solidFill>
                <a:effectLst/>
              </a:rPr>
              <a:t>the floating market on the river</a:t>
            </a:r>
            <a:r>
              <a:rPr lang="en-US" sz="2800" i="0" dirty="0">
                <a:effectLst/>
              </a:rPr>
              <a:t>.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5061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r>
              <a:rPr lang="en-US" sz="2800" dirty="0"/>
              <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a:t>
            </a:r>
            <a:r>
              <a:rPr lang="en-US" sz="2800" b="1" i="0" dirty="0">
                <a:solidFill>
                  <a:srgbClr val="008000"/>
                </a:solidFill>
                <a:effectLst/>
              </a:rPr>
              <a:t>It’s easy to find food stalls all around Bangkok</a:t>
            </a:r>
            <a:r>
              <a:rPr lang="en-US" sz="2800" i="0" dirty="0">
                <a:effectLst/>
              </a:rPr>
              <a:t>,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1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915</TotalTime>
  <Words>418</Words>
  <Application>Microsoft Office PowerPoint</Application>
  <PresentationFormat>On-screen Show (4:3)</PresentationFormat>
  <Paragraphs>89</Paragraphs>
  <Slides>18</Slides>
  <Notes>0</Notes>
  <HiddenSlides>9</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Comic Sans MS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Hoai Linh</cp:lastModifiedBy>
  <cp:revision>76</cp:revision>
  <dcterms:created xsi:type="dcterms:W3CDTF">2020-12-09T02:04:09Z</dcterms:created>
  <dcterms:modified xsi:type="dcterms:W3CDTF">2023-07-07T10:11:27Z</dcterms:modified>
</cp:coreProperties>
</file>