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567" r:id="rId3"/>
    <p:sldId id="568" r:id="rId4"/>
    <p:sldId id="569" r:id="rId5"/>
    <p:sldId id="570" r:id="rId6"/>
    <p:sldId id="571" r:id="rId7"/>
    <p:sldId id="572" r:id="rId8"/>
    <p:sldId id="573" r:id="rId9"/>
    <p:sldId id="574" r:id="rId10"/>
    <p:sldId id="575" r:id="rId11"/>
    <p:sldId id="576" r:id="rId12"/>
    <p:sldId id="577" r:id="rId13"/>
    <p:sldId id="5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A52A-B7C4-4479-BDCE-D56F353E9BEF}"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280E9-E9DA-4C59-AE8C-B1870E5D9495}" type="slidenum">
              <a:rPr lang="en-US" smtClean="0"/>
              <a:t>‹#›</a:t>
            </a:fld>
            <a:endParaRPr lang="en-US"/>
          </a:p>
        </p:txBody>
      </p:sp>
    </p:spTree>
    <p:extLst>
      <p:ext uri="{BB962C8B-B14F-4D97-AF65-F5344CB8AC3E}">
        <p14:creationId xmlns:p14="http://schemas.microsoft.com/office/powerpoint/2010/main" val="10744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1EAA3A0-03DD-42A7-8858-02097ACA36BD}" type="datetimeFigureOut">
              <a:rPr lang="en-US" smtClean="0"/>
              <a:t>9/1/2023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6040886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541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6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87789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1EAA3A0-03DD-42A7-8858-02097ACA36BD}" type="datetimeFigureOut">
              <a:rPr lang="en-US" smtClean="0"/>
              <a:t>9/1/2023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107659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A3A0-03DD-42A7-8858-02097ACA36BD}"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804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97719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AA3A0-03DD-42A7-8858-02097ACA36BD}"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62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A3A0-03DD-42A7-8858-02097ACA36BD}"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35632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1EAA3A0-03DD-42A7-8858-02097ACA36BD}" type="datetimeFigureOut">
              <a:rPr lang="en-US" smtClean="0"/>
              <a:t>9/1/2023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37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1EAA3A0-03DD-42A7-8858-02097ACA36BD}" type="datetimeFigureOut">
              <a:rPr lang="en-US" smtClean="0"/>
              <a:t>9/1/2023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623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1EAA3A0-03DD-42A7-8858-02097ACA36BD}" type="datetimeFigureOut">
              <a:rPr lang="en-US" smtClean="0"/>
              <a:t>9/1/2023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115862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93D0-CE91-45F5-966D-EFBA5D27F11F}"/>
              </a:ext>
            </a:extLst>
          </p:cNvPr>
          <p:cNvSpPr>
            <a:spLocks noGrp="1"/>
          </p:cNvSpPr>
          <p:nvPr>
            <p:ph type="ctrTitle"/>
          </p:nvPr>
        </p:nvSpPr>
        <p:spPr>
          <a:xfrm>
            <a:off x="1636295" y="1695451"/>
            <a:ext cx="9144000" cy="1349407"/>
          </a:xfrm>
          <a:noFill/>
        </p:spPr>
        <p:txBody>
          <a:bodyPr anchor="ctr">
            <a:normAutofit/>
          </a:bodyPr>
          <a:lstStyle/>
          <a:p>
            <a:pPr>
              <a:lnSpc>
                <a:spcPct val="150000"/>
              </a:lnSpc>
            </a:pPr>
            <a:r>
              <a:rPr lang="en-US" sz="3600" dirty="0" err="1">
                <a:solidFill>
                  <a:srgbClr val="080808"/>
                </a:solidFill>
                <a:latin typeface="Times New Roman" panose="02020603050405020304" pitchFamily="18" charset="0"/>
                <a:cs typeface="Times New Roman" panose="02020603050405020304" pitchFamily="18" charset="0"/>
              </a:rPr>
              <a:t>Tiết</a:t>
            </a:r>
            <a:r>
              <a:rPr lang="en-US" sz="3600" dirty="0">
                <a:solidFill>
                  <a:srgbClr val="080808"/>
                </a:solidFill>
                <a:latin typeface="Times New Roman" panose="02020603050405020304" pitchFamily="18" charset="0"/>
                <a:cs typeface="Times New Roman" panose="02020603050405020304" pitchFamily="18" charset="0"/>
              </a:rPr>
              <a:t> - </a:t>
            </a:r>
            <a:r>
              <a:rPr lang="vi-VN" sz="3600" dirty="0">
                <a:solidFill>
                  <a:srgbClr val="080808"/>
                </a:solidFill>
                <a:latin typeface="Times New Roman" panose="02020603050405020304" pitchFamily="18" charset="0"/>
                <a:cs typeface="Times New Roman" panose="02020603050405020304" pitchFamily="18" charset="0"/>
              </a:rPr>
              <a:t>Bài </a:t>
            </a:r>
            <a:r>
              <a:rPr lang="en-US" sz="3600" dirty="0">
                <a:solidFill>
                  <a:srgbClr val="080808"/>
                </a:solidFill>
                <a:latin typeface="Times New Roman" panose="02020603050405020304" pitchFamily="18" charset="0"/>
                <a:cs typeface="Times New Roman" panose="02020603050405020304" pitchFamily="18" charset="0"/>
              </a:rPr>
              <a:t>37</a:t>
            </a:r>
            <a:r>
              <a:rPr lang="vi-VN" sz="3600" dirty="0">
                <a:solidFill>
                  <a:srgbClr val="080808"/>
                </a:solidFill>
                <a:latin typeface="Times New Roman" panose="02020603050405020304" pitchFamily="18" charset="0"/>
                <a:cs typeface="Times New Roman" panose="02020603050405020304" pitchFamily="18" charset="0"/>
              </a:rPr>
              <a:t>. </a:t>
            </a:r>
            <a:r>
              <a:rPr lang="en-US" sz="3600" dirty="0">
                <a:solidFill>
                  <a:srgbClr val="080808"/>
                </a:solidFill>
                <a:latin typeface="Times New Roman" panose="02020603050405020304" pitchFamily="18" charset="0"/>
                <a:cs typeface="Times New Roman" panose="02020603050405020304" pitchFamily="18" charset="0"/>
              </a:rPr>
              <a:t>SINH SẢN Ở NGƯỜI</a:t>
            </a:r>
          </a:p>
        </p:txBody>
      </p:sp>
      <p:sp>
        <p:nvSpPr>
          <p:cNvPr id="5" name="Subtitle 4">
            <a:extLst>
              <a:ext uri="{FF2B5EF4-FFF2-40B4-BE49-F238E27FC236}">
                <a16:creationId xmlns:a16="http://schemas.microsoft.com/office/drawing/2014/main" id="{2A4C04CD-CE1D-0DC3-3DE1-8D361F4D6DB9}"/>
              </a:ext>
            </a:extLst>
          </p:cNvPr>
          <p:cNvSpPr>
            <a:spLocks noGrp="1"/>
          </p:cNvSpPr>
          <p:nvPr>
            <p:ph type="subTitle" idx="1"/>
          </p:nvPr>
        </p:nvSpPr>
        <p:spPr/>
        <p:txBody>
          <a:bodyPr/>
          <a:lstStyle/>
          <a:p>
            <a:endParaRPr lang="en-US"/>
          </a:p>
        </p:txBody>
      </p:sp>
      <p:pic>
        <p:nvPicPr>
          <p:cNvPr id="2052" name="Picture 4" descr="Sức khỏe sinh sản - Trường Đại học Quốc tế Hồng Bàng">
            <a:extLst>
              <a:ext uri="{FF2B5EF4-FFF2-40B4-BE49-F238E27FC236}">
                <a16:creationId xmlns:a16="http://schemas.microsoft.com/office/drawing/2014/main" id="{6E752847-1A3E-9450-B531-57913133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4737"/>
            <a:ext cx="5344998" cy="37133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ài 47. Điều khiển sinh sản ở động vật và sinh đẻ có kế hoạch ở người -  Hoc24">
            <a:extLst>
              <a:ext uri="{FF2B5EF4-FFF2-40B4-BE49-F238E27FC236}">
                <a16:creationId xmlns:a16="http://schemas.microsoft.com/office/drawing/2014/main" id="{574CAD26-AC13-664E-9533-0D01AC13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416" y="3044178"/>
            <a:ext cx="6616584" cy="38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95AE-54C6-04E0-0F45-C770430D975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42E603D9-A72E-5480-469E-7D3D0A2D3825}"/>
              </a:ext>
            </a:extLst>
          </p:cNvPr>
          <p:cNvGraphicFramePr>
            <a:graphicFrameLocks noGrp="1"/>
          </p:cNvGraphicFramePr>
          <p:nvPr>
            <p:ph idx="1"/>
            <p:extLst>
              <p:ext uri="{D42A27DB-BD31-4B8C-83A1-F6EECF244321}">
                <p14:modId xmlns:p14="http://schemas.microsoft.com/office/powerpoint/2010/main" val="1116873845"/>
              </p:ext>
            </p:extLst>
          </p:nvPr>
        </p:nvGraphicFramePr>
        <p:xfrm>
          <a:off x="0" y="282804"/>
          <a:ext cx="12191999" cy="6575195"/>
        </p:xfrm>
        <a:graphic>
          <a:graphicData uri="http://schemas.openxmlformats.org/drawingml/2006/table">
            <a:tbl>
              <a:tblPr firstRow="1" firstCol="1" bandRow="1">
                <a:tableStyleId>{5C22544A-7EE6-4342-B048-85BDC9FD1C3A}</a:tableStyleId>
              </a:tblPr>
              <a:tblGrid>
                <a:gridCol w="12191999">
                  <a:extLst>
                    <a:ext uri="{9D8B030D-6E8A-4147-A177-3AD203B41FA5}">
                      <a16:colId xmlns:a16="http://schemas.microsoft.com/office/drawing/2014/main" val="2418876054"/>
                    </a:ext>
                  </a:extLst>
                </a:gridCol>
              </a:tblGrid>
              <a:tr h="6575195">
                <a:tc>
                  <a:txBody>
                    <a:bodyPr/>
                    <a:lstStyle/>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1: </a:t>
                      </a:r>
                      <a:r>
                        <a:rPr lang="vi-VN" sz="1800" dirty="0">
                          <a:solidFill>
                            <a:schemeClr val="tx1"/>
                          </a:solidFill>
                          <a:effectLst/>
                          <a:latin typeface="Times New Roman" panose="02020603050405020304" pitchFamily="18" charset="0"/>
                          <a:cs typeface="Times New Roman" panose="02020603050405020304" pitchFamily="18" charset="0"/>
                        </a:rPr>
                        <a:t>Nêu ví dụ bệnh lây truyền qua đường sinh dục và cách phòng tránh.</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Ví dụ bệnh lây truyền qua đường sinh dục như: HIV/AIDS, bệnh lậu, giang mai, sùi mào gà, viêm gan B,…</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Cách phòng tránh bệnh lây truyền qua đường sinh dục: Cần quan hệ tình dục an toàn, sử dụng bao cao su khi quan hệ tình dục, tiêm vaccine phòng bệnh, khám phụ khoa định kì, không dùng chung các vật dụng dính máu hoặc dịch cơ thể và đến ngay cơ sở y tế khi có dấu hiệu bất thường ở cơ quan sinh dục.</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2: </a:t>
                      </a:r>
                      <a:r>
                        <a:rPr lang="vi-VN" sz="1800" dirty="0">
                          <a:solidFill>
                            <a:schemeClr val="tx1"/>
                          </a:solidFill>
                          <a:effectLst/>
                          <a:latin typeface="Times New Roman" panose="02020603050405020304" pitchFamily="18" charset="0"/>
                          <a:cs typeface="Times New Roman" panose="02020603050405020304" pitchFamily="18" charset="0"/>
                        </a:rPr>
                        <a:t>Nêu ý nghĩa của mỗi biện pháp </a:t>
                      </a:r>
                      <a:r>
                        <a:rPr lang="en-US" sz="1800" dirty="0" err="1">
                          <a:solidFill>
                            <a:schemeClr val="tx1"/>
                          </a:solidFill>
                          <a:effectLst/>
                          <a:latin typeface="Times New Roman" panose="02020603050405020304" pitchFamily="18" charset="0"/>
                          <a:cs typeface="Times New Roman" panose="02020603050405020304" pitchFamily="18" charset="0"/>
                        </a:rPr>
                        <a:t>bảo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vệ</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sức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khỏe</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sinh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sản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vị</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thành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niên</a:t>
                      </a:r>
                      <a:r>
                        <a:rPr lang="en-US" sz="1800" dirty="0">
                          <a:solidFill>
                            <a:schemeClr val="tx1"/>
                          </a:solidFill>
                          <a:effectLst/>
                          <a:latin typeface="Times New Roman" panose="02020603050405020304" pitchFamily="18" charset="0"/>
                          <a:cs typeface="Times New Roman" panose="02020603050405020304" pitchFamily="18" charset="0"/>
                        </a:rPr>
                        <a:t> ở </a:t>
                      </a:r>
                      <a:r>
                        <a:rPr lang="en-US" sz="1800" dirty="0" err="1">
                          <a:solidFill>
                            <a:schemeClr val="tx1"/>
                          </a:solidFill>
                          <a:effectLst/>
                          <a:latin typeface="Times New Roman" panose="02020603050405020304" pitchFamily="18" charset="0"/>
                          <a:cs typeface="Times New Roman" panose="02020603050405020304" pitchFamily="18" charset="0"/>
                        </a:rPr>
                        <a:t>hình</a:t>
                      </a:r>
                      <a:r>
                        <a:rPr lang="en-US" sz="1800" dirty="0">
                          <a:solidFill>
                            <a:schemeClr val="tx1"/>
                          </a:solidFill>
                          <a:effectLst/>
                          <a:latin typeface="Times New Roman" panose="02020603050405020304" pitchFamily="18" charset="0"/>
                          <a:cs typeface="Times New Roman" panose="02020603050405020304" pitchFamily="18" charset="0"/>
                        </a:rPr>
                        <a:t> 37.6.</a:t>
                      </a:r>
                    </a:p>
                    <a:p>
                      <a:pPr marL="342900" marR="30480" lvl="0" indent="-342900" fontAlgn="base">
                        <a:lnSpc>
                          <a:spcPct val="107000"/>
                        </a:lnSpc>
                        <a:spcBef>
                          <a:spcPts val="600"/>
                        </a:spcBef>
                        <a:spcAft>
                          <a:spcPts val="6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cs typeface="Times New Roman" panose="02020603050405020304" pitchFamily="18" charset="0"/>
                        </a:rPr>
                        <a:t>Giúp vị thành niên chủ động, có quyết định và hành vi đúng về sức khỏe sinh sản.</a:t>
                      </a:r>
                      <a:endParaRPr lang="en-US" sz="1800" u="none" strike="noStrike" dirty="0">
                        <a:effectLst/>
                        <a:uFill>
                          <a:solidFill>
                            <a:srgbClr val="000000"/>
                          </a:solidFill>
                        </a:uFill>
                        <a:latin typeface="Times New Roman" panose="02020603050405020304" pitchFamily="18" charset="0"/>
                        <a:cs typeface="Times New Roman" panose="02020603050405020304" pitchFamily="18" charset="0"/>
                      </a:endParaRPr>
                    </a:p>
                    <a:p>
                      <a:pPr marL="342900" marR="30480" lvl="0" indent="-342900" fontAlgn="base">
                        <a:lnSpc>
                          <a:spcPct val="107000"/>
                        </a:lnSpc>
                        <a:spcBef>
                          <a:spcPts val="600"/>
                        </a:spcBef>
                        <a:spcAft>
                          <a:spcPts val="6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cs typeface="Times New Roman" panose="02020603050405020304" pitchFamily="18" charset="0"/>
                        </a:rPr>
                        <a:t>Giúp nâng cao sức đề kháng cho cơ thể.</a:t>
                      </a:r>
                      <a:endParaRPr lang="en-US" sz="1800" u="none" strike="noStrike" dirty="0">
                        <a:effectLst/>
                        <a:uFill>
                          <a:solidFill>
                            <a:srgbClr val="000000"/>
                          </a:solidFill>
                        </a:uFill>
                        <a:latin typeface="Times New Roman" panose="02020603050405020304" pitchFamily="18" charset="0"/>
                        <a:cs typeface="Times New Roman" panose="02020603050405020304" pitchFamily="18" charset="0"/>
                      </a:endParaRPr>
                    </a:p>
                    <a:p>
                      <a:pPr marL="342900" marR="30480" lvl="0" indent="-342900" algn="just" fontAlgn="base">
                        <a:lnSpc>
                          <a:spcPct val="107000"/>
                        </a:lnSpc>
                        <a:spcBef>
                          <a:spcPts val="600"/>
                        </a:spcBef>
                        <a:spcAft>
                          <a:spcPts val="6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cs typeface="Times New Roman" panose="02020603050405020304" pitchFamily="18" charset="0"/>
                        </a:rPr>
                        <a:t>Tránh mang thai ngoài ý muốn, phá thai, mắc bệnh lây truyền qua đường sinh dục và vi phạm pháp luật.</a:t>
                      </a:r>
                      <a:endParaRPr lang="en-US" sz="1800" u="none" strike="noStrike" dirty="0">
                        <a:effectLst/>
                        <a:uFill>
                          <a:solidFill>
                            <a:srgbClr val="000000"/>
                          </a:solidFill>
                        </a:uFill>
                        <a:latin typeface="Times New Roman" panose="02020603050405020304" pitchFamily="18" charset="0"/>
                        <a:cs typeface="Times New Roman" panose="02020603050405020304" pitchFamily="18" charset="0"/>
                      </a:endParaRPr>
                    </a:p>
                    <a:p>
                      <a:pPr marL="342900" marR="30480" lvl="0" indent="-342900" algn="just" fontAlgn="base">
                        <a:lnSpc>
                          <a:spcPct val="107000"/>
                        </a:lnSpc>
                        <a:spcBef>
                          <a:spcPts val="600"/>
                        </a:spcBef>
                        <a:spcAft>
                          <a:spcPts val="6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cs typeface="Times New Roman" panose="02020603050405020304" pitchFamily="18" charset="0"/>
                        </a:rPr>
                        <a:t>Tránh những ảnh hưởng tiêu cực đến sức khỏe thể chất và tinh thần.</a:t>
                      </a:r>
                      <a:endParaRPr lang="en-US" sz="1800" u="none" strike="noStrike" dirty="0">
                        <a:effectLst/>
                        <a:uFill>
                          <a:solidFill>
                            <a:srgbClr val="000000"/>
                          </a:solidFill>
                        </a:uFill>
                        <a:latin typeface="Times New Roman" panose="02020603050405020304" pitchFamily="18" charset="0"/>
                        <a:cs typeface="Times New Roman" panose="02020603050405020304" pitchFamily="18" charset="0"/>
                      </a:endParaRPr>
                    </a:p>
                    <a:p>
                      <a:pPr marL="342900" marR="30480" lvl="0" indent="-342900" algn="just" fontAlgn="base">
                        <a:lnSpc>
                          <a:spcPct val="107000"/>
                        </a:lnSpc>
                        <a:spcBef>
                          <a:spcPts val="600"/>
                        </a:spcBef>
                        <a:spcAft>
                          <a:spcPts val="6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cs typeface="Times New Roman" panose="02020603050405020304" pitchFamily="18" charset="0"/>
                        </a:rPr>
                        <a:t>Giúp giữ tình bạn trong sáng; giảm nguy cơ bị xâm hại.</a:t>
                      </a:r>
                      <a:endParaRPr lang="en-US" sz="1800" u="none" strike="noStrike" dirty="0">
                        <a:effectLst/>
                        <a:uFill>
                          <a:solidFill>
                            <a:srgbClr val="000000"/>
                          </a:solidFill>
                        </a:uFill>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3: </a:t>
                      </a:r>
                      <a:r>
                        <a:rPr lang="vi-VN" sz="1800" dirty="0">
                          <a:solidFill>
                            <a:schemeClr val="tx1"/>
                          </a:solidFill>
                          <a:effectLst/>
                          <a:latin typeface="Times New Roman" panose="02020603050405020304" pitchFamily="18" charset="0"/>
                          <a:cs typeface="Times New Roman" panose="02020603050405020304" pitchFamily="18" charset="0"/>
                        </a:rPr>
                        <a:t>Quan hệ tình dục không an toàn ở tuổi vị thành niên có thể dẫn đến hậu quả gì?</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Mang thai ngoài ý muốn, nạo phá thai gây ảnh hưởng nghiêm trọng đến sức khỏe, tinh thần và học tập của vị thành niên.</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Mắc bệnh lây truyền qua đường tình dục khi quan hệ tình dục không an toàn như HIV/AIDS, bệnh lậu, giang mai, sùi mào gà, viêm gan B,…</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Vi phạm pháp luật: Theo Luật Trẻ em năm 2016, người dưới 16 tuổi được xem là trẻ em và bất cứ hành vi quan hệ trong độ tuổi này đều vi phạm pháp luật.</a:t>
                      </a:r>
                      <a:endParaRPr lang="en-US" sz="1800" dirty="0">
                        <a:effectLst/>
                        <a:latin typeface="Times New Roman" panose="02020603050405020304" pitchFamily="18" charset="0"/>
                        <a:cs typeface="Times New Roman" panose="02020603050405020304" pitchFamily="18" charset="0"/>
                      </a:endParaRPr>
                    </a:p>
                  </a:txBody>
                  <a:tcPr marL="47692" marR="47692" marT="0" marB="0"/>
                </a:tc>
                <a:extLst>
                  <a:ext uri="{0D108BD9-81ED-4DB2-BD59-A6C34878D82A}">
                    <a16:rowId xmlns:a16="http://schemas.microsoft.com/office/drawing/2014/main" val="2812191855"/>
                  </a:ext>
                </a:extLst>
              </a:tr>
            </a:tbl>
          </a:graphicData>
        </a:graphic>
      </p:graphicFrame>
    </p:spTree>
    <p:extLst>
      <p:ext uri="{BB962C8B-B14F-4D97-AF65-F5344CB8AC3E}">
        <p14:creationId xmlns:p14="http://schemas.microsoft.com/office/powerpoint/2010/main" val="108562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D651-A786-7D67-F55A-6202FAE1A0DD}"/>
              </a:ext>
            </a:extLst>
          </p:cNvPr>
          <p:cNvSpPr>
            <a:spLocks noGrp="1"/>
          </p:cNvSpPr>
          <p:nvPr>
            <p:ph type="title"/>
          </p:nvPr>
        </p:nvSpPr>
        <p:spPr>
          <a:xfrm>
            <a:off x="1066800" y="388070"/>
            <a:ext cx="10058400" cy="1054231"/>
          </a:xfrm>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Em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a:t>
            </a:r>
          </a:p>
        </p:txBody>
      </p:sp>
      <p:pic>
        <p:nvPicPr>
          <p:cNvPr id="7170" name="Picture 2" descr="Khoa Sức khỏe sinh sản - Trung tâm CDC tỉnh Quảng Trị">
            <a:extLst>
              <a:ext uri="{FF2B5EF4-FFF2-40B4-BE49-F238E27FC236}">
                <a16:creationId xmlns:a16="http://schemas.microsoft.com/office/drawing/2014/main" id="{5C42B390-F1A9-65F8-618A-C27EF0F5B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21" y="1763550"/>
            <a:ext cx="3603888" cy="30064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guyên tắc đảm bảo sức khỏe sinh sản sức khỏe tình dục">
            <a:extLst>
              <a:ext uri="{FF2B5EF4-FFF2-40B4-BE49-F238E27FC236}">
                <a16:creationId xmlns:a16="http://schemas.microsoft.com/office/drawing/2014/main" id="{566AC31D-EB08-F7C0-C5AB-61A6FEE55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977" y="1781871"/>
            <a:ext cx="4128941" cy="300641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hế nào là quan hệ tình dục an toàn và 1 số điều các cặp đôi cần lưu ý">
            <a:extLst>
              <a:ext uri="{FF2B5EF4-FFF2-40B4-BE49-F238E27FC236}">
                <a16:creationId xmlns:a16="http://schemas.microsoft.com/office/drawing/2014/main" id="{6000C342-94C1-B8CD-F58D-94B87AC8E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386" y="1781871"/>
            <a:ext cx="3271396" cy="30064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Singapore đề xuất hướng dẫn tình dục an toàn cho người cao tuổi">
            <a:extLst>
              <a:ext uri="{FF2B5EF4-FFF2-40B4-BE49-F238E27FC236}">
                <a16:creationId xmlns:a16="http://schemas.microsoft.com/office/drawing/2014/main" id="{365F1BE5-1C03-26F6-EDE1-448E3466F51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5621" y="4788284"/>
            <a:ext cx="3603888" cy="2069716"/>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Vẽ tranh phòng, chống tảo hôn và hôn nhân cận huyết thống">
            <a:extLst>
              <a:ext uri="{FF2B5EF4-FFF2-40B4-BE49-F238E27FC236}">
                <a16:creationId xmlns:a16="http://schemas.microsoft.com/office/drawing/2014/main" id="{7255DBA2-5A0B-6F1A-6853-7E2B1704AD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509" y="4806605"/>
            <a:ext cx="4220409" cy="205139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Biện pháp phòng chống tảo hôn và hôn nhân cận huyết">
            <a:extLst>
              <a:ext uri="{FF2B5EF4-FFF2-40B4-BE49-F238E27FC236}">
                <a16:creationId xmlns:a16="http://schemas.microsoft.com/office/drawing/2014/main" id="{9E89CCC8-BCD8-9069-F485-644389BA1C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1386" y="4769963"/>
            <a:ext cx="3603888" cy="205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7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hoa Sức khỏe sinh sản - Trung tâm CDC tỉnh Quảng Trị">
            <a:extLst>
              <a:ext uri="{FF2B5EF4-FFF2-40B4-BE49-F238E27FC236}">
                <a16:creationId xmlns:a16="http://schemas.microsoft.com/office/drawing/2014/main" id="{B9A6BA3C-C335-C79A-27DE-2D7E3E6DE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05" y="92697"/>
            <a:ext cx="5451492" cy="3931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C84446-1DF5-B684-013A-38990913D8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EBEC2E-5B40-34C3-8A4F-9861AFA47CD5}"/>
              </a:ext>
            </a:extLst>
          </p:cNvPr>
          <p:cNvSpPr>
            <a:spLocks noGrp="1"/>
          </p:cNvSpPr>
          <p:nvPr>
            <p:ph idx="1"/>
          </p:nvPr>
        </p:nvSpPr>
        <p:spPr>
          <a:xfrm>
            <a:off x="5734296" y="311085"/>
            <a:ext cx="6174899" cy="5723955"/>
          </a:xfrm>
        </p:spPr>
        <p:txBody>
          <a:bodyPr>
            <a:normAutofit lnSpcReduction="10000"/>
          </a:bodyPr>
          <a:lstStyle/>
          <a:p>
            <a:pPr algn="just"/>
            <a:r>
              <a:rPr lang="vi-VN" sz="2800" b="0" i="0" dirty="0">
                <a:solidFill>
                  <a:srgbClr val="7030A0"/>
                </a:solidFill>
                <a:effectLst/>
                <a:latin typeface="Times New Roman" panose="02020603050405020304" pitchFamily="18" charset="0"/>
                <a:cs typeface="Times New Roman" panose="02020603050405020304" pitchFamily="18" charset="0"/>
              </a:rPr>
              <a:t>+ Tìm hiểu thông tin về sức khỏe sinh sản từ nguồn kiến thức đáng tin cậy.</a:t>
            </a:r>
          </a:p>
          <a:p>
            <a:pPr algn="just"/>
            <a:r>
              <a:rPr lang="vi-VN" sz="2800" b="0" i="0" dirty="0">
                <a:solidFill>
                  <a:srgbClr val="7030A0"/>
                </a:solidFill>
                <a:effectLst/>
                <a:latin typeface="Times New Roman" panose="02020603050405020304" pitchFamily="18" charset="0"/>
                <a:cs typeface="Times New Roman" panose="02020603050405020304" pitchFamily="18" charset="0"/>
              </a:rPr>
              <a:t>+ Nâng cao sức khỏe, vệ sinh cá nhân và cơ quan sinh dục đúng cách, sinh hoạt điều độ, tập thể dục thường xuyên, chế độ dinh dưỡng hợp lí.</a:t>
            </a:r>
          </a:p>
          <a:p>
            <a:pPr algn="just"/>
            <a:r>
              <a:rPr lang="vi-VN" sz="2800" b="0" i="0" dirty="0">
                <a:solidFill>
                  <a:srgbClr val="7030A0"/>
                </a:solidFill>
                <a:effectLst/>
                <a:latin typeface="Times New Roman" panose="02020603050405020304" pitchFamily="18" charset="0"/>
                <a:cs typeface="Times New Roman" panose="02020603050405020304" pitchFamily="18" charset="0"/>
              </a:rPr>
              <a:t>+ Không sử dụng các chất kích thích, không xem phim ảnh, website không phù hợp.</a:t>
            </a:r>
          </a:p>
          <a:p>
            <a:pPr algn="just"/>
            <a:r>
              <a:rPr lang="vi-VN" sz="2800" b="0" i="0" dirty="0">
                <a:solidFill>
                  <a:srgbClr val="7030A0"/>
                </a:solidFill>
                <a:effectLst/>
                <a:latin typeface="Times New Roman" panose="02020603050405020304" pitchFamily="18" charset="0"/>
                <a:cs typeface="Times New Roman" panose="02020603050405020304" pitchFamily="18" charset="0"/>
              </a:rPr>
              <a:t>+ Có hành vi đúng mực với người khác giới, giúp đỡ nhau cùng tiến bộ.</a:t>
            </a:r>
          </a:p>
          <a:p>
            <a:pPr algn="just"/>
            <a:r>
              <a:rPr lang="vi-VN" sz="2800" b="0" i="0" dirty="0">
                <a:solidFill>
                  <a:srgbClr val="7030A0"/>
                </a:solidFill>
                <a:effectLst/>
                <a:latin typeface="Times New Roman" panose="02020603050405020304" pitchFamily="18" charset="0"/>
                <a:cs typeface="Times New Roman" panose="02020603050405020304" pitchFamily="18" charset="0"/>
              </a:rPr>
              <a:t>+ Không nên quan hệ tình dục ở độ tuổi học sinh.</a:t>
            </a:r>
          </a:p>
        </p:txBody>
      </p:sp>
      <p:pic>
        <p:nvPicPr>
          <p:cNvPr id="5" name="Picture 14" descr="Vẽ tranh phòng, chống tảo hôn và hôn nhân cận huyết thống">
            <a:extLst>
              <a:ext uri="{FF2B5EF4-FFF2-40B4-BE49-F238E27FC236}">
                <a16:creationId xmlns:a16="http://schemas.microsoft.com/office/drawing/2014/main" id="{3D946F34-54F8-FEFE-5357-A7559F0D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4" y="4024617"/>
            <a:ext cx="545149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0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8B26C-C308-40DE-B8D8-075E8144B5E4}"/>
              </a:ext>
            </a:extLst>
          </p:cNvPr>
          <p:cNvSpPr txBox="1"/>
          <p:nvPr/>
        </p:nvSpPr>
        <p:spPr>
          <a:xfrm>
            <a:off x="4591050" y="504825"/>
            <a:ext cx="2266950"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a:solidFill>
                  <a:srgbClr val="FFFF00"/>
                </a:solidFill>
                <a:latin typeface="Times New Roman" panose="02020603050405020304" pitchFamily="18" charset="0"/>
                <a:cs typeface="Times New Roman" panose="02020603050405020304" pitchFamily="18" charset="0"/>
              </a:rPr>
              <a:t>VẬN DỤNG</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0BD22FA-7500-D535-D224-F1398C694C67}"/>
              </a:ext>
            </a:extLst>
          </p:cNvPr>
          <p:cNvSpPr/>
          <p:nvPr/>
        </p:nvSpPr>
        <p:spPr>
          <a:xfrm>
            <a:off x="575035" y="1121790"/>
            <a:ext cx="11029361" cy="6504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endParaRPr lang="en-US"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C532D8B-BA98-607A-E608-EE06B09F0AAB}"/>
              </a:ext>
            </a:extLst>
          </p:cNvPr>
          <p:cNvPicPr>
            <a:picLocks noChangeAspect="1"/>
          </p:cNvPicPr>
          <p:nvPr/>
        </p:nvPicPr>
        <p:blipFill>
          <a:blip r:embed="rId2"/>
          <a:stretch>
            <a:fillRect/>
          </a:stretch>
        </p:blipFill>
        <p:spPr>
          <a:xfrm>
            <a:off x="1442301" y="1772238"/>
            <a:ext cx="9165130" cy="4741683"/>
          </a:xfrm>
          <a:prstGeom prst="rect">
            <a:avLst/>
          </a:prstGeom>
        </p:spPr>
      </p:pic>
    </p:spTree>
    <p:extLst>
      <p:ext uri="{BB962C8B-B14F-4D97-AF65-F5344CB8AC3E}">
        <p14:creationId xmlns:p14="http://schemas.microsoft.com/office/powerpoint/2010/main" val="249283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909B-FE2F-CF62-FEF0-855958F9C084}"/>
              </a:ext>
            </a:extLst>
          </p:cNvPr>
          <p:cNvSpPr>
            <a:spLocks noGrp="1"/>
          </p:cNvSpPr>
          <p:nvPr>
            <p:ph type="title"/>
          </p:nvPr>
        </p:nvSpPr>
        <p:spPr/>
        <p:txBody>
          <a:bodyPr/>
          <a:lstStyle/>
          <a:p>
            <a:pPr algn="ctr"/>
            <a:r>
              <a:rPr lang="en-US" dirty="0"/>
              <a:t>KHỞI ĐỘNG</a:t>
            </a:r>
          </a:p>
        </p:txBody>
      </p:sp>
      <p:sp>
        <p:nvSpPr>
          <p:cNvPr id="3" name="Content Placeholder 2">
            <a:extLst>
              <a:ext uri="{FF2B5EF4-FFF2-40B4-BE49-F238E27FC236}">
                <a16:creationId xmlns:a16="http://schemas.microsoft.com/office/drawing/2014/main" id="{F4757EDE-0F14-9E5A-5AB1-4B6876778801}"/>
              </a:ext>
            </a:extLst>
          </p:cNvPr>
          <p:cNvSpPr>
            <a:spLocks noGrp="1"/>
          </p:cNvSpPr>
          <p:nvPr>
            <p:ph idx="1"/>
          </p:nvPr>
        </p:nvSpPr>
        <p:spPr>
          <a:xfrm>
            <a:off x="461913" y="2103120"/>
            <a:ext cx="3007151" cy="3931920"/>
          </a:xfrm>
        </p:spPr>
        <p:txBody>
          <a:bodyPr>
            <a:normAutofit/>
          </a:bodyPr>
          <a:lstStyle/>
          <a:p>
            <a:pPr algn="just"/>
            <a:r>
              <a:rPr lang="vi-VN" sz="3600" dirty="0">
                <a:solidFill>
                  <a:srgbClr val="000000"/>
                </a:solidFill>
                <a:effectLst/>
                <a:latin typeface="Times New Roman" panose="02020603050405020304" pitchFamily="18" charset="0"/>
                <a:ea typeface="Times New Roman" panose="02020603050405020304" pitchFamily="18" charset="0"/>
              </a:rPr>
              <a:t>Quan sát hình 37.1, cho biết vai trò của hệ sinh dục nam và hệ sinh dục nữ</a:t>
            </a:r>
            <a:r>
              <a:rPr lang="en-US" sz="3600" dirty="0">
                <a:solidFill>
                  <a:srgbClr val="000000"/>
                </a:solidFill>
                <a:effectLst/>
                <a:latin typeface="Times New Roman" panose="02020603050405020304" pitchFamily="18" charset="0"/>
                <a:ea typeface="Arial" panose="020B0604020202020204" pitchFamily="34" charset="0"/>
              </a:rPr>
              <a:t>.</a:t>
            </a:r>
            <a:endParaRPr lang="en-US" sz="3600" dirty="0"/>
          </a:p>
        </p:txBody>
      </p:sp>
      <p:pic>
        <p:nvPicPr>
          <p:cNvPr id="4" name="Picture 3">
            <a:extLst>
              <a:ext uri="{FF2B5EF4-FFF2-40B4-BE49-F238E27FC236}">
                <a16:creationId xmlns:a16="http://schemas.microsoft.com/office/drawing/2014/main" id="{0D7DFFBA-D720-F9DD-C9CE-C210E57059EB}"/>
              </a:ext>
            </a:extLst>
          </p:cNvPr>
          <p:cNvPicPr>
            <a:picLocks noChangeAspect="1"/>
          </p:cNvPicPr>
          <p:nvPr/>
        </p:nvPicPr>
        <p:blipFill>
          <a:blip r:embed="rId2"/>
          <a:stretch>
            <a:fillRect/>
          </a:stretch>
        </p:blipFill>
        <p:spPr>
          <a:xfrm>
            <a:off x="3847905" y="1800519"/>
            <a:ext cx="7794198" cy="4609707"/>
          </a:xfrm>
          <a:prstGeom prst="rect">
            <a:avLst/>
          </a:prstGeom>
        </p:spPr>
      </p:pic>
    </p:spTree>
    <p:extLst>
      <p:ext uri="{BB962C8B-B14F-4D97-AF65-F5344CB8AC3E}">
        <p14:creationId xmlns:p14="http://schemas.microsoft.com/office/powerpoint/2010/main" val="216643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0428-07EA-98AE-980A-F4F92FA5F9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B82CEB-2B84-5B8D-8EB7-01983BA0FA4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593C1F3-9B2D-9F5C-4C2E-EB2BFB745960}"/>
              </a:ext>
            </a:extLst>
          </p:cNvPr>
          <p:cNvPicPr>
            <a:picLocks noChangeAspect="1"/>
          </p:cNvPicPr>
          <p:nvPr/>
        </p:nvPicPr>
        <p:blipFill>
          <a:blip r:embed="rId2"/>
          <a:stretch>
            <a:fillRect/>
          </a:stretch>
        </p:blipFill>
        <p:spPr>
          <a:xfrm>
            <a:off x="284573" y="301657"/>
            <a:ext cx="7794198" cy="6278252"/>
          </a:xfrm>
          <a:prstGeom prst="rect">
            <a:avLst/>
          </a:prstGeom>
        </p:spPr>
      </p:pic>
      <p:sp>
        <p:nvSpPr>
          <p:cNvPr id="6" name="TextBox 5">
            <a:extLst>
              <a:ext uri="{FF2B5EF4-FFF2-40B4-BE49-F238E27FC236}">
                <a16:creationId xmlns:a16="http://schemas.microsoft.com/office/drawing/2014/main" id="{81ED5463-C164-EA3E-6C66-E99CE4A13804}"/>
              </a:ext>
            </a:extLst>
          </p:cNvPr>
          <p:cNvSpPr txBox="1"/>
          <p:nvPr/>
        </p:nvSpPr>
        <p:spPr>
          <a:xfrm>
            <a:off x="8078771" y="1423695"/>
            <a:ext cx="3828656" cy="3539430"/>
          </a:xfrm>
          <a:prstGeom prst="rect">
            <a:avLst/>
          </a:prstGeom>
          <a:noFill/>
        </p:spPr>
        <p:txBody>
          <a:bodyPr wrap="square">
            <a:spAutoFit/>
          </a:bodyPr>
          <a:lstStyle/>
          <a:p>
            <a:pPr algn="just"/>
            <a:r>
              <a:rPr lang="en-US" sz="3200" dirty="0">
                <a:solidFill>
                  <a:srgbClr val="212529"/>
                </a:solidFill>
                <a:effectLst/>
                <a:latin typeface="Times New Roman" panose="02020603050405020304" pitchFamily="18" charset="0"/>
                <a:ea typeface="Times New Roman" panose="02020603050405020304" pitchFamily="18" charset="0"/>
              </a:rPr>
              <a:t>- </a:t>
            </a:r>
            <a:r>
              <a:rPr lang="vi-VN" sz="3200" dirty="0">
                <a:solidFill>
                  <a:srgbClr val="212529"/>
                </a:solidFill>
                <a:effectLst/>
                <a:latin typeface="Times New Roman" panose="02020603050405020304" pitchFamily="18" charset="0"/>
                <a:ea typeface="Times New Roman" panose="02020603050405020304" pitchFamily="18" charset="0"/>
              </a:rPr>
              <a:t>Hệ sinh dục nam và hệ sinh dục nữ đều có vai trò tiết hormone sinh dục và thực hiện chức năng sinh sản đảm bảo duy trì nòi giống qua các thế hệ</a:t>
            </a:r>
            <a:endParaRPr lang="en-US" sz="3200" dirty="0"/>
          </a:p>
        </p:txBody>
      </p:sp>
      <p:sp>
        <p:nvSpPr>
          <p:cNvPr id="7" name="Thought Bubble: Cloud 6">
            <a:extLst>
              <a:ext uri="{FF2B5EF4-FFF2-40B4-BE49-F238E27FC236}">
                <a16:creationId xmlns:a16="http://schemas.microsoft.com/office/drawing/2014/main" id="{18311157-3D59-DA27-AF58-69CD26A22CD3}"/>
              </a:ext>
            </a:extLst>
          </p:cNvPr>
          <p:cNvSpPr/>
          <p:nvPr/>
        </p:nvSpPr>
        <p:spPr>
          <a:xfrm>
            <a:off x="1621410" y="914400"/>
            <a:ext cx="7692272" cy="4392891"/>
          </a:xfrm>
          <a:prstGeom prst="cloudCallou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HỆ SINH DỤC CÓ CẤU TẠO NHƯ THẾ NÀO ĐỂ PHÙ HỢP VỚI VAI TRÒ ĐÓ?</a:t>
            </a:r>
          </a:p>
        </p:txBody>
      </p:sp>
    </p:spTree>
    <p:extLst>
      <p:ext uri="{BB962C8B-B14F-4D97-AF65-F5344CB8AC3E}">
        <p14:creationId xmlns:p14="http://schemas.microsoft.com/office/powerpoint/2010/main" val="123111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5565-5ED3-696A-B773-DF919F368EA2}"/>
              </a:ext>
            </a:extLst>
          </p:cNvPr>
          <p:cNvSpPr>
            <a:spLocks noGrp="1"/>
          </p:cNvSpPr>
          <p:nvPr>
            <p:ph type="title"/>
          </p:nvPr>
        </p:nvSpPr>
        <p:spPr>
          <a:xfrm>
            <a:off x="1066800" y="380686"/>
            <a:ext cx="10058400" cy="884548"/>
          </a:xfrm>
        </p:spPr>
        <p:txBody>
          <a:bodyPr>
            <a:normAutofit/>
          </a:bodyPr>
          <a:lstStyle/>
          <a:p>
            <a:r>
              <a:rPr lang="de-DE" sz="4000" b="1" dirty="0">
                <a:solidFill>
                  <a:srgbClr val="00B050"/>
                </a:solidFill>
                <a:effectLst/>
                <a:latin typeface="Times New Roman" panose="02020603050405020304" pitchFamily="18" charset="0"/>
                <a:ea typeface="Times New Roman" panose="02020603050405020304" pitchFamily="18" charset="0"/>
              </a:rPr>
              <a:t>I. Cấu tạo và chức năng của hệ sinh dục</a:t>
            </a:r>
            <a:endParaRPr lang="en-US" sz="8800" dirty="0"/>
          </a:p>
        </p:txBody>
      </p:sp>
      <p:sp>
        <p:nvSpPr>
          <p:cNvPr id="3" name="Content Placeholder 2">
            <a:extLst>
              <a:ext uri="{FF2B5EF4-FFF2-40B4-BE49-F238E27FC236}">
                <a16:creationId xmlns:a16="http://schemas.microsoft.com/office/drawing/2014/main" id="{640417C3-1384-AD92-42FC-19FAC657AF3C}"/>
              </a:ext>
            </a:extLst>
          </p:cNvPr>
          <p:cNvSpPr>
            <a:spLocks noGrp="1"/>
          </p:cNvSpPr>
          <p:nvPr>
            <p:ph idx="1"/>
          </p:nvPr>
        </p:nvSpPr>
        <p:spPr>
          <a:xfrm>
            <a:off x="367645" y="1265234"/>
            <a:ext cx="5728355" cy="770956"/>
          </a:xfrm>
        </p:spPr>
        <p:txBody>
          <a:bodyPr/>
          <a:lstStyle/>
          <a:p>
            <a:r>
              <a:rPr lang="en-US" dirty="0">
                <a:latin typeface="Times New Roman" panose="02020603050405020304" pitchFamily="18" charset="0"/>
                <a:ea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rPr>
              <a:t>uan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rPr>
              <a:t>37.2 </a:t>
            </a:r>
            <a:r>
              <a:rPr lang="en-US" sz="1800" dirty="0" err="1">
                <a:effectLst/>
                <a:latin typeface="Times New Roman" panose="02020603050405020304" pitchFamily="18" charset="0"/>
                <a:ea typeface="Arial" panose="020B0604020202020204" pitchFamily="34" charset="0"/>
              </a:rPr>
              <a:t>và</a:t>
            </a:r>
            <a:r>
              <a:rPr lang="en-US" sz="1800" dirty="0">
                <a:effectLst/>
                <a:latin typeface="Times New Roman" panose="02020603050405020304" pitchFamily="18" charset="0"/>
                <a:ea typeface="Arial" panose="020B0604020202020204" pitchFamily="34" charset="0"/>
              </a:rPr>
              <a:t> 37.3 </a:t>
            </a:r>
            <a:r>
              <a:rPr lang="vi-VN" sz="1800" dirty="0">
                <a:effectLst/>
                <a:latin typeface="Times New Roman" panose="02020603050405020304" pitchFamily="18" charset="0"/>
                <a:ea typeface="Times New Roman" panose="02020603050405020304" pitchFamily="18" charset="0"/>
              </a:rPr>
              <a:t>thảo luận theo nhóm và hoàn thành</a:t>
            </a:r>
            <a:r>
              <a:rPr lang="vi-VN" sz="1800" b="1" dirty="0">
                <a:effectLst/>
                <a:latin typeface="Times New Roman" panose="02020603050405020304" pitchFamily="18" charset="0"/>
                <a:ea typeface="Times New Roman" panose="02020603050405020304" pitchFamily="18" charset="0"/>
              </a:rPr>
              <a:t> </a:t>
            </a:r>
            <a:r>
              <a:rPr lang="vi-VN" sz="1800" b="1" dirty="0">
                <a:solidFill>
                  <a:srgbClr val="FF0000"/>
                </a:solidFill>
                <a:effectLst/>
                <a:latin typeface="Times New Roman" panose="02020603050405020304" pitchFamily="18" charset="0"/>
                <a:ea typeface="Times New Roman" panose="02020603050405020304" pitchFamily="18" charset="0"/>
              </a:rPr>
              <a:t>Phiếu học tập 1</a:t>
            </a:r>
            <a:r>
              <a:rPr lang="vi-VN"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endParaRPr>
          </a:p>
          <a:p>
            <a:pPr marL="0" indent="0">
              <a:buNone/>
            </a:pPr>
            <a:endParaRPr lang="en-US" dirty="0"/>
          </a:p>
        </p:txBody>
      </p:sp>
      <p:pic>
        <p:nvPicPr>
          <p:cNvPr id="7" name="Picture 6">
            <a:extLst>
              <a:ext uri="{FF2B5EF4-FFF2-40B4-BE49-F238E27FC236}">
                <a16:creationId xmlns:a16="http://schemas.microsoft.com/office/drawing/2014/main" id="{DC02D5A0-2781-3E91-6448-EB6F7B3627A8}"/>
              </a:ext>
            </a:extLst>
          </p:cNvPr>
          <p:cNvPicPr>
            <a:picLocks noChangeAspect="1"/>
          </p:cNvPicPr>
          <p:nvPr/>
        </p:nvPicPr>
        <p:blipFill>
          <a:blip r:embed="rId2"/>
          <a:stretch>
            <a:fillRect/>
          </a:stretch>
        </p:blipFill>
        <p:spPr>
          <a:xfrm>
            <a:off x="251833" y="1848754"/>
            <a:ext cx="5959978" cy="3439684"/>
          </a:xfrm>
          <a:prstGeom prst="rect">
            <a:avLst/>
          </a:prstGeom>
        </p:spPr>
      </p:pic>
      <p:pic>
        <p:nvPicPr>
          <p:cNvPr id="9" name="Picture 8">
            <a:extLst>
              <a:ext uri="{FF2B5EF4-FFF2-40B4-BE49-F238E27FC236}">
                <a16:creationId xmlns:a16="http://schemas.microsoft.com/office/drawing/2014/main" id="{5C8E70A0-BC8D-B197-718F-470203FE1045}"/>
              </a:ext>
            </a:extLst>
          </p:cNvPr>
          <p:cNvPicPr>
            <a:picLocks noChangeAspect="1"/>
          </p:cNvPicPr>
          <p:nvPr/>
        </p:nvPicPr>
        <p:blipFill>
          <a:blip r:embed="rId3"/>
          <a:stretch>
            <a:fillRect/>
          </a:stretch>
        </p:blipFill>
        <p:spPr>
          <a:xfrm>
            <a:off x="6211811" y="1257112"/>
            <a:ext cx="5728356" cy="4031325"/>
          </a:xfrm>
          <a:prstGeom prst="rect">
            <a:avLst/>
          </a:prstGeom>
        </p:spPr>
      </p:pic>
      <p:sp>
        <p:nvSpPr>
          <p:cNvPr id="11" name="TextBox 10">
            <a:extLst>
              <a:ext uri="{FF2B5EF4-FFF2-40B4-BE49-F238E27FC236}">
                <a16:creationId xmlns:a16="http://schemas.microsoft.com/office/drawing/2014/main" id="{49FC2734-63E0-6D0A-B6A9-E57801A83516}"/>
              </a:ext>
            </a:extLst>
          </p:cNvPr>
          <p:cNvSpPr txBox="1"/>
          <p:nvPr/>
        </p:nvSpPr>
        <p:spPr>
          <a:xfrm>
            <a:off x="251832" y="5288437"/>
            <a:ext cx="11607087" cy="1200329"/>
          </a:xfrm>
          <a:prstGeom prst="rect">
            <a:avLst/>
          </a:prstGeom>
          <a:noFill/>
        </p:spPr>
        <p:txBody>
          <a:bodyPr wrap="square">
            <a:spAutoFit/>
          </a:bodyPr>
          <a:lstStyle/>
          <a:p>
            <a:r>
              <a:rPr lang="vi-VN" sz="2400" b="1" dirty="0">
                <a:effectLst/>
                <a:latin typeface="Times New Roman" panose="02020603050405020304" pitchFamily="18" charset="0"/>
                <a:ea typeface="Times New Roman" panose="02020603050405020304" pitchFamily="18" charset="0"/>
              </a:rPr>
              <a:t>Câu 1: </a:t>
            </a:r>
            <a:r>
              <a:rPr lang="en-US" sz="2400" dirty="0" err="1">
                <a:effectLst/>
                <a:latin typeface="Times New Roman" panose="02020603050405020304" pitchFamily="18" charset="0"/>
                <a:ea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nam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37.1. </a:t>
            </a:r>
          </a:p>
          <a:p>
            <a:r>
              <a:rPr lang="vi-VN" sz="2400" b="1" dirty="0">
                <a:effectLst/>
                <a:latin typeface="Times New Roman" panose="02020603050405020304" pitchFamily="18" charset="0"/>
                <a:ea typeface="Times New Roman" panose="02020603050405020304" pitchFamily="18" charset="0"/>
              </a:rPr>
              <a:t>Câu 2:</a:t>
            </a:r>
            <a:r>
              <a:rPr lang="vi-VN"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nam</a:t>
            </a:r>
            <a:r>
              <a:rPr lang="en-US" sz="24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5851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362D-169F-464D-A7E2-E1B0D4ABB722}"/>
              </a:ext>
            </a:extLst>
          </p:cNvPr>
          <p:cNvSpPr>
            <a:spLocks noGrp="1"/>
          </p:cNvSpPr>
          <p:nvPr>
            <p:ph type="title"/>
          </p:nvPr>
        </p:nvSpPr>
        <p:spPr>
          <a:xfrm>
            <a:off x="1066800" y="303629"/>
            <a:ext cx="10058400" cy="639051"/>
          </a:xfrm>
        </p:spPr>
        <p:txBody>
          <a:bodyPr>
            <a:normAutofit fontScale="90000"/>
          </a:bodyPr>
          <a:lstStyle/>
          <a:p>
            <a:pPr algn="ctr"/>
            <a:r>
              <a:rPr lang="en-US" dirty="0"/>
              <a:t>ĐÁP ÁN</a:t>
            </a:r>
          </a:p>
        </p:txBody>
      </p:sp>
      <p:graphicFrame>
        <p:nvGraphicFramePr>
          <p:cNvPr id="4" name="Content Placeholder 3">
            <a:extLst>
              <a:ext uri="{FF2B5EF4-FFF2-40B4-BE49-F238E27FC236}">
                <a16:creationId xmlns:a16="http://schemas.microsoft.com/office/drawing/2014/main" id="{D6CDE35F-6880-9234-64C9-A9DCA2A246AF}"/>
              </a:ext>
            </a:extLst>
          </p:cNvPr>
          <p:cNvGraphicFramePr>
            <a:graphicFrameLocks noGrp="1"/>
          </p:cNvGraphicFramePr>
          <p:nvPr>
            <p:ph idx="1"/>
            <p:extLst>
              <p:ext uri="{D42A27DB-BD31-4B8C-83A1-F6EECF244321}">
                <p14:modId xmlns:p14="http://schemas.microsoft.com/office/powerpoint/2010/main" val="417115813"/>
              </p:ext>
            </p:extLst>
          </p:nvPr>
        </p:nvGraphicFramePr>
        <p:xfrm>
          <a:off x="1" y="942680"/>
          <a:ext cx="12191999" cy="5126652"/>
        </p:xfrm>
        <a:graphic>
          <a:graphicData uri="http://schemas.openxmlformats.org/drawingml/2006/table">
            <a:tbl>
              <a:tblPr firstRow="1" firstCol="1" bandRow="1">
                <a:tableStyleId>{5C22544A-7EE6-4342-B048-85BDC9FD1C3A}</a:tableStyleId>
              </a:tblPr>
              <a:tblGrid>
                <a:gridCol w="1508225">
                  <a:extLst>
                    <a:ext uri="{9D8B030D-6E8A-4147-A177-3AD203B41FA5}">
                      <a16:colId xmlns:a16="http://schemas.microsoft.com/office/drawing/2014/main" val="1893304272"/>
                    </a:ext>
                  </a:extLst>
                </a:gridCol>
                <a:gridCol w="2841018">
                  <a:extLst>
                    <a:ext uri="{9D8B030D-6E8A-4147-A177-3AD203B41FA5}">
                      <a16:colId xmlns:a16="http://schemas.microsoft.com/office/drawing/2014/main" val="3794999567"/>
                    </a:ext>
                  </a:extLst>
                </a:gridCol>
                <a:gridCol w="1652918">
                  <a:extLst>
                    <a:ext uri="{9D8B030D-6E8A-4147-A177-3AD203B41FA5}">
                      <a16:colId xmlns:a16="http://schemas.microsoft.com/office/drawing/2014/main" val="1247147083"/>
                    </a:ext>
                  </a:extLst>
                </a:gridCol>
                <a:gridCol w="6189838">
                  <a:extLst>
                    <a:ext uri="{9D8B030D-6E8A-4147-A177-3AD203B41FA5}">
                      <a16:colId xmlns:a16="http://schemas.microsoft.com/office/drawing/2014/main" val="4207002908"/>
                    </a:ext>
                  </a:extLst>
                </a:gridCol>
              </a:tblGrid>
              <a:tr h="211522">
                <a:tc gridSpan="2">
                  <a:txBody>
                    <a:bodyPr/>
                    <a:lstStyle/>
                    <a:p>
                      <a:pPr marL="30480" marR="30480" algn="ctr">
                        <a:lnSpc>
                          <a:spcPct val="115000"/>
                        </a:lnSpc>
                        <a:spcBef>
                          <a:spcPts val="200"/>
                        </a:spcBef>
                        <a:spcAft>
                          <a:spcPts val="200"/>
                        </a:spcAft>
                      </a:pPr>
                      <a:r>
                        <a:rPr lang="vi-VN" sz="1200">
                          <a:effectLst/>
                        </a:rPr>
                        <a:t>Hệ sinh dục nữ</a:t>
                      </a:r>
                      <a:endParaRPr lang="en-US" sz="1400">
                        <a:effectLst/>
                        <a:latin typeface="Times New Roman" panose="02020603050405020304" pitchFamily="18" charset="0"/>
                        <a:ea typeface="Arial" panose="020B0604020202020204" pitchFamily="34" charset="0"/>
                      </a:endParaRPr>
                    </a:p>
                  </a:txBody>
                  <a:tcPr marL="0" marR="0" marT="0" marB="0"/>
                </a:tc>
                <a:tc hMerge="1">
                  <a:txBody>
                    <a:bodyPr/>
                    <a:lstStyle/>
                    <a:p>
                      <a:endParaRPr lang="en-US"/>
                    </a:p>
                  </a:txBody>
                  <a:tcPr/>
                </a:tc>
                <a:tc gridSpan="2">
                  <a:txBody>
                    <a:bodyPr/>
                    <a:lstStyle/>
                    <a:p>
                      <a:pPr marL="30480" marR="30480" algn="ctr">
                        <a:lnSpc>
                          <a:spcPct val="115000"/>
                        </a:lnSpc>
                        <a:spcBef>
                          <a:spcPts val="200"/>
                        </a:spcBef>
                        <a:spcAft>
                          <a:spcPts val="200"/>
                        </a:spcAft>
                      </a:pPr>
                      <a:r>
                        <a:rPr lang="vi-VN" sz="1200">
                          <a:effectLst/>
                        </a:rPr>
                        <a:t>Hệ sinh dục nam</a:t>
                      </a:r>
                      <a:endParaRPr lang="en-US" sz="1400">
                        <a:effectLst/>
                        <a:latin typeface="Times New Roman" panose="02020603050405020304" pitchFamily="18"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916495599"/>
                  </a:ext>
                </a:extLst>
              </a:tr>
              <a:tr h="226700">
                <a:tc>
                  <a:txBody>
                    <a:bodyPr/>
                    <a:lstStyle/>
                    <a:p>
                      <a:pPr marL="30480" marR="30480" algn="ctr">
                        <a:lnSpc>
                          <a:spcPct val="115000"/>
                        </a:lnSpc>
                        <a:spcBef>
                          <a:spcPts val="200"/>
                        </a:spcBef>
                        <a:spcAft>
                          <a:spcPts val="200"/>
                        </a:spcAft>
                      </a:pPr>
                      <a:r>
                        <a:rPr lang="vi-VN" sz="1200" dirty="0">
                          <a:effectLst/>
                        </a:rPr>
                        <a:t>Cơ quan</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a:effectLst/>
                        </a:rPr>
                        <a:t>Chức năng</a:t>
                      </a:r>
                      <a:endParaRPr lang="en-US" sz="140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dirty="0">
                          <a:effectLst/>
                        </a:rPr>
                        <a:t>Cơ quan</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a:effectLst/>
                        </a:rPr>
                        <a:t>Chức năng</a:t>
                      </a:r>
                      <a:endParaRPr lang="en-US" sz="140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495905110"/>
                  </a:ext>
                </a:extLst>
              </a:tr>
              <a:tr h="383473">
                <a:tc>
                  <a:txBody>
                    <a:bodyPr/>
                    <a:lstStyle/>
                    <a:p>
                      <a:pPr marL="30480" marR="30480" algn="ctr">
                        <a:lnSpc>
                          <a:spcPct val="115000"/>
                        </a:lnSpc>
                        <a:spcBef>
                          <a:spcPts val="200"/>
                        </a:spcBef>
                        <a:spcAft>
                          <a:spcPts val="200"/>
                        </a:spcAft>
                      </a:pPr>
                      <a:r>
                        <a:rPr lang="vi-VN" sz="1200">
                          <a:effectLst/>
                        </a:rPr>
                        <a:t>Buồng trứng</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 Sản xuất trứng và tiết hormone sinh dục nữ.</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a:effectLst/>
                        </a:rPr>
                        <a:t>Ống dẫn tinh</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a:effectLst/>
                        </a:rPr>
                        <a:t>Vận chuyển tinh trùng đến túi</a:t>
                      </a:r>
                      <a:endParaRPr lang="en-US" sz="1400">
                        <a:effectLst/>
                      </a:endParaRPr>
                    </a:p>
                    <a:p>
                      <a:pPr marL="30480" marR="30480" algn="ctr">
                        <a:lnSpc>
                          <a:spcPct val="115000"/>
                        </a:lnSpc>
                        <a:spcBef>
                          <a:spcPts val="200"/>
                        </a:spcBef>
                        <a:spcAft>
                          <a:spcPts val="200"/>
                        </a:spcAft>
                      </a:pPr>
                      <a:r>
                        <a:rPr lang="vi-VN" sz="1200">
                          <a:effectLst/>
                        </a:rPr>
                        <a:t>tinh.</a:t>
                      </a:r>
                      <a:endParaRPr lang="en-US" sz="140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3174068678"/>
                  </a:ext>
                </a:extLst>
              </a:tr>
              <a:tr h="1226210">
                <a:tc>
                  <a:txBody>
                    <a:bodyPr/>
                    <a:lstStyle/>
                    <a:p>
                      <a:pPr marL="30480" marR="30480" algn="ctr">
                        <a:lnSpc>
                          <a:spcPct val="115000"/>
                        </a:lnSpc>
                        <a:spcBef>
                          <a:spcPts val="200"/>
                        </a:spcBef>
                        <a:spcAft>
                          <a:spcPts val="200"/>
                        </a:spcAft>
                      </a:pPr>
                      <a:r>
                        <a:rPr lang="vi-VN" sz="1200">
                          <a:effectLst/>
                        </a:rPr>
                        <a:t>Âm đạo</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 Có tuyến tiết ra chất nhờn</a:t>
                      </a:r>
                      <a:endParaRPr lang="en-US" sz="1400" dirty="0">
                        <a:effectLst/>
                      </a:endParaRPr>
                    </a:p>
                    <a:p>
                      <a:pPr marL="30480" marR="30480" algn="ctr">
                        <a:lnSpc>
                          <a:spcPct val="115000"/>
                        </a:lnSpc>
                        <a:spcBef>
                          <a:spcPts val="200"/>
                        </a:spcBef>
                        <a:spcAft>
                          <a:spcPts val="200"/>
                        </a:spcAft>
                      </a:pPr>
                      <a:r>
                        <a:rPr lang="vi-VN" sz="1200" dirty="0">
                          <a:effectLst/>
                        </a:rPr>
                        <a:t>mang tính acid giúp giảm</a:t>
                      </a:r>
                      <a:endParaRPr lang="en-US" sz="1400" dirty="0">
                        <a:effectLst/>
                      </a:endParaRPr>
                    </a:p>
                    <a:p>
                      <a:pPr marL="30480" marR="30480" algn="ctr">
                        <a:lnSpc>
                          <a:spcPct val="115000"/>
                        </a:lnSpc>
                        <a:spcBef>
                          <a:spcPts val="200"/>
                        </a:spcBef>
                        <a:spcAft>
                          <a:spcPts val="200"/>
                        </a:spcAft>
                      </a:pPr>
                      <a:r>
                        <a:rPr lang="vi-VN" sz="1200" dirty="0">
                          <a:effectLst/>
                        </a:rPr>
                        <a:t>ma sát và ngăn chặn vi khuẩn xâm nhập.</a:t>
                      </a:r>
                      <a:endParaRPr lang="en-US" sz="1400" dirty="0">
                        <a:effectLst/>
                      </a:endParaRPr>
                    </a:p>
                    <a:p>
                      <a:pPr marL="30480" marR="30480" algn="ctr">
                        <a:lnSpc>
                          <a:spcPct val="115000"/>
                        </a:lnSpc>
                        <a:spcBef>
                          <a:spcPts val="200"/>
                        </a:spcBef>
                        <a:spcAft>
                          <a:spcPts val="200"/>
                        </a:spcAft>
                      </a:pPr>
                      <a:r>
                        <a:rPr lang="vi-VN" sz="1200" dirty="0">
                          <a:effectLst/>
                        </a:rPr>
                        <a:t>- Tiếp nhận tinh trùng.</a:t>
                      </a:r>
                      <a:endParaRPr lang="en-US" sz="1400" dirty="0">
                        <a:effectLst/>
                      </a:endParaRPr>
                    </a:p>
                    <a:p>
                      <a:pPr marL="30480" marR="30480" algn="ctr">
                        <a:lnSpc>
                          <a:spcPct val="115000"/>
                        </a:lnSpc>
                        <a:spcBef>
                          <a:spcPts val="200"/>
                        </a:spcBef>
                        <a:spcAft>
                          <a:spcPts val="200"/>
                        </a:spcAft>
                      </a:pPr>
                      <a:r>
                        <a:rPr lang="vi-VN" sz="1200" dirty="0">
                          <a:effectLst/>
                        </a:rPr>
                        <a:t>- Là đường ra của trẻ sơ sinh.</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dirty="0">
                          <a:effectLst/>
                        </a:rPr>
                        <a:t>Tuyến tiền liệt</a:t>
                      </a:r>
                      <a:endParaRPr lang="en-US" sz="1400" dirty="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a:effectLst/>
                        </a:rPr>
                        <a:t>Tiết dịch màu trắng hòa lẫn với</a:t>
                      </a:r>
                      <a:endParaRPr lang="en-US" sz="1400">
                        <a:effectLst/>
                      </a:endParaRPr>
                    </a:p>
                    <a:p>
                      <a:pPr marL="30480" marR="30480" algn="ctr">
                        <a:lnSpc>
                          <a:spcPct val="115000"/>
                        </a:lnSpc>
                        <a:spcBef>
                          <a:spcPts val="200"/>
                        </a:spcBef>
                        <a:spcAft>
                          <a:spcPts val="200"/>
                        </a:spcAft>
                      </a:pPr>
                      <a:r>
                        <a:rPr lang="vi-VN" sz="1200">
                          <a:effectLst/>
                        </a:rPr>
                        <a:t>tinh trùng từ túi tinh phóng ra</a:t>
                      </a:r>
                      <a:endParaRPr lang="en-US" sz="1400">
                        <a:effectLst/>
                      </a:endParaRPr>
                    </a:p>
                    <a:p>
                      <a:pPr marL="30480" marR="30480" algn="ctr">
                        <a:lnSpc>
                          <a:spcPct val="115000"/>
                        </a:lnSpc>
                        <a:spcBef>
                          <a:spcPts val="200"/>
                        </a:spcBef>
                        <a:spcAft>
                          <a:spcPts val="200"/>
                        </a:spcAft>
                      </a:pPr>
                      <a:r>
                        <a:rPr lang="vi-VN" sz="1200">
                          <a:effectLst/>
                        </a:rPr>
                        <a:t>tạo thành tinh dịch.</a:t>
                      </a:r>
                      <a:endParaRPr lang="en-US" sz="140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1173164795"/>
                  </a:ext>
                </a:extLst>
              </a:tr>
              <a:tr h="1037841">
                <a:tc>
                  <a:txBody>
                    <a:bodyPr/>
                    <a:lstStyle/>
                    <a:p>
                      <a:pPr marL="30480" marR="30480" algn="ctr">
                        <a:lnSpc>
                          <a:spcPct val="115000"/>
                        </a:lnSpc>
                        <a:spcBef>
                          <a:spcPts val="200"/>
                        </a:spcBef>
                        <a:spcAft>
                          <a:spcPts val="200"/>
                        </a:spcAft>
                      </a:pPr>
                      <a:r>
                        <a:rPr lang="vi-VN" sz="1200">
                          <a:effectLst/>
                        </a:rPr>
                        <a:t>Ống dẫn</a:t>
                      </a:r>
                      <a:endParaRPr lang="en-US" sz="1400">
                        <a:effectLst/>
                      </a:endParaRPr>
                    </a:p>
                    <a:p>
                      <a:pPr marL="30480" marR="30480" algn="ctr">
                        <a:lnSpc>
                          <a:spcPct val="115000"/>
                        </a:lnSpc>
                        <a:spcBef>
                          <a:spcPts val="200"/>
                        </a:spcBef>
                        <a:spcAft>
                          <a:spcPts val="200"/>
                        </a:spcAft>
                      </a:pPr>
                      <a:r>
                        <a:rPr lang="vi-VN" sz="1200">
                          <a:effectLst/>
                        </a:rPr>
                        <a:t>trứng</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 Đón trứng.</a:t>
                      </a:r>
                      <a:endParaRPr lang="en-US" sz="1400" dirty="0">
                        <a:effectLst/>
                      </a:endParaRPr>
                    </a:p>
                    <a:p>
                      <a:pPr marL="30480" marR="30480" algn="ctr">
                        <a:lnSpc>
                          <a:spcPct val="115000"/>
                        </a:lnSpc>
                        <a:spcBef>
                          <a:spcPts val="200"/>
                        </a:spcBef>
                        <a:spcAft>
                          <a:spcPts val="200"/>
                        </a:spcAft>
                      </a:pPr>
                      <a:r>
                        <a:rPr lang="vi-VN" sz="1200" dirty="0">
                          <a:effectLst/>
                        </a:rPr>
                        <a:t>- Là nơi diễn ra sự thụ tinh.</a:t>
                      </a:r>
                      <a:endParaRPr lang="en-US" sz="1400" dirty="0">
                        <a:effectLst/>
                      </a:endParaRPr>
                    </a:p>
                    <a:p>
                      <a:pPr marL="30480" marR="30480" algn="ctr">
                        <a:lnSpc>
                          <a:spcPct val="115000"/>
                        </a:lnSpc>
                        <a:spcBef>
                          <a:spcPts val="200"/>
                        </a:spcBef>
                        <a:spcAft>
                          <a:spcPts val="200"/>
                        </a:spcAft>
                      </a:pPr>
                      <a:r>
                        <a:rPr lang="vi-VN" sz="1200" dirty="0">
                          <a:effectLst/>
                        </a:rPr>
                        <a:t>- Vận chuyển trứng hoặc hợp</a:t>
                      </a:r>
                      <a:endParaRPr lang="en-US" sz="1400" dirty="0">
                        <a:effectLst/>
                      </a:endParaRPr>
                    </a:p>
                    <a:p>
                      <a:pPr marL="30480" marR="30480" algn="ctr">
                        <a:lnSpc>
                          <a:spcPct val="115000"/>
                        </a:lnSpc>
                        <a:spcBef>
                          <a:spcPts val="200"/>
                        </a:spcBef>
                        <a:spcAft>
                          <a:spcPts val="200"/>
                        </a:spcAft>
                      </a:pPr>
                      <a:r>
                        <a:rPr lang="vi-VN" sz="1200" dirty="0">
                          <a:effectLst/>
                        </a:rPr>
                        <a:t>tử xuống tử cung.</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dirty="0">
                          <a:effectLst/>
                        </a:rPr>
                        <a:t>Tuyến hành</a:t>
                      </a:r>
                      <a:endParaRPr lang="en-US" sz="1400" dirty="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Tiết dịch nhờn có tác dụng rửa</a:t>
                      </a:r>
                      <a:endParaRPr lang="en-US" sz="1400" dirty="0">
                        <a:effectLst/>
                      </a:endParaRPr>
                    </a:p>
                    <a:p>
                      <a:pPr marL="30480" marR="30480" algn="ctr">
                        <a:lnSpc>
                          <a:spcPct val="115000"/>
                        </a:lnSpc>
                        <a:spcBef>
                          <a:spcPts val="200"/>
                        </a:spcBef>
                        <a:spcAft>
                          <a:spcPts val="200"/>
                        </a:spcAft>
                      </a:pPr>
                      <a:r>
                        <a:rPr lang="vi-VN" sz="1200" dirty="0">
                          <a:effectLst/>
                        </a:rPr>
                        <a:t>niệu đạo và làm giảm tính acid</a:t>
                      </a:r>
                      <a:endParaRPr lang="en-US" sz="1400" dirty="0">
                        <a:effectLst/>
                      </a:endParaRPr>
                    </a:p>
                    <a:p>
                      <a:pPr marL="30480" marR="30480" algn="ctr">
                        <a:lnSpc>
                          <a:spcPct val="115000"/>
                        </a:lnSpc>
                        <a:spcBef>
                          <a:spcPts val="200"/>
                        </a:spcBef>
                        <a:spcAft>
                          <a:spcPts val="200"/>
                        </a:spcAft>
                      </a:pPr>
                      <a:r>
                        <a:rPr lang="vi-VN" sz="1200" dirty="0">
                          <a:effectLst/>
                        </a:rPr>
                        <a:t>của dịch âm đạo, đảm bảo sự</a:t>
                      </a:r>
                      <a:endParaRPr lang="en-US" sz="1400" dirty="0">
                        <a:effectLst/>
                      </a:endParaRPr>
                    </a:p>
                    <a:p>
                      <a:pPr marL="30480" marR="30480" algn="ctr">
                        <a:lnSpc>
                          <a:spcPct val="115000"/>
                        </a:lnSpc>
                        <a:spcBef>
                          <a:spcPts val="200"/>
                        </a:spcBef>
                        <a:spcAft>
                          <a:spcPts val="200"/>
                        </a:spcAft>
                      </a:pPr>
                      <a:r>
                        <a:rPr lang="vi-VN" sz="1200" dirty="0">
                          <a:effectLst/>
                        </a:rPr>
                        <a:t>sống sót của tinh trùng.</a:t>
                      </a:r>
                      <a:endParaRPr lang="en-US" sz="1400" dirty="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1578065807"/>
                  </a:ext>
                </a:extLst>
              </a:tr>
              <a:tr h="383473">
                <a:tc>
                  <a:txBody>
                    <a:bodyPr/>
                    <a:lstStyle/>
                    <a:p>
                      <a:pPr marL="30480" marR="30480" algn="ctr">
                        <a:lnSpc>
                          <a:spcPct val="115000"/>
                        </a:lnSpc>
                        <a:spcBef>
                          <a:spcPts val="200"/>
                        </a:spcBef>
                        <a:spcAft>
                          <a:spcPts val="200"/>
                        </a:spcAft>
                      </a:pPr>
                      <a:r>
                        <a:rPr lang="vi-VN" sz="1200">
                          <a:effectLst/>
                        </a:rPr>
                        <a:t>Tử cung</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 Tiếp nhận trứng hoặc hợp tử.</a:t>
                      </a:r>
                      <a:endParaRPr lang="en-US" sz="1400" dirty="0">
                        <a:effectLst/>
                      </a:endParaRPr>
                    </a:p>
                    <a:p>
                      <a:pPr marL="30480" marR="30480" algn="ctr">
                        <a:lnSpc>
                          <a:spcPct val="115000"/>
                        </a:lnSpc>
                        <a:spcBef>
                          <a:spcPts val="200"/>
                        </a:spcBef>
                        <a:spcAft>
                          <a:spcPts val="200"/>
                        </a:spcAft>
                      </a:pPr>
                      <a:r>
                        <a:rPr lang="vi-VN" sz="1200" dirty="0">
                          <a:effectLst/>
                        </a:rPr>
                        <a:t>- Nuôi dưỡng phôi thai.</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a:effectLst/>
                        </a:rPr>
                        <a:t>Túi tinh</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Dự trữ tinh trùng, tiết một ít</a:t>
                      </a:r>
                      <a:endParaRPr lang="en-US" sz="1400" dirty="0">
                        <a:effectLst/>
                      </a:endParaRPr>
                    </a:p>
                    <a:p>
                      <a:pPr marL="30480" marR="30480" algn="ctr">
                        <a:lnSpc>
                          <a:spcPct val="115000"/>
                        </a:lnSpc>
                        <a:spcBef>
                          <a:spcPts val="200"/>
                        </a:spcBef>
                        <a:spcAft>
                          <a:spcPts val="200"/>
                        </a:spcAft>
                      </a:pPr>
                      <a:r>
                        <a:rPr lang="vi-VN" sz="1200" dirty="0">
                          <a:effectLst/>
                        </a:rPr>
                        <a:t>dịch.</a:t>
                      </a:r>
                      <a:endParaRPr lang="en-US" sz="1400" dirty="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61505945"/>
                  </a:ext>
                </a:extLst>
              </a:tr>
              <a:tr h="344777">
                <a:tc>
                  <a:txBody>
                    <a:bodyPr/>
                    <a:lstStyle/>
                    <a:p>
                      <a:pPr marL="30480" marR="30480" algn="ctr">
                        <a:lnSpc>
                          <a:spcPct val="115000"/>
                        </a:lnSpc>
                        <a:spcBef>
                          <a:spcPts val="200"/>
                        </a:spcBef>
                        <a:spcAft>
                          <a:spcPts val="200"/>
                        </a:spcAft>
                      </a:pPr>
                      <a:r>
                        <a:rPr lang="vi-VN" sz="1200">
                          <a:effectLst/>
                        </a:rPr>
                        <a:t>Âm hộ</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 Bảo vệ cơ quan sinh dục.</a:t>
                      </a:r>
                      <a:endParaRPr lang="en-US" sz="1400" dirty="0">
                        <a:effectLst/>
                        <a:latin typeface="Times New Roman" panose="02020603050405020304" pitchFamily="18" charset="0"/>
                        <a:ea typeface="Arial" panose="020B0604020202020204" pitchFamily="34" charset="0"/>
                      </a:endParaRPr>
                    </a:p>
                  </a:txBody>
                  <a:tcPr marL="0" marR="0" marT="0" marB="0"/>
                </a:tc>
                <a:tc>
                  <a:txBody>
                    <a:bodyPr/>
                    <a:lstStyle/>
                    <a:p>
                      <a:pPr marL="30480" marR="30480" algn="ctr">
                        <a:lnSpc>
                          <a:spcPct val="115000"/>
                        </a:lnSpc>
                        <a:spcBef>
                          <a:spcPts val="200"/>
                        </a:spcBef>
                        <a:spcAft>
                          <a:spcPts val="200"/>
                        </a:spcAft>
                      </a:pPr>
                      <a:r>
                        <a:rPr lang="vi-VN" sz="1200">
                          <a:effectLst/>
                        </a:rPr>
                        <a:t>Tinh hoàn</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Sản xuất tinh trùng và hormone sinh dục nam.</a:t>
                      </a:r>
                      <a:endParaRPr lang="en-US" sz="1400" dirty="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2142521801"/>
                  </a:ext>
                </a:extLst>
              </a:tr>
              <a:tr h="383473">
                <a:tc rowSpan="2" gridSpan="2">
                  <a:txBody>
                    <a:bodyPr/>
                    <a:lstStyle/>
                    <a:p>
                      <a:pPr marL="30480" marR="30480" algn="ctr">
                        <a:lnSpc>
                          <a:spcPct val="115000"/>
                        </a:lnSpc>
                        <a:spcBef>
                          <a:spcPts val="200"/>
                        </a:spcBef>
                        <a:spcAft>
                          <a:spcPts val="200"/>
                        </a:spcAft>
                      </a:pPr>
                      <a:r>
                        <a:rPr lang="vi-VN" sz="1200">
                          <a:effectLst/>
                        </a:rPr>
                        <a:t> </a:t>
                      </a:r>
                      <a:endParaRPr lang="en-US" sz="1400">
                        <a:effectLst/>
                        <a:latin typeface="Times New Roman" panose="02020603050405020304" pitchFamily="18" charset="0"/>
                        <a:ea typeface="Arial" panose="020B0604020202020204" pitchFamily="34" charset="0"/>
                      </a:endParaRPr>
                    </a:p>
                  </a:txBody>
                  <a:tcPr marL="0" marR="0" marT="0" marB="0"/>
                </a:tc>
                <a:tc rowSpan="2" hMerge="1">
                  <a:txBody>
                    <a:bodyPr/>
                    <a:lstStyle/>
                    <a:p>
                      <a:endParaRPr lang="en-US"/>
                    </a:p>
                  </a:txBody>
                  <a:tcPr/>
                </a:tc>
                <a:tc>
                  <a:txBody>
                    <a:bodyPr/>
                    <a:lstStyle/>
                    <a:p>
                      <a:pPr marL="30480" marR="30480" algn="ctr">
                        <a:lnSpc>
                          <a:spcPct val="115000"/>
                        </a:lnSpc>
                        <a:spcBef>
                          <a:spcPts val="200"/>
                        </a:spcBef>
                        <a:spcAft>
                          <a:spcPts val="200"/>
                        </a:spcAft>
                      </a:pPr>
                      <a:r>
                        <a:rPr lang="vi-VN" sz="1200">
                          <a:effectLst/>
                        </a:rPr>
                        <a:t>Mào tinh hoàn</a:t>
                      </a:r>
                      <a:endParaRPr lang="en-US" sz="140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a:effectLst/>
                        </a:rPr>
                        <a:t>Nơi tinh trùng phát triển toàn</a:t>
                      </a:r>
                      <a:endParaRPr lang="en-US" sz="1400">
                        <a:effectLst/>
                      </a:endParaRPr>
                    </a:p>
                    <a:p>
                      <a:pPr marL="30480" marR="30480" algn="ctr">
                        <a:lnSpc>
                          <a:spcPct val="115000"/>
                        </a:lnSpc>
                        <a:spcBef>
                          <a:spcPts val="200"/>
                        </a:spcBef>
                        <a:spcAft>
                          <a:spcPts val="200"/>
                        </a:spcAft>
                      </a:pPr>
                      <a:r>
                        <a:rPr lang="vi-VN" sz="1200">
                          <a:effectLst/>
                        </a:rPr>
                        <a:t>diện.</a:t>
                      </a:r>
                      <a:endParaRPr lang="en-US" sz="140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2986043123"/>
                  </a:ext>
                </a:extLst>
              </a:tr>
              <a:tr h="497080">
                <a:tc gridSpan="2" vMerge="1">
                  <a:txBody>
                    <a:bodyPr/>
                    <a:lstStyle/>
                    <a:p>
                      <a:endParaRPr lang="en-US"/>
                    </a:p>
                  </a:txBody>
                  <a:tcPr/>
                </a:tc>
                <a:tc hMerge="1" vMerge="1">
                  <a:txBody>
                    <a:bodyPr/>
                    <a:lstStyle/>
                    <a:p>
                      <a:endParaRPr lang="en-US"/>
                    </a:p>
                  </a:txBody>
                  <a:tcPr/>
                </a:tc>
                <a:tc>
                  <a:txBody>
                    <a:bodyPr/>
                    <a:lstStyle/>
                    <a:p>
                      <a:pPr marL="30480" marR="30480" algn="ctr">
                        <a:lnSpc>
                          <a:spcPct val="115000"/>
                        </a:lnSpc>
                        <a:spcBef>
                          <a:spcPts val="200"/>
                        </a:spcBef>
                        <a:spcAft>
                          <a:spcPts val="200"/>
                        </a:spcAft>
                      </a:pPr>
                      <a:r>
                        <a:rPr lang="vi-VN" sz="1200" dirty="0">
                          <a:effectLst/>
                        </a:rPr>
                        <a:t>Dương vật</a:t>
                      </a:r>
                      <a:endParaRPr lang="en-US" sz="1400" dirty="0">
                        <a:effectLst/>
                        <a:latin typeface="Times New Roman" panose="02020603050405020304" pitchFamily="18" charset="0"/>
                        <a:ea typeface="Arial" panose="020B0604020202020204" pitchFamily="34" charset="0"/>
                      </a:endParaRPr>
                    </a:p>
                  </a:txBody>
                  <a:tcPr marL="0" marR="0" marT="0" marB="0" anchor="ctr"/>
                </a:tc>
                <a:tc>
                  <a:txBody>
                    <a:bodyPr/>
                    <a:lstStyle/>
                    <a:p>
                      <a:pPr marL="30480" marR="30480" algn="ctr">
                        <a:lnSpc>
                          <a:spcPct val="115000"/>
                        </a:lnSpc>
                        <a:spcBef>
                          <a:spcPts val="200"/>
                        </a:spcBef>
                        <a:spcAft>
                          <a:spcPts val="200"/>
                        </a:spcAft>
                      </a:pPr>
                      <a:r>
                        <a:rPr lang="vi-VN" sz="1200" dirty="0">
                          <a:effectLst/>
                        </a:rPr>
                        <a:t>Có niệu đạo vừa là đường dẫn</a:t>
                      </a:r>
                      <a:endParaRPr lang="en-US" sz="1400" dirty="0">
                        <a:effectLst/>
                      </a:endParaRPr>
                    </a:p>
                    <a:p>
                      <a:pPr marL="30480" marR="30480" algn="ctr">
                        <a:lnSpc>
                          <a:spcPct val="115000"/>
                        </a:lnSpc>
                        <a:spcBef>
                          <a:spcPts val="200"/>
                        </a:spcBef>
                        <a:spcAft>
                          <a:spcPts val="200"/>
                        </a:spcAft>
                      </a:pPr>
                      <a:r>
                        <a:rPr lang="vi-VN" sz="1200" dirty="0">
                          <a:effectLst/>
                        </a:rPr>
                        <a:t>nước tiểu vừa là đường dẫn tinh.</a:t>
                      </a:r>
                      <a:endParaRPr lang="en-US" sz="1400" dirty="0">
                        <a:effectLst/>
                        <a:latin typeface="Times New Roman" panose="02020603050405020304" pitchFamily="18" charset="0"/>
                        <a:ea typeface="Arial" panose="020B0604020202020204" pitchFamily="34" charset="0"/>
                      </a:endParaRPr>
                    </a:p>
                  </a:txBody>
                  <a:tcPr marL="0" marR="0" marT="0" marB="0"/>
                </a:tc>
                <a:extLst>
                  <a:ext uri="{0D108BD9-81ED-4DB2-BD59-A6C34878D82A}">
                    <a16:rowId xmlns:a16="http://schemas.microsoft.com/office/drawing/2014/main" val="2169473039"/>
                  </a:ext>
                </a:extLst>
              </a:tr>
            </a:tbl>
          </a:graphicData>
        </a:graphic>
      </p:graphicFrame>
      <p:sp>
        <p:nvSpPr>
          <p:cNvPr id="6" name="TextBox 5">
            <a:extLst>
              <a:ext uri="{FF2B5EF4-FFF2-40B4-BE49-F238E27FC236}">
                <a16:creationId xmlns:a16="http://schemas.microsoft.com/office/drawing/2014/main" id="{AE02AF31-C09F-4EB1-40A8-BA617FB204E0}"/>
              </a:ext>
            </a:extLst>
          </p:cNvPr>
          <p:cNvSpPr txBox="1"/>
          <p:nvPr/>
        </p:nvSpPr>
        <p:spPr>
          <a:xfrm>
            <a:off x="75414" y="6264608"/>
            <a:ext cx="12192000" cy="369332"/>
          </a:xfrm>
          <a:prstGeom prst="rect">
            <a:avLst/>
          </a:prstGeom>
          <a:noFill/>
        </p:spPr>
        <p:txBody>
          <a:bodyPr wrap="square">
            <a:spAutoFit/>
          </a:bodyPr>
          <a:lstStyle/>
          <a:p>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2: </a:t>
            </a:r>
            <a:r>
              <a:rPr lang="vi-VN" sz="1800" dirty="0">
                <a:solidFill>
                  <a:srgbClr val="000000"/>
                </a:solidFill>
                <a:effectLst/>
                <a:latin typeface="Times New Roman" panose="02020603050405020304" pitchFamily="18" charset="0"/>
                <a:ea typeface="Times New Roman" panose="02020603050405020304" pitchFamily="18" charset="0"/>
              </a:rPr>
              <a:t>Tinh hoàn → Mào tinh hoàn → Ống dẫn tinh → Túi tinh → Niệu đạo trong dương vật.</a:t>
            </a:r>
            <a:endParaRPr lang="en-US" dirty="0"/>
          </a:p>
        </p:txBody>
      </p:sp>
    </p:spTree>
    <p:extLst>
      <p:ext uri="{BB962C8B-B14F-4D97-AF65-F5344CB8AC3E}">
        <p14:creationId xmlns:p14="http://schemas.microsoft.com/office/powerpoint/2010/main" val="355852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59C6-4020-5509-EEA6-0CA7E593DD5B}"/>
              </a:ext>
            </a:extLst>
          </p:cNvPr>
          <p:cNvSpPr>
            <a:spLocks noGrp="1"/>
          </p:cNvSpPr>
          <p:nvPr>
            <p:ph type="title"/>
          </p:nvPr>
        </p:nvSpPr>
        <p:spPr>
          <a:xfrm>
            <a:off x="1066800" y="303229"/>
            <a:ext cx="10058400" cy="846841"/>
          </a:xfrm>
        </p:spPr>
        <p:txBody>
          <a:bodyPr>
            <a:normAutofit/>
          </a:bodyPr>
          <a:lstStyle/>
          <a:p>
            <a:r>
              <a:rPr lang="en-US" sz="3200" b="1" dirty="0">
                <a:solidFill>
                  <a:srgbClr val="00B050"/>
                </a:solidFill>
                <a:effectLst/>
                <a:latin typeface="Times New Roman" panose="02020603050405020304" pitchFamily="18" charset="0"/>
                <a:ea typeface="Arial" panose="020B0604020202020204" pitchFamily="34" charset="0"/>
              </a:rPr>
              <a:t>II. </a:t>
            </a:r>
            <a:r>
              <a:rPr lang="en-US" sz="3200" b="1" dirty="0" err="1">
                <a:solidFill>
                  <a:srgbClr val="00B050"/>
                </a:solidFill>
                <a:effectLst/>
                <a:latin typeface="Times New Roman" panose="02020603050405020304" pitchFamily="18" charset="0"/>
                <a:ea typeface="Arial" panose="020B0604020202020204" pitchFamily="34" charset="0"/>
              </a:rPr>
              <a:t>Hiện</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tượng</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thụ</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tinh</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thụ</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thai</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và</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kinh</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nguyệt</a:t>
            </a:r>
            <a:endParaRPr lang="en-US" sz="7200" dirty="0"/>
          </a:p>
        </p:txBody>
      </p:sp>
      <p:pic>
        <p:nvPicPr>
          <p:cNvPr id="9" name="Content Placeholder 8">
            <a:extLst>
              <a:ext uri="{FF2B5EF4-FFF2-40B4-BE49-F238E27FC236}">
                <a16:creationId xmlns:a16="http://schemas.microsoft.com/office/drawing/2014/main" id="{5573F8CE-4210-05B0-B2FD-59EAD03C4DBB}"/>
              </a:ext>
            </a:extLst>
          </p:cNvPr>
          <p:cNvPicPr>
            <a:picLocks noGrp="1" noChangeAspect="1"/>
          </p:cNvPicPr>
          <p:nvPr>
            <p:ph idx="1"/>
          </p:nvPr>
        </p:nvPicPr>
        <p:blipFill>
          <a:blip r:embed="rId2"/>
          <a:stretch>
            <a:fillRect/>
          </a:stretch>
        </p:blipFill>
        <p:spPr>
          <a:xfrm>
            <a:off x="1" y="4218495"/>
            <a:ext cx="5816338" cy="2639505"/>
          </a:xfrm>
        </p:spPr>
      </p:pic>
      <p:sp>
        <p:nvSpPr>
          <p:cNvPr id="5" name="TextBox 4">
            <a:extLst>
              <a:ext uri="{FF2B5EF4-FFF2-40B4-BE49-F238E27FC236}">
                <a16:creationId xmlns:a16="http://schemas.microsoft.com/office/drawing/2014/main" id="{1701661D-6357-0FF4-8A8D-CEE0491D3D7D}"/>
              </a:ext>
            </a:extLst>
          </p:cNvPr>
          <p:cNvSpPr txBox="1"/>
          <p:nvPr/>
        </p:nvSpPr>
        <p:spPr>
          <a:xfrm>
            <a:off x="935611" y="961477"/>
            <a:ext cx="10772480" cy="368755"/>
          </a:xfrm>
          <a:prstGeom prst="rect">
            <a:avLst/>
          </a:prstGeom>
          <a:noFill/>
        </p:spPr>
        <p:txBody>
          <a:bodyPr wrap="square">
            <a:spAutoFit/>
          </a:bodyPr>
          <a:lstStyle/>
          <a:p>
            <a:pPr algn="just">
              <a:lnSpc>
                <a:spcPct val="107000"/>
              </a:lnSpc>
              <a:spcBef>
                <a:spcPts val="600"/>
              </a:spcBef>
              <a:spcAft>
                <a:spcPts val="600"/>
              </a:spcAft>
            </a:pPr>
            <a:r>
              <a:rPr lang="en-US" sz="1800" dirty="0">
                <a:solidFill>
                  <a:srgbClr val="000000"/>
                </a:solidFill>
                <a:effectLst/>
                <a:latin typeface="Times New Roman" panose="02020603050405020304" pitchFamily="18" charset="0"/>
                <a:ea typeface="Arial" panose="020B0604020202020204" pitchFamily="34" charset="0"/>
              </a:rPr>
              <a:t>HS </a:t>
            </a:r>
            <a:r>
              <a:rPr lang="en-US" sz="1800" dirty="0" err="1">
                <a:solidFill>
                  <a:srgbClr val="000000"/>
                </a:solidFill>
                <a:effectLst/>
                <a:latin typeface="Times New Roman" panose="02020603050405020304" pitchFamily="18" charset="0"/>
                <a:ea typeface="Arial" panose="020B0604020202020204" pitchFamily="34" charset="0"/>
              </a:rPr>
              <a:t>đọc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thông</a:t>
            </a:r>
            <a:r>
              <a:rPr lang="en-US" sz="1800" dirty="0">
                <a:solidFill>
                  <a:srgbClr val="000000"/>
                </a:solidFill>
                <a:effectLst/>
                <a:latin typeface="Times New Roman" panose="02020603050405020304" pitchFamily="18" charset="0"/>
                <a:ea typeface="Arial" panose="020B0604020202020204" pitchFamily="34" charset="0"/>
              </a:rPr>
              <a:t> tin </a:t>
            </a:r>
            <a:r>
              <a:rPr lang="en-US" sz="1800" dirty="0" err="1">
                <a:solidFill>
                  <a:srgbClr val="000000"/>
                </a:solidFill>
                <a:effectLst/>
                <a:latin typeface="Times New Roman" panose="02020603050405020304" pitchFamily="18" charset="0"/>
                <a:ea typeface="Arial" panose="020B0604020202020204" pitchFamily="34" charset="0"/>
              </a:rPr>
              <a:t>trong</a:t>
            </a:r>
            <a:r>
              <a:rPr lang="en-US" sz="1800" dirty="0">
                <a:solidFill>
                  <a:srgbClr val="000000"/>
                </a:solidFill>
                <a:effectLst/>
                <a:latin typeface="Times New Roman" panose="02020603050405020304" pitchFamily="18" charset="0"/>
                <a:ea typeface="Arial" panose="020B0604020202020204" pitchFamily="34" charset="0"/>
              </a:rPr>
              <a:t> SGK,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hình</a:t>
            </a:r>
            <a:r>
              <a:rPr lang="en-US" sz="1800" dirty="0">
                <a:solidFill>
                  <a:srgbClr val="000000"/>
                </a:solidFill>
                <a:effectLst/>
                <a:latin typeface="Times New Roman" panose="02020603050405020304" pitchFamily="18" charset="0"/>
                <a:ea typeface="Arial" panose="020B0604020202020204" pitchFamily="34" charset="0"/>
              </a:rPr>
              <a:t> 37.4 </a:t>
            </a:r>
            <a:r>
              <a:rPr lang="en-US" sz="1800" dirty="0" err="1">
                <a:solidFill>
                  <a:srgbClr val="000000"/>
                </a:solidFill>
                <a:effectLst/>
                <a:latin typeface="Times New Roman" panose="02020603050405020304" pitchFamily="18" charset="0"/>
                <a:ea typeface="Arial" panose="020B0604020202020204" pitchFamily="34" charset="0"/>
              </a:rPr>
              <a:t>và</a:t>
            </a:r>
            <a:r>
              <a:rPr lang="en-US" sz="1800" dirty="0">
                <a:solidFill>
                  <a:srgbClr val="000000"/>
                </a:solidFill>
                <a:effectLst/>
                <a:latin typeface="Times New Roman" panose="02020603050405020304" pitchFamily="18" charset="0"/>
                <a:ea typeface="Arial" panose="020B0604020202020204" pitchFamily="34" charset="0"/>
              </a:rPr>
              <a:t> 37.5  </a:t>
            </a:r>
            <a:r>
              <a:rPr lang="en-US" sz="1800" dirty="0" err="1">
                <a:solidFill>
                  <a:srgbClr val="000000"/>
                </a:solidFill>
                <a:effectLst/>
                <a:latin typeface="Times New Roman" panose="02020603050405020304" pitchFamily="18" charset="0"/>
                <a:ea typeface="Arial" panose="020B0604020202020204" pitchFamily="34" charset="0"/>
              </a:rPr>
              <a:t>thảo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luận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nhóm</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hoàn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thành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phiếu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tập</a:t>
            </a:r>
            <a:r>
              <a:rPr lang="en-US" sz="1800" dirty="0">
                <a:solidFill>
                  <a:srgbClr val="000000"/>
                </a:solidFill>
                <a:effectLst/>
                <a:latin typeface="Times New Roman" panose="02020603050405020304" pitchFamily="18" charset="0"/>
                <a:ea typeface="Arial" panose="020B0604020202020204" pitchFamily="34" charset="0"/>
              </a:rPr>
              <a:t> 2.</a:t>
            </a:r>
            <a:endParaRPr lang="en-US" sz="1800" dirty="0">
              <a:effectLst/>
              <a:latin typeface="Times New Roman" panose="02020603050405020304" pitchFamily="18" charset="0"/>
              <a:ea typeface="Arial" panose="020B0604020202020204" pitchFamily="34" charset="0"/>
            </a:endParaRPr>
          </a:p>
        </p:txBody>
      </p:sp>
      <p:pic>
        <p:nvPicPr>
          <p:cNvPr id="7" name="Picture 6">
            <a:extLst>
              <a:ext uri="{FF2B5EF4-FFF2-40B4-BE49-F238E27FC236}">
                <a16:creationId xmlns:a16="http://schemas.microsoft.com/office/drawing/2014/main" id="{4349D871-8CA2-690E-F889-2A7C05463242}"/>
              </a:ext>
            </a:extLst>
          </p:cNvPr>
          <p:cNvPicPr>
            <a:picLocks noChangeAspect="1"/>
          </p:cNvPicPr>
          <p:nvPr/>
        </p:nvPicPr>
        <p:blipFill>
          <a:blip r:embed="rId3"/>
          <a:stretch>
            <a:fillRect/>
          </a:stretch>
        </p:blipFill>
        <p:spPr>
          <a:xfrm>
            <a:off x="0" y="1395693"/>
            <a:ext cx="5816338" cy="2757340"/>
          </a:xfrm>
          <a:prstGeom prst="rect">
            <a:avLst/>
          </a:prstGeom>
        </p:spPr>
      </p:pic>
      <p:sp>
        <p:nvSpPr>
          <p:cNvPr id="10" name="Rectangle: Rounded Corners 9">
            <a:extLst>
              <a:ext uri="{FF2B5EF4-FFF2-40B4-BE49-F238E27FC236}">
                <a16:creationId xmlns:a16="http://schemas.microsoft.com/office/drawing/2014/main" id="{42FB3F64-064C-8E62-D83C-9F2004E01383}"/>
              </a:ext>
            </a:extLst>
          </p:cNvPr>
          <p:cNvSpPr/>
          <p:nvPr/>
        </p:nvSpPr>
        <p:spPr>
          <a:xfrm>
            <a:off x="6095999" y="1649691"/>
            <a:ext cx="5894895" cy="460970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R="44450" algn="ctr">
              <a:lnSpc>
                <a:spcPct val="107000"/>
              </a:lnSpc>
              <a:spcAft>
                <a:spcPts val="800"/>
              </a:spcAft>
            </a:pPr>
            <a:r>
              <a:rPr lang="vi-VN" sz="2400" b="1" dirty="0">
                <a:solidFill>
                  <a:srgbClr val="FF0000"/>
                </a:solidFill>
                <a:effectLst/>
                <a:latin typeface="Times New Roman" panose="02020603050405020304" pitchFamily="18" charset="0"/>
                <a:ea typeface="Times New Roman" panose="02020603050405020304" pitchFamily="18" charset="0"/>
              </a:rPr>
              <a:t>PHIẾU HỌC TẬP </a:t>
            </a:r>
            <a:r>
              <a:rPr lang="en-US" sz="2400" b="1" dirty="0">
                <a:solidFill>
                  <a:srgbClr val="FF0000"/>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2400" b="1" dirty="0" err="1">
                <a:effectLst/>
                <a:latin typeface="Times New Roman" panose="02020603050405020304" pitchFamily="18" charset="0"/>
                <a:ea typeface="Arial" panose="020B0604020202020204" pitchFamily="34" charset="0"/>
              </a:rPr>
              <a:t>Câu</a:t>
            </a:r>
            <a:r>
              <a:rPr lang="en-US" sz="2400" b="1" dirty="0">
                <a:effectLst/>
                <a:latin typeface="Times New Roman" panose="02020603050405020304" pitchFamily="18" charset="0"/>
                <a:ea typeface="Arial" panose="020B0604020202020204" pitchFamily="34" charset="0"/>
              </a:rPr>
              <a:t> 1: </a:t>
            </a:r>
            <a:r>
              <a:rPr lang="en-US" sz="2400" dirty="0">
                <a:effectLst/>
                <a:latin typeface="Times New Roman" panose="02020603050405020304" pitchFamily="18" charset="0"/>
                <a:ea typeface="Arial" panose="020B0604020202020204" pitchFamily="34" charset="0"/>
              </a:rPr>
              <a:t>Quan </a:t>
            </a:r>
            <a:r>
              <a:rPr lang="en-US" sz="2400" dirty="0" err="1">
                <a:effectLst/>
                <a:latin typeface="Times New Roman" panose="02020603050405020304" pitchFamily="18" charset="0"/>
                <a:ea typeface="Arial" panose="020B0604020202020204" pitchFamily="34" charset="0"/>
              </a:rPr>
              <a:t>sát</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hình</a:t>
            </a:r>
            <a:r>
              <a:rPr lang="en-US" sz="2400" dirty="0">
                <a:effectLst/>
                <a:latin typeface="Times New Roman" panose="02020603050405020304" pitchFamily="18" charset="0"/>
                <a:ea typeface="Arial" panose="020B0604020202020204" pitchFamily="34" charset="0"/>
              </a:rPr>
              <a:t> 37.4 </a:t>
            </a:r>
            <a:r>
              <a:rPr lang="en-US" sz="2400" dirty="0" err="1">
                <a:effectLst/>
                <a:latin typeface="Times New Roman" panose="02020603050405020304" pitchFamily="18" charset="0"/>
                <a:ea typeface="Arial" panose="020B0604020202020204" pitchFamily="34" charset="0"/>
              </a:rPr>
              <a:t>và</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cho</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biết</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chiều</a:t>
            </a:r>
            <a:r>
              <a:rPr lang="en-US" sz="2400" dirty="0">
                <a:effectLst/>
                <a:latin typeface="Times New Roman" panose="02020603050405020304" pitchFamily="18" charset="0"/>
                <a:ea typeface="Arial" panose="020B0604020202020204" pitchFamily="34" charset="0"/>
              </a:rPr>
              <a:t> di </a:t>
            </a:r>
            <a:r>
              <a:rPr lang="en-US" sz="2400" dirty="0" err="1">
                <a:effectLst/>
                <a:latin typeface="Times New Roman" panose="02020603050405020304" pitchFamily="18" charset="0"/>
                <a:ea typeface="Arial" panose="020B0604020202020204" pitchFamily="34" charset="0"/>
              </a:rPr>
              <a:t>chuyển</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của</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hợp</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tử</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sau</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khi</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thụ</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tinh</a:t>
            </a:r>
            <a:r>
              <a:rPr lang="en-US" sz="2400" dirty="0">
                <a:effectLst/>
                <a:latin typeface="Times New Roman" panose="02020603050405020304" pitchFamily="18" charset="0"/>
                <a:ea typeface="Arial" panose="020B0604020202020204" pitchFamily="34" charset="0"/>
              </a:rPr>
              <a:t>.</a:t>
            </a:r>
          </a:p>
          <a:p>
            <a:pPr algn="just">
              <a:lnSpc>
                <a:spcPct val="107000"/>
              </a:lnSpc>
              <a:spcBef>
                <a:spcPts val="600"/>
              </a:spcBef>
              <a:spcAft>
                <a:spcPts val="600"/>
              </a:spcAft>
            </a:pPr>
            <a:r>
              <a:rPr lang="en-US" sz="2400" b="1" dirty="0" err="1">
                <a:solidFill>
                  <a:srgbClr val="000000"/>
                </a:solidFill>
                <a:effectLst/>
                <a:latin typeface="Times New Roman" panose="02020603050405020304" pitchFamily="18" charset="0"/>
                <a:ea typeface="Arial" panose="020B0604020202020204" pitchFamily="34" charset="0"/>
              </a:rPr>
              <a:t>Câu</a:t>
            </a:r>
            <a:r>
              <a:rPr lang="en-US" sz="2400" b="1" dirty="0">
                <a:solidFill>
                  <a:srgbClr val="000000"/>
                </a:solidFill>
                <a:effectLst/>
                <a:latin typeface="Times New Roman" panose="02020603050405020304" pitchFamily="18" charset="0"/>
                <a:ea typeface="Arial" panose="020B0604020202020204" pitchFamily="34" charset="0"/>
              </a:rPr>
              <a:t> 2: </a:t>
            </a:r>
            <a:r>
              <a:rPr lang="vi-VN" sz="2400" dirty="0">
                <a:solidFill>
                  <a:srgbClr val="000000"/>
                </a:solidFill>
                <a:effectLst/>
                <a:latin typeface="Times New Roman" panose="02020603050405020304" pitchFamily="18" charset="0"/>
                <a:ea typeface="Times New Roman" panose="02020603050405020304" pitchFamily="18" charset="0"/>
              </a:rPr>
              <a:t>Sự thụ tinh xảy ra ở đâu? Thai nhi được nuôi dưỡng ở đâu?</a:t>
            </a:r>
            <a:endParaRPr lang="en-US" sz="2400" dirty="0">
              <a:solidFill>
                <a:srgbClr val="000000"/>
              </a:solidFill>
              <a:effectLst/>
              <a:latin typeface="Times New Roman" panose="02020603050405020304" pitchFamily="18" charset="0"/>
              <a:ea typeface="Times New Roman" panose="02020603050405020304" pitchFamily="18" charset="0"/>
            </a:endParaRPr>
          </a:p>
          <a:p>
            <a:pPr algn="just">
              <a:lnSpc>
                <a:spcPct val="107000"/>
              </a:lnSpc>
              <a:spcBef>
                <a:spcPts val="600"/>
              </a:spcBef>
              <a:spcAft>
                <a:spcPts val="600"/>
              </a:spcAft>
            </a:pPr>
            <a:r>
              <a:rPr lang="en-US" sz="2400" b="1" dirty="0" err="1">
                <a:solidFill>
                  <a:srgbClr val="FF0000"/>
                </a:solidFill>
                <a:effectLst/>
                <a:latin typeface="Times New Roman" panose="02020603050405020304" pitchFamily="18" charset="0"/>
                <a:ea typeface="Arial" panose="020B0604020202020204" pitchFamily="34" charset="0"/>
              </a:rPr>
              <a:t>Câu</a:t>
            </a:r>
            <a:r>
              <a:rPr lang="en-US" sz="2400" b="1" dirty="0">
                <a:solidFill>
                  <a:srgbClr val="FF0000"/>
                </a:solidFill>
                <a:effectLst/>
                <a:latin typeface="Times New Roman" panose="02020603050405020304" pitchFamily="18" charset="0"/>
                <a:ea typeface="Arial" panose="020B0604020202020204" pitchFamily="34" charset="0"/>
              </a:rPr>
              <a:t> 3:</a:t>
            </a:r>
            <a:r>
              <a:rPr lang="en-US" sz="2400" dirty="0">
                <a:solidFill>
                  <a:srgbClr val="FF0000"/>
                </a:solidFill>
                <a:effectLst/>
                <a:latin typeface="Times New Roman" panose="02020603050405020304" pitchFamily="18" charset="0"/>
                <a:ea typeface="Arial" panose="020B0604020202020204" pitchFamily="34" charset="0"/>
              </a:rPr>
              <a:t> </a:t>
            </a:r>
            <a:r>
              <a:rPr lang="vi-VN" sz="2400" dirty="0">
                <a:solidFill>
                  <a:srgbClr val="FF0000"/>
                </a:solidFill>
                <a:effectLst/>
                <a:latin typeface="Times New Roman" panose="02020603050405020304" pitchFamily="18" charset="0"/>
                <a:ea typeface="Times New Roman" panose="02020603050405020304" pitchFamily="18" charset="0"/>
              </a:rPr>
              <a:t>Quan sát hình 37.5 và giải thích hiện tượng kinh nguyệt.</a:t>
            </a:r>
            <a:endParaRPr lang="en-US" sz="2400" dirty="0">
              <a:solidFill>
                <a:srgbClr val="FF0000"/>
              </a:solidFill>
              <a:effectLst/>
              <a:latin typeface="Times New Roman" panose="02020603050405020304" pitchFamily="18" charset="0"/>
              <a:ea typeface="Times New Roman" panose="02020603050405020304" pitchFamily="18" charset="0"/>
            </a:endParaRPr>
          </a:p>
          <a:p>
            <a:pPr algn="just">
              <a:lnSpc>
                <a:spcPct val="107000"/>
              </a:lnSpc>
              <a:spcBef>
                <a:spcPts val="600"/>
              </a:spcBef>
              <a:spcAft>
                <a:spcPts val="600"/>
              </a:spcAft>
            </a:pPr>
            <a:r>
              <a:rPr lang="en-US" sz="2400" b="1" dirty="0" err="1">
                <a:solidFill>
                  <a:srgbClr val="212529"/>
                </a:solidFill>
                <a:effectLst/>
                <a:latin typeface="Times New Roman" panose="02020603050405020304" pitchFamily="18" charset="0"/>
                <a:ea typeface="Times New Roman" panose="02020603050405020304" pitchFamily="18" charset="0"/>
              </a:rPr>
              <a:t>Câu</a:t>
            </a:r>
            <a:r>
              <a:rPr lang="en-US" sz="2400" b="1" dirty="0">
                <a:solidFill>
                  <a:srgbClr val="212529"/>
                </a:solidFill>
                <a:effectLst/>
                <a:latin typeface="Times New Roman" panose="02020603050405020304" pitchFamily="18" charset="0"/>
                <a:ea typeface="Times New Roman" panose="02020603050405020304" pitchFamily="18" charset="0"/>
              </a:rPr>
              <a:t> 4:</a:t>
            </a:r>
            <a:r>
              <a:rPr lang="en-US" sz="2400" dirty="0">
                <a:solidFill>
                  <a:srgbClr val="212529"/>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Nêu sự thay đổi độ dày niêm mạc tử cung trong chu kì kinh nguyệt.</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20356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E4CD-C339-30E6-0AF5-D7D8A360CF9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6D00531-3586-5389-5F87-5FEB76F5AE7D}"/>
              </a:ext>
            </a:extLst>
          </p:cNvPr>
          <p:cNvGraphicFramePr>
            <a:graphicFrameLocks noGrp="1"/>
          </p:cNvGraphicFramePr>
          <p:nvPr>
            <p:ph idx="1"/>
            <p:extLst>
              <p:ext uri="{D42A27DB-BD31-4B8C-83A1-F6EECF244321}">
                <p14:modId xmlns:p14="http://schemas.microsoft.com/office/powerpoint/2010/main" val="3632856824"/>
              </p:ext>
            </p:extLst>
          </p:nvPr>
        </p:nvGraphicFramePr>
        <p:xfrm>
          <a:off x="0" y="273377"/>
          <a:ext cx="12192000" cy="6584623"/>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583212852"/>
                    </a:ext>
                  </a:extLst>
                </a:gridCol>
              </a:tblGrid>
              <a:tr h="6584623">
                <a:tc>
                  <a:txBody>
                    <a:bodyPr/>
                    <a:lstStyle/>
                    <a:p>
                      <a:pPr marR="44450" algn="ctr">
                        <a:lnSpc>
                          <a:spcPct val="107000"/>
                        </a:lnSpc>
                        <a:spcAft>
                          <a:spcPts val="800"/>
                        </a:spcAft>
                      </a:pPr>
                      <a:r>
                        <a:rPr lang="en-US" sz="1800" dirty="0">
                          <a:effectLst/>
                          <a:latin typeface="Times New Roman" panose="02020603050405020304" pitchFamily="18" charset="0"/>
                          <a:cs typeface="Times New Roman" panose="02020603050405020304" pitchFamily="18" charset="0"/>
                        </a:rPr>
                        <a:t>	</a:t>
                      </a:r>
                      <a:r>
                        <a:rPr lang="vi-VN" sz="1800" b="1" dirty="0">
                          <a:solidFill>
                            <a:schemeClr val="tx1"/>
                          </a:solidFill>
                          <a:effectLst/>
                          <a:latin typeface="Times New Roman" panose="02020603050405020304" pitchFamily="18" charset="0"/>
                          <a:cs typeface="Times New Roman" panose="02020603050405020304" pitchFamily="18" charset="0"/>
                        </a:rPr>
                        <a:t>PHIẾU HỌC TẬP </a:t>
                      </a:r>
                      <a:r>
                        <a:rPr lang="en-US" sz="1800" b="1" dirty="0">
                          <a:solidFill>
                            <a:schemeClr val="tx1"/>
                          </a:solidFill>
                          <a:effectLst/>
                          <a:latin typeface="Times New Roman" panose="02020603050405020304" pitchFamily="18" charset="0"/>
                          <a:cs typeface="Times New Roman" panose="02020603050405020304" pitchFamily="18" charset="0"/>
                        </a:rPr>
                        <a:t>2</a:t>
                      </a:r>
                    </a:p>
                    <a:p>
                      <a:pPr algn="just">
                        <a:lnSpc>
                          <a:spcPct val="107000"/>
                        </a:lnSpc>
                        <a:spcBef>
                          <a:spcPts val="600"/>
                        </a:spcBef>
                        <a:spcAft>
                          <a:spcPts val="600"/>
                        </a:spcAft>
                      </a:pPr>
                      <a:r>
                        <a:rPr lang="en-US" sz="1800" b="1" dirty="0" err="1">
                          <a:solidFill>
                            <a:schemeClr val="tx1"/>
                          </a:solidFill>
                          <a:effectLst/>
                          <a:latin typeface="Times New Roman" panose="02020603050405020304" pitchFamily="18" charset="0"/>
                          <a:cs typeface="Times New Roman" panose="02020603050405020304" pitchFamily="18" charset="0"/>
                        </a:rPr>
                        <a:t>Câu</a:t>
                      </a:r>
                      <a:r>
                        <a:rPr lang="en-US" sz="1800" b="1" dirty="0">
                          <a:solidFill>
                            <a:schemeClr val="tx1"/>
                          </a:solidFill>
                          <a:effectLst/>
                          <a:latin typeface="Times New Roman" panose="02020603050405020304" pitchFamily="18" charset="0"/>
                          <a:cs typeface="Times New Roman" panose="02020603050405020304" pitchFamily="18" charset="0"/>
                        </a:rPr>
                        <a:t> 1: Quan </a:t>
                      </a:r>
                      <a:r>
                        <a:rPr lang="en-US" sz="1800" b="1" dirty="0" err="1">
                          <a:solidFill>
                            <a:schemeClr val="tx1"/>
                          </a:solidFill>
                          <a:effectLst/>
                          <a:latin typeface="Times New Roman" panose="02020603050405020304" pitchFamily="18" charset="0"/>
                          <a:cs typeface="Times New Roman" panose="02020603050405020304" pitchFamily="18" charset="0"/>
                        </a:rPr>
                        <a:t>sát</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hình</a:t>
                      </a:r>
                      <a:r>
                        <a:rPr lang="en-US" sz="1800" b="1" dirty="0">
                          <a:solidFill>
                            <a:schemeClr val="tx1"/>
                          </a:solidFill>
                          <a:effectLst/>
                          <a:latin typeface="Times New Roman" panose="02020603050405020304" pitchFamily="18" charset="0"/>
                          <a:cs typeface="Times New Roman" panose="02020603050405020304" pitchFamily="18" charset="0"/>
                        </a:rPr>
                        <a:t> 37.4 </a:t>
                      </a:r>
                      <a:r>
                        <a:rPr lang="en-US" sz="1800" b="1" dirty="0" err="1">
                          <a:solidFill>
                            <a:schemeClr val="tx1"/>
                          </a:solidFill>
                          <a:effectLst/>
                          <a:latin typeface="Times New Roman" panose="02020603050405020304" pitchFamily="18" charset="0"/>
                          <a:cs typeface="Times New Roman" panose="02020603050405020304" pitchFamily="18" charset="0"/>
                        </a:rPr>
                        <a:t>và</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cho</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biết</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chiều</a:t>
                      </a:r>
                      <a:r>
                        <a:rPr lang="en-US" sz="1800" b="1" dirty="0">
                          <a:solidFill>
                            <a:schemeClr val="tx1"/>
                          </a:solidFill>
                          <a:effectLst/>
                          <a:latin typeface="Times New Roman" panose="02020603050405020304" pitchFamily="18" charset="0"/>
                          <a:cs typeface="Times New Roman" panose="02020603050405020304" pitchFamily="18" charset="0"/>
                        </a:rPr>
                        <a:t> di </a:t>
                      </a:r>
                      <a:r>
                        <a:rPr lang="en-US" sz="1800" b="1" dirty="0" err="1">
                          <a:solidFill>
                            <a:schemeClr val="tx1"/>
                          </a:solidFill>
                          <a:effectLst/>
                          <a:latin typeface="Times New Roman" panose="02020603050405020304" pitchFamily="18" charset="0"/>
                          <a:cs typeface="Times New Roman" panose="02020603050405020304" pitchFamily="18" charset="0"/>
                        </a:rPr>
                        <a:t>chuyển</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của</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hợp</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tử</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sau</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khi</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thụ</a:t>
                      </a:r>
                      <a:r>
                        <a:rPr lang="en-US" sz="1800" b="1" dirty="0">
                          <a:solidFill>
                            <a:schemeClr val="tx1"/>
                          </a:solidFill>
                          <a:effectLst/>
                          <a:latin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cs typeface="Times New Roman" panose="02020603050405020304" pitchFamily="18" charset="0"/>
                        </a:rPr>
                        <a:t>tinh</a:t>
                      </a:r>
                      <a:r>
                        <a:rPr lang="en-US" sz="1800" b="1" dirty="0">
                          <a:solidFill>
                            <a:schemeClr val="tx1"/>
                          </a:solidFill>
                          <a:effectLst/>
                          <a:latin typeface="Times New Roman" panose="02020603050405020304" pitchFamily="18" charset="0"/>
                          <a:cs typeface="Times New Roman" panose="02020603050405020304" pitchFamily="18" charset="0"/>
                        </a:rPr>
                        <a:t>.</a:t>
                      </a: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Chiều di chuyển của hợp tử sau khi thụ tinh: Hợp tử được hình thành sau khi thụ tinh sẽ di chuyển dọc theo ống dẫn trứng hướng về phía tử cung, đồng thời phân chia tạo thành phôi. Phôi sẽ bám vào lớp niêm mạc tử cung dày, xốp và chứa nhiều mạch máu để làm tổ và phát triển thành thai.</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2: </a:t>
                      </a:r>
                      <a:r>
                        <a:rPr lang="vi-VN" sz="1800" dirty="0">
                          <a:solidFill>
                            <a:schemeClr val="tx1"/>
                          </a:solidFill>
                          <a:effectLst/>
                          <a:latin typeface="Times New Roman" panose="02020603050405020304" pitchFamily="18" charset="0"/>
                          <a:cs typeface="Times New Roman" panose="02020603050405020304" pitchFamily="18" charset="0"/>
                        </a:rPr>
                        <a:t>Sự thụ tinh xảy ra ở đâu? Thai nhi được nuôi dưỡng ở đâu?</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Sự thụ tinh xảy ra ở ống dẫn trứng, khi tinh trùng gặp trứng vào thời điểm thích hợp.</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Thai nhi được nuôi dưỡng ở tử cung. Niêm mạc tử cung là nơi phôi bám vào, hình thành nhau thai để trao đổi chất với cơ thể mẹ giúp phôi thai phát triển.</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3: </a:t>
                      </a:r>
                      <a:r>
                        <a:rPr lang="vi-VN" sz="1800" dirty="0">
                          <a:solidFill>
                            <a:schemeClr val="tx1"/>
                          </a:solidFill>
                          <a:effectLst/>
                          <a:latin typeface="Times New Roman" panose="02020603050405020304" pitchFamily="18" charset="0"/>
                          <a:cs typeface="Times New Roman" panose="02020603050405020304" pitchFamily="18" charset="0"/>
                        </a:rPr>
                        <a:t>Quan sát hình 37.5 và giải thích hiện tượng kinh nguyệt.</a:t>
                      </a:r>
                      <a:endParaRPr lang="en-US" sz="1800" dirty="0">
                        <a:solidFill>
                          <a:schemeClr val="tx1"/>
                        </a:solidFill>
                        <a:effectLst/>
                        <a:latin typeface="Times New Roman" panose="02020603050405020304" pitchFamily="18" charset="0"/>
                        <a:cs typeface="Times New Roman" panose="02020603050405020304" pitchFamily="18" charset="0"/>
                      </a:endParaRPr>
                    </a:p>
                    <a:p>
                      <a:pPr>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Hiện tượng kinh nguyệt: 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4: </a:t>
                      </a:r>
                      <a:r>
                        <a:rPr lang="vi-VN" sz="1800" dirty="0">
                          <a:solidFill>
                            <a:schemeClr val="tx1"/>
                          </a:solidFill>
                          <a:effectLst/>
                          <a:latin typeface="Times New Roman" panose="02020603050405020304" pitchFamily="18" charset="0"/>
                          <a:cs typeface="Times New Roman" panose="02020603050405020304" pitchFamily="18" charset="0"/>
                        </a:rPr>
                        <a:t>Nêu sự thay đổi độ dày niêm mạc tử cung trong chu kì kinh nguyệt.</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Ở giai đoạn bắt đầu chu kì kinh nguyệt (khoảng ngày 1 đến ngày 5 của chu kì), lớp niêm mạc tử cung bị bong ra → lớp niêm mạc tử cung mỏng dần.</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Bef>
                          <a:spcPts val="200"/>
                        </a:spcBef>
                        <a:spcAft>
                          <a:spcPts val="200"/>
                        </a:spcAft>
                      </a:pPr>
                      <a:r>
                        <a:rPr lang="vi-VN" sz="1800" dirty="0">
                          <a:effectLst/>
                          <a:latin typeface="Times New Roman" panose="02020603050405020304" pitchFamily="18" charset="0"/>
                          <a:cs typeface="Times New Roman" panose="02020603050405020304" pitchFamily="18" charset="0"/>
                        </a:rPr>
                        <a:t>- Ở giai đoạn tiếp theo (khoảng ngày 6 đến ngày 28 của chu kì), lớp niêm mạc của tử cung bắt đầu dày lên → lớp niêm mạc tử cung dày nhất vào cuối của chu kì để chuẩn bị cho phôi đến làm tổ.</a:t>
                      </a:r>
                      <a:endParaRPr lang="en-US" sz="1800" dirty="0">
                        <a:effectLst/>
                        <a:latin typeface="Times New Roman" panose="02020603050405020304" pitchFamily="18" charset="0"/>
                        <a:cs typeface="Times New Roman" panose="02020603050405020304" pitchFamily="18" charset="0"/>
                      </a:endParaRPr>
                    </a:p>
                  </a:txBody>
                  <a:tcPr marL="57993" marR="57993" marT="0" marB="0"/>
                </a:tc>
                <a:extLst>
                  <a:ext uri="{0D108BD9-81ED-4DB2-BD59-A6C34878D82A}">
                    <a16:rowId xmlns:a16="http://schemas.microsoft.com/office/drawing/2014/main" val="2430581233"/>
                  </a:ext>
                </a:extLst>
              </a:tr>
            </a:tbl>
          </a:graphicData>
        </a:graphic>
      </p:graphicFrame>
    </p:spTree>
    <p:extLst>
      <p:ext uri="{BB962C8B-B14F-4D97-AF65-F5344CB8AC3E}">
        <p14:creationId xmlns:p14="http://schemas.microsoft.com/office/powerpoint/2010/main" val="355403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D51E-AA29-CA21-CDE0-1C4681F628DD}"/>
              </a:ext>
            </a:extLst>
          </p:cNvPr>
          <p:cNvSpPr>
            <a:spLocks noGrp="1"/>
          </p:cNvSpPr>
          <p:nvPr>
            <p:ph type="title"/>
          </p:nvPr>
        </p:nvSpPr>
        <p:spPr>
          <a:xfrm>
            <a:off x="1066800" y="397497"/>
            <a:ext cx="10058400" cy="648878"/>
          </a:xfrm>
        </p:spPr>
        <p:txBody>
          <a:bodyPr>
            <a:normAutofit/>
          </a:bodyPr>
          <a:lstStyle/>
          <a:p>
            <a:r>
              <a:rPr lang="en-US" sz="2800" b="1" dirty="0">
                <a:solidFill>
                  <a:srgbClr val="00B050"/>
                </a:solidFill>
                <a:effectLst/>
                <a:latin typeface="Times New Roman" panose="02020603050405020304" pitchFamily="18" charset="0"/>
                <a:ea typeface="Arial" panose="020B0604020202020204" pitchFamily="34" charset="0"/>
              </a:rPr>
              <a:t>III. </a:t>
            </a:r>
            <a:r>
              <a:rPr lang="en-US" sz="2800" b="1" dirty="0" err="1">
                <a:solidFill>
                  <a:srgbClr val="00B050"/>
                </a:solidFill>
                <a:effectLst/>
                <a:latin typeface="Times New Roman" panose="02020603050405020304" pitchFamily="18" charset="0"/>
                <a:ea typeface="Arial" panose="020B0604020202020204" pitchFamily="34" charset="0"/>
              </a:rPr>
              <a:t>Bảo</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vệ</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sức</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khỏe</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sinh</a:t>
            </a:r>
            <a:r>
              <a:rPr lang="en-US" sz="2800" b="1" dirty="0">
                <a:solidFill>
                  <a:srgbClr val="00B050"/>
                </a:solidFill>
                <a:effectLst/>
                <a:latin typeface="Times New Roman" panose="02020603050405020304" pitchFamily="18" charset="0"/>
                <a:ea typeface="Arial" panose="020B0604020202020204" pitchFamily="34" charset="0"/>
              </a:rPr>
              <a:t> </a:t>
            </a:r>
            <a:r>
              <a:rPr lang="en-US" sz="2800" b="1" dirty="0" err="1">
                <a:solidFill>
                  <a:srgbClr val="00B050"/>
                </a:solidFill>
                <a:effectLst/>
                <a:latin typeface="Times New Roman" panose="02020603050405020304" pitchFamily="18" charset="0"/>
                <a:ea typeface="Arial" panose="020B0604020202020204" pitchFamily="34" charset="0"/>
              </a:rPr>
              <a:t>sản</a:t>
            </a:r>
            <a:r>
              <a:rPr lang="en-US" sz="2800" b="1" dirty="0">
                <a:solidFill>
                  <a:srgbClr val="00B050"/>
                </a:solidFill>
                <a:effectLst/>
                <a:latin typeface="Times New Roman" panose="02020603050405020304" pitchFamily="18" charset="0"/>
                <a:ea typeface="Arial" panose="020B0604020202020204" pitchFamily="34" charset="0"/>
              </a:rPr>
              <a:t>.</a:t>
            </a:r>
            <a:endParaRPr lang="en-US" sz="6600" dirty="0"/>
          </a:p>
        </p:txBody>
      </p:sp>
      <p:pic>
        <p:nvPicPr>
          <p:cNvPr id="4100" name="Picture 4" descr="Sức khỏe sinh sản - TRUNG TÂM NGHIÊN CỨU TƯ VẤN VÀ HỖ TRỢ SỨC KHỎE CỘNG ĐỒNG">
            <a:extLst>
              <a:ext uri="{FF2B5EF4-FFF2-40B4-BE49-F238E27FC236}">
                <a16:creationId xmlns:a16="http://schemas.microsoft.com/office/drawing/2014/main" id="{D9D15904-498E-9577-94E5-ED6394481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3" y="1046374"/>
            <a:ext cx="6697007" cy="32711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ăm sóc sức khỏe sinh sản cho người dân Hà Nội | Tạp chí Tuyên giáo">
            <a:extLst>
              <a:ext uri="{FF2B5EF4-FFF2-40B4-BE49-F238E27FC236}">
                <a16:creationId xmlns:a16="http://schemas.microsoft.com/office/drawing/2014/main" id="{BCB05FB0-69F0-DDDD-FB0C-AF3856193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248" y="1005045"/>
            <a:ext cx="4949073" cy="31616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ủ đề 1: Quyền sức khỏe sinh sản của thanh thiếu niên VN - RCI">
            <a:extLst>
              <a:ext uri="{FF2B5EF4-FFF2-40B4-BE49-F238E27FC236}">
                <a16:creationId xmlns:a16="http://schemas.microsoft.com/office/drawing/2014/main" id="{F2C17108-A602-354D-CC79-8E9CEDB1073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4317475"/>
            <a:ext cx="4468304" cy="25405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ỨC KHOẺ SINH SẢN, SỨC KHOẺ TÌNH DỤC &amp; NHỮNG NGUY CƠ TIỀM ẨN TỪ NHẬN THỨC  CHƯA ĐẦY ĐỦ CỦA SINH VIÊN – Trung tâm nghiên cứu Giới, Gia đình &amp;">
            <a:extLst>
              <a:ext uri="{FF2B5EF4-FFF2-40B4-BE49-F238E27FC236}">
                <a16:creationId xmlns:a16="http://schemas.microsoft.com/office/drawing/2014/main" id="{BAF98555-A73F-1DD3-8F8F-04A8BCD8C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305" y="4317475"/>
            <a:ext cx="4119514" cy="25405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ỏi - đáp về sức khỏe sinh sản tuổi vị thành niên">
            <a:extLst>
              <a:ext uri="{FF2B5EF4-FFF2-40B4-BE49-F238E27FC236}">
                <a16:creationId xmlns:a16="http://schemas.microsoft.com/office/drawing/2014/main" id="{97D0652F-86F2-CE42-BB14-5E2487AE2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7819" y="4166647"/>
            <a:ext cx="3506770" cy="269135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ỏi - đáp về sức khỏe sinh sản tuổi vị thành niên">
            <a:extLst>
              <a:ext uri="{FF2B5EF4-FFF2-40B4-BE49-F238E27FC236}">
                <a16:creationId xmlns:a16="http://schemas.microsoft.com/office/drawing/2014/main" id="{BB5EB773-A7C1-913C-97F3-566EAFA80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513" y="2500313"/>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1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1FADE-1D70-3504-24A2-7416EC389D50}"/>
              </a:ext>
            </a:extLst>
          </p:cNvPr>
          <p:cNvSpPr>
            <a:spLocks noGrp="1"/>
          </p:cNvSpPr>
          <p:nvPr>
            <p:ph idx="1"/>
          </p:nvPr>
        </p:nvSpPr>
        <p:spPr>
          <a:xfrm>
            <a:off x="520046" y="1179293"/>
            <a:ext cx="10058400" cy="819189"/>
          </a:xfrm>
        </p:spPr>
        <p:txBody>
          <a:bodyPr>
            <a:normAutofit/>
          </a:bodyPr>
          <a:lstStyle/>
          <a:p>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BC98BDA-6230-F648-F9B2-FADB04C4A1D3}"/>
              </a:ext>
            </a:extLst>
          </p:cNvPr>
          <p:cNvSpPr txBox="1"/>
          <p:nvPr/>
        </p:nvSpPr>
        <p:spPr>
          <a:xfrm>
            <a:off x="662233" y="413465"/>
            <a:ext cx="10885601" cy="584775"/>
          </a:xfrm>
          <a:prstGeom prst="rect">
            <a:avLst/>
          </a:prstGeom>
          <a:noFill/>
        </p:spPr>
        <p:txBody>
          <a:bodyPr wrap="square">
            <a:spAutoFit/>
          </a:bodyPr>
          <a:lstStyle/>
          <a:p>
            <a:r>
              <a:rPr lang="en-US" sz="3200" b="1" dirty="0">
                <a:solidFill>
                  <a:srgbClr val="00B050"/>
                </a:solidFill>
                <a:effectLst/>
                <a:latin typeface="Times New Roman" panose="02020603050405020304" pitchFamily="18" charset="0"/>
                <a:ea typeface="Arial" panose="020B0604020202020204" pitchFamily="34" charset="0"/>
              </a:rPr>
              <a:t>III. </a:t>
            </a:r>
            <a:r>
              <a:rPr lang="en-US" sz="3200" b="1" dirty="0" err="1">
                <a:solidFill>
                  <a:srgbClr val="00B050"/>
                </a:solidFill>
                <a:effectLst/>
                <a:latin typeface="Times New Roman" panose="02020603050405020304" pitchFamily="18" charset="0"/>
                <a:ea typeface="Arial" panose="020B0604020202020204" pitchFamily="34" charset="0"/>
              </a:rPr>
              <a:t>Bảo</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vệ</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sức</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khỏe</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sinh</a:t>
            </a:r>
            <a:r>
              <a:rPr lang="en-US" sz="3200" b="1" dirty="0">
                <a:solidFill>
                  <a:srgbClr val="00B050"/>
                </a:solidFill>
                <a:effectLst/>
                <a:latin typeface="Times New Roman" panose="02020603050405020304" pitchFamily="18" charset="0"/>
                <a:ea typeface="Arial" panose="020B0604020202020204" pitchFamily="34" charset="0"/>
              </a:rPr>
              <a:t> </a:t>
            </a:r>
            <a:r>
              <a:rPr lang="en-US" sz="3200" b="1" dirty="0" err="1">
                <a:solidFill>
                  <a:srgbClr val="00B050"/>
                </a:solidFill>
                <a:effectLst/>
                <a:latin typeface="Times New Roman" panose="02020603050405020304" pitchFamily="18" charset="0"/>
                <a:ea typeface="Arial" panose="020B0604020202020204" pitchFamily="34" charset="0"/>
              </a:rPr>
              <a:t>sản</a:t>
            </a:r>
            <a:r>
              <a:rPr lang="en-US" sz="3200" b="1" dirty="0">
                <a:solidFill>
                  <a:srgbClr val="00B050"/>
                </a:solidFill>
                <a:effectLst/>
                <a:latin typeface="Times New Roman" panose="02020603050405020304" pitchFamily="18" charset="0"/>
                <a:ea typeface="Arial" panose="020B0604020202020204" pitchFamily="34" charset="0"/>
              </a:rPr>
              <a:t>.</a:t>
            </a:r>
            <a:endParaRPr lang="en-US" sz="3200" dirty="0"/>
          </a:p>
        </p:txBody>
      </p:sp>
      <p:pic>
        <p:nvPicPr>
          <p:cNvPr id="7" name="Picture 6">
            <a:extLst>
              <a:ext uri="{FF2B5EF4-FFF2-40B4-BE49-F238E27FC236}">
                <a16:creationId xmlns:a16="http://schemas.microsoft.com/office/drawing/2014/main" id="{C5CF309A-954E-6FB7-F608-3CA57A52C499}"/>
              </a:ext>
            </a:extLst>
          </p:cNvPr>
          <p:cNvPicPr>
            <a:picLocks noChangeAspect="1"/>
          </p:cNvPicPr>
          <p:nvPr/>
        </p:nvPicPr>
        <p:blipFill rotWithShape="1">
          <a:blip r:embed="rId2"/>
          <a:srcRect l="5946" r="4010"/>
          <a:stretch/>
        </p:blipFill>
        <p:spPr>
          <a:xfrm>
            <a:off x="103695" y="1588889"/>
            <a:ext cx="7654565" cy="3181074"/>
          </a:xfrm>
          <a:prstGeom prst="rect">
            <a:avLst/>
          </a:prstGeom>
        </p:spPr>
      </p:pic>
      <p:pic>
        <p:nvPicPr>
          <p:cNvPr id="5124" name="Picture 4" descr="Đi khám bệnh lây qua đường tình dục vì Valentine quá &quot;thoáng&quot;">
            <a:extLst>
              <a:ext uri="{FF2B5EF4-FFF2-40B4-BE49-F238E27FC236}">
                <a16:creationId xmlns:a16="http://schemas.microsoft.com/office/drawing/2014/main" id="{8AA01A8E-91A5-9F00-0F89-F29D6BF86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5" y="4769962"/>
            <a:ext cx="4524866" cy="20880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iải đáp một số vướng mắc của người nhiễm HIV/AIDS khi tham gia BHYT">
            <a:extLst>
              <a:ext uri="{FF2B5EF4-FFF2-40B4-BE49-F238E27FC236}">
                <a16:creationId xmlns:a16="http://schemas.microsoft.com/office/drawing/2014/main" id="{5A8EA8A7-2262-E3ED-B25B-816955890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560" y="4769961"/>
            <a:ext cx="3129699" cy="1914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8C866EF-A84E-589A-4F4E-BF7E2586D853}"/>
              </a:ext>
            </a:extLst>
          </p:cNvPr>
          <p:cNvSpPr txBox="1"/>
          <p:nvPr/>
        </p:nvSpPr>
        <p:spPr>
          <a:xfrm>
            <a:off x="7758259" y="3148560"/>
            <a:ext cx="4110086" cy="3416320"/>
          </a:xfrm>
          <a:prstGeom prst="rect">
            <a:avLst/>
          </a:prstGeom>
          <a:noFill/>
        </p:spPr>
        <p:txBody>
          <a:bodyPr wrap="square">
            <a:spAutoFit/>
          </a:bodyPr>
          <a:lstStyle/>
          <a:p>
            <a:pPr algn="just"/>
            <a:r>
              <a:rPr lang="en-US" sz="2400" b="1" dirty="0" err="1">
                <a:effectLst/>
                <a:latin typeface="Times New Roman" panose="02020603050405020304" pitchFamily="18" charset="0"/>
                <a:ea typeface="Arial" panose="020B0604020202020204" pitchFamily="34" charset="0"/>
              </a:rPr>
              <a:t>Câu</a:t>
            </a:r>
            <a:r>
              <a:rPr lang="en-US" sz="2400" b="1" dirty="0">
                <a:effectLst/>
                <a:latin typeface="Times New Roman" panose="02020603050405020304" pitchFamily="18" charset="0"/>
                <a:ea typeface="Arial" panose="020B0604020202020204" pitchFamily="34" charset="0"/>
              </a:rPr>
              <a:t> 1: </a:t>
            </a:r>
            <a:r>
              <a:rPr lang="vi-VN" sz="2400" dirty="0">
                <a:solidFill>
                  <a:srgbClr val="000000"/>
                </a:solidFill>
                <a:effectLst/>
                <a:latin typeface="Times New Roman" panose="02020603050405020304" pitchFamily="18" charset="0"/>
                <a:ea typeface="Times New Roman" panose="02020603050405020304" pitchFamily="18" charset="0"/>
              </a:rPr>
              <a:t>Nêu ví dụ bệnh lây truyền qua đường sinh dục và cách phòng tránh</a:t>
            </a:r>
            <a:r>
              <a:rPr lang="en-US" sz="2400" dirty="0">
                <a:solidFill>
                  <a:srgbClr val="000000"/>
                </a:solidFill>
                <a:effectLst/>
                <a:latin typeface="Times New Roman" panose="02020603050405020304" pitchFamily="18" charset="0"/>
                <a:ea typeface="Times New Roman" panose="02020603050405020304" pitchFamily="18" charset="0"/>
              </a:rPr>
              <a:t>.</a:t>
            </a:r>
          </a:p>
          <a:p>
            <a:pPr algn="just"/>
            <a:r>
              <a:rPr lang="en-US" sz="2400" b="1" dirty="0" err="1">
                <a:solidFill>
                  <a:srgbClr val="000000"/>
                </a:solidFill>
                <a:effectLst/>
                <a:latin typeface="Times New Roman" panose="02020603050405020304" pitchFamily="18" charset="0"/>
                <a:ea typeface="Arial" panose="020B0604020202020204" pitchFamily="34" charset="0"/>
              </a:rPr>
              <a:t>Câu</a:t>
            </a:r>
            <a:r>
              <a:rPr lang="en-US" sz="2400" b="1" dirty="0">
                <a:solidFill>
                  <a:srgbClr val="000000"/>
                </a:solidFill>
                <a:effectLst/>
                <a:latin typeface="Times New Roman" panose="02020603050405020304" pitchFamily="18" charset="0"/>
                <a:ea typeface="Arial" panose="020B0604020202020204" pitchFamily="34" charset="0"/>
              </a:rPr>
              <a:t> 2: </a:t>
            </a:r>
            <a:r>
              <a:rPr lang="vi-VN" sz="2400" dirty="0">
                <a:solidFill>
                  <a:srgbClr val="000000"/>
                </a:solidFill>
                <a:effectLst/>
                <a:latin typeface="Times New Roman" panose="02020603050405020304" pitchFamily="18" charset="0"/>
                <a:ea typeface="Times New Roman" panose="02020603050405020304" pitchFamily="18" charset="0"/>
              </a:rPr>
              <a:t>Nêu ý nghĩa của mỗi biện pháp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khỏe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niên</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37.6.</a:t>
            </a:r>
            <a:endParaRPr lang="en-US" sz="2400" dirty="0">
              <a:effectLst/>
              <a:latin typeface="Times New Roman" panose="02020603050405020304" pitchFamily="18" charset="0"/>
              <a:ea typeface="Arial" panose="020B0604020202020204" pitchFamily="34" charset="0"/>
            </a:endParaRPr>
          </a:p>
          <a:p>
            <a:pPr algn="just"/>
            <a:r>
              <a:rPr lang="en-US" sz="2400" b="1" dirty="0" err="1">
                <a:solidFill>
                  <a:srgbClr val="000000"/>
                </a:solidFill>
                <a:effectLst/>
                <a:latin typeface="Times New Roman" panose="02020603050405020304" pitchFamily="18" charset="0"/>
                <a:ea typeface="Arial" panose="020B0604020202020204" pitchFamily="34" charset="0"/>
              </a:rPr>
              <a:t>Câu</a:t>
            </a:r>
            <a:r>
              <a:rPr lang="en-US" sz="2400" b="1" dirty="0">
                <a:solidFill>
                  <a:srgbClr val="000000"/>
                </a:solidFill>
                <a:effectLst/>
                <a:latin typeface="Times New Roman" panose="02020603050405020304" pitchFamily="18" charset="0"/>
                <a:ea typeface="Arial" panose="020B0604020202020204" pitchFamily="34" charset="0"/>
              </a:rPr>
              <a:t> 3:</a:t>
            </a:r>
            <a:r>
              <a:rPr lang="en-US" sz="2400" dirty="0">
                <a:solidFill>
                  <a:srgbClr val="000000"/>
                </a:solidFill>
                <a:effectLst/>
                <a:latin typeface="Times New Roman" panose="02020603050405020304" pitchFamily="18" charset="0"/>
                <a:ea typeface="Arial" panose="020B0604020202020204" pitchFamily="34" charset="0"/>
              </a:rPr>
              <a:t> </a:t>
            </a:r>
            <a:r>
              <a:rPr lang="vi-VN" sz="2400" dirty="0">
                <a:solidFill>
                  <a:srgbClr val="000000"/>
                </a:solidFill>
                <a:effectLst/>
                <a:latin typeface="Times New Roman" panose="02020603050405020304" pitchFamily="18" charset="0"/>
                <a:ea typeface="Times New Roman" panose="02020603050405020304" pitchFamily="18" charset="0"/>
              </a:rPr>
              <a:t>Quan hệ tình dục không an toàn ở tuổi vị thành niên có thể dẫn đến hậu quả gì?</a:t>
            </a:r>
            <a:endParaRPr lang="en-US" sz="2400" dirty="0">
              <a:effectLst/>
              <a:latin typeface="Times New Roman" panose="02020603050405020304" pitchFamily="18" charset="0"/>
              <a:ea typeface="Arial" panose="020B0604020202020204" pitchFamily="34" charset="0"/>
            </a:endParaRPr>
          </a:p>
        </p:txBody>
      </p:sp>
      <p:pic>
        <p:nvPicPr>
          <p:cNvPr id="10" name="Picture 12" descr="Hỏi - đáp về sức khỏe sinh sản tuổi vị thành niên">
            <a:extLst>
              <a:ext uri="{FF2B5EF4-FFF2-40B4-BE49-F238E27FC236}">
                <a16:creationId xmlns:a16="http://schemas.microsoft.com/office/drawing/2014/main" id="{C4B31484-C901-8F49-FE5B-93AC258B7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997" y="413465"/>
            <a:ext cx="4065308" cy="269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97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181</TotalTime>
  <Words>1474</Words>
  <PresentationFormat>Widescreen</PresentationFormat>
  <Paragraphs>105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Garamond</vt:lpstr>
      <vt:lpstr>Symbol</vt:lpstr>
      <vt:lpstr>Times New Roman</vt:lpstr>
      <vt:lpstr>Savon</vt:lpstr>
      <vt:lpstr>Tiết - Bài 37. SINH SẢN Ở NGƯỜI</vt:lpstr>
      <vt:lpstr>KHỞI ĐỘNG</vt:lpstr>
      <vt:lpstr>PowerPoint Presentation</vt:lpstr>
      <vt:lpstr>I. Cấu tạo và chức năng của hệ sinh dục</vt:lpstr>
      <vt:lpstr>ĐÁP ÁN</vt:lpstr>
      <vt:lpstr>II. Hiện tượng thụ tinh, thụ thai và kinh nguyệt</vt:lpstr>
      <vt:lpstr>PowerPoint Presentation</vt:lpstr>
      <vt:lpstr>III. Bảo vệ sức khỏe sinh sản.</vt:lpstr>
      <vt:lpstr>PowerPoint Presentation</vt:lpstr>
      <vt:lpstr>PowerPoint Presentation</vt:lpstr>
      <vt:lpstr>Luyện tập: Em lựa chọn biện pháp nào để bảo vệ sức khỏe sinh sản của bản thân?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2022-07-08T15:05:06Z</dcterms:created>
  <dcterms:modified xsi:type="dcterms:W3CDTF">2023-09-01T03:33:27Z</dcterms:modified>
</cp:coreProperties>
</file>