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51" r:id="rId3"/>
    <p:sldId id="302" r:id="rId4"/>
    <p:sldId id="292" r:id="rId5"/>
    <p:sldId id="360" r:id="rId6"/>
    <p:sldId id="334" r:id="rId7"/>
    <p:sldId id="333" r:id="rId8"/>
    <p:sldId id="381" r:id="rId9"/>
    <p:sldId id="382" r:id="rId10"/>
    <p:sldId id="383" r:id="rId11"/>
    <p:sldId id="336" r:id="rId12"/>
    <p:sldId id="384" r:id="rId13"/>
    <p:sldId id="385" r:id="rId14"/>
    <p:sldId id="386" r:id="rId15"/>
    <p:sldId id="401" r:id="rId16"/>
    <p:sldId id="393" r:id="rId17"/>
    <p:sldId id="378" r:id="rId18"/>
    <p:sldId id="394" r:id="rId19"/>
    <p:sldId id="315" r:id="rId20"/>
    <p:sldId id="398" r:id="rId21"/>
    <p:sldId id="399" r:id="rId22"/>
    <p:sldId id="331" r:id="rId23"/>
    <p:sldId id="397" r:id="rId24"/>
    <p:sldId id="396" r:id="rId25"/>
    <p:sldId id="341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43" d="100"/>
          <a:sy n="43" d="100"/>
        </p:scale>
        <p:origin x="56" y="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3BE59-5839-4008-8789-40457224A1CF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A331D6-FFF7-4869-8D85-3C6ECA60F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3F5E5-F0A9-7CF5-B8E6-2BD8FE214581}"/>
              </a:ext>
            </a:extLst>
          </p:cNvPr>
          <p:cNvSpPr txBox="1"/>
          <p:nvPr userDrawn="1"/>
        </p:nvSpPr>
        <p:spPr>
          <a:xfrm>
            <a:off x="39688" y="12005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A0138-7707-33CF-45C8-5E7E3E9D1566}"/>
              </a:ext>
            </a:extLst>
          </p:cNvPr>
          <p:cNvSpPr txBox="1"/>
          <p:nvPr userDrawn="1"/>
        </p:nvSpPr>
        <p:spPr>
          <a:xfrm>
            <a:off x="10393363" y="12700"/>
            <a:ext cx="183499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 2b - Grammar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9688" y="12005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393363" y="12700"/>
            <a:ext cx="183499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 2b - Grammar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5203973" y="2246852"/>
            <a:ext cx="63436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Unit 2: Fit for life 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Lesson 2b: Grammar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 pitchFamily="34" charset="0"/>
              </a:rPr>
              <a:t>Page 32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3238500"/>
            <a:ext cx="1085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Group 8"/>
          <p:cNvGrpSpPr>
            <a:grpSpLocks/>
          </p:cNvGrpSpPr>
          <p:nvPr/>
        </p:nvGrpSpPr>
        <p:grpSpPr bwMode="auto">
          <a:xfrm>
            <a:off x="0" y="425450"/>
            <a:ext cx="2552700" cy="949325"/>
            <a:chOff x="112" y="363"/>
            <a:chExt cx="1878" cy="686"/>
          </a:xfrm>
        </p:grpSpPr>
        <p:pic>
          <p:nvPicPr>
            <p:cNvPr id="1741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" y="383"/>
              <a:ext cx="1878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" y="363"/>
              <a:ext cx="6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2BFC3A-B037-4D06-8368-4EFAD48EAB76}"/>
              </a:ext>
            </a:extLst>
          </p:cNvPr>
          <p:cNvSpPr/>
          <p:nvPr/>
        </p:nvSpPr>
        <p:spPr>
          <a:xfrm>
            <a:off x="2552700" y="453127"/>
            <a:ext cx="95332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-ed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ending regular verbs</a:t>
            </a:r>
            <a:endParaRPr lang="en-US" sz="2800" dirty="0">
              <a:solidFill>
                <a:srgbClr val="211D1E"/>
              </a:solidFill>
              <a:latin typeface="+mj-lt"/>
            </a:endParaRP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• verbs ending in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-e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: add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-d      </a:t>
            </a:r>
            <a:r>
              <a:rPr lang="en-US" sz="2800" dirty="0">
                <a:solidFill>
                  <a:srgbClr val="00AEEF"/>
                </a:solidFill>
                <a:latin typeface="+mj-lt"/>
              </a:rPr>
              <a:t>arrive ➝ arrive</a:t>
            </a:r>
            <a:r>
              <a:rPr lang="en-US" sz="2800" b="1" dirty="0">
                <a:solidFill>
                  <a:srgbClr val="00AEEF"/>
                </a:solidFill>
                <a:latin typeface="+mj-lt"/>
              </a:rPr>
              <a:t>d</a:t>
            </a:r>
            <a:endParaRPr lang="en-US" sz="2800" dirty="0">
              <a:solidFill>
                <a:srgbClr val="00AEEF"/>
              </a:solidFill>
              <a:latin typeface="+mj-lt"/>
            </a:endParaRP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• verbs ending in consonant +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-y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: change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-y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to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</a:t>
            </a:r>
            <a:r>
              <a:rPr lang="en-US" sz="2800" b="1" i="1" dirty="0" err="1">
                <a:solidFill>
                  <a:srgbClr val="211D1E"/>
                </a:solidFill>
                <a:latin typeface="+mj-lt"/>
              </a:rPr>
              <a:t>i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and add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-ed</a:t>
            </a:r>
          </a:p>
          <a:p>
            <a:r>
              <a:rPr lang="en-US" sz="2800" dirty="0">
                <a:solidFill>
                  <a:srgbClr val="00AEEF"/>
                </a:solidFill>
                <a:latin typeface="+mj-lt"/>
              </a:rPr>
              <a:t>study ➝ studi</a:t>
            </a:r>
            <a:r>
              <a:rPr lang="en-US" sz="2800" b="1" dirty="0">
                <a:solidFill>
                  <a:srgbClr val="00AEEF"/>
                </a:solidFill>
                <a:latin typeface="+mj-lt"/>
              </a:rPr>
              <a:t>ed</a:t>
            </a:r>
            <a:endParaRPr lang="en-US" sz="2800" dirty="0">
              <a:solidFill>
                <a:srgbClr val="00AEEF"/>
              </a:solidFill>
              <a:latin typeface="+mj-lt"/>
            </a:endParaRP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• verbs ending in vowel +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-y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: add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-ed      </a:t>
            </a:r>
            <a:r>
              <a:rPr lang="en-US" sz="2800" dirty="0">
                <a:solidFill>
                  <a:srgbClr val="00AEEF"/>
                </a:solidFill>
                <a:latin typeface="+mj-lt"/>
              </a:rPr>
              <a:t>play ➝ play</a:t>
            </a:r>
            <a:r>
              <a:rPr lang="en-US" sz="2800" b="1" dirty="0">
                <a:solidFill>
                  <a:srgbClr val="00AEEF"/>
                </a:solidFill>
                <a:latin typeface="+mj-lt"/>
              </a:rPr>
              <a:t>ed</a:t>
            </a:r>
            <a:endParaRPr lang="en-US" sz="2800" dirty="0">
              <a:solidFill>
                <a:srgbClr val="00AEEF"/>
              </a:solidFill>
              <a:latin typeface="+mj-lt"/>
            </a:endParaRP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• verbs ending in consonant + vowel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-l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: double the final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l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and add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-ed        </a:t>
            </a:r>
            <a:r>
              <a:rPr lang="en-US" sz="2800" dirty="0">
                <a:solidFill>
                  <a:srgbClr val="00AEEF"/>
                </a:solidFill>
                <a:latin typeface="+mj-lt"/>
              </a:rPr>
              <a:t>travel ➝ travell</a:t>
            </a:r>
            <a:r>
              <a:rPr lang="en-US" sz="2800" b="1" dirty="0">
                <a:solidFill>
                  <a:srgbClr val="00AEEF"/>
                </a:solidFill>
                <a:latin typeface="+mj-lt"/>
              </a:rPr>
              <a:t>ed</a:t>
            </a:r>
            <a:endParaRPr lang="en-US" sz="2800" dirty="0">
              <a:solidFill>
                <a:srgbClr val="00AEEF"/>
              </a:solidFill>
              <a:latin typeface="+mj-lt"/>
            </a:endParaRPr>
          </a:p>
          <a:p>
            <a:r>
              <a:rPr lang="en-US" sz="2800" dirty="0">
                <a:solidFill>
                  <a:srgbClr val="211D1E"/>
                </a:solidFill>
                <a:latin typeface="+mj-lt"/>
              </a:rPr>
              <a:t>• verbs ending in a consonant after a stressed vowel: double the consonant and add </a:t>
            </a:r>
            <a:r>
              <a:rPr lang="en-US" sz="2800" b="1" i="1" dirty="0">
                <a:solidFill>
                  <a:srgbClr val="211D1E"/>
                </a:solidFill>
                <a:latin typeface="+mj-lt"/>
              </a:rPr>
              <a:t>-ed    </a:t>
            </a:r>
            <a:r>
              <a:rPr lang="en-US" sz="2800" dirty="0">
                <a:solidFill>
                  <a:srgbClr val="00AEEF"/>
                </a:solidFill>
                <a:latin typeface="+mj-lt"/>
              </a:rPr>
              <a:t>stop ➝ stopp</a:t>
            </a:r>
            <a:r>
              <a:rPr lang="en-US" sz="2800" b="1" dirty="0">
                <a:solidFill>
                  <a:srgbClr val="00AEEF"/>
                </a:solidFill>
                <a:latin typeface="+mj-lt"/>
              </a:rPr>
              <a:t>ed</a:t>
            </a:r>
            <a:endParaRPr lang="en-US" sz="2800" dirty="0">
              <a:solidFill>
                <a:srgbClr val="00AEEF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Pronunciation</a:t>
            </a:r>
            <a:endParaRPr lang="en-US" sz="2800" dirty="0">
              <a:solidFill>
                <a:srgbClr val="211D1E"/>
              </a:solidFill>
              <a:latin typeface="+mj-lt"/>
            </a:endParaRPr>
          </a:p>
          <a:p>
            <a:r>
              <a:rPr lang="en-US" sz="2800" b="1" dirty="0">
                <a:latin typeface="+mj-lt"/>
              </a:rPr>
              <a:t>/</a:t>
            </a:r>
            <a:r>
              <a:rPr lang="en-US" sz="2800" b="1" dirty="0" err="1">
                <a:latin typeface="+mj-lt"/>
              </a:rPr>
              <a:t>ɪd</a:t>
            </a:r>
            <a:r>
              <a:rPr lang="en-US" sz="2800" b="1" dirty="0">
                <a:latin typeface="+mj-lt"/>
              </a:rPr>
              <a:t>/ </a:t>
            </a:r>
            <a:r>
              <a:rPr lang="en-US" sz="2800" dirty="0">
                <a:latin typeface="+mj-lt"/>
              </a:rPr>
              <a:t>after the sounds </a:t>
            </a:r>
            <a:r>
              <a:rPr lang="en-US" sz="2800" b="1" dirty="0">
                <a:latin typeface="+mj-lt"/>
              </a:rPr>
              <a:t>/t/, /d/     </a:t>
            </a:r>
            <a:r>
              <a:rPr lang="en-US" sz="2800" dirty="0">
                <a:solidFill>
                  <a:srgbClr val="00AEEF"/>
                </a:solidFill>
                <a:latin typeface="+mj-lt"/>
              </a:rPr>
              <a:t>wanted, ended</a:t>
            </a:r>
          </a:p>
          <a:p>
            <a:r>
              <a:rPr lang="en-US" sz="2800" b="1" dirty="0">
                <a:latin typeface="+mj-lt"/>
              </a:rPr>
              <a:t>/t/ </a:t>
            </a:r>
            <a:r>
              <a:rPr lang="en-US" sz="2800" dirty="0">
                <a:latin typeface="+mj-lt"/>
              </a:rPr>
              <a:t>after the sounds </a:t>
            </a:r>
            <a:r>
              <a:rPr lang="en-US" sz="2800" b="1" dirty="0">
                <a:latin typeface="+mj-lt"/>
              </a:rPr>
              <a:t>/f/</a:t>
            </a:r>
            <a:r>
              <a:rPr lang="en-US" sz="2800" dirty="0">
                <a:latin typeface="+mj-lt"/>
              </a:rPr>
              <a:t>, </a:t>
            </a:r>
            <a:r>
              <a:rPr lang="en-US" sz="2800" b="1" dirty="0">
                <a:latin typeface="+mj-lt"/>
              </a:rPr>
              <a:t>/k/</a:t>
            </a:r>
            <a:r>
              <a:rPr lang="en-US" sz="2800" dirty="0">
                <a:latin typeface="+mj-lt"/>
              </a:rPr>
              <a:t>, </a:t>
            </a:r>
            <a:r>
              <a:rPr lang="en-US" sz="2800" b="1" dirty="0">
                <a:latin typeface="+mj-lt"/>
              </a:rPr>
              <a:t>/p/</a:t>
            </a:r>
            <a:r>
              <a:rPr lang="en-US" sz="2800" dirty="0">
                <a:latin typeface="+mj-lt"/>
              </a:rPr>
              <a:t>, </a:t>
            </a:r>
            <a:r>
              <a:rPr lang="en-US" sz="2800" b="1" dirty="0">
                <a:latin typeface="+mj-lt"/>
              </a:rPr>
              <a:t>/s/</a:t>
            </a:r>
            <a:r>
              <a:rPr lang="en-US" sz="2800" dirty="0">
                <a:latin typeface="+mj-lt"/>
              </a:rPr>
              <a:t>,</a:t>
            </a:r>
            <a:r>
              <a:rPr lang="en-US" sz="2800" b="1" dirty="0">
                <a:latin typeface="+mj-lt"/>
              </a:rPr>
              <a:t> /∫/, /t∫/</a:t>
            </a:r>
            <a:r>
              <a:rPr lang="en-US" sz="2800" dirty="0">
                <a:latin typeface="+mj-lt"/>
              </a:rPr>
              <a:t>     </a:t>
            </a:r>
            <a:r>
              <a:rPr lang="en-US" sz="2800" dirty="0">
                <a:solidFill>
                  <a:srgbClr val="00AEEF"/>
                </a:solidFill>
                <a:latin typeface="+mj-lt"/>
              </a:rPr>
              <a:t>liked, watched</a:t>
            </a:r>
          </a:p>
          <a:p>
            <a:r>
              <a:rPr lang="en-US" sz="2800" b="1" dirty="0">
                <a:latin typeface="+mj-lt"/>
              </a:rPr>
              <a:t>/d/ </a:t>
            </a:r>
            <a:r>
              <a:rPr lang="en-US" sz="2800" dirty="0">
                <a:latin typeface="+mj-lt"/>
              </a:rPr>
              <a:t>after all the other sounds     </a:t>
            </a:r>
            <a:r>
              <a:rPr lang="en-US" sz="2800" dirty="0">
                <a:solidFill>
                  <a:srgbClr val="00AEEF"/>
                </a:solidFill>
                <a:latin typeface="+mj-lt"/>
              </a:rPr>
              <a:t>played, smiled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282" y="425003"/>
            <a:ext cx="8934718" cy="59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673925" y="3649081"/>
            <a:ext cx="24717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Practice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D9F70B-B9CD-42CA-9E2F-2FDA394D1BA2}"/>
              </a:ext>
            </a:extLst>
          </p:cNvPr>
          <p:cNvSpPr/>
          <p:nvPr/>
        </p:nvSpPr>
        <p:spPr>
          <a:xfrm>
            <a:off x="1090411" y="649796"/>
            <a:ext cx="10423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1D1E"/>
                </a:solidFill>
                <a:latin typeface="+mj-lt"/>
              </a:rPr>
              <a:t>1. Write the verbs in the </a:t>
            </a:r>
            <a:r>
              <a:rPr lang="en-US" sz="3200" b="1" i="1" dirty="0">
                <a:solidFill>
                  <a:srgbClr val="211D1E"/>
                </a:solidFill>
                <a:latin typeface="+mj-lt"/>
              </a:rPr>
              <a:t>Past Simple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in the correct column.</a:t>
            </a:r>
            <a:endParaRPr lang="en-US" sz="320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8559B-0989-4BF6-850A-0323ED1BA4BE}"/>
              </a:ext>
            </a:extLst>
          </p:cNvPr>
          <p:cNvSpPr/>
          <p:nvPr/>
        </p:nvSpPr>
        <p:spPr>
          <a:xfrm>
            <a:off x="1370507" y="1389776"/>
            <a:ext cx="945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+mj-lt"/>
              </a:rPr>
              <a:t>• add  • pass • work  • need  • live  • sign • stay  • taste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42BA82-A4FE-410E-B9B5-72D83CFD3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82253"/>
              </p:ext>
            </p:extLst>
          </p:nvPr>
        </p:nvGraphicFramePr>
        <p:xfrm>
          <a:off x="2032000" y="2129756"/>
          <a:ext cx="81279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486963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157515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10129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ɪd</a:t>
                      </a:r>
                      <a:r>
                        <a:rPr lang="en-US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/t/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/d/ 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95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6929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5FA6F09-A719-4CFC-AF3B-BA1844C82CE9}"/>
              </a:ext>
            </a:extLst>
          </p:cNvPr>
          <p:cNvSpPr/>
          <p:nvPr/>
        </p:nvSpPr>
        <p:spPr>
          <a:xfrm>
            <a:off x="2681740" y="2793574"/>
            <a:ext cx="1034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added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47A26-978D-45ED-AFB6-097718C38927}"/>
              </a:ext>
            </a:extLst>
          </p:cNvPr>
          <p:cNvSpPr/>
          <p:nvPr/>
        </p:nvSpPr>
        <p:spPr>
          <a:xfrm>
            <a:off x="2681740" y="3334794"/>
            <a:ext cx="12041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A5E9A-82A2-42A9-B5C2-4A01728B0DD9}"/>
              </a:ext>
            </a:extLst>
          </p:cNvPr>
          <p:cNvSpPr/>
          <p:nvPr/>
        </p:nvSpPr>
        <p:spPr>
          <a:xfrm>
            <a:off x="2681740" y="3916276"/>
            <a:ext cx="10277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tasted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3F764-352E-4351-99BC-9A54F83CF56C}"/>
              </a:ext>
            </a:extLst>
          </p:cNvPr>
          <p:cNvSpPr/>
          <p:nvPr/>
        </p:nvSpPr>
        <p:spPr>
          <a:xfrm>
            <a:off x="5432923" y="2793573"/>
            <a:ext cx="11192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passed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785A1-B9F8-498E-B055-92711F20DB75}"/>
              </a:ext>
            </a:extLst>
          </p:cNvPr>
          <p:cNvSpPr/>
          <p:nvPr/>
        </p:nvSpPr>
        <p:spPr>
          <a:xfrm>
            <a:off x="5428630" y="3334794"/>
            <a:ext cx="11951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worked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726398-2D78-49D2-B776-7B8186123F7A}"/>
              </a:ext>
            </a:extLst>
          </p:cNvPr>
          <p:cNvSpPr/>
          <p:nvPr/>
        </p:nvSpPr>
        <p:spPr>
          <a:xfrm>
            <a:off x="8110756" y="2793572"/>
            <a:ext cx="9011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 lived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33470-ED7A-48E3-941A-18A090C5DB55}"/>
              </a:ext>
            </a:extLst>
          </p:cNvPr>
          <p:cNvSpPr/>
          <p:nvPr/>
        </p:nvSpPr>
        <p:spPr>
          <a:xfrm>
            <a:off x="8029772" y="3334794"/>
            <a:ext cx="10631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signed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D481A4-A2B7-4BB7-BEBE-8FDF14B64203}"/>
              </a:ext>
            </a:extLst>
          </p:cNvPr>
          <p:cNvSpPr/>
          <p:nvPr/>
        </p:nvSpPr>
        <p:spPr>
          <a:xfrm>
            <a:off x="8029772" y="3916275"/>
            <a:ext cx="10595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stayed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EB126-B61D-4658-837B-0F6D15A18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480" y="1371426"/>
            <a:ext cx="7754432" cy="11050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39E378-E958-4E1B-B27D-A22F97359979}"/>
              </a:ext>
            </a:extLst>
          </p:cNvPr>
          <p:cNvSpPr/>
          <p:nvPr/>
        </p:nvSpPr>
        <p:spPr>
          <a:xfrm>
            <a:off x="695460" y="410118"/>
            <a:ext cx="109985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9EB4"/>
                </a:solidFill>
                <a:latin typeface="+mj-lt"/>
              </a:rPr>
              <a:t>2.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Complete the sentences. Use the verbs from the list in the </a:t>
            </a:r>
            <a:r>
              <a:rPr lang="en-US" sz="3200" b="1" i="1" dirty="0">
                <a:solidFill>
                  <a:srgbClr val="211D1E"/>
                </a:solidFill>
                <a:latin typeface="+mj-lt"/>
              </a:rPr>
              <a:t>Past Simple affirmative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E0E3F-772A-48DA-85AC-343D35B1D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9" y="2448644"/>
            <a:ext cx="11915662" cy="3037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8D48A-2BDC-4D54-82E8-53530CEDBF7A}"/>
              </a:ext>
            </a:extLst>
          </p:cNvPr>
          <p:cNvSpPr txBox="1"/>
          <p:nvPr/>
        </p:nvSpPr>
        <p:spPr>
          <a:xfrm>
            <a:off x="1986964" y="3116687"/>
            <a:ext cx="1966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+mj-lt"/>
              </a:rPr>
              <a:t>finished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52962-6977-4FE4-9426-9754830FE3AE}"/>
              </a:ext>
            </a:extLst>
          </p:cNvPr>
          <p:cNvSpPr txBox="1"/>
          <p:nvPr/>
        </p:nvSpPr>
        <p:spPr>
          <a:xfrm>
            <a:off x="1843150" y="3686077"/>
            <a:ext cx="1966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+mj-lt"/>
              </a:rPr>
              <a:t>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0CE0D6-ED2B-49B1-8CD7-FEBF3AC7FE41}"/>
              </a:ext>
            </a:extLst>
          </p:cNvPr>
          <p:cNvSpPr txBox="1"/>
          <p:nvPr/>
        </p:nvSpPr>
        <p:spPr>
          <a:xfrm>
            <a:off x="1817392" y="4239911"/>
            <a:ext cx="1966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+mj-lt"/>
              </a:rPr>
              <a:t>met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B5851-617D-4E4C-9598-070E70D45CC9}"/>
              </a:ext>
            </a:extLst>
          </p:cNvPr>
          <p:cNvSpPr txBox="1"/>
          <p:nvPr/>
        </p:nvSpPr>
        <p:spPr>
          <a:xfrm>
            <a:off x="1817392" y="4800014"/>
            <a:ext cx="1966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+mj-lt"/>
              </a:rPr>
              <a:t>took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0D19BF-1668-4D3B-99B2-07E56B4F4F60}"/>
              </a:ext>
            </a:extLst>
          </p:cNvPr>
          <p:cNvSpPr/>
          <p:nvPr/>
        </p:nvSpPr>
        <p:spPr>
          <a:xfrm>
            <a:off x="321971" y="484773"/>
            <a:ext cx="11230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9EB4"/>
                </a:solidFill>
                <a:latin typeface="+mj-lt"/>
              </a:rPr>
              <a:t>3.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Put the verbs in brackets in the </a:t>
            </a:r>
            <a:r>
              <a:rPr lang="en-US" sz="3200" b="1" i="1" dirty="0">
                <a:solidFill>
                  <a:srgbClr val="211D1E"/>
                </a:solidFill>
                <a:latin typeface="+mj-lt"/>
              </a:rPr>
              <a:t>Past Simple negative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or </a:t>
            </a:r>
            <a:r>
              <a:rPr lang="en-US" sz="3200" b="1" i="1" dirty="0">
                <a:solidFill>
                  <a:srgbClr val="211D1E"/>
                </a:solidFill>
                <a:latin typeface="+mj-lt"/>
              </a:rPr>
              <a:t>interrogative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. Then complete the answers with </a:t>
            </a:r>
            <a:r>
              <a:rPr lang="en-US" sz="3200" i="1" dirty="0">
                <a:solidFill>
                  <a:srgbClr val="211D1E"/>
                </a:solidFill>
                <a:latin typeface="+mj-lt"/>
              </a:rPr>
              <a:t>did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or </a:t>
            </a:r>
            <a:r>
              <a:rPr lang="en-US" sz="3200" i="1" dirty="0">
                <a:solidFill>
                  <a:srgbClr val="211D1E"/>
                </a:solidFill>
                <a:latin typeface="+mj-lt"/>
              </a:rPr>
              <a:t>didn't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. </a:t>
            </a:r>
            <a:endParaRPr lang="en-US" sz="32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19FA9-2734-4A31-9E24-E744EAF53076}"/>
              </a:ext>
            </a:extLst>
          </p:cNvPr>
          <p:cNvSpPr/>
          <p:nvPr/>
        </p:nvSpPr>
        <p:spPr>
          <a:xfrm>
            <a:off x="193183" y="2108071"/>
            <a:ext cx="11998818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211D1E"/>
                </a:solidFill>
                <a:latin typeface="+mj-lt"/>
              </a:rPr>
              <a:t>1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Mary </a:t>
            </a:r>
            <a:r>
              <a:rPr lang="en-US" sz="3000" u="sng" dirty="0">
                <a:solidFill>
                  <a:srgbClr val="00AEEF"/>
                </a:solidFill>
                <a:latin typeface="+mj-lt"/>
              </a:rPr>
              <a:t>didn’t have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(not/have)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a beach holiday last year.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211D1E"/>
                </a:solidFill>
                <a:latin typeface="+mj-lt"/>
              </a:rPr>
              <a:t>2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__________________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(she/try)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kickboxing? Yes, she ___________ 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211D1E"/>
                </a:solidFill>
                <a:latin typeface="+mj-lt"/>
              </a:rPr>
              <a:t>3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__________________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(they/stay)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at a hotel? Yes, they ___________ 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211D1E"/>
                </a:solidFill>
                <a:latin typeface="+mj-lt"/>
              </a:rPr>
              <a:t>4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They __________________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(not/play)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basketball yesterday.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211D1E"/>
                </a:solidFill>
                <a:latin typeface="+mj-lt"/>
              </a:rPr>
              <a:t>5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__________________ </a:t>
            </a:r>
            <a:r>
              <a:rPr lang="en-US" sz="3000" b="1" dirty="0">
                <a:solidFill>
                  <a:srgbClr val="211D1E"/>
                </a:solidFill>
                <a:latin typeface="+mj-lt"/>
              </a:rPr>
              <a:t>(her parents/go) </a:t>
            </a:r>
            <a:r>
              <a:rPr lang="en-US" sz="3000" dirty="0">
                <a:solidFill>
                  <a:srgbClr val="211D1E"/>
                </a:solidFill>
                <a:latin typeface="+mj-lt"/>
              </a:rPr>
              <a:t>jogging? No, they ___________ .</a:t>
            </a:r>
            <a:endParaRPr lang="en-US" sz="3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D9D3-9E17-4793-9B4A-1C0BC9A224D7}"/>
              </a:ext>
            </a:extLst>
          </p:cNvPr>
          <p:cNvSpPr txBox="1"/>
          <p:nvPr/>
        </p:nvSpPr>
        <p:spPr>
          <a:xfrm>
            <a:off x="1184854" y="2870173"/>
            <a:ext cx="276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she 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11B10-7B07-4E7C-B31A-9238BFAA3E14}"/>
              </a:ext>
            </a:extLst>
          </p:cNvPr>
          <p:cNvSpPr/>
          <p:nvPr/>
        </p:nvSpPr>
        <p:spPr>
          <a:xfrm>
            <a:off x="9376796" y="2877999"/>
            <a:ext cx="676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08C27A-3C9B-4946-BB3C-3195B364CE9A}"/>
              </a:ext>
            </a:extLst>
          </p:cNvPr>
          <p:cNvSpPr txBox="1"/>
          <p:nvPr/>
        </p:nvSpPr>
        <p:spPr>
          <a:xfrm>
            <a:off x="1089612" y="3567277"/>
            <a:ext cx="276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they stay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7937D6-8E8B-4A1F-BDA4-FB10C9BD7AFE}"/>
              </a:ext>
            </a:extLst>
          </p:cNvPr>
          <p:cNvSpPr/>
          <p:nvPr/>
        </p:nvSpPr>
        <p:spPr>
          <a:xfrm>
            <a:off x="9415671" y="3590250"/>
            <a:ext cx="676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E89276-6456-46F5-9BF5-DAC57806E69E}"/>
              </a:ext>
            </a:extLst>
          </p:cNvPr>
          <p:cNvSpPr txBox="1"/>
          <p:nvPr/>
        </p:nvSpPr>
        <p:spPr>
          <a:xfrm>
            <a:off x="2114779" y="4285647"/>
            <a:ext cx="276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didn’t play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4080B-3676-4CEF-8768-5273C4CE8F21}"/>
              </a:ext>
            </a:extLst>
          </p:cNvPr>
          <p:cNvSpPr txBox="1"/>
          <p:nvPr/>
        </p:nvSpPr>
        <p:spPr>
          <a:xfrm>
            <a:off x="837124" y="4940281"/>
            <a:ext cx="311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her parents go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4A7D99-8AC3-4A4A-8C99-E1E9C65723C5}"/>
              </a:ext>
            </a:extLst>
          </p:cNvPr>
          <p:cNvSpPr/>
          <p:nvPr/>
        </p:nvSpPr>
        <p:spPr>
          <a:xfrm>
            <a:off x="9788131" y="4972180"/>
            <a:ext cx="1337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353" y="387959"/>
            <a:ext cx="1596629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Extra Practice         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WB, Page 17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413257" y="1183770"/>
            <a:ext cx="1164286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sz="3000" dirty="0">
                <a:latin typeface="+mj-lt"/>
              </a:rPr>
              <a:t> Hi, Sally. </a:t>
            </a:r>
            <a:r>
              <a:rPr lang="en-US" sz="3000" b="1" dirty="0">
                <a:latin typeface="+mj-lt"/>
              </a:rPr>
              <a:t>1)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you/have</a:t>
            </a:r>
            <a:r>
              <a:rPr lang="en-US" sz="3000" dirty="0">
                <a:latin typeface="+mj-lt"/>
              </a:rPr>
              <a:t>) a good weekend? </a:t>
            </a:r>
          </a:p>
          <a:p>
            <a:r>
              <a:rPr lang="en-US" sz="3000" b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en-US" sz="3000" dirty="0">
                <a:latin typeface="+mj-lt"/>
              </a:rPr>
              <a:t> Oh yeah! On Saturday, I </a:t>
            </a:r>
            <a:r>
              <a:rPr lang="en-US" sz="3000" b="1" dirty="0">
                <a:latin typeface="+mj-lt"/>
              </a:rPr>
              <a:t>2)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go</a:t>
            </a:r>
            <a:r>
              <a:rPr lang="en-US" sz="3000" dirty="0">
                <a:latin typeface="+mj-lt"/>
              </a:rPr>
              <a:t>) rollerblading with my sister and then, we </a:t>
            </a:r>
            <a:r>
              <a:rPr lang="en-US" sz="3000" b="1" dirty="0">
                <a:latin typeface="+mj-lt"/>
              </a:rPr>
              <a:t>3)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eat</a:t>
            </a:r>
            <a:r>
              <a:rPr lang="en-US" sz="3000" dirty="0">
                <a:latin typeface="+mj-lt"/>
              </a:rPr>
              <a:t>) at Rob’s Pizza. </a:t>
            </a:r>
          </a:p>
          <a:p>
            <a:r>
              <a:rPr lang="en-US" sz="3000" b="1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sz="3000" dirty="0">
                <a:latin typeface="+mj-lt"/>
              </a:rPr>
              <a:t> </a:t>
            </a:r>
            <a:r>
              <a:rPr lang="en-US" sz="3000" b="1" dirty="0">
                <a:latin typeface="+mj-lt"/>
              </a:rPr>
              <a:t>4)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you/like</a:t>
            </a:r>
            <a:r>
              <a:rPr lang="en-US" sz="3000" dirty="0">
                <a:latin typeface="+mj-lt"/>
              </a:rPr>
              <a:t>) it?</a:t>
            </a:r>
          </a:p>
          <a:p>
            <a:r>
              <a:rPr lang="en-US" sz="3000" b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en-US" sz="3000" dirty="0">
                <a:latin typeface="+mj-lt"/>
              </a:rPr>
              <a:t> Yes, the food </a:t>
            </a:r>
            <a:r>
              <a:rPr lang="en-US" sz="3000" b="1" dirty="0">
                <a:latin typeface="+mj-lt"/>
              </a:rPr>
              <a:t>5)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be</a:t>
            </a:r>
            <a:r>
              <a:rPr lang="en-US" sz="3000" dirty="0">
                <a:latin typeface="+mj-lt"/>
              </a:rPr>
              <a:t>) great. What about you? </a:t>
            </a:r>
            <a:r>
              <a:rPr lang="en-US" sz="3000" b="1" dirty="0">
                <a:latin typeface="+mj-lt"/>
              </a:rPr>
              <a:t>6)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you/do</a:t>
            </a:r>
            <a:r>
              <a:rPr lang="en-US" sz="3000" dirty="0">
                <a:latin typeface="+mj-lt"/>
              </a:rPr>
              <a:t>) anything interesting? </a:t>
            </a:r>
          </a:p>
          <a:p>
            <a:r>
              <a:rPr lang="en-US" sz="3000" b="1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sz="3000" dirty="0">
                <a:latin typeface="+mj-lt"/>
              </a:rPr>
              <a:t> Not really. I </a:t>
            </a:r>
            <a:r>
              <a:rPr lang="en-US" sz="3000" b="1" dirty="0">
                <a:latin typeface="+mj-lt"/>
              </a:rPr>
              <a:t>7)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not/go</a:t>
            </a:r>
            <a:r>
              <a:rPr lang="en-US" sz="3000" dirty="0">
                <a:latin typeface="+mj-lt"/>
              </a:rPr>
              <a:t>) out. I </a:t>
            </a:r>
            <a:r>
              <a:rPr lang="en-US" sz="3000" b="1" dirty="0">
                <a:latin typeface="+mj-lt"/>
              </a:rPr>
              <a:t>8)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surf</a:t>
            </a:r>
            <a:r>
              <a:rPr lang="en-US" sz="3000" dirty="0">
                <a:latin typeface="+mj-lt"/>
              </a:rPr>
              <a:t>) the Net and </a:t>
            </a:r>
            <a:r>
              <a:rPr lang="en-US" sz="3000" b="1" dirty="0">
                <a:latin typeface="+mj-lt"/>
              </a:rPr>
              <a:t>9)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watch</a:t>
            </a:r>
            <a:r>
              <a:rPr lang="en-US" sz="3000" dirty="0">
                <a:latin typeface="+mj-lt"/>
              </a:rPr>
              <a:t>) TV. You know – all the usual boring things. </a:t>
            </a:r>
          </a:p>
          <a:p>
            <a:r>
              <a:rPr lang="en-US" sz="3000" b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en-US" sz="3000" dirty="0">
                <a:latin typeface="+mj-lt"/>
              </a:rPr>
              <a:t> I hope you </a:t>
            </a:r>
            <a:r>
              <a:rPr lang="en-US" sz="3000" b="1" dirty="0">
                <a:latin typeface="+mj-lt"/>
              </a:rPr>
              <a:t>10)</a:t>
            </a:r>
            <a:r>
              <a:rPr lang="en-US" sz="3000" dirty="0">
                <a:latin typeface="+mj-lt"/>
              </a:rPr>
              <a:t> ___________ (</a:t>
            </a:r>
            <a:r>
              <a:rPr lang="en-US" sz="3000" b="1" dirty="0">
                <a:latin typeface="+mj-lt"/>
              </a:rPr>
              <a:t>not/forget</a:t>
            </a:r>
            <a:r>
              <a:rPr lang="en-US" sz="3000" dirty="0">
                <a:latin typeface="+mj-lt"/>
              </a:rPr>
              <a:t>) the history project! </a:t>
            </a:r>
          </a:p>
          <a:p>
            <a:r>
              <a:rPr lang="en-US" sz="3000" b="1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sz="3000" dirty="0">
                <a:latin typeface="+mj-lt"/>
              </a:rPr>
              <a:t> Oh, no!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8C1F4-7D93-C927-8573-22905EEC0DA4}"/>
              </a:ext>
            </a:extLst>
          </p:cNvPr>
          <p:cNvSpPr txBox="1"/>
          <p:nvPr/>
        </p:nvSpPr>
        <p:spPr>
          <a:xfrm>
            <a:off x="1574276" y="462699"/>
            <a:ext cx="9387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+mj-lt"/>
              </a:rPr>
              <a:t>★ Put the verbs in brackets into the Past Simple.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231D7-0857-B64B-8393-02895AEF2A73}"/>
              </a:ext>
            </a:extLst>
          </p:cNvPr>
          <p:cNvSpPr txBox="1"/>
          <p:nvPr/>
        </p:nvSpPr>
        <p:spPr>
          <a:xfrm>
            <a:off x="3479800" y="3052371"/>
            <a:ext cx="1738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+mj-lt"/>
              </a:rPr>
              <a:t>was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AC6F2-C058-0733-02FF-DC2A133962FB}"/>
              </a:ext>
            </a:extLst>
          </p:cNvPr>
          <p:cNvSpPr txBox="1"/>
          <p:nvPr/>
        </p:nvSpPr>
        <p:spPr>
          <a:xfrm>
            <a:off x="5415666" y="1674358"/>
            <a:ext cx="1638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went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49587-A5E1-B2B3-CDA6-A1FC7BCDC162}"/>
              </a:ext>
            </a:extLst>
          </p:cNvPr>
          <p:cNvSpPr txBox="1"/>
          <p:nvPr/>
        </p:nvSpPr>
        <p:spPr>
          <a:xfrm>
            <a:off x="4542936" y="2129041"/>
            <a:ext cx="1638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ate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6EBA3-7086-7A47-23CF-7F688BC8884F}"/>
              </a:ext>
            </a:extLst>
          </p:cNvPr>
          <p:cNvSpPr txBox="1"/>
          <p:nvPr/>
        </p:nvSpPr>
        <p:spPr>
          <a:xfrm>
            <a:off x="1285897" y="2586691"/>
            <a:ext cx="2099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you like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FD860-B647-F882-2F8C-FF6BBB0CA896}"/>
              </a:ext>
            </a:extLst>
          </p:cNvPr>
          <p:cNvSpPr txBox="1"/>
          <p:nvPr/>
        </p:nvSpPr>
        <p:spPr>
          <a:xfrm>
            <a:off x="2517420" y="1215547"/>
            <a:ext cx="225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you have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CD27A-9ABE-DE65-D2CD-335644CE3A72}"/>
              </a:ext>
            </a:extLst>
          </p:cNvPr>
          <p:cNvSpPr txBox="1"/>
          <p:nvPr/>
        </p:nvSpPr>
        <p:spPr>
          <a:xfrm>
            <a:off x="584389" y="3507073"/>
            <a:ext cx="2099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you do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1096D-66FC-6E40-B22E-03D958ADFAD3}"/>
              </a:ext>
            </a:extLst>
          </p:cNvPr>
          <p:cNvSpPr txBox="1"/>
          <p:nvPr/>
        </p:nvSpPr>
        <p:spPr>
          <a:xfrm>
            <a:off x="8008677" y="3964729"/>
            <a:ext cx="1783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   surfed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3D24E9-C30D-A594-884D-174BBBF40398}"/>
              </a:ext>
            </a:extLst>
          </p:cNvPr>
          <p:cNvSpPr txBox="1"/>
          <p:nvPr/>
        </p:nvSpPr>
        <p:spPr>
          <a:xfrm>
            <a:off x="3033119" y="3964729"/>
            <a:ext cx="2099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   didn’t go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B458CC-9879-9344-DEB0-07DDBD24DF92}"/>
              </a:ext>
            </a:extLst>
          </p:cNvPr>
          <p:cNvSpPr txBox="1"/>
          <p:nvPr/>
        </p:nvSpPr>
        <p:spPr>
          <a:xfrm>
            <a:off x="2461961" y="4427455"/>
            <a:ext cx="1910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watched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FAF9A8-5FCD-EA4D-1AEE-DB6698876598}"/>
              </a:ext>
            </a:extLst>
          </p:cNvPr>
          <p:cNvSpPr txBox="1"/>
          <p:nvPr/>
        </p:nvSpPr>
        <p:spPr>
          <a:xfrm>
            <a:off x="3033119" y="5335873"/>
            <a:ext cx="2198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didn’t forget </a:t>
            </a:r>
          </a:p>
        </p:txBody>
      </p:sp>
    </p:spTree>
    <p:extLst>
      <p:ext uri="{BB962C8B-B14F-4D97-AF65-F5344CB8AC3E}">
        <p14:creationId xmlns:p14="http://schemas.microsoft.com/office/powerpoint/2010/main" val="2791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3C50E8-AAF6-9033-176F-618DE3B97526}"/>
              </a:ext>
            </a:extLst>
          </p:cNvPr>
          <p:cNvSpPr txBox="1"/>
          <p:nvPr/>
        </p:nvSpPr>
        <p:spPr>
          <a:xfrm>
            <a:off x="0" y="305663"/>
            <a:ext cx="1596629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  <a:latin typeface="+mj-lt"/>
              </a:rPr>
              <a:t>Extra Practice          </a:t>
            </a:r>
          </a:p>
          <a:p>
            <a:pPr>
              <a:defRPr/>
            </a:pPr>
            <a:r>
              <a:rPr lang="en-US" sz="1600">
                <a:solidFill>
                  <a:schemeClr val="bg1"/>
                </a:solidFill>
                <a:latin typeface="+mj-lt"/>
              </a:rPr>
              <a:t>WB, Page 17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5F2A0-882D-2341-5441-555174A75138}"/>
              </a:ext>
            </a:extLst>
          </p:cNvPr>
          <p:cNvSpPr txBox="1"/>
          <p:nvPr/>
        </p:nvSpPr>
        <p:spPr>
          <a:xfrm>
            <a:off x="358395" y="1953263"/>
            <a:ext cx="117116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1</a:t>
            </a:r>
            <a:r>
              <a:rPr lang="en-US" sz="2800" dirty="0">
                <a:latin typeface="+mj-lt"/>
              </a:rPr>
              <a:t> I ______________ for eight hours last night. </a:t>
            </a:r>
          </a:p>
          <a:p>
            <a:r>
              <a:rPr lang="en-US" sz="2800" b="1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My brother ______________ four sandwiches for lunch! </a:t>
            </a:r>
          </a:p>
          <a:p>
            <a:r>
              <a:rPr lang="en-US" sz="2800" b="1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 My mum ______________ to work this morning. She was ill.</a:t>
            </a:r>
          </a:p>
          <a:p>
            <a:r>
              <a:rPr lang="en-US" sz="2800" b="1" dirty="0">
                <a:latin typeface="+mj-lt"/>
              </a:rPr>
              <a:t>4</a:t>
            </a:r>
            <a:r>
              <a:rPr lang="en-US" sz="2800" dirty="0">
                <a:latin typeface="+mj-lt"/>
              </a:rPr>
              <a:t> We ______________ London on a day trip last month. </a:t>
            </a:r>
          </a:p>
          <a:p>
            <a:r>
              <a:rPr lang="en-US" sz="2800" b="1" dirty="0">
                <a:latin typeface="+mj-lt"/>
              </a:rPr>
              <a:t>5</a:t>
            </a:r>
            <a:r>
              <a:rPr lang="en-US" sz="2800" dirty="0">
                <a:latin typeface="+mj-lt"/>
              </a:rPr>
              <a:t> I ______________ the </a:t>
            </a:r>
            <a:r>
              <a:rPr lang="en-US" sz="2800" dirty="0" err="1">
                <a:latin typeface="+mj-lt"/>
              </a:rPr>
              <a:t>maths</a:t>
            </a:r>
            <a:r>
              <a:rPr lang="en-US" sz="2800" dirty="0">
                <a:latin typeface="+mj-lt"/>
              </a:rPr>
              <a:t> exercises at school, so I have to do them for homework. </a:t>
            </a:r>
          </a:p>
          <a:p>
            <a:r>
              <a:rPr lang="en-US" sz="2800" b="1" dirty="0">
                <a:latin typeface="+mj-lt"/>
              </a:rPr>
              <a:t>6</a:t>
            </a:r>
            <a:r>
              <a:rPr lang="en-US" sz="2800" dirty="0">
                <a:latin typeface="+mj-lt"/>
              </a:rPr>
              <a:t> John ______________ the race, but he came third and got a medal. </a:t>
            </a:r>
          </a:p>
          <a:p>
            <a:r>
              <a:rPr lang="en-US" sz="2800" b="1" dirty="0">
                <a:latin typeface="+mj-lt"/>
              </a:rPr>
              <a:t>7</a:t>
            </a:r>
            <a:r>
              <a:rPr lang="en-US" sz="2800" dirty="0">
                <a:latin typeface="+mj-lt"/>
              </a:rPr>
              <a:t> Kelly ______________ 1,000 </a:t>
            </a:r>
            <a:r>
              <a:rPr lang="en-US" sz="2800" dirty="0" err="1">
                <a:latin typeface="+mj-lt"/>
              </a:rPr>
              <a:t>metres</a:t>
            </a:r>
            <a:r>
              <a:rPr lang="en-US" sz="2800" dirty="0">
                <a:latin typeface="+mj-lt"/>
              </a:rPr>
              <a:t> at the pool last night! </a:t>
            </a:r>
          </a:p>
          <a:p>
            <a:r>
              <a:rPr lang="en-US" sz="2800" b="1" dirty="0">
                <a:latin typeface="+mj-lt"/>
              </a:rPr>
              <a:t>8</a:t>
            </a:r>
            <a:r>
              <a:rPr lang="en-US" sz="2800" dirty="0">
                <a:latin typeface="+mj-lt"/>
              </a:rPr>
              <a:t> Our team ______________ a football match last weekend because it rained.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73B05-4E74-D09D-5F21-BD1EBB666940}"/>
              </a:ext>
            </a:extLst>
          </p:cNvPr>
          <p:cNvSpPr txBox="1"/>
          <p:nvPr/>
        </p:nvSpPr>
        <p:spPr>
          <a:xfrm>
            <a:off x="1596629" y="383053"/>
            <a:ext cx="104734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99"/>
                </a:solidFill>
                <a:latin typeface="+mj-lt"/>
              </a:rPr>
              <a:t>★★ Use the verbs in the list in the Past Simple to complete the sentences.</a:t>
            </a:r>
            <a:r>
              <a:rPr lang="en-US" dirty="0">
                <a:solidFill>
                  <a:srgbClr val="000099"/>
                </a:solidFill>
                <a:latin typeface="+mj-lt"/>
              </a:rPr>
              <a:t>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• swim • eat • visit • not/play • not/win • sleep • not/go • not/finish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DCBA2-72E9-37A1-3E8E-C466FAA01E73}"/>
              </a:ext>
            </a:extLst>
          </p:cNvPr>
          <p:cNvSpPr txBox="1"/>
          <p:nvPr/>
        </p:nvSpPr>
        <p:spPr>
          <a:xfrm>
            <a:off x="1703064" y="1958067"/>
            <a:ext cx="121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slept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91486-EE8A-B17A-3E30-6877BE5C8BDC}"/>
              </a:ext>
            </a:extLst>
          </p:cNvPr>
          <p:cNvSpPr txBox="1"/>
          <p:nvPr/>
        </p:nvSpPr>
        <p:spPr>
          <a:xfrm>
            <a:off x="3322757" y="2395706"/>
            <a:ext cx="284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ate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CF5D2-E117-F35F-E4A6-FB10FF8AAE83}"/>
              </a:ext>
            </a:extLst>
          </p:cNvPr>
          <p:cNvSpPr txBox="1"/>
          <p:nvPr/>
        </p:nvSpPr>
        <p:spPr>
          <a:xfrm>
            <a:off x="2517519" y="2824367"/>
            <a:ext cx="284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didn’t 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A5A12-B937-1FA8-AEFD-81F46711DAEB}"/>
              </a:ext>
            </a:extLst>
          </p:cNvPr>
          <p:cNvSpPr txBox="1"/>
          <p:nvPr/>
        </p:nvSpPr>
        <p:spPr>
          <a:xfrm>
            <a:off x="1703064" y="3234430"/>
            <a:ext cx="284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visited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F3D09-3137-755F-2EBA-6F828A468EE7}"/>
              </a:ext>
            </a:extLst>
          </p:cNvPr>
          <p:cNvSpPr txBox="1"/>
          <p:nvPr/>
        </p:nvSpPr>
        <p:spPr>
          <a:xfrm>
            <a:off x="1094610" y="3689526"/>
            <a:ext cx="284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didn’t finish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908F8-A422-1DAF-DCB4-0B81ADA93109}"/>
              </a:ext>
            </a:extLst>
          </p:cNvPr>
          <p:cNvSpPr txBox="1"/>
          <p:nvPr/>
        </p:nvSpPr>
        <p:spPr>
          <a:xfrm>
            <a:off x="1778550" y="4524359"/>
            <a:ext cx="1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didn’t win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0DD88-2948-8041-4E40-F278819F95D7}"/>
              </a:ext>
            </a:extLst>
          </p:cNvPr>
          <p:cNvSpPr txBox="1"/>
          <p:nvPr/>
        </p:nvSpPr>
        <p:spPr>
          <a:xfrm>
            <a:off x="1909065" y="4957509"/>
            <a:ext cx="155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swam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B78813-0EF4-DE18-0190-778E5CCCE28C}"/>
              </a:ext>
            </a:extLst>
          </p:cNvPr>
          <p:cNvSpPr txBox="1"/>
          <p:nvPr/>
        </p:nvSpPr>
        <p:spPr>
          <a:xfrm>
            <a:off x="2517518" y="5390659"/>
            <a:ext cx="284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didn’t play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782763" y="2687638"/>
            <a:ext cx="3749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412901" y="1004552"/>
            <a:ext cx="81523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chemeClr val="hlink"/>
                </a:solidFill>
                <a:latin typeface="Calibri" pitchFamily="34" charset="0"/>
              </a:rPr>
              <a:t>Work in pairs. Make sentences about your activities you did last weekend using the Past Simple.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42679-17E1-46AB-9395-E229A1241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9" y="458842"/>
            <a:ext cx="2849871" cy="2119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15D59C-4085-496D-B4AC-EB1A6E7B8FEB}"/>
              </a:ext>
            </a:extLst>
          </p:cNvPr>
          <p:cNvSpPr txBox="1"/>
          <p:nvPr/>
        </p:nvSpPr>
        <p:spPr>
          <a:xfrm>
            <a:off x="545205" y="3402058"/>
            <a:ext cx="11101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+mn-lt"/>
              </a:rPr>
              <a:t>For example:</a:t>
            </a:r>
          </a:p>
          <a:p>
            <a:r>
              <a:rPr lang="en-US" sz="3600" dirty="0">
                <a:solidFill>
                  <a:srgbClr val="006600"/>
                </a:solidFill>
                <a:latin typeface="+mn-lt"/>
              </a:rPr>
              <a:t>Student 1: I went to the cinema last weekend.</a:t>
            </a:r>
          </a:p>
          <a:p>
            <a:r>
              <a:rPr lang="en-US" sz="3600" dirty="0">
                <a:solidFill>
                  <a:srgbClr val="006600"/>
                </a:solidFill>
                <a:latin typeface="+mn-lt"/>
              </a:rPr>
              <a:t>Student 2: I played football with my cousins last weekend.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847850"/>
            <a:ext cx="3255962" cy="661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3082925"/>
            <a:ext cx="3255962" cy="66198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400550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599113"/>
            <a:ext cx="3255962" cy="66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7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53101-3C8B-434C-A9E7-CEEBD1674F4F}"/>
              </a:ext>
            </a:extLst>
          </p:cNvPr>
          <p:cNvSpPr txBox="1"/>
          <p:nvPr/>
        </p:nvSpPr>
        <p:spPr>
          <a:xfrm>
            <a:off x="128787" y="502277"/>
            <a:ext cx="204774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More 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752390-3936-4C44-9FAF-8F5D7A3CB786}"/>
              </a:ext>
            </a:extLst>
          </p:cNvPr>
          <p:cNvSpPr/>
          <p:nvPr/>
        </p:nvSpPr>
        <p:spPr>
          <a:xfrm>
            <a:off x="2507087" y="5638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Choose the correct option. </a:t>
            </a:r>
            <a:endParaRPr lang="en-US" sz="32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78F8C-A432-4740-859A-5853A365943C}"/>
              </a:ext>
            </a:extLst>
          </p:cNvPr>
          <p:cNvSpPr/>
          <p:nvPr/>
        </p:nvSpPr>
        <p:spPr>
          <a:xfrm>
            <a:off x="772732" y="1607318"/>
            <a:ext cx="10994265" cy="362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CC"/>
                </a:solidFill>
                <a:latin typeface="+mj-lt"/>
              </a:rPr>
              <a:t>1.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I </a:t>
            </a:r>
            <a:r>
              <a:rPr lang="en-US" sz="3200" b="1" dirty="0">
                <a:solidFill>
                  <a:srgbClr val="0000CC"/>
                </a:solidFill>
                <a:latin typeface="+mj-lt"/>
              </a:rPr>
              <a:t>joined/am joining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a gym yesterday.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CC"/>
                </a:solidFill>
                <a:latin typeface="+mj-lt"/>
              </a:rPr>
              <a:t>2.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Mia </a:t>
            </a:r>
            <a:r>
              <a:rPr lang="en-US" sz="3200" b="1" dirty="0">
                <a:solidFill>
                  <a:srgbClr val="0000CC"/>
                </a:solidFill>
                <a:latin typeface="+mj-lt"/>
              </a:rPr>
              <a:t>went/goes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jogging last weekend.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CC"/>
                </a:solidFill>
                <a:latin typeface="+mj-lt"/>
              </a:rPr>
              <a:t>3.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Emma </a:t>
            </a:r>
            <a:r>
              <a:rPr lang="en-US" sz="3200" b="1" dirty="0">
                <a:solidFill>
                  <a:srgbClr val="0000CC"/>
                </a:solidFill>
                <a:latin typeface="+mj-lt"/>
              </a:rPr>
              <a:t>didn’t watch/isn’t watching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the match last night.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CC"/>
                </a:solidFill>
                <a:latin typeface="+mj-lt"/>
              </a:rPr>
              <a:t>4. Did/Do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you enjoy the yoga class last week?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CC"/>
                </a:solidFill>
                <a:latin typeface="+mj-lt"/>
              </a:rPr>
              <a:t>5.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Our team </a:t>
            </a:r>
            <a:r>
              <a:rPr lang="en-US" sz="3200" b="1" dirty="0">
                <a:solidFill>
                  <a:srgbClr val="0000CC"/>
                </a:solidFill>
                <a:latin typeface="+mj-lt"/>
              </a:rPr>
              <a:t>wins/won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the ice hockey competition last year.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7FCFC0-9409-41F0-8BC8-9E600CE58EE8}"/>
              </a:ext>
            </a:extLst>
          </p:cNvPr>
          <p:cNvCxnSpPr>
            <a:cxnSpLocks/>
          </p:cNvCxnSpPr>
          <p:nvPr/>
        </p:nvCxnSpPr>
        <p:spPr>
          <a:xfrm>
            <a:off x="1443030" y="2150772"/>
            <a:ext cx="1064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1F3769-5D4B-4F62-AE1D-27FB890A61C8}"/>
              </a:ext>
            </a:extLst>
          </p:cNvPr>
          <p:cNvCxnSpPr/>
          <p:nvPr/>
        </p:nvCxnSpPr>
        <p:spPr>
          <a:xfrm>
            <a:off x="1938270" y="2882721"/>
            <a:ext cx="935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80C98-322B-4B4B-9D7B-15D395B79E8A}"/>
              </a:ext>
            </a:extLst>
          </p:cNvPr>
          <p:cNvCxnSpPr>
            <a:cxnSpLocks/>
          </p:cNvCxnSpPr>
          <p:nvPr/>
        </p:nvCxnSpPr>
        <p:spPr>
          <a:xfrm>
            <a:off x="2442692" y="3629696"/>
            <a:ext cx="2026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5DDC5F-C648-4DC7-8F96-FA72E7A2733F}"/>
              </a:ext>
            </a:extLst>
          </p:cNvPr>
          <p:cNvCxnSpPr>
            <a:cxnSpLocks/>
          </p:cNvCxnSpPr>
          <p:nvPr/>
        </p:nvCxnSpPr>
        <p:spPr>
          <a:xfrm>
            <a:off x="1287885" y="4402428"/>
            <a:ext cx="650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5D3D21-11FA-4017-9462-91C703371EB1}"/>
              </a:ext>
            </a:extLst>
          </p:cNvPr>
          <p:cNvCxnSpPr>
            <a:cxnSpLocks/>
          </p:cNvCxnSpPr>
          <p:nvPr/>
        </p:nvCxnSpPr>
        <p:spPr>
          <a:xfrm>
            <a:off x="3837407" y="5099553"/>
            <a:ext cx="830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A55C4-3623-407F-BBDE-87D84E777A89}"/>
              </a:ext>
            </a:extLst>
          </p:cNvPr>
          <p:cNvSpPr txBox="1"/>
          <p:nvPr/>
        </p:nvSpPr>
        <p:spPr>
          <a:xfrm>
            <a:off x="128787" y="502277"/>
            <a:ext cx="204774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More 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F1068A-B61F-4386-91ED-45465DDFFEE2}"/>
              </a:ext>
            </a:extLst>
          </p:cNvPr>
          <p:cNvSpPr/>
          <p:nvPr/>
        </p:nvSpPr>
        <p:spPr>
          <a:xfrm>
            <a:off x="304798" y="1592627"/>
            <a:ext cx="11681138" cy="399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0099"/>
                </a:solidFill>
                <a:latin typeface="+mj-lt"/>
              </a:rPr>
              <a:t>1.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_________________ </a:t>
            </a:r>
            <a:r>
              <a:rPr lang="en-US" sz="3000" b="1" dirty="0">
                <a:solidFill>
                  <a:srgbClr val="000099"/>
                </a:solidFill>
                <a:latin typeface="+mj-lt"/>
              </a:rPr>
              <a:t>(you/see)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Tom last weekend?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0099"/>
                </a:solidFill>
                <a:latin typeface="+mj-lt"/>
              </a:rPr>
              <a:t>2.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She _________________ </a:t>
            </a:r>
            <a:r>
              <a:rPr lang="en-US" sz="3000" b="1" dirty="0">
                <a:solidFill>
                  <a:srgbClr val="000099"/>
                </a:solidFill>
                <a:latin typeface="+mj-lt"/>
              </a:rPr>
              <a:t>(not/come)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to the tennis lesson yesterday afternoon.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0099"/>
                </a:solidFill>
                <a:latin typeface="+mj-lt"/>
              </a:rPr>
              <a:t>3.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We _________________ </a:t>
            </a:r>
            <a:r>
              <a:rPr lang="en-US" sz="3000" b="1" dirty="0">
                <a:solidFill>
                  <a:srgbClr val="000099"/>
                </a:solidFill>
                <a:latin typeface="+mj-lt"/>
              </a:rPr>
              <a:t>(ride)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our bikes to school last Friday.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0099"/>
                </a:solidFill>
                <a:latin typeface="+mj-lt"/>
              </a:rPr>
              <a:t>4.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_________________ </a:t>
            </a:r>
            <a:r>
              <a:rPr lang="en-US" sz="3000" b="1" dirty="0">
                <a:solidFill>
                  <a:srgbClr val="000099"/>
                </a:solidFill>
                <a:latin typeface="+mj-lt"/>
              </a:rPr>
              <a:t>(your team/win)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the football match yesterday?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0099"/>
                </a:solidFill>
                <a:latin typeface="+mj-lt"/>
              </a:rPr>
              <a:t>5.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He _________________ </a:t>
            </a:r>
            <a:r>
              <a:rPr lang="en-US" sz="3000" b="1" dirty="0">
                <a:solidFill>
                  <a:srgbClr val="000099"/>
                </a:solidFill>
                <a:latin typeface="+mj-lt"/>
              </a:rPr>
              <a:t>(not/buy) 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new trainers last weekend.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F2897C-645E-4976-8C4A-FCF17277D53B}"/>
              </a:ext>
            </a:extLst>
          </p:cNvPr>
          <p:cNvSpPr/>
          <p:nvPr/>
        </p:nvSpPr>
        <p:spPr>
          <a:xfrm>
            <a:off x="2742352" y="502277"/>
            <a:ext cx="8252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Put the verbs in brackets into the </a:t>
            </a:r>
            <a:r>
              <a:rPr lang="en-US" sz="3200" b="1" i="1" dirty="0">
                <a:solidFill>
                  <a:srgbClr val="211D1E"/>
                </a:solidFill>
                <a:latin typeface="+mj-lt"/>
              </a:rPr>
              <a:t>Past Simple</a:t>
            </a:r>
            <a:r>
              <a:rPr lang="en-US" sz="3200" b="1" dirty="0">
                <a:solidFill>
                  <a:srgbClr val="211D1E"/>
                </a:solidFill>
                <a:latin typeface="+mj-lt"/>
              </a:rPr>
              <a:t>. </a:t>
            </a:r>
            <a:endParaRPr lang="en-US" sz="320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50883-3EB7-47A1-89E2-8814347A3250}"/>
              </a:ext>
            </a:extLst>
          </p:cNvPr>
          <p:cNvSpPr txBox="1"/>
          <p:nvPr/>
        </p:nvSpPr>
        <p:spPr>
          <a:xfrm>
            <a:off x="1152657" y="1647552"/>
            <a:ext cx="2408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you see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8F4EB-44C9-4814-BC29-8B86297AB8CA}"/>
              </a:ext>
            </a:extLst>
          </p:cNvPr>
          <p:cNvSpPr txBox="1"/>
          <p:nvPr/>
        </p:nvSpPr>
        <p:spPr>
          <a:xfrm>
            <a:off x="2176528" y="2369755"/>
            <a:ext cx="2408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didn’t 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35B41-B587-41AF-92AB-89FBD6CEDCD4}"/>
              </a:ext>
            </a:extLst>
          </p:cNvPr>
          <p:cNvSpPr txBox="1"/>
          <p:nvPr/>
        </p:nvSpPr>
        <p:spPr>
          <a:xfrm>
            <a:off x="2356831" y="3603137"/>
            <a:ext cx="2408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rode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F97D9-4DAC-4B25-90DA-97358258E233}"/>
              </a:ext>
            </a:extLst>
          </p:cNvPr>
          <p:cNvSpPr txBox="1"/>
          <p:nvPr/>
        </p:nvSpPr>
        <p:spPr>
          <a:xfrm>
            <a:off x="875764" y="4293879"/>
            <a:ext cx="3296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 your team win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D6B74-A28F-4ECB-A1FD-6F27EB1BA36A}"/>
              </a:ext>
            </a:extLst>
          </p:cNvPr>
          <p:cNvSpPr txBox="1"/>
          <p:nvPr/>
        </p:nvSpPr>
        <p:spPr>
          <a:xfrm>
            <a:off x="1785221" y="5016082"/>
            <a:ext cx="2408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didn’t buy</a:t>
            </a:r>
          </a:p>
        </p:txBody>
      </p:sp>
    </p:spTree>
    <p:extLst>
      <p:ext uri="{BB962C8B-B14F-4D97-AF65-F5344CB8AC3E}">
        <p14:creationId xmlns:p14="http://schemas.microsoft.com/office/powerpoint/2010/main" val="37566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554" y="452224"/>
            <a:ext cx="8731875" cy="59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943173" y="328613"/>
            <a:ext cx="32203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752" y="1615939"/>
            <a:ext cx="9614612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Structures/ Sentence patterns</a:t>
            </a:r>
          </a:p>
          <a:p>
            <a:pPr>
              <a:defRPr/>
            </a:pPr>
            <a:endParaRPr lang="en-US" sz="3600" i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Calibri" pitchFamily="34" charset="0"/>
              </a:rPr>
              <a:t>- Past Simple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99"/>
                </a:solidFill>
                <a:latin typeface="Calibri" pitchFamily="34" charset="0"/>
              </a:rPr>
              <a:t>- Spelling rules and pronunciation: </a:t>
            </a:r>
            <a:r>
              <a:rPr lang="en-US" sz="3600" b="1" i="1" dirty="0">
                <a:solidFill>
                  <a:srgbClr val="000099"/>
                </a:solidFill>
                <a:latin typeface="Calibri" pitchFamily="34" charset="0"/>
              </a:rPr>
              <a:t>-ed</a:t>
            </a:r>
            <a:r>
              <a:rPr lang="en-US" sz="3600" dirty="0">
                <a:solidFill>
                  <a:srgbClr val="000099"/>
                </a:solidFill>
                <a:latin typeface="Calibri" pitchFamily="34" charset="0"/>
              </a:rPr>
              <a:t> ending regular verbs. </a:t>
            </a:r>
          </a:p>
        </p:txBody>
      </p:sp>
    </p:spTree>
    <p:extLst>
      <p:ext uri="{BB962C8B-B14F-4D97-AF65-F5344CB8AC3E}">
        <p14:creationId xmlns:p14="http://schemas.microsoft.com/office/powerpoint/2010/main" val="2584263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237" y="1786536"/>
            <a:ext cx="11535024" cy="26161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00CC"/>
                </a:solidFill>
                <a:latin typeface="+mj-lt"/>
              </a:rPr>
              <a:t>- Do exercises in workbook on page 17.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00CC"/>
                </a:solidFill>
                <a:latin typeface="+mj-lt"/>
              </a:rPr>
              <a:t>- 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+mj-lt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+mj-lt"/>
              </a:rPr>
              <a:t> (page 13).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00CC"/>
                </a:solidFill>
                <a:latin typeface="+mj-lt"/>
              </a:rPr>
              <a:t>- Prepare the next lesson (page 33 SB)</a:t>
            </a:r>
          </a:p>
        </p:txBody>
      </p:sp>
    </p:spTree>
    <p:extLst>
      <p:ext uri="{BB962C8B-B14F-4D97-AF65-F5344CB8AC3E}">
        <p14:creationId xmlns:p14="http://schemas.microsoft.com/office/powerpoint/2010/main" val="200699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/>
          <a:srcRect t="15280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66750" y="4968875"/>
            <a:ext cx="3541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Calibri" pitchFamily="34" charset="0"/>
              </a:rPr>
              <a:t>Enjoy your day!</a:t>
            </a:r>
            <a:endParaRPr lang="en-US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vi-VN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vi-VN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</a:t>
            </a:r>
            <a:r>
              <a:rPr lang="vi-VN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spelling rules </a:t>
            </a:r>
            <a:r>
              <a:rPr lang="vi-VN" sz="36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-ed</a:t>
            </a:r>
            <a:r>
              <a:rPr lang="vi-VN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ending regular verbs.</a:t>
            </a:r>
            <a:endParaRPr lang="en-US" sz="3600" i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talk about the activities they did by using </a:t>
            </a:r>
            <a:r>
              <a:rPr lang="vi-VN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pronounce </a:t>
            </a:r>
            <a:r>
              <a:rPr lang="vi-VN" sz="3600" b="1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-ed</a:t>
            </a:r>
            <a:r>
              <a:rPr lang="vi-VN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ending regular verbs </a:t>
            </a:r>
            <a:r>
              <a:rPr lang="en-US" sz="3600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correctly.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3"/>
          <p:cNvSpPr txBox="1">
            <a:spLocks noChangeArrowheads="1"/>
          </p:cNvSpPr>
          <p:nvPr/>
        </p:nvSpPr>
        <p:spPr bwMode="auto">
          <a:xfrm>
            <a:off x="85725" y="468313"/>
            <a:ext cx="1192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chemeClr val="hlink"/>
                </a:solidFill>
                <a:latin typeface="Calibri" pitchFamily="34" charset="0"/>
              </a:rPr>
              <a:t>Look at the conversation, pay attention to the verbs in the sentences.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946650" y="2147888"/>
            <a:ext cx="68437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latin typeface="Calibri" pitchFamily="34" charset="0"/>
              </a:rPr>
              <a:t>Which tense do people use in these sentences?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=&gt; </a:t>
            </a:r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Past Simple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29A43-7D31-48EC-9610-555E9F3A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0" y="1148159"/>
            <a:ext cx="3268626" cy="535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427" y="360608"/>
            <a:ext cx="9059126" cy="603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623515" y="3966693"/>
            <a:ext cx="37035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Presentation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7022C-AA03-455D-9E6E-46942921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1203025"/>
            <a:ext cx="9586002" cy="5256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D7AB7-B812-4FAD-9FA0-395AD2CC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7" y="545709"/>
            <a:ext cx="3057952" cy="6573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F0B6F4-F412-4D06-A1F3-4B1FA0C7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1" y="1693246"/>
            <a:ext cx="11519597" cy="3059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6B0B7-550B-4AA2-B179-B45F3529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49" y="1035929"/>
            <a:ext cx="3057952" cy="6573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1050</Words>
  <Application>Microsoft Office PowerPoint</Application>
  <PresentationFormat>Widescreen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195</cp:revision>
  <dcterms:created xsi:type="dcterms:W3CDTF">2020-12-08T03:17:05Z</dcterms:created>
  <dcterms:modified xsi:type="dcterms:W3CDTF">2022-12-18T12:53:48Z</dcterms:modified>
</cp:coreProperties>
</file>