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58" roundtripDataSignature="AMtx7mjM6Bx00yIceDQJ+Xi1p8FZIDTa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B70B423-E2A8-4F69-AE22-0F79417991E5}">
  <a:tblStyle styleId="{AB70B423-E2A8-4F69-AE22-0F79417991E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58" Type="http://customschemas.google.com/relationships/presentationmetadata" Target="meta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430e0458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7430e04581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430e045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7430e0458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7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81" name="Google Shape;81;p7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7" name="Google Shape;97;p5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" type="objOnly">
  <p:cSld name="OBJECT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4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2" name="Google Shape;102;p5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08" name="Google Shape;108;p5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4" name="Google Shape;114;p5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5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0" name="Google Shape;120;p5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5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27" name="Google Shape;127;p5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33" name="Google Shape;133;p5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34" name="Google Shape;134;p5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6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6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6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6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6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45" name="Google Shape;145;p6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46" name="Google Shape;146;p6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47" name="Google Shape;147;p6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48" name="Google Shape;148;p6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6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6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54" name="Google Shape;154;p6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55" name="Google Shape;155;p6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6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6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61" name="Google Shape;161;p6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6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6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6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5" name="Google Shape;35;p6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1" name="Google Shape;41;p6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2" name="Google Shape;42;p6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3" name="Google Shape;53;p6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4" name="Google Shape;54;p6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5" name="Google Shape;55;p6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6" name="Google Shape;56;p6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62" name="Google Shape;62;p7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63" name="Google Shape;63;p7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69" name="Google Shape;69;p7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5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5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5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5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../../Downloads/tu%20li%E1%BB%87u%20t%E1%BB%8F%20l%C3%B2ng/%C4%90%E1%BA%BFm%20ng%C6%B0%E1%BB%A3c%204%20ph%C3%BAt.mp4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hyperlink" Target="http://../../Downloads/tu%20li%E1%BB%87u%20t%E1%BB%8F%20l%C3%B2ng/%C4%90%E1%BA%BFm%20ng%C6%B0%E1%BB%A3c%204%20ph%C3%BAt.mp4" TargetMode="External"/><Relationship Id="rId5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slide.xml" TargetMode="External"/><Relationship Id="rId4" Type="http://schemas.openxmlformats.org/officeDocument/2006/relationships/hyperlink" Target="http://slide.xml" TargetMode="External"/><Relationship Id="rId5" Type="http://schemas.openxmlformats.org/officeDocument/2006/relationships/hyperlink" Target="http://slide.xml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slide.xml" TargetMode="External"/><Relationship Id="rId4" Type="http://schemas.openxmlformats.org/officeDocument/2006/relationships/hyperlink" Target="http://slide.xml" TargetMode="External"/><Relationship Id="rId5" Type="http://schemas.openxmlformats.org/officeDocument/2006/relationships/hyperlink" Target="http://slide.xml" TargetMode="External"/><Relationship Id="rId6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Relationship Id="rId4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9.jpg"/><Relationship Id="rId6" Type="http://schemas.openxmlformats.org/officeDocument/2006/relationships/image" Target="../media/image8.jpg"/><Relationship Id="rId7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3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jpg"/><Relationship Id="rId4" Type="http://schemas.openxmlformats.org/officeDocument/2006/relationships/image" Target="../media/image33.jpg"/><Relationship Id="rId5" Type="http://schemas.openxmlformats.org/officeDocument/2006/relationships/image" Target="../media/image3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jpg"/><Relationship Id="rId4" Type="http://schemas.openxmlformats.org/officeDocument/2006/relationships/image" Target="../media/image36.png"/><Relationship Id="rId5" Type="http://schemas.openxmlformats.org/officeDocument/2006/relationships/image" Target="../media/image3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9.jpg"/><Relationship Id="rId6" Type="http://schemas.openxmlformats.org/officeDocument/2006/relationships/image" Target="../media/image8.jpg"/><Relationship Id="rId7" Type="http://schemas.openxmlformats.org/officeDocument/2006/relationships/image" Target="../media/image10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9.jpg"/><Relationship Id="rId6" Type="http://schemas.openxmlformats.org/officeDocument/2006/relationships/image" Target="../media/image8.jpg"/><Relationship Id="rId7" Type="http://schemas.openxmlformats.org/officeDocument/2006/relationships/image" Target="../media/image10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2.png"/><Relationship Id="rId5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7315200" y="4876800"/>
            <a:ext cx="428625" cy="409575"/>
          </a:xfrm>
          <a:prstGeom prst="irregularSeal1">
            <a:avLst/>
          </a:prstGeom>
          <a:gradFill>
            <a:gsLst>
              <a:gs pos="0">
                <a:srgbClr val="E6F8A6">
                  <a:alpha val="61960"/>
                </a:srgbClr>
              </a:gs>
              <a:gs pos="100000">
                <a:srgbClr val="FF0066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0" y="3505200"/>
            <a:ext cx="366712" cy="431800"/>
          </a:xfrm>
          <a:prstGeom prst="irregularSeal1">
            <a:avLst/>
          </a:prstGeom>
          <a:gradFill>
            <a:gsLst>
              <a:gs pos="0">
                <a:srgbClr val="FF0066"/>
              </a:gs>
              <a:gs pos="100000">
                <a:srgbClr val="FF0000">
                  <a:alpha val="3921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169862" y="5511800"/>
            <a:ext cx="403225" cy="392112"/>
          </a:xfrm>
          <a:custGeom>
            <a:rect b="b" l="l" r="r" t="t"/>
            <a:pathLst>
              <a:path extrusionOk="0" h="392113" w="403225">
                <a:moveTo>
                  <a:pt x="0" y="149773"/>
                </a:moveTo>
                <a:lnTo>
                  <a:pt x="154019" y="149774"/>
                </a:lnTo>
                <a:lnTo>
                  <a:pt x="201613" y="0"/>
                </a:lnTo>
                <a:lnTo>
                  <a:pt x="249206" y="149774"/>
                </a:lnTo>
                <a:lnTo>
                  <a:pt x="403225" y="149773"/>
                </a:lnTo>
                <a:lnTo>
                  <a:pt x="278620" y="242338"/>
                </a:lnTo>
                <a:lnTo>
                  <a:pt x="326216" y="392112"/>
                </a:lnTo>
                <a:lnTo>
                  <a:pt x="201613" y="299546"/>
                </a:lnTo>
                <a:lnTo>
                  <a:pt x="77009" y="392112"/>
                </a:lnTo>
                <a:lnTo>
                  <a:pt x="124605" y="242338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7162800" y="838200"/>
            <a:ext cx="609600" cy="685800"/>
          </a:xfrm>
          <a:custGeom>
            <a:rect b="b" l="l" r="r" t="t"/>
            <a:pathLst>
              <a:path extrusionOk="0" h="685800" w="6096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>
            <a:gsLst>
              <a:gs pos="0">
                <a:srgbClr val="1907FD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2246312" y="911225"/>
            <a:ext cx="457200" cy="685800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rgbClr val="1907F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4648200" y="381000"/>
            <a:ext cx="403225" cy="392112"/>
          </a:xfrm>
          <a:custGeom>
            <a:rect b="b" l="l" r="r" t="t"/>
            <a:pathLst>
              <a:path extrusionOk="0" h="392113" w="403225">
                <a:moveTo>
                  <a:pt x="0" y="149773"/>
                </a:moveTo>
                <a:lnTo>
                  <a:pt x="154019" y="149774"/>
                </a:lnTo>
                <a:lnTo>
                  <a:pt x="201613" y="0"/>
                </a:lnTo>
                <a:lnTo>
                  <a:pt x="249206" y="149774"/>
                </a:lnTo>
                <a:lnTo>
                  <a:pt x="403225" y="149773"/>
                </a:lnTo>
                <a:lnTo>
                  <a:pt x="278620" y="242338"/>
                </a:lnTo>
                <a:lnTo>
                  <a:pt x="326216" y="392112"/>
                </a:lnTo>
                <a:lnTo>
                  <a:pt x="201613" y="299546"/>
                </a:lnTo>
                <a:lnTo>
                  <a:pt x="77009" y="392112"/>
                </a:lnTo>
                <a:lnTo>
                  <a:pt x="124605" y="242338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5638800" y="1130300"/>
            <a:ext cx="366712" cy="400050"/>
          </a:xfrm>
          <a:prstGeom prst="irregularSeal2">
            <a:avLst/>
          </a:prstGeom>
          <a:gradFill>
            <a:gsLst>
              <a:gs pos="0">
                <a:srgbClr val="FCA2B1">
                  <a:alpha val="87843"/>
                </a:srgbClr>
              </a:gs>
              <a:gs pos="100000">
                <a:srgbClr val="FF0000">
                  <a:alpha val="57647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"/>
          <p:cNvSpPr/>
          <p:nvPr/>
        </p:nvSpPr>
        <p:spPr>
          <a:xfrm>
            <a:off x="3048000" y="1435100"/>
            <a:ext cx="366712" cy="431800"/>
          </a:xfrm>
          <a:prstGeom prst="irregularSeal1">
            <a:avLst/>
          </a:prstGeom>
          <a:gradFill>
            <a:gsLst>
              <a:gs pos="0">
                <a:srgbClr val="FF0066"/>
              </a:gs>
              <a:gs pos="100000">
                <a:srgbClr val="FF0000">
                  <a:alpha val="3921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INSET2" id="177" name="Google Shape;17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580000">
            <a:off x="8025606" y="257968"/>
            <a:ext cx="849312" cy="8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fmla="val 125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8458200" y="2882900"/>
            <a:ext cx="385762" cy="439737"/>
          </a:xfrm>
          <a:custGeom>
            <a:rect b="b" l="l" r="r" t="t"/>
            <a:pathLst>
              <a:path extrusionOk="0" h="439738" w="385763">
                <a:moveTo>
                  <a:pt x="0" y="167965"/>
                </a:moveTo>
                <a:lnTo>
                  <a:pt x="147349" y="167966"/>
                </a:lnTo>
                <a:lnTo>
                  <a:pt x="192882" y="0"/>
                </a:lnTo>
                <a:lnTo>
                  <a:pt x="238414" y="167966"/>
                </a:lnTo>
                <a:lnTo>
                  <a:pt x="385763" y="167965"/>
                </a:lnTo>
                <a:lnTo>
                  <a:pt x="266554" y="271772"/>
                </a:lnTo>
                <a:lnTo>
                  <a:pt x="312089" y="439737"/>
                </a:lnTo>
                <a:lnTo>
                  <a:pt x="192882" y="335928"/>
                </a:lnTo>
                <a:lnTo>
                  <a:pt x="73674" y="439737"/>
                </a:lnTo>
                <a:lnTo>
                  <a:pt x="119209" y="27177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006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3429000" y="6019800"/>
            <a:ext cx="366712" cy="400050"/>
          </a:xfrm>
          <a:prstGeom prst="irregularSeal2">
            <a:avLst/>
          </a:prstGeom>
          <a:gradFill>
            <a:gsLst>
              <a:gs pos="0">
                <a:srgbClr val="FCA2B1">
                  <a:alpha val="87843"/>
                </a:srgbClr>
              </a:gs>
              <a:gs pos="100000">
                <a:srgbClr val="FF0000">
                  <a:alpha val="57647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8305800" y="4038600"/>
            <a:ext cx="493712" cy="539750"/>
          </a:xfrm>
          <a:prstGeom prst="star4">
            <a:avLst>
              <a:gd fmla="val 12500" name="adj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2284412" y="5181600"/>
            <a:ext cx="611187" cy="685800"/>
          </a:xfrm>
          <a:custGeom>
            <a:rect b="b" l="l" r="r" t="t"/>
            <a:pathLst>
              <a:path extrusionOk="0" h="685800" w="611187">
                <a:moveTo>
                  <a:pt x="1" y="261952"/>
                </a:moveTo>
                <a:lnTo>
                  <a:pt x="233454" y="261953"/>
                </a:lnTo>
                <a:lnTo>
                  <a:pt x="305594" y="0"/>
                </a:lnTo>
                <a:lnTo>
                  <a:pt x="377733" y="261953"/>
                </a:lnTo>
                <a:lnTo>
                  <a:pt x="611186" y="261952"/>
                </a:lnTo>
                <a:lnTo>
                  <a:pt x="422318" y="423846"/>
                </a:lnTo>
                <a:lnTo>
                  <a:pt x="494461" y="685798"/>
                </a:lnTo>
                <a:lnTo>
                  <a:pt x="305594" y="523901"/>
                </a:lnTo>
                <a:lnTo>
                  <a:pt x="116726" y="685798"/>
                </a:lnTo>
                <a:lnTo>
                  <a:pt x="188869" y="423846"/>
                </a:lnTo>
                <a:close/>
              </a:path>
            </a:pathLst>
          </a:custGeom>
          <a:gradFill>
            <a:gsLst>
              <a:gs pos="0">
                <a:srgbClr val="1907FD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"/>
          <p:cNvSpPr/>
          <p:nvPr/>
        </p:nvSpPr>
        <p:spPr>
          <a:xfrm>
            <a:off x="5564187" y="5867400"/>
            <a:ext cx="455612" cy="685800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rgbClr val="1907F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/>
          <p:nvPr/>
        </p:nvSpPr>
        <p:spPr>
          <a:xfrm>
            <a:off x="7696200" y="5943600"/>
            <a:ext cx="533400" cy="533400"/>
          </a:xfrm>
          <a:custGeom>
            <a:rect b="b" l="l" r="r" t="t"/>
            <a:pathLst>
              <a:path extrusionOk="0" h="533400" w="533400">
                <a:moveTo>
                  <a:pt x="1" y="203740"/>
                </a:moveTo>
                <a:lnTo>
                  <a:pt x="203742" y="203742"/>
                </a:lnTo>
                <a:lnTo>
                  <a:pt x="266700" y="0"/>
                </a:lnTo>
                <a:lnTo>
                  <a:pt x="329658" y="203742"/>
                </a:lnTo>
                <a:lnTo>
                  <a:pt x="533399" y="203740"/>
                </a:lnTo>
                <a:lnTo>
                  <a:pt x="368569" y="329658"/>
                </a:lnTo>
                <a:lnTo>
                  <a:pt x="431530" y="533398"/>
                </a:lnTo>
                <a:lnTo>
                  <a:pt x="266700" y="407479"/>
                </a:lnTo>
                <a:lnTo>
                  <a:pt x="101870" y="533398"/>
                </a:lnTo>
                <a:lnTo>
                  <a:pt x="164831" y="329658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1907F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"/>
          <p:cNvSpPr/>
          <p:nvPr/>
        </p:nvSpPr>
        <p:spPr>
          <a:xfrm>
            <a:off x="1447800" y="5943600"/>
            <a:ext cx="493712" cy="539750"/>
          </a:xfrm>
          <a:prstGeom prst="star4">
            <a:avLst>
              <a:gd fmla="val 12500" name="adj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"/>
          <p:cNvSpPr/>
          <p:nvPr/>
        </p:nvSpPr>
        <p:spPr>
          <a:xfrm>
            <a:off x="6400800" y="6019800"/>
            <a:ext cx="493712" cy="539750"/>
          </a:xfrm>
          <a:prstGeom prst="star4">
            <a:avLst>
              <a:gd fmla="val 12500" name="adj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8382000" y="5181600"/>
            <a:ext cx="403225" cy="392112"/>
          </a:xfrm>
          <a:custGeom>
            <a:rect b="b" l="l" r="r" t="t"/>
            <a:pathLst>
              <a:path extrusionOk="0" h="392113" w="403225">
                <a:moveTo>
                  <a:pt x="0" y="149773"/>
                </a:moveTo>
                <a:lnTo>
                  <a:pt x="154019" y="149774"/>
                </a:lnTo>
                <a:lnTo>
                  <a:pt x="201613" y="0"/>
                </a:lnTo>
                <a:lnTo>
                  <a:pt x="249206" y="149774"/>
                </a:lnTo>
                <a:lnTo>
                  <a:pt x="403225" y="149773"/>
                </a:lnTo>
                <a:lnTo>
                  <a:pt x="278620" y="242338"/>
                </a:lnTo>
                <a:lnTo>
                  <a:pt x="326216" y="392112"/>
                </a:lnTo>
                <a:lnTo>
                  <a:pt x="201613" y="299546"/>
                </a:lnTo>
                <a:lnTo>
                  <a:pt x="77009" y="392112"/>
                </a:lnTo>
                <a:lnTo>
                  <a:pt x="124605" y="242338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3" id="189" name="Google Shape;1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96200" y="5486400"/>
            <a:ext cx="1143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3" id="190" name="Google Shape;19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228600" y="5715000"/>
            <a:ext cx="914400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" id="191" name="Google Shape;19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5677693" y="3391693"/>
            <a:ext cx="6858000" cy="74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" id="192" name="Google Shape;19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-3391693" y="3391693"/>
            <a:ext cx="6858000" cy="74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" id="193" name="Google Shape;19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9144000" cy="10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" id="194" name="Google Shape;19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6757987"/>
            <a:ext cx="9144000" cy="10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CAU" id="195" name="Google Shape;19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01000" y="1739900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"/>
          <p:cNvSpPr txBox="1"/>
          <p:nvPr/>
        </p:nvSpPr>
        <p:spPr>
          <a:xfrm>
            <a:off x="0" y="381000"/>
            <a:ext cx="91440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SỞ GIÁO DỤC VÀ ĐÀO TẠO NAM ĐỊNH</a:t>
            </a:r>
            <a:endParaRPr/>
          </a:p>
        </p:txBody>
      </p:sp>
      <p:sp>
        <p:nvSpPr>
          <p:cNvPr id="197" name="Google Shape;197;p1"/>
          <p:cNvSpPr txBox="1"/>
          <p:nvPr/>
        </p:nvSpPr>
        <p:spPr>
          <a:xfrm>
            <a:off x="228600" y="685800"/>
            <a:ext cx="91440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THPT PHẠM VĂN NGHỊ</a:t>
            </a:r>
            <a:endParaRPr/>
          </a:p>
        </p:txBody>
      </p:sp>
      <p:pic>
        <p:nvPicPr>
          <p:cNvPr descr="POINSET3" id="198" name="Google Shape;19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152400" y="228600"/>
            <a:ext cx="1143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"/>
          <p:cNvSpPr txBox="1"/>
          <p:nvPr/>
        </p:nvSpPr>
        <p:spPr>
          <a:xfrm>
            <a:off x="304800" y="590550"/>
            <a:ext cx="8586787" cy="573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 </a:t>
            </a:r>
            <a:br>
              <a:rPr b="1" i="0" lang="en-US" sz="40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40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 dự giờ môn Ngữ văn! </a:t>
            </a:r>
            <a:br>
              <a:rPr b="1" i="0" lang="en-US" sz="40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00" name="Google Shape;200;p1"/>
          <p:cNvSpPr/>
          <p:nvPr/>
        </p:nvSpPr>
        <p:spPr>
          <a:xfrm>
            <a:off x="3276600" y="5257800"/>
            <a:ext cx="5029200" cy="6191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19050">
                  <a:solidFill>
                    <a:srgbClr val="99CC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66CC"/>
                </a:solidFill>
                <a:latin typeface="Impact"/>
              </a:rPr>
              <a:t>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02726" id="328" name="Google Shape;328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02726" id="329" name="Google Shape;3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2" id="334" name="Google Shape;3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ownload (2)" id="340" name="Google Shape;34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"/>
          <p:cNvSpPr txBox="1"/>
          <p:nvPr/>
        </p:nvSpPr>
        <p:spPr>
          <a:xfrm>
            <a:off x="2133600" y="304800"/>
            <a:ext cx="4800600" cy="762000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Đền thờ Phạm Ngũ Lão</a:t>
            </a: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u_lich_Con_Son" id="347" name="Google Shape;34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9144000" cy="6110287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1"/>
          <p:cNvSpPr txBox="1"/>
          <p:nvPr>
            <p:ph type="title"/>
          </p:nvPr>
        </p:nvSpPr>
        <p:spPr>
          <a:xfrm>
            <a:off x="457200" y="0"/>
            <a:ext cx="8229600" cy="1020762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Đền thờ Kiếp Bạc</a:t>
            </a: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3" name="Google Shape;353;p12"/>
          <p:cNvCxnSpPr/>
          <p:nvPr/>
        </p:nvCxnSpPr>
        <p:spPr>
          <a:xfrm flipH="1">
            <a:off x="2743200" y="533400"/>
            <a:ext cx="46037" cy="6324600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54" name="Google Shape;354;p12"/>
          <p:cNvSpPr txBox="1"/>
          <p:nvPr/>
        </p:nvSpPr>
        <p:spPr>
          <a:xfrm>
            <a:off x="0" y="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LÒNG-PHẠM NGŨ LÃO</a:t>
            </a:r>
            <a:endParaRPr/>
          </a:p>
        </p:txBody>
      </p:sp>
      <p:cxnSp>
        <p:nvCxnSpPr>
          <p:cNvPr id="355" name="Google Shape;355;p12"/>
          <p:cNvCxnSpPr/>
          <p:nvPr/>
        </p:nvCxnSpPr>
        <p:spPr>
          <a:xfrm flipH="1">
            <a:off x="0" y="533400"/>
            <a:ext cx="9144000" cy="46037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56" name="Google Shape;356;p12"/>
          <p:cNvSpPr txBox="1"/>
          <p:nvPr/>
        </p:nvSpPr>
        <p:spPr>
          <a:xfrm>
            <a:off x="0" y="6858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2"/>
          <p:cNvSpPr txBox="1"/>
          <p:nvPr/>
        </p:nvSpPr>
        <p:spPr>
          <a:xfrm>
            <a:off x="0" y="641350"/>
            <a:ext cx="2871787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romanU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giả</a:t>
            </a:r>
            <a:endParaRPr/>
          </a:p>
        </p:txBody>
      </p:sp>
      <p:sp>
        <p:nvSpPr>
          <p:cNvPr id="358" name="Google Shape;358;p12"/>
          <p:cNvSpPr txBox="1"/>
          <p:nvPr/>
        </p:nvSpPr>
        <p:spPr>
          <a:xfrm>
            <a:off x="2895600" y="485775"/>
            <a:ext cx="2092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Tác phẩm</a:t>
            </a:r>
            <a:endParaRPr/>
          </a:p>
        </p:txBody>
      </p:sp>
      <p:sp>
        <p:nvSpPr>
          <p:cNvPr id="359" name="Google Shape;359;p12"/>
          <p:cNvSpPr txBox="1"/>
          <p:nvPr/>
        </p:nvSpPr>
        <p:spPr>
          <a:xfrm>
            <a:off x="2743200" y="914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Hoµn c¶nh s¸ng t¸c:</a:t>
            </a:r>
            <a:endParaRPr/>
          </a:p>
        </p:txBody>
      </p:sp>
      <p:sp>
        <p:nvSpPr>
          <p:cNvPr id="360" name="Google Shape;360;p12"/>
          <p:cNvSpPr txBox="1"/>
          <p:nvPr/>
        </p:nvSpPr>
        <p:spPr>
          <a:xfrm>
            <a:off x="2895600" y="1447800"/>
            <a:ext cx="577373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Ra đời trong cuộc kháng chiến chống quân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Mông-Nguyên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lần thứ 2.</a:t>
            </a:r>
            <a:endParaRPr/>
          </a:p>
        </p:txBody>
      </p:sp>
      <p:pic>
        <p:nvPicPr>
          <p:cNvPr descr="images (1)" id="361" name="Google Shape;36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2590800"/>
            <a:ext cx="38100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6" name="Google Shape;366;p13"/>
          <p:cNvCxnSpPr/>
          <p:nvPr/>
        </p:nvCxnSpPr>
        <p:spPr>
          <a:xfrm flipH="1">
            <a:off x="3048000" y="533400"/>
            <a:ext cx="46037" cy="6324600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67" name="Google Shape;367;p13"/>
          <p:cNvSpPr txBox="1"/>
          <p:nvPr/>
        </p:nvSpPr>
        <p:spPr>
          <a:xfrm>
            <a:off x="0" y="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LÒNG-PHẠM NGŨ LÃO</a:t>
            </a:r>
            <a:endParaRPr/>
          </a:p>
        </p:txBody>
      </p:sp>
      <p:cxnSp>
        <p:nvCxnSpPr>
          <p:cNvPr id="368" name="Google Shape;368;p13"/>
          <p:cNvCxnSpPr/>
          <p:nvPr/>
        </p:nvCxnSpPr>
        <p:spPr>
          <a:xfrm flipH="1">
            <a:off x="0" y="533400"/>
            <a:ext cx="9144000" cy="46037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69" name="Google Shape;369;p13"/>
          <p:cNvSpPr txBox="1"/>
          <p:nvPr/>
        </p:nvSpPr>
        <p:spPr>
          <a:xfrm>
            <a:off x="0" y="6858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3"/>
          <p:cNvSpPr txBox="1"/>
          <p:nvPr/>
        </p:nvSpPr>
        <p:spPr>
          <a:xfrm>
            <a:off x="0" y="641350"/>
            <a:ext cx="3208337" cy="1857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romanU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giả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phẩm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lphaLcPeriod"/>
            </a:pPr>
            <a:r>
              <a:rPr b="1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cảnh sáng tác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13"/>
          <p:cNvSpPr txBox="1"/>
          <p:nvPr/>
        </p:nvSpPr>
        <p:spPr>
          <a:xfrm>
            <a:off x="3048000" y="762000"/>
            <a:ext cx="3505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Thể loại và bố cục:</a:t>
            </a:r>
            <a:endParaRPr/>
          </a:p>
        </p:txBody>
      </p:sp>
      <p:pic>
        <p:nvPicPr>
          <p:cNvPr descr="download (9)" id="372" name="Google Shape;3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4038600"/>
            <a:ext cx="60198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7" name="Google Shape;377;p14"/>
          <p:cNvCxnSpPr/>
          <p:nvPr/>
        </p:nvCxnSpPr>
        <p:spPr>
          <a:xfrm>
            <a:off x="4267200" y="3933825"/>
            <a:ext cx="0" cy="2924175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378" name="Google Shape;378;p14"/>
          <p:cNvGrpSpPr/>
          <p:nvPr/>
        </p:nvGrpSpPr>
        <p:grpSpPr>
          <a:xfrm>
            <a:off x="1219200" y="3276600"/>
            <a:ext cx="1857375" cy="685800"/>
            <a:chOff x="3120" y="342"/>
            <a:chExt cx="1170" cy="330"/>
          </a:xfrm>
        </p:grpSpPr>
        <p:sp>
          <p:nvSpPr>
            <p:cNvPr id="379" name="Google Shape;379;p14"/>
            <p:cNvSpPr/>
            <p:nvPr/>
          </p:nvSpPr>
          <p:spPr>
            <a:xfrm>
              <a:off x="3120" y="342"/>
              <a:ext cx="1170" cy="30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1">
                  <a:ln cap="flat" cmpd="sng" w="12700">
                    <a:solidFill>
                      <a:srgbClr val="EAEAEA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  <a:gradFill>
                    <a:gsLst>
                      <a:gs pos="0">
                        <a:srgbClr val="A603AB"/>
                      </a:gs>
                      <a:gs pos="11999">
                        <a:srgbClr val="E81766"/>
                      </a:gs>
                      <a:gs pos="27000">
                        <a:srgbClr val="EE3F17"/>
                      </a:gs>
                      <a:gs pos="47999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0"/>
                  </a:gradFill>
                  <a:latin typeface="Arial"/>
                </a:rPr>
                <a:t>Phiªn ©m </a:t>
              </a:r>
            </a:p>
          </p:txBody>
        </p:sp>
        <p:cxnSp>
          <p:nvCxnSpPr>
            <p:cNvPr id="380" name="Google Shape;380;p14"/>
            <p:cNvCxnSpPr/>
            <p:nvPr/>
          </p:nvCxnSpPr>
          <p:spPr>
            <a:xfrm>
              <a:off x="3150" y="672"/>
              <a:ext cx="112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381" name="Google Shape;381;p14"/>
          <p:cNvSpPr/>
          <p:nvPr/>
        </p:nvSpPr>
        <p:spPr>
          <a:xfrm>
            <a:off x="0" y="4191000"/>
            <a:ext cx="3962400" cy="18288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1" i="0">
                <a:ln>
                  <a:noFill/>
                </a:ln>
                <a:noFill/>
                <a:latin typeface="Arial"/>
              </a:rPr>
              <a:t>Hoµnh sãc giang s¬n kh¸p kØ thu,</a:t>
            </a:r>
            <a:br>
              <a:rPr b="1" i="0">
                <a:ln>
                  <a:noFill/>
                </a:ln>
                <a:noFill/>
                <a:latin typeface="Arial"/>
              </a:rPr>
            </a:br>
            <a:r>
              <a:rPr b="1" i="0">
                <a:ln>
                  <a:noFill/>
                </a:ln>
                <a:noFill/>
                <a:latin typeface="Arial"/>
              </a:rPr>
              <a:t>Tam qu©n tì hæ khÝ th«n ng­u.</a:t>
            </a:r>
            <a:br>
              <a:rPr b="1" i="0">
                <a:ln>
                  <a:noFill/>
                </a:ln>
                <a:noFill/>
                <a:latin typeface="Arial"/>
              </a:rPr>
            </a:br>
            <a:r>
              <a:rPr b="1" i="0">
                <a:ln>
                  <a:noFill/>
                </a:ln>
                <a:noFill/>
                <a:latin typeface="Arial"/>
              </a:rPr>
              <a:t>Nam nhi vÞ liÔu c«ng danh tr¸i,</a:t>
            </a:r>
            <a:br>
              <a:rPr b="1" i="0">
                <a:ln>
                  <a:noFill/>
                </a:ln>
                <a:noFill/>
                <a:latin typeface="Arial"/>
              </a:rPr>
            </a:br>
            <a:r>
              <a:rPr b="1" i="0">
                <a:ln>
                  <a:noFill/>
                </a:ln>
                <a:noFill/>
                <a:latin typeface="Arial"/>
              </a:rPr>
              <a:t>Tu thÝnh nh©n gian thuyÕt Vò hÇu.</a:t>
            </a:r>
            <a:br>
              <a:rPr b="1" i="0">
                <a:ln>
                  <a:noFill/>
                </a:ln>
                <a:noFill/>
                <a:latin typeface="Arial"/>
              </a:rPr>
            </a:br>
            <a:r>
              <a:rPr b="1" i="0">
                <a:ln>
                  <a:noFill/>
                </a:ln>
                <a:noFill/>
                <a:latin typeface="Arial"/>
              </a:rPr>
              <a:t>                               (Ph¹m Ngò L·o)</a:t>
            </a:r>
          </a:p>
        </p:txBody>
      </p:sp>
      <p:grpSp>
        <p:nvGrpSpPr>
          <p:cNvPr id="382" name="Google Shape;382;p14"/>
          <p:cNvGrpSpPr/>
          <p:nvPr/>
        </p:nvGrpSpPr>
        <p:grpSpPr>
          <a:xfrm>
            <a:off x="5638800" y="3276600"/>
            <a:ext cx="1857375" cy="685800"/>
            <a:chOff x="3120" y="342"/>
            <a:chExt cx="1170" cy="330"/>
          </a:xfrm>
        </p:grpSpPr>
        <p:sp>
          <p:nvSpPr>
            <p:cNvPr id="383" name="Google Shape;383;p14"/>
            <p:cNvSpPr/>
            <p:nvPr/>
          </p:nvSpPr>
          <p:spPr>
            <a:xfrm>
              <a:off x="3120" y="342"/>
              <a:ext cx="1170" cy="30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1">
                  <a:ln cap="flat" cmpd="sng" w="12700">
                    <a:solidFill>
                      <a:srgbClr val="EAEAEA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  <a:gradFill>
                    <a:gsLst>
                      <a:gs pos="0">
                        <a:srgbClr val="A603AB"/>
                      </a:gs>
                      <a:gs pos="11999">
                        <a:srgbClr val="E81766"/>
                      </a:gs>
                      <a:gs pos="27000">
                        <a:srgbClr val="EE3F17"/>
                      </a:gs>
                      <a:gs pos="47999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0"/>
                  </a:gradFill>
                  <a:latin typeface="Arial"/>
                </a:rPr>
                <a:t>DÞch th¬ </a:t>
              </a:r>
            </a:p>
          </p:txBody>
        </p:sp>
        <p:cxnSp>
          <p:nvCxnSpPr>
            <p:cNvPr id="384" name="Google Shape;384;p14"/>
            <p:cNvCxnSpPr/>
            <p:nvPr/>
          </p:nvCxnSpPr>
          <p:spPr>
            <a:xfrm>
              <a:off x="3150" y="672"/>
              <a:ext cx="112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385" name="Google Shape;385;p14"/>
          <p:cNvSpPr/>
          <p:nvPr/>
        </p:nvSpPr>
        <p:spPr>
          <a:xfrm>
            <a:off x="4419600" y="4191000"/>
            <a:ext cx="4724400" cy="19034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1" i="0">
                <a:ln>
                  <a:noFill/>
                </a:ln>
                <a:noFill/>
                <a:latin typeface="Arial"/>
              </a:rPr>
              <a:t>Móa gi¸o non s«ng tr¶i mÊy thu,</a:t>
            </a:r>
            <a:br>
              <a:rPr b="1" i="0">
                <a:ln>
                  <a:noFill/>
                </a:ln>
                <a:noFill/>
                <a:latin typeface="Arial"/>
              </a:rPr>
            </a:br>
            <a:r>
              <a:rPr b="1" i="0">
                <a:ln>
                  <a:noFill/>
                </a:ln>
                <a:noFill/>
                <a:latin typeface="Arial"/>
              </a:rPr>
              <a:t>Ba qu©n khÝ m¹nh nuèt tr«i tr©u.</a:t>
            </a:r>
            <a:br>
              <a:rPr b="1" i="0">
                <a:ln>
                  <a:noFill/>
                </a:ln>
                <a:noFill/>
                <a:latin typeface="Arial"/>
              </a:rPr>
            </a:br>
            <a:r>
              <a:rPr b="1" i="0">
                <a:ln>
                  <a:noFill/>
                </a:ln>
                <a:noFill/>
                <a:latin typeface="Arial"/>
              </a:rPr>
              <a:t>C«ng danh nam tö cßn v­¬ng nî,</a:t>
            </a:r>
            <a:br>
              <a:rPr b="1" i="0">
                <a:ln>
                  <a:noFill/>
                </a:ln>
                <a:noFill/>
                <a:latin typeface="Arial"/>
              </a:rPr>
            </a:br>
            <a:r>
              <a:rPr b="1" i="0">
                <a:ln>
                  <a:noFill/>
                </a:ln>
                <a:noFill/>
                <a:latin typeface="Arial"/>
              </a:rPr>
              <a:t>Luèng thÑn tai nghe chuyÖn Vò hÇu.</a:t>
            </a:r>
            <a:br>
              <a:rPr b="1" i="0">
                <a:ln>
                  <a:noFill/>
                </a:ln>
                <a:noFill/>
                <a:latin typeface="Arial"/>
              </a:rPr>
            </a:br>
            <a:r>
              <a:rPr b="1" i="0">
                <a:ln>
                  <a:noFill/>
                </a:ln>
                <a:noFill/>
                <a:latin typeface="Arial"/>
              </a:rPr>
              <a:t>                      (Bïi Văn Nguyªn dÞch)</a:t>
            </a:r>
          </a:p>
        </p:txBody>
      </p:sp>
      <p:pic>
        <p:nvPicPr>
          <p:cNvPr descr="http://lib.agu.edu.vn/collect/thovan/index/assoc/HASHf476.dir/214.png" id="386" name="Google Shape;3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609600"/>
            <a:ext cx="3810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IVYFLOWERGLITTERLINE.gif PURPLE IVY FLOWER GLITTER LINE image by aneelahafeez" id="387" name="Google Shape;38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29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IVYFLOWERGLITTERLINE.gif PURPLE IVY FLOWER GLITTER LINE image by aneelahafeez" id="388" name="Google Shape;38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551612"/>
            <a:ext cx="9144000" cy="306387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4"/>
          <p:cNvSpPr/>
          <p:nvPr/>
        </p:nvSpPr>
        <p:spPr>
          <a:xfrm>
            <a:off x="152400" y="1447800"/>
            <a:ext cx="2562225" cy="5715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12700">
                  <a:solidFill>
                    <a:srgbClr val="EAEAE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Arial Black"/>
              </a:rPr>
              <a:t>Nguyên tác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Google Shape;394;p15"/>
          <p:cNvCxnSpPr/>
          <p:nvPr/>
        </p:nvCxnSpPr>
        <p:spPr>
          <a:xfrm flipH="1">
            <a:off x="3048000" y="533400"/>
            <a:ext cx="46037" cy="6324600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95" name="Google Shape;395;p15"/>
          <p:cNvSpPr txBox="1"/>
          <p:nvPr/>
        </p:nvSpPr>
        <p:spPr>
          <a:xfrm>
            <a:off x="0" y="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LÒNG-PHẠM NGŨ LÃO</a:t>
            </a:r>
            <a:endParaRPr/>
          </a:p>
        </p:txBody>
      </p:sp>
      <p:cxnSp>
        <p:nvCxnSpPr>
          <p:cNvPr id="396" name="Google Shape;396;p15"/>
          <p:cNvCxnSpPr/>
          <p:nvPr/>
        </p:nvCxnSpPr>
        <p:spPr>
          <a:xfrm flipH="1">
            <a:off x="0" y="533400"/>
            <a:ext cx="9144000" cy="46037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97" name="Google Shape;397;p15"/>
          <p:cNvSpPr txBox="1"/>
          <p:nvPr/>
        </p:nvSpPr>
        <p:spPr>
          <a:xfrm>
            <a:off x="0" y="6858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5"/>
          <p:cNvSpPr txBox="1"/>
          <p:nvPr/>
        </p:nvSpPr>
        <p:spPr>
          <a:xfrm>
            <a:off x="0" y="641350"/>
            <a:ext cx="3208337" cy="1857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romanU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giả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phẩm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lphaLcPeriod"/>
            </a:pPr>
            <a:r>
              <a:rPr b="1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cảnh sáng tác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15"/>
          <p:cNvSpPr txBox="1"/>
          <p:nvPr/>
        </p:nvSpPr>
        <p:spPr>
          <a:xfrm>
            <a:off x="3048000" y="762000"/>
            <a:ext cx="3505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Thể loại và bố cục:</a:t>
            </a:r>
            <a:endParaRPr/>
          </a:p>
        </p:txBody>
      </p:sp>
      <p:sp>
        <p:nvSpPr>
          <p:cNvPr id="400" name="Google Shape;400;p15"/>
          <p:cNvSpPr txBox="1"/>
          <p:nvPr/>
        </p:nvSpPr>
        <p:spPr>
          <a:xfrm>
            <a:off x="3048000" y="15240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ThÓ lo¹i:</a:t>
            </a:r>
            <a:endParaRPr/>
          </a:p>
        </p:txBody>
      </p:sp>
      <p:sp>
        <p:nvSpPr>
          <p:cNvPr id="401" name="Google Shape;401;p15"/>
          <p:cNvSpPr txBox="1"/>
          <p:nvPr/>
        </p:nvSpPr>
        <p:spPr>
          <a:xfrm>
            <a:off x="4648200" y="1524000"/>
            <a:ext cx="449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ThÊt ng«n tø tuyÖt Đ­êng luËt</a:t>
            </a:r>
            <a:endParaRPr/>
          </a:p>
        </p:txBody>
      </p:sp>
      <p:sp>
        <p:nvSpPr>
          <p:cNvPr id="402" name="Google Shape;402;p15"/>
          <p:cNvSpPr txBox="1"/>
          <p:nvPr/>
        </p:nvSpPr>
        <p:spPr>
          <a:xfrm>
            <a:off x="3124200" y="2057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Bố cục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403" name="Google Shape;403;p15"/>
          <p:cNvSpPr txBox="1"/>
          <p:nvPr/>
        </p:nvSpPr>
        <p:spPr>
          <a:xfrm>
            <a:off x="4572000" y="2133600"/>
            <a:ext cx="502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phần (Tiền giải- Hậu giải )</a:t>
            </a:r>
            <a:endParaRPr/>
          </a:p>
        </p:txBody>
      </p:sp>
      <p:sp>
        <p:nvSpPr>
          <p:cNvPr id="404" name="Google Shape;404;p15"/>
          <p:cNvSpPr txBox="1"/>
          <p:nvPr/>
        </p:nvSpPr>
        <p:spPr>
          <a:xfrm>
            <a:off x="3124200" y="2590800"/>
            <a:ext cx="57150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Char char="-"/>
            </a:pPr>
            <a:r>
              <a:rPr b="1" i="0" lang="en-US" sz="2400" u="none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 1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Câu 1,2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Hình tượng người tráng sĩ và quân đội thời Trần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Char char="-"/>
            </a:pPr>
            <a:r>
              <a:rPr b="1" i="0" lang="en-US" sz="2400" u="none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 2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âu 3,4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Tâm sự người tráng sĩ.</a:t>
            </a:r>
            <a:endParaRPr/>
          </a:p>
        </p:txBody>
      </p:sp>
      <p:pic>
        <p:nvPicPr>
          <p:cNvPr descr="download (9)" id="405" name="Google Shape;4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4038600"/>
            <a:ext cx="60198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" name="Google Shape;410;p16"/>
          <p:cNvCxnSpPr/>
          <p:nvPr/>
        </p:nvCxnSpPr>
        <p:spPr>
          <a:xfrm flipH="1">
            <a:off x="2743200" y="533400"/>
            <a:ext cx="46037" cy="6324600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11" name="Google Shape;411;p16"/>
          <p:cNvSpPr txBox="1"/>
          <p:nvPr/>
        </p:nvSpPr>
        <p:spPr>
          <a:xfrm>
            <a:off x="0" y="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LÒNG-PHẠM NGŨ LÃO</a:t>
            </a:r>
            <a:endParaRPr/>
          </a:p>
        </p:txBody>
      </p:sp>
      <p:cxnSp>
        <p:nvCxnSpPr>
          <p:cNvPr id="412" name="Google Shape;412;p16"/>
          <p:cNvCxnSpPr/>
          <p:nvPr/>
        </p:nvCxnSpPr>
        <p:spPr>
          <a:xfrm flipH="1">
            <a:off x="0" y="533400"/>
            <a:ext cx="9144000" cy="46037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13" name="Google Shape;413;p16"/>
          <p:cNvSpPr txBox="1"/>
          <p:nvPr/>
        </p:nvSpPr>
        <p:spPr>
          <a:xfrm>
            <a:off x="0" y="6858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6"/>
          <p:cNvSpPr txBox="1"/>
          <p:nvPr/>
        </p:nvSpPr>
        <p:spPr>
          <a:xfrm>
            <a:off x="0" y="641350"/>
            <a:ext cx="2871787" cy="173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Times New Roman"/>
              <a:buAutoNum type="romanUcPeriod"/>
            </a:pPr>
            <a:r>
              <a:rPr b="1" i="0" lang="en-US" sz="2000" u="sng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giả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phẩm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cảnh sáng tác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loại và bố cục</a:t>
            </a:r>
            <a:endParaRPr/>
          </a:p>
        </p:txBody>
      </p:sp>
      <p:sp>
        <p:nvSpPr>
          <p:cNvPr id="415" name="Google Shape;415;p16"/>
          <p:cNvSpPr txBox="1"/>
          <p:nvPr/>
        </p:nvSpPr>
        <p:spPr>
          <a:xfrm>
            <a:off x="0" y="2438400"/>
            <a:ext cx="29511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II. ĐỌC-HIỂU VĂN BẢN</a:t>
            </a:r>
            <a:endParaRPr/>
          </a:p>
        </p:txBody>
      </p:sp>
      <p:sp>
        <p:nvSpPr>
          <p:cNvPr id="416" name="Google Shape;416;p16"/>
          <p:cNvSpPr txBox="1"/>
          <p:nvPr/>
        </p:nvSpPr>
        <p:spPr>
          <a:xfrm>
            <a:off x="2895600" y="762000"/>
            <a:ext cx="29511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II. ĐỌC-HIỂU VĂN BẢN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7"/>
          <p:cNvSpPr txBox="1"/>
          <p:nvPr/>
        </p:nvSpPr>
        <p:spPr>
          <a:xfrm>
            <a:off x="5638800" y="1771650"/>
            <a:ext cx="3124200" cy="5086350"/>
          </a:xfrm>
          <a:prstGeom prst="rect">
            <a:avLst/>
          </a:prstGeom>
          <a:noFill/>
          <a:ln cap="flat" cmpd="sng" w="38100">
            <a:solidFill>
              <a:srgbClr val="3AC8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Cho biết hình ảnh </a:t>
            </a:r>
            <a:r>
              <a:rPr b="1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“ba quân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là chỉ ai? Khí thế quân đội nhà Trần được thể hiện như thế nào bằng bút pháp </a:t>
            </a:r>
            <a:r>
              <a:rPr b="1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nghệ thuật 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gì?</a:t>
            </a:r>
            <a:endParaRPr/>
          </a:p>
        </p:txBody>
      </p:sp>
      <p:sp>
        <p:nvSpPr>
          <p:cNvPr id="422" name="Google Shape;422;p17"/>
          <p:cNvSpPr txBox="1"/>
          <p:nvPr/>
        </p:nvSpPr>
        <p:spPr>
          <a:xfrm>
            <a:off x="1066800" y="1804987"/>
            <a:ext cx="3429000" cy="5053012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-Câu thơ đầu hình tượng con người hiện lên với </a:t>
            </a:r>
            <a:r>
              <a:rPr b="1" i="0" lang="en-US" sz="2800" u="none">
                <a:solidFill>
                  <a:srgbClr val="6B6BC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 thế 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nào? So sánh với phần dịch thơ?Con người xuất hiện trong bối cảnh </a:t>
            </a:r>
            <a:r>
              <a:rPr b="1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gian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</a:t>
            </a:r>
            <a:r>
              <a:rPr b="1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gian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như thế nào?Họ mang </a:t>
            </a:r>
            <a:r>
              <a:rPr b="1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tầm vóc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 sao?</a:t>
            </a:r>
            <a:endParaRPr/>
          </a:p>
        </p:txBody>
      </p:sp>
      <p:sp>
        <p:nvSpPr>
          <p:cNvPr id="423" name="Google Shape;423;p17"/>
          <p:cNvSpPr/>
          <p:nvPr/>
        </p:nvSpPr>
        <p:spPr>
          <a:xfrm>
            <a:off x="6629400" y="1828800"/>
            <a:ext cx="1676400" cy="304800"/>
          </a:xfrm>
          <a:prstGeom prst="roundRect">
            <a:avLst>
              <a:gd fmla="val 16667" name="adj"/>
            </a:avLst>
          </a:prstGeom>
          <a:solidFill>
            <a:srgbClr val="F8FBFC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Nhóm 2</a:t>
            </a:r>
            <a:endParaRPr/>
          </a:p>
        </p:txBody>
      </p:sp>
      <p:sp>
        <p:nvSpPr>
          <p:cNvPr id="424" name="Google Shape;424;p17"/>
          <p:cNvSpPr/>
          <p:nvPr/>
        </p:nvSpPr>
        <p:spPr>
          <a:xfrm>
            <a:off x="1981200" y="1828800"/>
            <a:ext cx="1752600" cy="300037"/>
          </a:xfrm>
          <a:prstGeom prst="roundRect">
            <a:avLst>
              <a:gd fmla="val 16667" name="adj"/>
            </a:avLst>
          </a:prstGeom>
          <a:solidFill>
            <a:srgbClr val="F8FBFC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Nhóm 1</a:t>
            </a:r>
            <a:endParaRPr/>
          </a:p>
        </p:txBody>
      </p:sp>
      <p:sp>
        <p:nvSpPr>
          <p:cNvPr id="425" name="Google Shape;425;p17"/>
          <p:cNvSpPr/>
          <p:nvPr/>
        </p:nvSpPr>
        <p:spPr>
          <a:xfrm>
            <a:off x="2154237" y="304800"/>
            <a:ext cx="6323012" cy="838200"/>
          </a:xfrm>
          <a:prstGeom prst="ellipse">
            <a:avLst/>
          </a:prstGeom>
          <a:solidFill>
            <a:srgbClr val="F8FBFC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7"/>
          <p:cNvSpPr txBox="1"/>
          <p:nvPr/>
        </p:nvSpPr>
        <p:spPr>
          <a:xfrm>
            <a:off x="1697037" y="457200"/>
            <a:ext cx="73771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THẢO LUẬN NHÓM </a:t>
            </a:r>
            <a:endParaRPr/>
          </a:p>
        </p:txBody>
      </p:sp>
      <p:cxnSp>
        <p:nvCxnSpPr>
          <p:cNvPr id="427" name="Google Shape;427;p17"/>
          <p:cNvCxnSpPr/>
          <p:nvPr/>
        </p:nvCxnSpPr>
        <p:spPr>
          <a:xfrm flipH="1">
            <a:off x="2781300" y="1155700"/>
            <a:ext cx="2535237" cy="630237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428" name="Google Shape;428;p17"/>
          <p:cNvCxnSpPr/>
          <p:nvPr/>
        </p:nvCxnSpPr>
        <p:spPr>
          <a:xfrm>
            <a:off x="5316537" y="1155700"/>
            <a:ext cx="2103437" cy="560387"/>
          </a:xfrm>
          <a:prstGeom prst="straightConnector1">
            <a:avLst/>
          </a:prstGeom>
          <a:noFill/>
          <a:ln cap="flat" cmpd="sng" w="28575">
            <a:solidFill>
              <a:srgbClr val="3AC808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pic>
        <p:nvPicPr>
          <p:cNvPr descr="HOI" id="429" name="Google Shape;429;p17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0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ATHER3" id="205" name="Google Shape;2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62350"/>
            <a:ext cx="2971800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"/>
          <p:cNvSpPr/>
          <p:nvPr/>
        </p:nvSpPr>
        <p:spPr>
          <a:xfrm>
            <a:off x="419100" y="76200"/>
            <a:ext cx="7772400" cy="1447800"/>
          </a:xfrm>
          <a:prstGeom prst="flowChartAlternateProcess">
            <a:avLst/>
          </a:prstGeom>
          <a:solidFill>
            <a:schemeClr val="accent1"/>
          </a:solidFill>
          <a:ln cap="flat" cmpd="tri" w="762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TRÒ CHƠI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MẢNH GHÉP LỊCH SỬ</a:t>
            </a:r>
            <a:endParaRPr/>
          </a:p>
        </p:txBody>
      </p:sp>
      <p:sp>
        <p:nvSpPr>
          <p:cNvPr id="207" name="Google Shape;207;p2"/>
          <p:cNvSpPr txBox="1"/>
          <p:nvPr/>
        </p:nvSpPr>
        <p:spPr>
          <a:xfrm>
            <a:off x="990600" y="1600200"/>
            <a:ext cx="6553200" cy="4665662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Trò chơi có tổng cộng 6 mảnh ghép.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Mỗi nhóm sẽ có ít nhất 1 lượt chọn mảnh ghép để trả lời câu hỏi.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-"/>
            </a:pP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Trả lời đúng được 10 điểm, trả lời sai không bị trừ điểm.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-"/>
            </a:pP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Các nhóm còn lại trả lời đúng 5 điểm.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-"/>
            </a:pP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Còn 2 mảnh ghép đội nào nhanh tay được quyền trả lời.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-"/>
            </a:pP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Đội nào trả lời đúng hình nền được 20 điểm.</a:t>
            </a:r>
            <a:endParaRPr/>
          </a:p>
        </p:txBody>
      </p:sp>
      <p:pic>
        <p:nvPicPr>
          <p:cNvPr descr="HEATHER3" id="208" name="Google Shape;20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670550" y="3562350"/>
            <a:ext cx="297180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G00408_" id="434" name="Google Shape;4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600" y="2971800"/>
            <a:ext cx="2789237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8"/>
          <p:cNvSpPr/>
          <p:nvPr/>
        </p:nvSpPr>
        <p:spPr>
          <a:xfrm>
            <a:off x="3527425" y="1166812"/>
            <a:ext cx="4619625" cy="3886200"/>
          </a:xfrm>
          <a:prstGeom prst="wedgeEllipseCallout">
            <a:avLst>
              <a:gd fmla="val -1170" name="adj1"/>
              <a:gd fmla="val 17910" name="adj2"/>
            </a:avLst>
          </a:prstGeom>
          <a:gradFill>
            <a:gsLst>
              <a:gs pos="0">
                <a:srgbClr val="0000FF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22226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8000"/>
              <a:buFont typeface="Times New Roman"/>
              <a:buNone/>
            </a:pPr>
            <a:r>
              <a:rPr b="1" i="0" lang="en-US" sz="80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 GI-Ờ!</a:t>
            </a:r>
            <a:endParaRPr/>
          </a:p>
        </p:txBody>
      </p:sp>
      <p:sp>
        <p:nvSpPr>
          <p:cNvPr id="436" name="Google Shape;436;p18"/>
          <p:cNvSpPr txBox="1"/>
          <p:nvPr/>
        </p:nvSpPr>
        <p:spPr>
          <a:xfrm>
            <a:off x="5638800" y="1771650"/>
            <a:ext cx="3124200" cy="5086350"/>
          </a:xfrm>
          <a:prstGeom prst="rect">
            <a:avLst/>
          </a:prstGeom>
          <a:noFill/>
          <a:ln cap="flat" cmpd="sng" w="38100">
            <a:solidFill>
              <a:srgbClr val="3AC8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-Vũ hầu là ai?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Vì sao tác giả </a:t>
            </a: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“thẹn”?</a:t>
            </a: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Cái “thẹn” đó mang </a:t>
            </a: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ý nghĩa</a:t>
            </a: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gì?</a:t>
            </a:r>
            <a:endParaRPr/>
          </a:p>
        </p:txBody>
      </p:sp>
      <p:sp>
        <p:nvSpPr>
          <p:cNvPr id="437" name="Google Shape;437;p18"/>
          <p:cNvSpPr txBox="1"/>
          <p:nvPr/>
        </p:nvSpPr>
        <p:spPr>
          <a:xfrm>
            <a:off x="1066800" y="1804987"/>
            <a:ext cx="3429000" cy="5053012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Em hiểu như thế nào về cụm từ </a:t>
            </a: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“công danh”</a:t>
            </a: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</a:t>
            </a: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“công danh trái”?</a:t>
            </a: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Từ đó cho biết quan niệm của người xưa về </a:t>
            </a: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 làm trai?</a:t>
            </a:r>
            <a:endParaRPr/>
          </a:p>
        </p:txBody>
      </p:sp>
      <p:sp>
        <p:nvSpPr>
          <p:cNvPr id="438" name="Google Shape;438;p18"/>
          <p:cNvSpPr/>
          <p:nvPr/>
        </p:nvSpPr>
        <p:spPr>
          <a:xfrm>
            <a:off x="6477000" y="1828800"/>
            <a:ext cx="1828800" cy="609600"/>
          </a:xfrm>
          <a:prstGeom prst="roundRect">
            <a:avLst>
              <a:gd fmla="val 16667" name="adj"/>
            </a:avLst>
          </a:prstGeom>
          <a:solidFill>
            <a:srgbClr val="F8FBFC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Nhóm 4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Câu 4</a:t>
            </a:r>
            <a:endParaRPr/>
          </a:p>
        </p:txBody>
      </p:sp>
      <p:sp>
        <p:nvSpPr>
          <p:cNvPr id="439" name="Google Shape;439;p18"/>
          <p:cNvSpPr/>
          <p:nvPr/>
        </p:nvSpPr>
        <p:spPr>
          <a:xfrm>
            <a:off x="1981200" y="1828800"/>
            <a:ext cx="1752600" cy="685800"/>
          </a:xfrm>
          <a:prstGeom prst="roundRect">
            <a:avLst>
              <a:gd fmla="val 16667" name="adj"/>
            </a:avLst>
          </a:prstGeom>
          <a:solidFill>
            <a:srgbClr val="F8FBFC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Nhóm 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Câu 3</a:t>
            </a:r>
            <a:endParaRPr/>
          </a:p>
        </p:txBody>
      </p:sp>
      <p:sp>
        <p:nvSpPr>
          <p:cNvPr id="440" name="Google Shape;440;p18"/>
          <p:cNvSpPr/>
          <p:nvPr/>
        </p:nvSpPr>
        <p:spPr>
          <a:xfrm>
            <a:off x="2154237" y="304800"/>
            <a:ext cx="6323012" cy="838200"/>
          </a:xfrm>
          <a:prstGeom prst="ellipse">
            <a:avLst/>
          </a:prstGeom>
          <a:solidFill>
            <a:srgbClr val="F8FBFC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8"/>
          <p:cNvSpPr txBox="1"/>
          <p:nvPr/>
        </p:nvSpPr>
        <p:spPr>
          <a:xfrm>
            <a:off x="1697037" y="457200"/>
            <a:ext cx="73771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THẢO LUẬN NHÓM </a:t>
            </a:r>
            <a:endParaRPr/>
          </a:p>
        </p:txBody>
      </p:sp>
      <p:cxnSp>
        <p:nvCxnSpPr>
          <p:cNvPr id="442" name="Google Shape;442;p18"/>
          <p:cNvCxnSpPr/>
          <p:nvPr/>
        </p:nvCxnSpPr>
        <p:spPr>
          <a:xfrm flipH="1">
            <a:off x="2781300" y="1155700"/>
            <a:ext cx="2535237" cy="630237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443" name="Google Shape;443;p18"/>
          <p:cNvCxnSpPr/>
          <p:nvPr/>
        </p:nvCxnSpPr>
        <p:spPr>
          <a:xfrm>
            <a:off x="5316537" y="1155700"/>
            <a:ext cx="2103437" cy="560387"/>
          </a:xfrm>
          <a:prstGeom prst="straightConnector1">
            <a:avLst/>
          </a:prstGeom>
          <a:noFill/>
          <a:ln cap="flat" cmpd="sng" w="28575">
            <a:solidFill>
              <a:srgbClr val="3AC808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pic>
        <p:nvPicPr>
          <p:cNvPr descr="HOI" id="444" name="Google Shape;444;p18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0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9" name="Google Shape;449;p19"/>
          <p:cNvCxnSpPr/>
          <p:nvPr/>
        </p:nvCxnSpPr>
        <p:spPr>
          <a:xfrm flipH="1">
            <a:off x="2743200" y="533400"/>
            <a:ext cx="46037" cy="6324600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50" name="Google Shape;450;p19"/>
          <p:cNvSpPr txBox="1"/>
          <p:nvPr/>
        </p:nvSpPr>
        <p:spPr>
          <a:xfrm>
            <a:off x="0" y="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LÒNG-PHẠM NGŨ LÃO</a:t>
            </a:r>
            <a:endParaRPr/>
          </a:p>
        </p:txBody>
      </p:sp>
      <p:cxnSp>
        <p:nvCxnSpPr>
          <p:cNvPr id="451" name="Google Shape;451;p19"/>
          <p:cNvCxnSpPr/>
          <p:nvPr/>
        </p:nvCxnSpPr>
        <p:spPr>
          <a:xfrm flipH="1">
            <a:off x="0" y="533400"/>
            <a:ext cx="9144000" cy="46037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52" name="Google Shape;452;p19"/>
          <p:cNvSpPr txBox="1"/>
          <p:nvPr/>
        </p:nvSpPr>
        <p:spPr>
          <a:xfrm>
            <a:off x="0" y="6858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9"/>
          <p:cNvSpPr txBox="1"/>
          <p:nvPr/>
        </p:nvSpPr>
        <p:spPr>
          <a:xfrm>
            <a:off x="0" y="641350"/>
            <a:ext cx="2871787" cy="173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Times New Roman"/>
              <a:buAutoNum type="romanUcPeriod"/>
            </a:pPr>
            <a:r>
              <a:rPr b="1" i="0" lang="en-US" sz="2000" u="sng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giả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phẩm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cảnh sáng tác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loại và bố cục</a:t>
            </a:r>
            <a:endParaRPr/>
          </a:p>
        </p:txBody>
      </p:sp>
      <p:sp>
        <p:nvSpPr>
          <p:cNvPr id="454" name="Google Shape;454;p19"/>
          <p:cNvSpPr txBox="1"/>
          <p:nvPr/>
        </p:nvSpPr>
        <p:spPr>
          <a:xfrm>
            <a:off x="0" y="2438400"/>
            <a:ext cx="29511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II. ĐỌC-HIỂU VĂN BẢN</a:t>
            </a:r>
            <a:endParaRPr/>
          </a:p>
        </p:txBody>
      </p:sp>
      <p:sp>
        <p:nvSpPr>
          <p:cNvPr id="455" name="Google Shape;455;p19"/>
          <p:cNvSpPr txBox="1"/>
          <p:nvPr/>
        </p:nvSpPr>
        <p:spPr>
          <a:xfrm>
            <a:off x="2687637" y="1219200"/>
            <a:ext cx="5232400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AutoNum type="arabicPeriod"/>
            </a:pPr>
            <a:r>
              <a:rPr b="1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1,2</a:t>
            </a:r>
            <a:r>
              <a:rPr b="0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tượng người tráng sĩ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quân đội thời Trần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9"/>
          <p:cNvSpPr txBox="1"/>
          <p:nvPr/>
        </p:nvSpPr>
        <p:spPr>
          <a:xfrm>
            <a:off x="2895600" y="762000"/>
            <a:ext cx="29511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II. ĐỌC-HIỂU VĂN BẢN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" name="Google Shape;461;p20"/>
          <p:cNvCxnSpPr/>
          <p:nvPr/>
        </p:nvCxnSpPr>
        <p:spPr>
          <a:xfrm flipH="1">
            <a:off x="2743200" y="533400"/>
            <a:ext cx="46037" cy="6324600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62" name="Google Shape;462;p20"/>
          <p:cNvSpPr txBox="1"/>
          <p:nvPr/>
        </p:nvSpPr>
        <p:spPr>
          <a:xfrm>
            <a:off x="0" y="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LÒNG-PHẠM NGŨ LÃO</a:t>
            </a:r>
            <a:endParaRPr/>
          </a:p>
        </p:txBody>
      </p:sp>
      <p:cxnSp>
        <p:nvCxnSpPr>
          <p:cNvPr id="463" name="Google Shape;463;p20"/>
          <p:cNvCxnSpPr/>
          <p:nvPr/>
        </p:nvCxnSpPr>
        <p:spPr>
          <a:xfrm flipH="1">
            <a:off x="0" y="533400"/>
            <a:ext cx="9144000" cy="46037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64" name="Google Shape;464;p20"/>
          <p:cNvSpPr txBox="1"/>
          <p:nvPr/>
        </p:nvSpPr>
        <p:spPr>
          <a:xfrm>
            <a:off x="0" y="6858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0"/>
          <p:cNvSpPr txBox="1"/>
          <p:nvPr/>
        </p:nvSpPr>
        <p:spPr>
          <a:xfrm>
            <a:off x="0" y="641350"/>
            <a:ext cx="2871787" cy="173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Times New Roman"/>
              <a:buAutoNum type="romanUcPeriod"/>
            </a:pPr>
            <a:r>
              <a:rPr b="1" i="0" lang="en-US" sz="2000" u="sng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giả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phẩm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cảnh sáng tác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loại và bố cục</a:t>
            </a:r>
            <a:endParaRPr/>
          </a:p>
        </p:txBody>
      </p:sp>
      <p:sp>
        <p:nvSpPr>
          <p:cNvPr id="466" name="Google Shape;466;p20"/>
          <p:cNvSpPr txBox="1"/>
          <p:nvPr/>
        </p:nvSpPr>
        <p:spPr>
          <a:xfrm>
            <a:off x="0" y="2438400"/>
            <a:ext cx="29511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II. ĐỌC-HIỂU VĂN BẢN</a:t>
            </a:r>
            <a:endParaRPr/>
          </a:p>
        </p:txBody>
      </p:sp>
      <p:sp>
        <p:nvSpPr>
          <p:cNvPr id="467" name="Google Shape;467;p20"/>
          <p:cNvSpPr txBox="1"/>
          <p:nvPr/>
        </p:nvSpPr>
        <p:spPr>
          <a:xfrm>
            <a:off x="2687637" y="533400"/>
            <a:ext cx="645636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a. Hình tuợng người tráng sĩ nhà Trần.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sng">
              <a:solidFill>
                <a:srgbClr val="660033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</p:txBody>
      </p:sp>
      <p:sp>
        <p:nvSpPr>
          <p:cNvPr id="468" name="Google Shape;468;p20"/>
          <p:cNvSpPr txBox="1"/>
          <p:nvPr/>
        </p:nvSpPr>
        <p:spPr>
          <a:xfrm>
            <a:off x="3124200" y="1371600"/>
            <a:ext cx="4876800" cy="990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Hoành sóc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giang sơn kháp kỉ thu</a:t>
            </a:r>
            <a:endParaRPr/>
          </a:p>
        </p:txBody>
      </p:sp>
      <p:graphicFrame>
        <p:nvGraphicFramePr>
          <p:cNvPr id="469" name="Google Shape;469;p20"/>
          <p:cNvGraphicFramePr/>
          <p:nvPr/>
        </p:nvGraphicFramePr>
        <p:xfrm>
          <a:off x="2895600" y="243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{AB70B423-E2A8-4F69-AE22-0F79417991E5}</a:tableStyleId>
              </a:tblPr>
              <a:tblGrid>
                <a:gridCol w="3124200"/>
                <a:gridCol w="3124200"/>
              </a:tblGrid>
              <a:tr h="53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002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A50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Nguyên tác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002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A50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Bản dịch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57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33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sng" cap="none" strike="noStrike">
                          <a:solidFill>
                            <a:srgbClr val="66FF33"/>
                          </a:solidFill>
                          <a:hlinkClick r:id="rId5"/>
                        </a:rPr>
                        <a:t>Hoành sóc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(Cầm ngang ngọn giáo)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33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66FF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Múa giáo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(Nghiêng về biểu diễn)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0" name="Google Shape;470;p20"/>
          <p:cNvSpPr/>
          <p:nvPr/>
        </p:nvSpPr>
        <p:spPr>
          <a:xfrm>
            <a:off x="2819400" y="5257800"/>
            <a:ext cx="533400" cy="5334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0"/>
          <p:cNvSpPr txBox="1"/>
          <p:nvPr/>
        </p:nvSpPr>
        <p:spPr>
          <a:xfrm>
            <a:off x="3505200" y="5257800"/>
            <a:ext cx="54864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 dịch chưa lột tả tư thế hiên ngang,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lẫm liệt</a:t>
            </a:r>
            <a:endParaRPr/>
          </a:p>
        </p:txBody>
      </p:sp>
      <p:sp>
        <p:nvSpPr>
          <p:cNvPr id="472" name="Google Shape;472;p20"/>
          <p:cNvSpPr txBox="1"/>
          <p:nvPr/>
        </p:nvSpPr>
        <p:spPr>
          <a:xfrm>
            <a:off x="0" y="2895600"/>
            <a:ext cx="26670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Câu 1,2</a:t>
            </a:r>
            <a:r>
              <a:rPr b="0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Hình tượng người tráng sĩ </a:t>
            </a:r>
            <a:r>
              <a:rPr b="1" i="0" lang="en-US" sz="1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quân đội thời Trần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1"/>
          <p:cNvSpPr txBox="1"/>
          <p:nvPr/>
        </p:nvSpPr>
        <p:spPr>
          <a:xfrm>
            <a:off x="1889125" y="5819775"/>
            <a:ext cx="855662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0" i="1" lang="en-US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III</a:t>
            </a:r>
            <a:endParaRPr/>
          </a:p>
        </p:txBody>
      </p:sp>
      <p:pic>
        <p:nvPicPr>
          <p:cNvPr descr="hinhminhhoa" id="478" name="Google Shape;47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00"/>
            <a:ext cx="77343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1"/>
          <p:cNvSpPr txBox="1"/>
          <p:nvPr/>
        </p:nvSpPr>
        <p:spPr>
          <a:xfrm>
            <a:off x="0" y="6096000"/>
            <a:ext cx="8839200" cy="762000"/>
          </a:xfrm>
          <a:prstGeom prst="rect">
            <a:avLst/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Cầm ngang ngọn giáo gìn giữ đất nước đã mấy thu</a:t>
            </a:r>
            <a:endParaRPr/>
          </a:p>
        </p:txBody>
      </p:sp>
    </p:spTree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Google Shape;484;p22"/>
          <p:cNvCxnSpPr/>
          <p:nvPr/>
        </p:nvCxnSpPr>
        <p:spPr>
          <a:xfrm flipH="1">
            <a:off x="2743200" y="533400"/>
            <a:ext cx="46037" cy="6324600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85" name="Google Shape;485;p22"/>
          <p:cNvSpPr txBox="1"/>
          <p:nvPr/>
        </p:nvSpPr>
        <p:spPr>
          <a:xfrm>
            <a:off x="0" y="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LÒNG-PHẠM NGŨ LÃO</a:t>
            </a:r>
            <a:endParaRPr/>
          </a:p>
        </p:txBody>
      </p:sp>
      <p:cxnSp>
        <p:nvCxnSpPr>
          <p:cNvPr id="486" name="Google Shape;486;p22"/>
          <p:cNvCxnSpPr/>
          <p:nvPr/>
        </p:nvCxnSpPr>
        <p:spPr>
          <a:xfrm flipH="1">
            <a:off x="0" y="533400"/>
            <a:ext cx="9144000" cy="46037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87" name="Google Shape;487;p22"/>
          <p:cNvSpPr txBox="1"/>
          <p:nvPr/>
        </p:nvSpPr>
        <p:spPr>
          <a:xfrm>
            <a:off x="0" y="6858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2"/>
          <p:cNvSpPr txBox="1"/>
          <p:nvPr/>
        </p:nvSpPr>
        <p:spPr>
          <a:xfrm>
            <a:off x="0" y="641350"/>
            <a:ext cx="2871787" cy="173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Times New Roman"/>
              <a:buAutoNum type="romanUcPeriod"/>
            </a:pPr>
            <a:r>
              <a:rPr b="1" i="0" lang="en-US" sz="2000" u="sng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giả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phẩm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cảnh sáng tác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loại và bố cục</a:t>
            </a:r>
            <a:endParaRPr/>
          </a:p>
        </p:txBody>
      </p:sp>
      <p:sp>
        <p:nvSpPr>
          <p:cNvPr id="489" name="Google Shape;489;p22"/>
          <p:cNvSpPr txBox="1"/>
          <p:nvPr/>
        </p:nvSpPr>
        <p:spPr>
          <a:xfrm>
            <a:off x="0" y="2438400"/>
            <a:ext cx="29511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II. ĐỌC-HIỂU VĂN BẢN</a:t>
            </a:r>
            <a:endParaRPr/>
          </a:p>
        </p:txBody>
      </p:sp>
      <p:sp>
        <p:nvSpPr>
          <p:cNvPr id="490" name="Google Shape;490;p22"/>
          <p:cNvSpPr txBox="1"/>
          <p:nvPr/>
        </p:nvSpPr>
        <p:spPr>
          <a:xfrm>
            <a:off x="2687637" y="381000"/>
            <a:ext cx="645636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7575D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D1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rgbClr val="7575D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a.  Hình ảnh người tráng sĩ nhà Trần</a:t>
            </a:r>
            <a:r>
              <a:rPr b="1" i="0" lang="en-US" sz="24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sng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</p:txBody>
      </p:sp>
      <p:sp>
        <p:nvSpPr>
          <p:cNvPr id="491" name="Google Shape;491;p22"/>
          <p:cNvSpPr/>
          <p:nvPr/>
        </p:nvSpPr>
        <p:spPr>
          <a:xfrm>
            <a:off x="2743200" y="2057400"/>
            <a:ext cx="533400" cy="685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2"/>
          <p:cNvSpPr txBox="1"/>
          <p:nvPr/>
        </p:nvSpPr>
        <p:spPr>
          <a:xfrm>
            <a:off x="3429000" y="2057400"/>
            <a:ext cx="50292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gian rộng lớn của vũ trụ</a:t>
            </a:r>
            <a:endParaRPr/>
          </a:p>
        </p:txBody>
      </p:sp>
      <p:sp>
        <p:nvSpPr>
          <p:cNvPr id="493" name="Google Shape;493;p22"/>
          <p:cNvSpPr txBox="1"/>
          <p:nvPr/>
        </p:nvSpPr>
        <p:spPr>
          <a:xfrm>
            <a:off x="0" y="2895600"/>
            <a:ext cx="26670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Câu 1,2</a:t>
            </a:r>
            <a:r>
              <a:rPr b="0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Hình tượng người tráng sĩ</a:t>
            </a:r>
            <a:endParaRPr/>
          </a:p>
        </p:txBody>
      </p:sp>
      <p:sp>
        <p:nvSpPr>
          <p:cNvPr id="494" name="Google Shape;494;p22"/>
          <p:cNvSpPr txBox="1"/>
          <p:nvPr/>
        </p:nvSpPr>
        <p:spPr>
          <a:xfrm>
            <a:off x="3048000" y="1371600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Không gian: giang sơn</a:t>
            </a:r>
            <a:endParaRPr/>
          </a:p>
        </p:txBody>
      </p:sp>
      <p:sp>
        <p:nvSpPr>
          <p:cNvPr id="495" name="Google Shape;495;p22"/>
          <p:cNvSpPr/>
          <p:nvPr/>
        </p:nvSpPr>
        <p:spPr>
          <a:xfrm>
            <a:off x="2819400" y="1524000"/>
            <a:ext cx="152400" cy="152400"/>
          </a:xfrm>
          <a:prstGeom prst="flowChartConnector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2"/>
          <p:cNvSpPr txBox="1"/>
          <p:nvPr/>
        </p:nvSpPr>
        <p:spPr>
          <a:xfrm>
            <a:off x="3124200" y="3048000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Thời gian: kháp kỉ thu</a:t>
            </a:r>
            <a:endParaRPr/>
          </a:p>
        </p:txBody>
      </p:sp>
      <p:sp>
        <p:nvSpPr>
          <p:cNvPr id="497" name="Google Shape;497;p22"/>
          <p:cNvSpPr/>
          <p:nvPr/>
        </p:nvSpPr>
        <p:spPr>
          <a:xfrm>
            <a:off x="2819400" y="3352800"/>
            <a:ext cx="152400" cy="152400"/>
          </a:xfrm>
          <a:prstGeom prst="flowChartConnector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2"/>
          <p:cNvSpPr txBox="1"/>
          <p:nvPr/>
        </p:nvSpPr>
        <p:spPr>
          <a:xfrm>
            <a:off x="3352800" y="3581400"/>
            <a:ext cx="50292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gian dài đằng đẳng</a:t>
            </a:r>
            <a:endParaRPr/>
          </a:p>
        </p:txBody>
      </p:sp>
      <p:sp>
        <p:nvSpPr>
          <p:cNvPr id="499" name="Google Shape;499;p22"/>
          <p:cNvSpPr/>
          <p:nvPr/>
        </p:nvSpPr>
        <p:spPr>
          <a:xfrm>
            <a:off x="2667000" y="3581400"/>
            <a:ext cx="533400" cy="685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d9GcTgd_Qp72i7D8N8o7BUNX_vrOww_7gy6A6vHAn2F9AuD_KA8XavQg" id="500" name="Google Shape;500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43200" y="4572000"/>
            <a:ext cx="64008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2"/>
          <p:cNvSpPr txBox="1"/>
          <p:nvPr/>
        </p:nvSpPr>
        <p:spPr>
          <a:xfrm>
            <a:off x="2895600" y="4572000"/>
            <a:ext cx="4114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Tầm vóc: Lớn lao, kì vĩ, sánh ngang vũ trụ</a:t>
            </a:r>
            <a:endParaRPr/>
          </a:p>
        </p:txBody>
      </p:sp>
      <p:sp>
        <p:nvSpPr>
          <p:cNvPr id="502" name="Google Shape;502;p22"/>
          <p:cNvSpPr/>
          <p:nvPr/>
        </p:nvSpPr>
        <p:spPr>
          <a:xfrm>
            <a:off x="2819400" y="4724400"/>
            <a:ext cx="152400" cy="152400"/>
          </a:xfrm>
          <a:prstGeom prst="flowChartConnector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2"/>
          <p:cNvSpPr/>
          <p:nvPr/>
        </p:nvSpPr>
        <p:spPr>
          <a:xfrm>
            <a:off x="2971800" y="5029200"/>
            <a:ext cx="6172200" cy="1828800"/>
          </a:xfrm>
          <a:prstGeom prst="flowChartPunchedTape">
            <a:avLst/>
          </a:prstGeom>
          <a:solidFill>
            <a:srgbClr val="FF00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Dựng lên chân dung người tráng sĩ lớn lao,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 vĩ, nổi bật giữa không gian và thời gian.</a:t>
            </a:r>
            <a:endParaRPr/>
          </a:p>
        </p:txBody>
      </p:sp>
      <p:sp>
        <p:nvSpPr>
          <p:cNvPr id="504" name="Google Shape;504;p22"/>
          <p:cNvSpPr txBox="1"/>
          <p:nvPr/>
        </p:nvSpPr>
        <p:spPr>
          <a:xfrm>
            <a:off x="2971800" y="228600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9" name="Google Shape;509;p23"/>
          <p:cNvCxnSpPr/>
          <p:nvPr/>
        </p:nvCxnSpPr>
        <p:spPr>
          <a:xfrm flipH="1">
            <a:off x="2743200" y="533400"/>
            <a:ext cx="46037" cy="6324600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10" name="Google Shape;510;p23"/>
          <p:cNvSpPr txBox="1"/>
          <p:nvPr/>
        </p:nvSpPr>
        <p:spPr>
          <a:xfrm>
            <a:off x="0" y="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LÒNG-PHẠM NGŨ LÃO</a:t>
            </a:r>
            <a:endParaRPr/>
          </a:p>
        </p:txBody>
      </p:sp>
      <p:cxnSp>
        <p:nvCxnSpPr>
          <p:cNvPr id="511" name="Google Shape;511;p23"/>
          <p:cNvCxnSpPr/>
          <p:nvPr/>
        </p:nvCxnSpPr>
        <p:spPr>
          <a:xfrm flipH="1">
            <a:off x="0" y="457200"/>
            <a:ext cx="9144000" cy="46037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12" name="Google Shape;512;p23"/>
          <p:cNvSpPr txBox="1"/>
          <p:nvPr/>
        </p:nvSpPr>
        <p:spPr>
          <a:xfrm>
            <a:off x="0" y="6858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3"/>
          <p:cNvSpPr txBox="1"/>
          <p:nvPr/>
        </p:nvSpPr>
        <p:spPr>
          <a:xfrm>
            <a:off x="0" y="641350"/>
            <a:ext cx="2871787" cy="173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Times New Roman"/>
              <a:buAutoNum type="romanUcPeriod"/>
            </a:pPr>
            <a:r>
              <a:rPr b="1" i="0" lang="en-US" sz="2000" u="sng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giả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phẩm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cảnh sáng tác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loại và bố cục</a:t>
            </a:r>
            <a:endParaRPr/>
          </a:p>
        </p:txBody>
      </p:sp>
      <p:sp>
        <p:nvSpPr>
          <p:cNvPr id="514" name="Google Shape;514;p23"/>
          <p:cNvSpPr txBox="1"/>
          <p:nvPr/>
        </p:nvSpPr>
        <p:spPr>
          <a:xfrm>
            <a:off x="0" y="2438400"/>
            <a:ext cx="29511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II. ĐỌC-HIỂU VĂN BẢN</a:t>
            </a:r>
            <a:endParaRPr/>
          </a:p>
        </p:txBody>
      </p:sp>
      <p:sp>
        <p:nvSpPr>
          <p:cNvPr id="515" name="Google Shape;515;p23"/>
          <p:cNvSpPr txBox="1"/>
          <p:nvPr/>
        </p:nvSpPr>
        <p:spPr>
          <a:xfrm>
            <a:off x="2687637" y="304800"/>
            <a:ext cx="645636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sng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b.  Hình ảnh quân đội nhà Trần</a:t>
            </a: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3"/>
          <p:cNvSpPr txBox="1"/>
          <p:nvPr/>
        </p:nvSpPr>
        <p:spPr>
          <a:xfrm>
            <a:off x="0" y="2895600"/>
            <a:ext cx="2667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Câu 1,2</a:t>
            </a:r>
            <a:r>
              <a:rPr b="0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Hình tượng người tráng sĩ</a:t>
            </a:r>
            <a:endParaRPr/>
          </a:p>
        </p:txBody>
      </p:sp>
      <p:sp>
        <p:nvSpPr>
          <p:cNvPr id="517" name="Google Shape;517;p23"/>
          <p:cNvSpPr txBox="1"/>
          <p:nvPr/>
        </p:nvSpPr>
        <p:spPr>
          <a:xfrm>
            <a:off x="2895600" y="1295400"/>
            <a:ext cx="472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 quân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 hổ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khí thôn ngưu</a:t>
            </a:r>
            <a:endParaRPr/>
          </a:p>
        </p:txBody>
      </p:sp>
      <p:sp>
        <p:nvSpPr>
          <p:cNvPr id="518" name="Google Shape;518;p23"/>
          <p:cNvSpPr txBox="1"/>
          <p:nvPr/>
        </p:nvSpPr>
        <p:spPr>
          <a:xfrm>
            <a:off x="2743200" y="1905000"/>
            <a:ext cx="54102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Hình ảnh Tam quân: quân đội nhà Trần</a:t>
            </a:r>
            <a:endParaRPr/>
          </a:p>
        </p:txBody>
      </p:sp>
      <p:sp>
        <p:nvSpPr>
          <p:cNvPr id="519" name="Google Shape;519;p23"/>
          <p:cNvSpPr/>
          <p:nvPr/>
        </p:nvSpPr>
        <p:spPr>
          <a:xfrm>
            <a:off x="2819400" y="2057400"/>
            <a:ext cx="152400" cy="152400"/>
          </a:xfrm>
          <a:prstGeom prst="flowChartConnector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3"/>
          <p:cNvSpPr txBox="1"/>
          <p:nvPr/>
        </p:nvSpPr>
        <p:spPr>
          <a:xfrm>
            <a:off x="2895600" y="2819400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sánh, ẩn dụ: tì hổ</a:t>
            </a:r>
            <a:endParaRPr/>
          </a:p>
        </p:txBody>
      </p:sp>
      <p:sp>
        <p:nvSpPr>
          <p:cNvPr id="521" name="Google Shape;521;p23"/>
          <p:cNvSpPr/>
          <p:nvPr/>
        </p:nvSpPr>
        <p:spPr>
          <a:xfrm>
            <a:off x="2819400" y="2971800"/>
            <a:ext cx="152400" cy="152400"/>
          </a:xfrm>
          <a:prstGeom prst="flowChartConnector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3"/>
          <p:cNvSpPr txBox="1"/>
          <p:nvPr/>
        </p:nvSpPr>
        <p:spPr>
          <a:xfrm>
            <a:off x="0" y="3581400"/>
            <a:ext cx="29749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1: Hình ảnh người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tráng sĩ nhà Trần</a:t>
            </a:r>
            <a:endParaRPr/>
          </a:p>
        </p:txBody>
      </p:sp>
      <p:sp>
        <p:nvSpPr>
          <p:cNvPr id="523" name="Google Shape;523;p23"/>
          <p:cNvSpPr txBox="1"/>
          <p:nvPr/>
        </p:nvSpPr>
        <p:spPr>
          <a:xfrm>
            <a:off x="2819400" y="3276600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Thậm xưng: khí thôn ngưu</a:t>
            </a:r>
            <a:endParaRPr/>
          </a:p>
        </p:txBody>
      </p:sp>
      <p:sp>
        <p:nvSpPr>
          <p:cNvPr id="524" name="Google Shape;524;p23"/>
          <p:cNvSpPr/>
          <p:nvPr/>
        </p:nvSpPr>
        <p:spPr>
          <a:xfrm>
            <a:off x="2819400" y="3429000"/>
            <a:ext cx="152400" cy="152400"/>
          </a:xfrm>
          <a:prstGeom prst="flowChartConnector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ownload (9)" id="525" name="Google Shape;52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3733800"/>
            <a:ext cx="31242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3"/>
          <p:cNvSpPr/>
          <p:nvPr/>
        </p:nvSpPr>
        <p:spPr>
          <a:xfrm>
            <a:off x="6400800" y="2743200"/>
            <a:ext cx="1066800" cy="9906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23"/>
          <p:cNvSpPr txBox="1"/>
          <p:nvPr/>
        </p:nvSpPr>
        <p:spPr>
          <a:xfrm>
            <a:off x="7239000" y="2667000"/>
            <a:ext cx="19050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Sức mạnh, khí thế của quân đội, dân tộc.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" name="Google Shape;532;p24"/>
          <p:cNvCxnSpPr/>
          <p:nvPr/>
        </p:nvCxnSpPr>
        <p:spPr>
          <a:xfrm flipH="1">
            <a:off x="2743200" y="533400"/>
            <a:ext cx="46037" cy="6324600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33" name="Google Shape;533;p24"/>
          <p:cNvSpPr txBox="1"/>
          <p:nvPr/>
        </p:nvSpPr>
        <p:spPr>
          <a:xfrm>
            <a:off x="0" y="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LÒNG-PHẠM NGŨ LÃO</a:t>
            </a:r>
            <a:endParaRPr/>
          </a:p>
        </p:txBody>
      </p:sp>
      <p:cxnSp>
        <p:nvCxnSpPr>
          <p:cNvPr id="534" name="Google Shape;534;p24"/>
          <p:cNvCxnSpPr/>
          <p:nvPr/>
        </p:nvCxnSpPr>
        <p:spPr>
          <a:xfrm flipH="1">
            <a:off x="0" y="533400"/>
            <a:ext cx="9144000" cy="46037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35" name="Google Shape;535;p24"/>
          <p:cNvSpPr txBox="1"/>
          <p:nvPr/>
        </p:nvSpPr>
        <p:spPr>
          <a:xfrm>
            <a:off x="0" y="6858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4"/>
          <p:cNvSpPr txBox="1"/>
          <p:nvPr/>
        </p:nvSpPr>
        <p:spPr>
          <a:xfrm>
            <a:off x="0" y="641350"/>
            <a:ext cx="2871787" cy="173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Times New Roman"/>
              <a:buAutoNum type="romanUcPeriod"/>
            </a:pPr>
            <a:r>
              <a:rPr b="1" i="0" lang="en-US" sz="2000" u="sng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giả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phẩm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cảnh sáng tác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loại và bố cục</a:t>
            </a:r>
            <a:endParaRPr/>
          </a:p>
        </p:txBody>
      </p:sp>
      <p:sp>
        <p:nvSpPr>
          <p:cNvPr id="537" name="Google Shape;537;p24"/>
          <p:cNvSpPr txBox="1"/>
          <p:nvPr/>
        </p:nvSpPr>
        <p:spPr>
          <a:xfrm>
            <a:off x="0" y="2438400"/>
            <a:ext cx="29511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II. ĐỌC-HIỂU VĂN BẢN</a:t>
            </a:r>
            <a:endParaRPr/>
          </a:p>
        </p:txBody>
      </p:sp>
      <p:sp>
        <p:nvSpPr>
          <p:cNvPr id="538" name="Google Shape;538;p24"/>
          <p:cNvSpPr txBox="1"/>
          <p:nvPr/>
        </p:nvSpPr>
        <p:spPr>
          <a:xfrm>
            <a:off x="2687637" y="533400"/>
            <a:ext cx="6456362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4"/>
          <p:cNvSpPr txBox="1"/>
          <p:nvPr/>
        </p:nvSpPr>
        <p:spPr>
          <a:xfrm>
            <a:off x="0" y="2895600"/>
            <a:ext cx="2667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Câu 1,2</a:t>
            </a:r>
            <a:r>
              <a:rPr b="0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Hình tượng người tráng sĩ</a:t>
            </a:r>
            <a:endParaRPr/>
          </a:p>
        </p:txBody>
      </p:sp>
      <p:sp>
        <p:nvSpPr>
          <p:cNvPr id="540" name="Google Shape;540;p24"/>
          <p:cNvSpPr txBox="1"/>
          <p:nvPr/>
        </p:nvSpPr>
        <p:spPr>
          <a:xfrm>
            <a:off x="3200400" y="1295400"/>
            <a:ext cx="4495800" cy="1004887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Hoành sóc gian sơn kháp kỉ thu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 quân tì hổ khí thôn ngưu</a:t>
            </a:r>
            <a:endParaRPr/>
          </a:p>
        </p:txBody>
      </p:sp>
      <p:sp>
        <p:nvSpPr>
          <p:cNvPr id="541" name="Google Shape;541;p24"/>
          <p:cNvSpPr/>
          <p:nvPr/>
        </p:nvSpPr>
        <p:spPr>
          <a:xfrm>
            <a:off x="2971800" y="2362200"/>
            <a:ext cx="533400" cy="685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4"/>
          <p:cNvSpPr txBox="1"/>
          <p:nvPr/>
        </p:nvSpPr>
        <p:spPr>
          <a:xfrm>
            <a:off x="3810000" y="2362200"/>
            <a:ext cx="42672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ảnh người tráng sĩ lồng vào hình ảnh dân tộc, đậm chất sử thi hoành tráng.</a:t>
            </a:r>
            <a:endParaRPr/>
          </a:p>
        </p:txBody>
      </p:sp>
      <p:pic>
        <p:nvPicPr>
          <p:cNvPr descr="images (2)" id="543" name="Google Shape;5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3429000"/>
            <a:ext cx="3048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12289446_2e62f270be_o" id="548" name="Google Shape;5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10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rnameChen" id="549" name="Google Shape;54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2600" y="762000"/>
            <a:ext cx="28194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5"/>
          <p:cNvSpPr txBox="1"/>
          <p:nvPr/>
        </p:nvSpPr>
        <p:spPr>
          <a:xfrm>
            <a:off x="4038600" y="381000"/>
            <a:ext cx="5105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5"/>
          <p:cNvSpPr txBox="1"/>
          <p:nvPr/>
        </p:nvSpPr>
        <p:spPr>
          <a:xfrm>
            <a:off x="4191000" y="3733800"/>
            <a:ext cx="4953000" cy="838200"/>
          </a:xfrm>
          <a:prstGeom prst="rect">
            <a:avLst/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HÀO KHÍ ĐÔNG A</a:t>
            </a:r>
            <a:endParaRPr/>
          </a:p>
        </p:txBody>
      </p:sp>
    </p:spTree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26"/>
          <p:cNvGrpSpPr/>
          <p:nvPr/>
        </p:nvGrpSpPr>
        <p:grpSpPr>
          <a:xfrm rot="-60000">
            <a:off x="1828797" y="3504873"/>
            <a:ext cx="1256633" cy="1598612"/>
            <a:chOff x="2994" y="1251"/>
            <a:chExt cx="1383" cy="2154"/>
          </a:xfrm>
        </p:grpSpPr>
        <p:cxnSp>
          <p:nvCxnSpPr>
            <p:cNvPr id="557" name="Google Shape;557;p26"/>
            <p:cNvCxnSpPr/>
            <p:nvPr/>
          </p:nvCxnSpPr>
          <p:spPr>
            <a:xfrm>
              <a:off x="3661" y="1649"/>
              <a:ext cx="0" cy="650"/>
            </a:xfrm>
            <a:prstGeom prst="straightConnector1">
              <a:avLst/>
            </a:prstGeom>
            <a:noFill/>
            <a:ln cap="flat" cmpd="sng" w="38100">
              <a:solidFill>
                <a:srgbClr val="99FF66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58" name="Google Shape;558;p26"/>
            <p:cNvSpPr/>
            <p:nvPr/>
          </p:nvSpPr>
          <p:spPr>
            <a:xfrm>
              <a:off x="3000" y="2373"/>
              <a:ext cx="529" cy="576"/>
            </a:xfrm>
            <a:custGeom>
              <a:rect b="b" l="l" r="r" t="t"/>
              <a:pathLst>
                <a:path extrusionOk="0" h="652" w="864">
                  <a:moveTo>
                    <a:pt x="864" y="0"/>
                  </a:moveTo>
                  <a:cubicBezTo>
                    <a:pt x="816" y="63"/>
                    <a:pt x="697" y="284"/>
                    <a:pt x="601" y="376"/>
                  </a:cubicBezTo>
                  <a:cubicBezTo>
                    <a:pt x="505" y="468"/>
                    <a:pt x="388" y="505"/>
                    <a:pt x="288" y="551"/>
                  </a:cubicBezTo>
                  <a:cubicBezTo>
                    <a:pt x="188" y="597"/>
                    <a:pt x="60" y="631"/>
                    <a:pt x="0" y="652"/>
                  </a:cubicBezTo>
                </a:path>
              </a:pathLst>
            </a:custGeom>
            <a:noFill/>
            <a:ln cap="flat" cmpd="sng" w="44450">
              <a:solidFill>
                <a:srgbClr val="99FF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9" name="Google Shape;559;p26"/>
            <p:cNvCxnSpPr/>
            <p:nvPr/>
          </p:nvCxnSpPr>
          <p:spPr>
            <a:xfrm>
              <a:off x="3650" y="1134"/>
              <a:ext cx="0" cy="780"/>
            </a:xfrm>
            <a:prstGeom prst="straightConnector1">
              <a:avLst/>
            </a:prstGeom>
            <a:noFill/>
            <a:ln cap="flat" cmpd="sng" w="44450">
              <a:solidFill>
                <a:srgbClr val="99FF66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60" name="Google Shape;560;p26"/>
            <p:cNvSpPr/>
            <p:nvPr/>
          </p:nvSpPr>
          <p:spPr>
            <a:xfrm>
              <a:off x="2994" y="1709"/>
              <a:ext cx="1274" cy="2"/>
            </a:xfrm>
            <a:custGeom>
              <a:rect b="b" l="l" r="r" t="t"/>
              <a:pathLst>
                <a:path extrusionOk="0" h="2" w="1274">
                  <a:moveTo>
                    <a:pt x="1274" y="0"/>
                  </a:moveTo>
                  <a:lnTo>
                    <a:pt x="0" y="2"/>
                  </a:lnTo>
                </a:path>
              </a:pathLst>
            </a:custGeom>
            <a:noFill/>
            <a:ln cap="flat" cmpd="sng" w="57150">
              <a:solidFill>
                <a:srgbClr val="99FF6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3214" y="2196"/>
              <a:ext cx="826" cy="35"/>
            </a:xfrm>
            <a:custGeom>
              <a:rect b="b" l="l" r="r" t="t"/>
              <a:pathLst>
                <a:path extrusionOk="0" h="35" w="826">
                  <a:moveTo>
                    <a:pt x="826" y="0"/>
                  </a:moveTo>
                  <a:lnTo>
                    <a:pt x="0" y="35"/>
                  </a:lnTo>
                </a:path>
              </a:pathLst>
            </a:custGeom>
            <a:noFill/>
            <a:ln cap="flat" cmpd="sng" w="38100">
              <a:solidFill>
                <a:srgbClr val="99FF6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4040" y="1705"/>
              <a:ext cx="142" cy="513"/>
            </a:xfrm>
            <a:custGeom>
              <a:rect b="b" l="l" r="r" t="t"/>
              <a:pathLst>
                <a:path extrusionOk="0" h="513" w="142">
                  <a:moveTo>
                    <a:pt x="142" y="0"/>
                  </a:moveTo>
                  <a:lnTo>
                    <a:pt x="139" y="408"/>
                  </a:lnTo>
                  <a:lnTo>
                    <a:pt x="124" y="513"/>
                  </a:lnTo>
                  <a:lnTo>
                    <a:pt x="0" y="463"/>
                  </a:lnTo>
                </a:path>
              </a:pathLst>
            </a:custGeom>
            <a:noFill/>
            <a:ln cap="flat" cmpd="sng" w="38100">
              <a:solidFill>
                <a:srgbClr val="99FF6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3027" y="1706"/>
              <a:ext cx="176" cy="563"/>
            </a:xfrm>
            <a:custGeom>
              <a:rect b="b" l="l" r="r" t="t"/>
              <a:pathLst>
                <a:path extrusionOk="0" h="563" w="176">
                  <a:moveTo>
                    <a:pt x="176" y="563"/>
                  </a:moveTo>
                  <a:lnTo>
                    <a:pt x="129" y="373"/>
                  </a:lnTo>
                  <a:lnTo>
                    <a:pt x="72" y="201"/>
                  </a:lnTo>
                  <a:lnTo>
                    <a:pt x="0" y="0"/>
                  </a:lnTo>
                </a:path>
              </a:pathLst>
            </a:custGeom>
            <a:noFill/>
            <a:ln cap="flat" cmpd="sng" w="44450">
              <a:solidFill>
                <a:srgbClr val="99FF6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4" name="Google Shape;564;p26"/>
            <p:cNvGrpSpPr/>
            <p:nvPr/>
          </p:nvGrpSpPr>
          <p:grpSpPr>
            <a:xfrm rot="-420000">
              <a:off x="3816" y="2331"/>
              <a:ext cx="520" cy="708"/>
              <a:chOff x="6583" y="2273"/>
              <a:chExt cx="841" cy="657"/>
            </a:xfrm>
          </p:grpSpPr>
          <p:sp>
            <p:nvSpPr>
              <p:cNvPr id="565" name="Google Shape;565;p26"/>
              <p:cNvSpPr/>
              <p:nvPr/>
            </p:nvSpPr>
            <p:spPr>
              <a:xfrm>
                <a:off x="6602" y="2319"/>
                <a:ext cx="804" cy="611"/>
              </a:xfrm>
              <a:custGeom>
                <a:rect b="b" l="l" r="r" t="t"/>
                <a:pathLst>
                  <a:path extrusionOk="0" h="611" w="804">
                    <a:moveTo>
                      <a:pt x="804" y="589"/>
                    </a:moveTo>
                    <a:cubicBezTo>
                      <a:pt x="736" y="584"/>
                      <a:pt x="511" y="611"/>
                      <a:pt x="402" y="561"/>
                    </a:cubicBezTo>
                    <a:cubicBezTo>
                      <a:pt x="293" y="511"/>
                      <a:pt x="216" y="383"/>
                      <a:pt x="149" y="290"/>
                    </a:cubicBezTo>
                    <a:cubicBezTo>
                      <a:pt x="82" y="197"/>
                      <a:pt x="31" y="60"/>
                      <a:pt x="0" y="0"/>
                    </a:cubicBezTo>
                  </a:path>
                </a:pathLst>
              </a:custGeom>
              <a:noFill/>
              <a:ln cap="flat" cmpd="sng" w="63500">
                <a:solidFill>
                  <a:srgbClr val="99FF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6"/>
              <p:cNvSpPr/>
              <p:nvPr/>
            </p:nvSpPr>
            <p:spPr>
              <a:xfrm>
                <a:off x="6583" y="2273"/>
                <a:ext cx="841" cy="579"/>
              </a:xfrm>
              <a:custGeom>
                <a:rect b="b" l="l" r="r" t="t"/>
                <a:pathLst>
                  <a:path extrusionOk="0" h="579" w="841">
                    <a:moveTo>
                      <a:pt x="841" y="579"/>
                    </a:moveTo>
                    <a:cubicBezTo>
                      <a:pt x="771" y="568"/>
                      <a:pt x="531" y="571"/>
                      <a:pt x="421" y="523"/>
                    </a:cubicBezTo>
                    <a:cubicBezTo>
                      <a:pt x="311" y="475"/>
                      <a:pt x="248" y="376"/>
                      <a:pt x="178" y="289"/>
                    </a:cubicBezTo>
                    <a:cubicBezTo>
                      <a:pt x="108" y="202"/>
                      <a:pt x="37" y="60"/>
                      <a:pt x="0" y="0"/>
                    </a:cubicBezTo>
                  </a:path>
                </a:pathLst>
              </a:custGeom>
              <a:noFill/>
              <a:ln cap="flat" cmpd="sng" w="63500">
                <a:solidFill>
                  <a:srgbClr val="99FF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26"/>
            <p:cNvSpPr/>
            <p:nvPr/>
          </p:nvSpPr>
          <p:spPr>
            <a:xfrm>
              <a:off x="4060" y="1665"/>
              <a:ext cx="188" cy="604"/>
            </a:xfrm>
            <a:custGeom>
              <a:rect b="b" l="l" r="r" t="t"/>
              <a:pathLst>
                <a:path extrusionOk="0" h="604" w="188">
                  <a:moveTo>
                    <a:pt x="188" y="0"/>
                  </a:moveTo>
                  <a:lnTo>
                    <a:pt x="160" y="408"/>
                  </a:lnTo>
                  <a:lnTo>
                    <a:pt x="139" y="604"/>
                  </a:lnTo>
                  <a:lnTo>
                    <a:pt x="0" y="518"/>
                  </a:lnTo>
                </a:path>
              </a:pathLst>
            </a:custGeom>
            <a:noFill/>
            <a:ln cap="flat" cmpd="sng" w="38100">
              <a:solidFill>
                <a:srgbClr val="99FF6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8" name="Google Shape;568;p26"/>
            <p:cNvGrpSpPr/>
            <p:nvPr/>
          </p:nvGrpSpPr>
          <p:grpSpPr>
            <a:xfrm>
              <a:off x="3474" y="1251"/>
              <a:ext cx="170" cy="2154"/>
              <a:chOff x="2090" y="1269"/>
              <a:chExt cx="170" cy="2091"/>
            </a:xfrm>
          </p:grpSpPr>
          <p:sp>
            <p:nvSpPr>
              <p:cNvPr id="569" name="Google Shape;569;p26"/>
              <p:cNvSpPr/>
              <p:nvPr/>
            </p:nvSpPr>
            <p:spPr>
              <a:xfrm>
                <a:off x="2144" y="1269"/>
                <a:ext cx="116" cy="2091"/>
              </a:xfrm>
              <a:custGeom>
                <a:rect b="b" l="l" r="r" t="t"/>
                <a:pathLst>
                  <a:path extrusionOk="0" h="2091" w="116">
                    <a:moveTo>
                      <a:pt x="99" y="0"/>
                    </a:moveTo>
                    <a:lnTo>
                      <a:pt x="116" y="1307"/>
                    </a:lnTo>
                    <a:lnTo>
                      <a:pt x="116" y="1774"/>
                    </a:lnTo>
                    <a:lnTo>
                      <a:pt x="112" y="2016"/>
                    </a:lnTo>
                    <a:lnTo>
                      <a:pt x="107" y="2078"/>
                    </a:lnTo>
                    <a:lnTo>
                      <a:pt x="90" y="2091"/>
                    </a:lnTo>
                    <a:lnTo>
                      <a:pt x="0" y="2054"/>
                    </a:lnTo>
                  </a:path>
                </a:pathLst>
              </a:custGeom>
              <a:noFill/>
              <a:ln cap="flat" cmpd="sng" w="50800">
                <a:solidFill>
                  <a:srgbClr val="99FF66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26"/>
              <p:cNvSpPr/>
              <p:nvPr/>
            </p:nvSpPr>
            <p:spPr>
              <a:xfrm>
                <a:off x="2090" y="2364"/>
                <a:ext cx="170" cy="994"/>
              </a:xfrm>
              <a:custGeom>
                <a:rect b="b" l="l" r="r" t="t"/>
                <a:pathLst>
                  <a:path extrusionOk="0" h="994" w="170">
                    <a:moveTo>
                      <a:pt x="170" y="0"/>
                    </a:moveTo>
                    <a:cubicBezTo>
                      <a:pt x="168" y="33"/>
                      <a:pt x="162" y="133"/>
                      <a:pt x="159" y="199"/>
                    </a:cubicBezTo>
                    <a:cubicBezTo>
                      <a:pt x="156" y="265"/>
                      <a:pt x="155" y="324"/>
                      <a:pt x="150" y="395"/>
                    </a:cubicBezTo>
                    <a:cubicBezTo>
                      <a:pt x="145" y="466"/>
                      <a:pt x="139" y="536"/>
                      <a:pt x="130" y="628"/>
                    </a:cubicBezTo>
                    <a:cubicBezTo>
                      <a:pt x="121" y="720"/>
                      <a:pt x="115" y="898"/>
                      <a:pt x="93" y="946"/>
                    </a:cubicBezTo>
                    <a:cubicBezTo>
                      <a:pt x="71" y="994"/>
                      <a:pt x="19" y="924"/>
                      <a:pt x="0" y="918"/>
                    </a:cubicBezTo>
                  </a:path>
                </a:pathLst>
              </a:custGeom>
              <a:noFill/>
              <a:ln cap="flat" cmpd="sng" w="50800">
                <a:solidFill>
                  <a:srgbClr val="99FF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1" name="Google Shape;571;p26"/>
          <p:cNvGrpSpPr/>
          <p:nvPr/>
        </p:nvGrpSpPr>
        <p:grpSpPr>
          <a:xfrm>
            <a:off x="2590336" y="3733800"/>
            <a:ext cx="795337" cy="685800"/>
            <a:chOff x="4774" y="1428"/>
            <a:chExt cx="857" cy="857"/>
          </a:xfrm>
        </p:grpSpPr>
        <p:cxnSp>
          <p:nvCxnSpPr>
            <p:cNvPr id="572" name="Google Shape;572;p26"/>
            <p:cNvCxnSpPr/>
            <p:nvPr/>
          </p:nvCxnSpPr>
          <p:spPr>
            <a:xfrm>
              <a:off x="5202" y="1413"/>
              <a:ext cx="0" cy="857"/>
            </a:xfrm>
            <a:prstGeom prst="straightConnector1">
              <a:avLst/>
            </a:prstGeom>
            <a:noFill/>
            <a:ln cap="flat" cmpd="sng" w="44450">
              <a:solidFill>
                <a:srgbClr val="FFFFF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73" name="Google Shape;573;p26"/>
            <p:cNvCxnSpPr/>
            <p:nvPr/>
          </p:nvCxnSpPr>
          <p:spPr>
            <a:xfrm rot="10800000">
              <a:off x="5191" y="1428"/>
              <a:ext cx="0" cy="857"/>
            </a:xfrm>
            <a:prstGeom prst="straightConnector1">
              <a:avLst/>
            </a:prstGeom>
            <a:noFill/>
            <a:ln cap="flat" cmpd="sng" w="44450">
              <a:solidFill>
                <a:srgbClr val="FFFFF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574" name="Google Shape;574;p26"/>
          <p:cNvGrpSpPr/>
          <p:nvPr/>
        </p:nvGrpSpPr>
        <p:grpSpPr>
          <a:xfrm rot="-120000">
            <a:off x="3784386" y="3657008"/>
            <a:ext cx="950480" cy="1373147"/>
            <a:chOff x="2139" y="1373"/>
            <a:chExt cx="697" cy="2156"/>
          </a:xfrm>
        </p:grpSpPr>
        <p:grpSp>
          <p:nvGrpSpPr>
            <p:cNvPr id="575" name="Google Shape;575;p26"/>
            <p:cNvGrpSpPr/>
            <p:nvPr/>
          </p:nvGrpSpPr>
          <p:grpSpPr>
            <a:xfrm rot="60000">
              <a:off x="2294" y="1419"/>
              <a:ext cx="531" cy="1284"/>
              <a:chOff x="2306" y="1214"/>
              <a:chExt cx="531" cy="1284"/>
            </a:xfrm>
          </p:grpSpPr>
          <p:sp>
            <p:nvSpPr>
              <p:cNvPr id="576" name="Google Shape;576;p26"/>
              <p:cNvSpPr/>
              <p:nvPr/>
            </p:nvSpPr>
            <p:spPr>
              <a:xfrm>
                <a:off x="2306" y="1278"/>
                <a:ext cx="455" cy="1161"/>
              </a:xfrm>
              <a:custGeom>
                <a:rect b="b" l="l" r="r" t="t"/>
                <a:pathLst>
                  <a:path extrusionOk="0" h="1161" w="455">
                    <a:moveTo>
                      <a:pt x="0" y="61"/>
                    </a:moveTo>
                    <a:cubicBezTo>
                      <a:pt x="64" y="53"/>
                      <a:pt x="323" y="0"/>
                      <a:pt x="384" y="12"/>
                    </a:cubicBezTo>
                    <a:cubicBezTo>
                      <a:pt x="445" y="24"/>
                      <a:pt x="381" y="92"/>
                      <a:pt x="367" y="133"/>
                    </a:cubicBezTo>
                    <a:cubicBezTo>
                      <a:pt x="353" y="174"/>
                      <a:pt x="331" y="205"/>
                      <a:pt x="298" y="260"/>
                    </a:cubicBezTo>
                    <a:cubicBezTo>
                      <a:pt x="265" y="315"/>
                      <a:pt x="186" y="423"/>
                      <a:pt x="169" y="465"/>
                    </a:cubicBezTo>
                    <a:cubicBezTo>
                      <a:pt x="152" y="507"/>
                      <a:pt x="174" y="485"/>
                      <a:pt x="196" y="512"/>
                    </a:cubicBezTo>
                    <a:cubicBezTo>
                      <a:pt x="218" y="539"/>
                      <a:pt x="271" y="592"/>
                      <a:pt x="303" y="629"/>
                    </a:cubicBezTo>
                    <a:cubicBezTo>
                      <a:pt x="335" y="666"/>
                      <a:pt x="369" y="695"/>
                      <a:pt x="390" y="732"/>
                    </a:cubicBezTo>
                    <a:cubicBezTo>
                      <a:pt x="411" y="769"/>
                      <a:pt x="420" y="813"/>
                      <a:pt x="429" y="850"/>
                    </a:cubicBezTo>
                    <a:cubicBezTo>
                      <a:pt x="438" y="887"/>
                      <a:pt x="443" y="925"/>
                      <a:pt x="447" y="957"/>
                    </a:cubicBezTo>
                    <a:cubicBezTo>
                      <a:pt x="451" y="989"/>
                      <a:pt x="455" y="1011"/>
                      <a:pt x="453" y="1043"/>
                    </a:cubicBezTo>
                    <a:cubicBezTo>
                      <a:pt x="451" y="1075"/>
                      <a:pt x="453" y="1133"/>
                      <a:pt x="436" y="1147"/>
                    </a:cubicBezTo>
                    <a:cubicBezTo>
                      <a:pt x="419" y="1161"/>
                      <a:pt x="375" y="1140"/>
                      <a:pt x="350" y="1130"/>
                    </a:cubicBezTo>
                    <a:cubicBezTo>
                      <a:pt x="325" y="1120"/>
                      <a:pt x="311" y="1103"/>
                      <a:pt x="286" y="1084"/>
                    </a:cubicBezTo>
                    <a:cubicBezTo>
                      <a:pt x="261" y="1065"/>
                      <a:pt x="218" y="1029"/>
                      <a:pt x="200" y="1014"/>
                    </a:cubicBezTo>
                  </a:path>
                </a:pathLst>
              </a:custGeom>
              <a:noFill/>
              <a:ln cap="flat" cmpd="sng" w="50800">
                <a:solidFill>
                  <a:srgbClr val="99FF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6"/>
              <p:cNvSpPr/>
              <p:nvPr/>
            </p:nvSpPr>
            <p:spPr>
              <a:xfrm>
                <a:off x="2315" y="1214"/>
                <a:ext cx="522" cy="1284"/>
              </a:xfrm>
              <a:custGeom>
                <a:rect b="b" l="l" r="r" t="t"/>
                <a:pathLst>
                  <a:path extrusionOk="0" h="1284" w="522">
                    <a:moveTo>
                      <a:pt x="0" y="120"/>
                    </a:moveTo>
                    <a:cubicBezTo>
                      <a:pt x="66" y="101"/>
                      <a:pt x="325" y="0"/>
                      <a:pt x="398" y="7"/>
                    </a:cubicBezTo>
                    <a:cubicBezTo>
                      <a:pt x="471" y="14"/>
                      <a:pt x="448" y="111"/>
                      <a:pt x="438" y="163"/>
                    </a:cubicBezTo>
                    <a:cubicBezTo>
                      <a:pt x="428" y="215"/>
                      <a:pt x="384" y="257"/>
                      <a:pt x="338" y="319"/>
                    </a:cubicBezTo>
                    <a:cubicBezTo>
                      <a:pt x="292" y="381"/>
                      <a:pt x="191" y="494"/>
                      <a:pt x="162" y="537"/>
                    </a:cubicBezTo>
                    <a:cubicBezTo>
                      <a:pt x="133" y="580"/>
                      <a:pt x="150" y="562"/>
                      <a:pt x="162" y="577"/>
                    </a:cubicBezTo>
                    <a:cubicBezTo>
                      <a:pt x="174" y="592"/>
                      <a:pt x="189" y="590"/>
                      <a:pt x="237" y="629"/>
                    </a:cubicBezTo>
                    <a:cubicBezTo>
                      <a:pt x="285" y="668"/>
                      <a:pt x="405" y="757"/>
                      <a:pt x="450" y="814"/>
                    </a:cubicBezTo>
                    <a:cubicBezTo>
                      <a:pt x="495" y="871"/>
                      <a:pt x="497" y="919"/>
                      <a:pt x="507" y="969"/>
                    </a:cubicBezTo>
                    <a:cubicBezTo>
                      <a:pt x="517" y="1019"/>
                      <a:pt x="522" y="1062"/>
                      <a:pt x="513" y="1113"/>
                    </a:cubicBezTo>
                    <a:cubicBezTo>
                      <a:pt x="504" y="1164"/>
                      <a:pt x="490" y="1264"/>
                      <a:pt x="450" y="1274"/>
                    </a:cubicBezTo>
                    <a:cubicBezTo>
                      <a:pt x="410" y="1284"/>
                      <a:pt x="317" y="1208"/>
                      <a:pt x="272" y="1172"/>
                    </a:cubicBezTo>
                    <a:cubicBezTo>
                      <a:pt x="227" y="1136"/>
                      <a:pt x="199" y="1080"/>
                      <a:pt x="179" y="1055"/>
                    </a:cubicBezTo>
                  </a:path>
                </a:pathLst>
              </a:custGeom>
              <a:noFill/>
              <a:ln cap="flat" cmpd="sng" w="50800">
                <a:solidFill>
                  <a:srgbClr val="99FF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8" name="Google Shape;578;p26"/>
            <p:cNvGrpSpPr/>
            <p:nvPr/>
          </p:nvGrpSpPr>
          <p:grpSpPr>
            <a:xfrm rot="60000">
              <a:off x="2158" y="1374"/>
              <a:ext cx="158" cy="2154"/>
              <a:chOff x="2090" y="1269"/>
              <a:chExt cx="170" cy="2091"/>
            </a:xfrm>
          </p:grpSpPr>
          <p:sp>
            <p:nvSpPr>
              <p:cNvPr id="579" name="Google Shape;579;p26"/>
              <p:cNvSpPr/>
              <p:nvPr/>
            </p:nvSpPr>
            <p:spPr>
              <a:xfrm>
                <a:off x="2144" y="1269"/>
                <a:ext cx="116" cy="2091"/>
              </a:xfrm>
              <a:custGeom>
                <a:rect b="b" l="l" r="r" t="t"/>
                <a:pathLst>
                  <a:path extrusionOk="0" h="2091" w="116">
                    <a:moveTo>
                      <a:pt x="99" y="0"/>
                    </a:moveTo>
                    <a:lnTo>
                      <a:pt x="116" y="1307"/>
                    </a:lnTo>
                    <a:lnTo>
                      <a:pt x="116" y="1774"/>
                    </a:lnTo>
                    <a:lnTo>
                      <a:pt x="112" y="2016"/>
                    </a:lnTo>
                    <a:lnTo>
                      <a:pt x="107" y="2078"/>
                    </a:lnTo>
                    <a:lnTo>
                      <a:pt x="90" y="2091"/>
                    </a:lnTo>
                    <a:lnTo>
                      <a:pt x="0" y="2054"/>
                    </a:lnTo>
                  </a:path>
                </a:pathLst>
              </a:custGeom>
              <a:noFill/>
              <a:ln cap="flat" cmpd="sng" w="50800">
                <a:solidFill>
                  <a:srgbClr val="99FF66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26"/>
              <p:cNvSpPr/>
              <p:nvPr/>
            </p:nvSpPr>
            <p:spPr>
              <a:xfrm>
                <a:off x="2090" y="2364"/>
                <a:ext cx="170" cy="994"/>
              </a:xfrm>
              <a:custGeom>
                <a:rect b="b" l="l" r="r" t="t"/>
                <a:pathLst>
                  <a:path extrusionOk="0" h="994" w="170">
                    <a:moveTo>
                      <a:pt x="170" y="0"/>
                    </a:moveTo>
                    <a:cubicBezTo>
                      <a:pt x="168" y="33"/>
                      <a:pt x="162" y="133"/>
                      <a:pt x="159" y="199"/>
                    </a:cubicBezTo>
                    <a:cubicBezTo>
                      <a:pt x="156" y="265"/>
                      <a:pt x="155" y="324"/>
                      <a:pt x="150" y="395"/>
                    </a:cubicBezTo>
                    <a:cubicBezTo>
                      <a:pt x="145" y="466"/>
                      <a:pt x="139" y="536"/>
                      <a:pt x="130" y="628"/>
                    </a:cubicBezTo>
                    <a:cubicBezTo>
                      <a:pt x="121" y="720"/>
                      <a:pt x="115" y="898"/>
                      <a:pt x="93" y="946"/>
                    </a:cubicBezTo>
                    <a:cubicBezTo>
                      <a:pt x="71" y="994"/>
                      <a:pt x="19" y="924"/>
                      <a:pt x="0" y="918"/>
                    </a:cubicBezTo>
                  </a:path>
                </a:pathLst>
              </a:custGeom>
              <a:noFill/>
              <a:ln cap="flat" cmpd="sng" w="50800">
                <a:solidFill>
                  <a:srgbClr val="99FF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1" name="Google Shape;581;p26"/>
          <p:cNvGrpSpPr/>
          <p:nvPr/>
        </p:nvGrpSpPr>
        <p:grpSpPr>
          <a:xfrm>
            <a:off x="5257336" y="4038364"/>
            <a:ext cx="795337" cy="222250"/>
            <a:chOff x="4774" y="2786"/>
            <a:chExt cx="857" cy="471"/>
          </a:xfrm>
        </p:grpSpPr>
        <p:cxnSp>
          <p:nvCxnSpPr>
            <p:cNvPr id="582" name="Google Shape;582;p26"/>
            <p:cNvCxnSpPr/>
            <p:nvPr/>
          </p:nvCxnSpPr>
          <p:spPr>
            <a:xfrm>
              <a:off x="5202" y="2358"/>
              <a:ext cx="0" cy="857"/>
            </a:xfrm>
            <a:prstGeom prst="straightConnector1">
              <a:avLst/>
            </a:prstGeom>
            <a:noFill/>
            <a:ln cap="flat" cmpd="sng" w="44450">
              <a:solidFill>
                <a:srgbClr val="FFFFF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3" name="Google Shape;583;p26"/>
            <p:cNvCxnSpPr/>
            <p:nvPr/>
          </p:nvCxnSpPr>
          <p:spPr>
            <a:xfrm>
              <a:off x="5202" y="2829"/>
              <a:ext cx="0" cy="857"/>
            </a:xfrm>
            <a:prstGeom prst="straightConnector1">
              <a:avLst/>
            </a:prstGeom>
            <a:noFill/>
            <a:ln cap="flat" cmpd="sng" w="44450">
              <a:solidFill>
                <a:srgbClr val="FFFFF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584" name="Google Shape;584;p26"/>
          <p:cNvGrpSpPr/>
          <p:nvPr/>
        </p:nvGrpSpPr>
        <p:grpSpPr>
          <a:xfrm>
            <a:off x="6127696" y="3420083"/>
            <a:ext cx="1793250" cy="1541420"/>
            <a:chOff x="3743" y="1771"/>
            <a:chExt cx="906" cy="933"/>
          </a:xfrm>
        </p:grpSpPr>
        <p:grpSp>
          <p:nvGrpSpPr>
            <p:cNvPr id="585" name="Google Shape;585;p26"/>
            <p:cNvGrpSpPr/>
            <p:nvPr/>
          </p:nvGrpSpPr>
          <p:grpSpPr>
            <a:xfrm rot="-120000">
              <a:off x="3757" y="1837"/>
              <a:ext cx="279" cy="862"/>
              <a:chOff x="2139" y="1373"/>
              <a:chExt cx="697" cy="2156"/>
            </a:xfrm>
          </p:grpSpPr>
          <p:grpSp>
            <p:nvGrpSpPr>
              <p:cNvPr id="586" name="Google Shape;586;p26"/>
              <p:cNvGrpSpPr/>
              <p:nvPr/>
            </p:nvGrpSpPr>
            <p:grpSpPr>
              <a:xfrm rot="60000">
                <a:off x="2294" y="1419"/>
                <a:ext cx="531" cy="1284"/>
                <a:chOff x="2306" y="1214"/>
                <a:chExt cx="531" cy="1284"/>
              </a:xfrm>
            </p:grpSpPr>
            <p:sp>
              <p:nvSpPr>
                <p:cNvPr id="587" name="Google Shape;587;p26"/>
                <p:cNvSpPr/>
                <p:nvPr/>
              </p:nvSpPr>
              <p:spPr>
                <a:xfrm>
                  <a:off x="2306" y="1278"/>
                  <a:ext cx="455" cy="1161"/>
                </a:xfrm>
                <a:custGeom>
                  <a:rect b="b" l="l" r="r" t="t"/>
                  <a:pathLst>
                    <a:path extrusionOk="0" h="1161" w="455">
                      <a:moveTo>
                        <a:pt x="0" y="61"/>
                      </a:moveTo>
                      <a:cubicBezTo>
                        <a:pt x="64" y="53"/>
                        <a:pt x="323" y="0"/>
                        <a:pt x="384" y="12"/>
                      </a:cubicBezTo>
                      <a:cubicBezTo>
                        <a:pt x="445" y="24"/>
                        <a:pt x="381" y="92"/>
                        <a:pt x="367" y="133"/>
                      </a:cubicBezTo>
                      <a:cubicBezTo>
                        <a:pt x="353" y="174"/>
                        <a:pt x="331" y="205"/>
                        <a:pt x="298" y="260"/>
                      </a:cubicBezTo>
                      <a:cubicBezTo>
                        <a:pt x="265" y="315"/>
                        <a:pt x="186" y="423"/>
                        <a:pt x="169" y="465"/>
                      </a:cubicBezTo>
                      <a:cubicBezTo>
                        <a:pt x="152" y="507"/>
                        <a:pt x="174" y="485"/>
                        <a:pt x="196" y="512"/>
                      </a:cubicBezTo>
                      <a:cubicBezTo>
                        <a:pt x="218" y="539"/>
                        <a:pt x="271" y="592"/>
                        <a:pt x="303" y="629"/>
                      </a:cubicBezTo>
                      <a:cubicBezTo>
                        <a:pt x="335" y="666"/>
                        <a:pt x="369" y="695"/>
                        <a:pt x="390" y="732"/>
                      </a:cubicBezTo>
                      <a:cubicBezTo>
                        <a:pt x="411" y="769"/>
                        <a:pt x="420" y="813"/>
                        <a:pt x="429" y="850"/>
                      </a:cubicBezTo>
                      <a:cubicBezTo>
                        <a:pt x="438" y="887"/>
                        <a:pt x="443" y="925"/>
                        <a:pt x="447" y="957"/>
                      </a:cubicBezTo>
                      <a:cubicBezTo>
                        <a:pt x="451" y="989"/>
                        <a:pt x="455" y="1011"/>
                        <a:pt x="453" y="1043"/>
                      </a:cubicBezTo>
                      <a:cubicBezTo>
                        <a:pt x="451" y="1075"/>
                        <a:pt x="453" y="1133"/>
                        <a:pt x="436" y="1147"/>
                      </a:cubicBezTo>
                      <a:cubicBezTo>
                        <a:pt x="419" y="1161"/>
                        <a:pt x="375" y="1140"/>
                        <a:pt x="350" y="1130"/>
                      </a:cubicBezTo>
                      <a:cubicBezTo>
                        <a:pt x="325" y="1120"/>
                        <a:pt x="311" y="1103"/>
                        <a:pt x="286" y="1084"/>
                      </a:cubicBezTo>
                      <a:cubicBezTo>
                        <a:pt x="261" y="1065"/>
                        <a:pt x="218" y="1029"/>
                        <a:pt x="200" y="1014"/>
                      </a:cubicBezTo>
                    </a:path>
                  </a:pathLst>
                </a:custGeom>
                <a:noFill/>
                <a:ln cap="flat" cmpd="sng" w="5080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26"/>
                <p:cNvSpPr/>
                <p:nvPr/>
              </p:nvSpPr>
              <p:spPr>
                <a:xfrm>
                  <a:off x="2315" y="1214"/>
                  <a:ext cx="522" cy="1284"/>
                </a:xfrm>
                <a:custGeom>
                  <a:rect b="b" l="l" r="r" t="t"/>
                  <a:pathLst>
                    <a:path extrusionOk="0" h="1284" w="522">
                      <a:moveTo>
                        <a:pt x="0" y="120"/>
                      </a:moveTo>
                      <a:cubicBezTo>
                        <a:pt x="66" y="101"/>
                        <a:pt x="325" y="0"/>
                        <a:pt x="398" y="7"/>
                      </a:cubicBezTo>
                      <a:cubicBezTo>
                        <a:pt x="471" y="14"/>
                        <a:pt x="448" y="111"/>
                        <a:pt x="438" y="163"/>
                      </a:cubicBezTo>
                      <a:cubicBezTo>
                        <a:pt x="428" y="215"/>
                        <a:pt x="384" y="257"/>
                        <a:pt x="338" y="319"/>
                      </a:cubicBezTo>
                      <a:cubicBezTo>
                        <a:pt x="292" y="381"/>
                        <a:pt x="191" y="494"/>
                        <a:pt x="162" y="537"/>
                      </a:cubicBezTo>
                      <a:cubicBezTo>
                        <a:pt x="133" y="580"/>
                        <a:pt x="150" y="562"/>
                        <a:pt x="162" y="577"/>
                      </a:cubicBezTo>
                      <a:cubicBezTo>
                        <a:pt x="174" y="592"/>
                        <a:pt x="189" y="590"/>
                        <a:pt x="237" y="629"/>
                      </a:cubicBezTo>
                      <a:cubicBezTo>
                        <a:pt x="285" y="668"/>
                        <a:pt x="405" y="757"/>
                        <a:pt x="450" y="814"/>
                      </a:cubicBezTo>
                      <a:cubicBezTo>
                        <a:pt x="495" y="871"/>
                        <a:pt x="497" y="919"/>
                        <a:pt x="507" y="969"/>
                      </a:cubicBezTo>
                      <a:cubicBezTo>
                        <a:pt x="517" y="1019"/>
                        <a:pt x="522" y="1062"/>
                        <a:pt x="513" y="1113"/>
                      </a:cubicBezTo>
                      <a:cubicBezTo>
                        <a:pt x="504" y="1164"/>
                        <a:pt x="490" y="1264"/>
                        <a:pt x="450" y="1274"/>
                      </a:cubicBezTo>
                      <a:cubicBezTo>
                        <a:pt x="410" y="1284"/>
                        <a:pt x="317" y="1208"/>
                        <a:pt x="272" y="1172"/>
                      </a:cubicBezTo>
                      <a:cubicBezTo>
                        <a:pt x="227" y="1136"/>
                        <a:pt x="199" y="1080"/>
                        <a:pt x="179" y="1055"/>
                      </a:cubicBezTo>
                    </a:path>
                  </a:pathLst>
                </a:custGeom>
                <a:noFill/>
                <a:ln cap="flat" cmpd="sng" w="5080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89" name="Google Shape;589;p26"/>
              <p:cNvGrpSpPr/>
              <p:nvPr/>
            </p:nvGrpSpPr>
            <p:grpSpPr>
              <a:xfrm rot="60000">
                <a:off x="2158" y="1374"/>
                <a:ext cx="158" cy="2154"/>
                <a:chOff x="2090" y="1269"/>
                <a:chExt cx="170" cy="2091"/>
              </a:xfrm>
            </p:grpSpPr>
            <p:sp>
              <p:nvSpPr>
                <p:cNvPr id="590" name="Google Shape;590;p26"/>
                <p:cNvSpPr/>
                <p:nvPr/>
              </p:nvSpPr>
              <p:spPr>
                <a:xfrm>
                  <a:off x="2144" y="1269"/>
                  <a:ext cx="116" cy="2091"/>
                </a:xfrm>
                <a:custGeom>
                  <a:rect b="b" l="l" r="r" t="t"/>
                  <a:pathLst>
                    <a:path extrusionOk="0" h="2091" w="116">
                      <a:moveTo>
                        <a:pt x="99" y="0"/>
                      </a:moveTo>
                      <a:lnTo>
                        <a:pt x="116" y="1307"/>
                      </a:lnTo>
                      <a:lnTo>
                        <a:pt x="116" y="1774"/>
                      </a:lnTo>
                      <a:lnTo>
                        <a:pt x="112" y="2016"/>
                      </a:lnTo>
                      <a:lnTo>
                        <a:pt x="107" y="2078"/>
                      </a:lnTo>
                      <a:lnTo>
                        <a:pt x="90" y="2091"/>
                      </a:lnTo>
                      <a:lnTo>
                        <a:pt x="0" y="2054"/>
                      </a:lnTo>
                    </a:path>
                  </a:pathLst>
                </a:custGeom>
                <a:noFill/>
                <a:ln cap="flat" cmpd="sng" w="50800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26"/>
                <p:cNvSpPr/>
                <p:nvPr/>
              </p:nvSpPr>
              <p:spPr>
                <a:xfrm>
                  <a:off x="2090" y="2364"/>
                  <a:ext cx="170" cy="994"/>
                </a:xfrm>
                <a:custGeom>
                  <a:rect b="b" l="l" r="r" t="t"/>
                  <a:pathLst>
                    <a:path extrusionOk="0" h="994" w="170">
                      <a:moveTo>
                        <a:pt x="170" y="0"/>
                      </a:moveTo>
                      <a:cubicBezTo>
                        <a:pt x="168" y="33"/>
                        <a:pt x="162" y="133"/>
                        <a:pt x="159" y="199"/>
                      </a:cubicBezTo>
                      <a:cubicBezTo>
                        <a:pt x="156" y="265"/>
                        <a:pt x="155" y="324"/>
                        <a:pt x="150" y="395"/>
                      </a:cubicBezTo>
                      <a:cubicBezTo>
                        <a:pt x="145" y="466"/>
                        <a:pt x="139" y="536"/>
                        <a:pt x="130" y="628"/>
                      </a:cubicBezTo>
                      <a:cubicBezTo>
                        <a:pt x="121" y="720"/>
                        <a:pt x="115" y="898"/>
                        <a:pt x="93" y="946"/>
                      </a:cubicBezTo>
                      <a:cubicBezTo>
                        <a:pt x="71" y="994"/>
                        <a:pt x="19" y="924"/>
                        <a:pt x="0" y="918"/>
                      </a:cubicBezTo>
                    </a:path>
                  </a:pathLst>
                </a:custGeom>
                <a:noFill/>
                <a:ln cap="flat" cmpd="sng" w="5080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92" name="Google Shape;592;p26"/>
            <p:cNvGrpSpPr/>
            <p:nvPr/>
          </p:nvGrpSpPr>
          <p:grpSpPr>
            <a:xfrm rot="-60000">
              <a:off x="4032" y="1776"/>
              <a:ext cx="608" cy="922"/>
              <a:chOff x="2994" y="1251"/>
              <a:chExt cx="1383" cy="2154"/>
            </a:xfrm>
          </p:grpSpPr>
          <p:cxnSp>
            <p:nvCxnSpPr>
              <p:cNvPr id="593" name="Google Shape;593;p26"/>
              <p:cNvCxnSpPr/>
              <p:nvPr/>
            </p:nvCxnSpPr>
            <p:spPr>
              <a:xfrm>
                <a:off x="3661" y="1649"/>
                <a:ext cx="0" cy="65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594" name="Google Shape;594;p26"/>
              <p:cNvSpPr/>
              <p:nvPr/>
            </p:nvSpPr>
            <p:spPr>
              <a:xfrm>
                <a:off x="3000" y="2373"/>
                <a:ext cx="529" cy="576"/>
              </a:xfrm>
              <a:custGeom>
                <a:rect b="b" l="l" r="r" t="t"/>
                <a:pathLst>
                  <a:path extrusionOk="0" h="652" w="864">
                    <a:moveTo>
                      <a:pt x="864" y="0"/>
                    </a:moveTo>
                    <a:cubicBezTo>
                      <a:pt x="816" y="63"/>
                      <a:pt x="697" y="284"/>
                      <a:pt x="601" y="376"/>
                    </a:cubicBezTo>
                    <a:cubicBezTo>
                      <a:pt x="505" y="468"/>
                      <a:pt x="388" y="505"/>
                      <a:pt x="288" y="551"/>
                    </a:cubicBezTo>
                    <a:cubicBezTo>
                      <a:pt x="188" y="597"/>
                      <a:pt x="60" y="631"/>
                      <a:pt x="0" y="652"/>
                    </a:cubicBezTo>
                  </a:path>
                </a:pathLst>
              </a:custGeom>
              <a:noFill/>
              <a:ln cap="flat" cmpd="sng" w="44450">
                <a:solidFill>
                  <a:srgbClr val="FFFF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95" name="Google Shape;595;p26"/>
              <p:cNvCxnSpPr/>
              <p:nvPr/>
            </p:nvCxnSpPr>
            <p:spPr>
              <a:xfrm>
                <a:off x="3650" y="1134"/>
                <a:ext cx="0" cy="780"/>
              </a:xfrm>
              <a:prstGeom prst="straightConnector1">
                <a:avLst/>
              </a:prstGeom>
              <a:noFill/>
              <a:ln cap="flat" cmpd="sng" w="444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596" name="Google Shape;596;p26"/>
              <p:cNvSpPr/>
              <p:nvPr/>
            </p:nvSpPr>
            <p:spPr>
              <a:xfrm>
                <a:off x="2994" y="1709"/>
                <a:ext cx="1274" cy="2"/>
              </a:xfrm>
              <a:custGeom>
                <a:rect b="b" l="l" r="r" t="t"/>
                <a:pathLst>
                  <a:path extrusionOk="0" h="2" w="1274">
                    <a:moveTo>
                      <a:pt x="1274" y="0"/>
                    </a:moveTo>
                    <a:lnTo>
                      <a:pt x="0" y="2"/>
                    </a:lnTo>
                  </a:path>
                </a:pathLst>
              </a:custGeom>
              <a:noFill/>
              <a:ln cap="flat" cmpd="sng" w="5715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26"/>
              <p:cNvSpPr/>
              <p:nvPr/>
            </p:nvSpPr>
            <p:spPr>
              <a:xfrm>
                <a:off x="3214" y="2196"/>
                <a:ext cx="826" cy="35"/>
              </a:xfrm>
              <a:custGeom>
                <a:rect b="b" l="l" r="r" t="t"/>
                <a:pathLst>
                  <a:path extrusionOk="0" h="35" w="826">
                    <a:moveTo>
                      <a:pt x="826" y="0"/>
                    </a:moveTo>
                    <a:lnTo>
                      <a:pt x="0" y="35"/>
                    </a:lnTo>
                  </a:path>
                </a:pathLst>
              </a:custGeom>
              <a:noFill/>
              <a:ln cap="flat" cmpd="sng" w="3810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6"/>
              <p:cNvSpPr/>
              <p:nvPr/>
            </p:nvSpPr>
            <p:spPr>
              <a:xfrm>
                <a:off x="4040" y="1705"/>
                <a:ext cx="142" cy="513"/>
              </a:xfrm>
              <a:custGeom>
                <a:rect b="b" l="l" r="r" t="t"/>
                <a:pathLst>
                  <a:path extrusionOk="0" h="513" w="142">
                    <a:moveTo>
                      <a:pt x="142" y="0"/>
                    </a:moveTo>
                    <a:lnTo>
                      <a:pt x="139" y="408"/>
                    </a:lnTo>
                    <a:lnTo>
                      <a:pt x="124" y="513"/>
                    </a:lnTo>
                    <a:lnTo>
                      <a:pt x="0" y="463"/>
                    </a:lnTo>
                  </a:path>
                </a:pathLst>
              </a:custGeom>
              <a:noFill/>
              <a:ln cap="flat" cmpd="sng" w="3810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6"/>
              <p:cNvSpPr/>
              <p:nvPr/>
            </p:nvSpPr>
            <p:spPr>
              <a:xfrm>
                <a:off x="3027" y="1706"/>
                <a:ext cx="176" cy="563"/>
              </a:xfrm>
              <a:custGeom>
                <a:rect b="b" l="l" r="r" t="t"/>
                <a:pathLst>
                  <a:path extrusionOk="0" h="563" w="176">
                    <a:moveTo>
                      <a:pt x="176" y="563"/>
                    </a:moveTo>
                    <a:lnTo>
                      <a:pt x="129" y="373"/>
                    </a:lnTo>
                    <a:lnTo>
                      <a:pt x="72" y="201"/>
                    </a:lnTo>
                    <a:lnTo>
                      <a:pt x="0" y="0"/>
                    </a:lnTo>
                  </a:path>
                </a:pathLst>
              </a:custGeom>
              <a:noFill/>
              <a:ln cap="flat" cmpd="sng" w="4445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00" name="Google Shape;600;p26"/>
              <p:cNvGrpSpPr/>
              <p:nvPr/>
            </p:nvGrpSpPr>
            <p:grpSpPr>
              <a:xfrm rot="-420000">
                <a:off x="3816" y="2331"/>
                <a:ext cx="520" cy="708"/>
                <a:chOff x="6583" y="2273"/>
                <a:chExt cx="841" cy="657"/>
              </a:xfrm>
            </p:grpSpPr>
            <p:sp>
              <p:nvSpPr>
                <p:cNvPr id="601" name="Google Shape;601;p26"/>
                <p:cNvSpPr/>
                <p:nvPr/>
              </p:nvSpPr>
              <p:spPr>
                <a:xfrm>
                  <a:off x="6602" y="2319"/>
                  <a:ext cx="804" cy="611"/>
                </a:xfrm>
                <a:custGeom>
                  <a:rect b="b" l="l" r="r" t="t"/>
                  <a:pathLst>
                    <a:path extrusionOk="0" h="611" w="804">
                      <a:moveTo>
                        <a:pt x="804" y="589"/>
                      </a:moveTo>
                      <a:cubicBezTo>
                        <a:pt x="736" y="584"/>
                        <a:pt x="511" y="611"/>
                        <a:pt x="402" y="561"/>
                      </a:cubicBezTo>
                      <a:cubicBezTo>
                        <a:pt x="293" y="511"/>
                        <a:pt x="216" y="383"/>
                        <a:pt x="149" y="290"/>
                      </a:cubicBezTo>
                      <a:cubicBezTo>
                        <a:pt x="82" y="197"/>
                        <a:pt x="31" y="60"/>
                        <a:pt x="0" y="0"/>
                      </a:cubicBezTo>
                    </a:path>
                  </a:pathLst>
                </a:custGeom>
                <a:noFill/>
                <a:ln cap="flat" cmpd="sng" w="6350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26"/>
                <p:cNvSpPr/>
                <p:nvPr/>
              </p:nvSpPr>
              <p:spPr>
                <a:xfrm>
                  <a:off x="6583" y="2273"/>
                  <a:ext cx="841" cy="579"/>
                </a:xfrm>
                <a:custGeom>
                  <a:rect b="b" l="l" r="r" t="t"/>
                  <a:pathLst>
                    <a:path extrusionOk="0" h="579" w="841">
                      <a:moveTo>
                        <a:pt x="841" y="579"/>
                      </a:moveTo>
                      <a:cubicBezTo>
                        <a:pt x="771" y="568"/>
                        <a:pt x="531" y="571"/>
                        <a:pt x="421" y="523"/>
                      </a:cubicBezTo>
                      <a:cubicBezTo>
                        <a:pt x="311" y="475"/>
                        <a:pt x="248" y="376"/>
                        <a:pt x="178" y="289"/>
                      </a:cubicBezTo>
                      <a:cubicBezTo>
                        <a:pt x="108" y="202"/>
                        <a:pt x="37" y="60"/>
                        <a:pt x="0" y="0"/>
                      </a:cubicBezTo>
                    </a:path>
                  </a:pathLst>
                </a:custGeom>
                <a:noFill/>
                <a:ln cap="flat" cmpd="sng" w="6350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03" name="Google Shape;603;p26"/>
              <p:cNvSpPr/>
              <p:nvPr/>
            </p:nvSpPr>
            <p:spPr>
              <a:xfrm>
                <a:off x="4060" y="1665"/>
                <a:ext cx="188" cy="604"/>
              </a:xfrm>
              <a:custGeom>
                <a:rect b="b" l="l" r="r" t="t"/>
                <a:pathLst>
                  <a:path extrusionOk="0" h="604" w="188">
                    <a:moveTo>
                      <a:pt x="188" y="0"/>
                    </a:moveTo>
                    <a:lnTo>
                      <a:pt x="160" y="408"/>
                    </a:lnTo>
                    <a:lnTo>
                      <a:pt x="139" y="604"/>
                    </a:lnTo>
                    <a:lnTo>
                      <a:pt x="0" y="518"/>
                    </a:lnTo>
                  </a:path>
                </a:pathLst>
              </a:custGeom>
              <a:noFill/>
              <a:ln cap="flat" cmpd="sng" w="3810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04" name="Google Shape;604;p26"/>
              <p:cNvGrpSpPr/>
              <p:nvPr/>
            </p:nvGrpSpPr>
            <p:grpSpPr>
              <a:xfrm>
                <a:off x="3474" y="1251"/>
                <a:ext cx="170" cy="2154"/>
                <a:chOff x="2090" y="1269"/>
                <a:chExt cx="170" cy="2091"/>
              </a:xfrm>
            </p:grpSpPr>
            <p:sp>
              <p:nvSpPr>
                <p:cNvPr id="605" name="Google Shape;605;p26"/>
                <p:cNvSpPr/>
                <p:nvPr/>
              </p:nvSpPr>
              <p:spPr>
                <a:xfrm>
                  <a:off x="2144" y="1269"/>
                  <a:ext cx="116" cy="2091"/>
                </a:xfrm>
                <a:custGeom>
                  <a:rect b="b" l="l" r="r" t="t"/>
                  <a:pathLst>
                    <a:path extrusionOk="0" h="2091" w="116">
                      <a:moveTo>
                        <a:pt x="99" y="0"/>
                      </a:moveTo>
                      <a:lnTo>
                        <a:pt x="116" y="1307"/>
                      </a:lnTo>
                      <a:lnTo>
                        <a:pt x="116" y="1774"/>
                      </a:lnTo>
                      <a:lnTo>
                        <a:pt x="112" y="2016"/>
                      </a:lnTo>
                      <a:lnTo>
                        <a:pt x="107" y="2078"/>
                      </a:lnTo>
                      <a:lnTo>
                        <a:pt x="90" y="2091"/>
                      </a:lnTo>
                      <a:lnTo>
                        <a:pt x="0" y="2054"/>
                      </a:lnTo>
                    </a:path>
                  </a:pathLst>
                </a:custGeom>
                <a:noFill/>
                <a:ln cap="flat" cmpd="sng" w="50800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" name="Google Shape;606;p26"/>
                <p:cNvSpPr/>
                <p:nvPr/>
              </p:nvSpPr>
              <p:spPr>
                <a:xfrm>
                  <a:off x="2090" y="2364"/>
                  <a:ext cx="170" cy="994"/>
                </a:xfrm>
                <a:custGeom>
                  <a:rect b="b" l="l" r="r" t="t"/>
                  <a:pathLst>
                    <a:path extrusionOk="0" h="994" w="170">
                      <a:moveTo>
                        <a:pt x="170" y="0"/>
                      </a:moveTo>
                      <a:cubicBezTo>
                        <a:pt x="168" y="33"/>
                        <a:pt x="162" y="133"/>
                        <a:pt x="159" y="199"/>
                      </a:cubicBezTo>
                      <a:cubicBezTo>
                        <a:pt x="156" y="265"/>
                        <a:pt x="155" y="324"/>
                        <a:pt x="150" y="395"/>
                      </a:cubicBezTo>
                      <a:cubicBezTo>
                        <a:pt x="145" y="466"/>
                        <a:pt x="139" y="536"/>
                        <a:pt x="130" y="628"/>
                      </a:cubicBezTo>
                      <a:cubicBezTo>
                        <a:pt x="121" y="720"/>
                        <a:pt x="115" y="898"/>
                        <a:pt x="93" y="946"/>
                      </a:cubicBezTo>
                      <a:cubicBezTo>
                        <a:pt x="71" y="994"/>
                        <a:pt x="19" y="924"/>
                        <a:pt x="0" y="918"/>
                      </a:cubicBezTo>
                    </a:path>
                  </a:pathLst>
                </a:custGeom>
                <a:noFill/>
                <a:ln cap="flat" cmpd="sng" w="5080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07" name="Google Shape;607;p26"/>
          <p:cNvSpPr txBox="1"/>
          <p:nvPr/>
        </p:nvSpPr>
        <p:spPr>
          <a:xfrm>
            <a:off x="1143000" y="1524000"/>
            <a:ext cx="70866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lối chơi chữ: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 </a:t>
            </a: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+    Bộ </a:t>
            </a: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=          Chũ </a:t>
            </a: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Trần</a:t>
            </a:r>
            <a:endParaRPr/>
          </a:p>
        </p:txBody>
      </p:sp>
      <p:sp>
        <p:nvSpPr>
          <p:cNvPr id="608" name="Google Shape;608;p26"/>
          <p:cNvSpPr txBox="1"/>
          <p:nvPr/>
        </p:nvSpPr>
        <p:spPr>
          <a:xfrm>
            <a:off x="2362200" y="533400"/>
            <a:ext cx="4648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6"/>
          <p:cNvSpPr txBox="1"/>
          <p:nvPr/>
        </p:nvSpPr>
        <p:spPr>
          <a:xfrm>
            <a:off x="2057400" y="0"/>
            <a:ext cx="4953000" cy="838200"/>
          </a:xfrm>
          <a:prstGeom prst="rect">
            <a:avLst/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HÀO KHÍ ĐÔNG A</a:t>
            </a:r>
            <a:endParaRPr/>
          </a:p>
        </p:txBody>
      </p:sp>
      <p:sp>
        <p:nvSpPr>
          <p:cNvPr id="610" name="Google Shape;610;p26"/>
          <p:cNvSpPr txBox="1"/>
          <p:nvPr/>
        </p:nvSpPr>
        <p:spPr>
          <a:xfrm>
            <a:off x="5181600" y="3657600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611" name="Google Shape;611;p26"/>
          <p:cNvSpPr txBox="1"/>
          <p:nvPr/>
        </p:nvSpPr>
        <p:spPr>
          <a:xfrm>
            <a:off x="3200400" y="3886200"/>
            <a:ext cx="609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6"/>
          <p:cNvSpPr txBox="1"/>
          <p:nvPr/>
        </p:nvSpPr>
        <p:spPr>
          <a:xfrm>
            <a:off x="3200400" y="3810000"/>
            <a:ext cx="533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613" name="Google Shape;613;p26"/>
          <p:cNvSpPr/>
          <p:nvPr/>
        </p:nvSpPr>
        <p:spPr>
          <a:xfrm>
            <a:off x="1752600" y="5562600"/>
            <a:ext cx="685800" cy="685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26"/>
          <p:cNvSpPr txBox="1"/>
          <p:nvPr/>
        </p:nvSpPr>
        <p:spPr>
          <a:xfrm>
            <a:off x="2819400" y="5410200"/>
            <a:ext cx="5029200" cy="9144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Hào khí thời Trần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7"/>
          <p:cNvSpPr txBox="1"/>
          <p:nvPr>
            <p:ph type="title"/>
          </p:nvPr>
        </p:nvSpPr>
        <p:spPr>
          <a:xfrm>
            <a:off x="0" y="0"/>
            <a:ext cx="4343400" cy="487362"/>
          </a:xfrm>
          <a:prstGeom prst="rect">
            <a:avLst/>
          </a:prstGeom>
          <a:noFill/>
          <a:ln cap="flat" cmpd="sng" w="9525">
            <a:solidFill>
              <a:srgbClr val="CCFF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Giặc Mông-Nguyên xâm lược</a:t>
            </a:r>
            <a:endParaRPr/>
          </a:p>
        </p:txBody>
      </p:sp>
      <p:pic>
        <p:nvPicPr>
          <p:cNvPr descr="http://www.vietlist.us/Images_history/45_mongco.jpg" id="620" name="Google Shape;620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2112"/>
            <a:ext cx="8991600" cy="646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487" y="179387"/>
            <a:ext cx="4532312" cy="4495800"/>
          </a:xfrm>
          <a:prstGeom prst="rect">
            <a:avLst/>
          </a:prstGeom>
          <a:noFill/>
          <a:ln>
            <a:noFill/>
          </a:ln>
          <a:effectLst>
            <a:outerShdw blurRad="63500">
              <a:schemeClr val="lt2">
                <a:alpha val="49803"/>
              </a:schemeClr>
            </a:outerShdw>
          </a:effectLst>
        </p:spPr>
      </p:pic>
      <p:sp>
        <p:nvSpPr>
          <p:cNvPr id="214" name="Google Shape;214;p3"/>
          <p:cNvSpPr/>
          <p:nvPr/>
        </p:nvSpPr>
        <p:spPr>
          <a:xfrm>
            <a:off x="5867400" y="609600"/>
            <a:ext cx="2714625" cy="10477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9525">
                  <a:solidFill>
                    <a:schemeClr val="l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3300"/>
                </a:solidFill>
                <a:latin typeface="Times New Roman"/>
              </a:rPr>
              <a:t>MẢNH GHÉP  NHÂN VẬT LỊCH SỬ </a:t>
            </a:r>
          </a:p>
        </p:txBody>
      </p:sp>
      <p:sp>
        <p:nvSpPr>
          <p:cNvPr id="215" name="Google Shape;215;p3"/>
          <p:cNvSpPr txBox="1"/>
          <p:nvPr/>
        </p:nvSpPr>
        <p:spPr>
          <a:xfrm>
            <a:off x="0" y="5029200"/>
            <a:ext cx="8458200" cy="182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“Vó ngựa Mông Cổ đến đâu thì ở đó cỏ không mọc được”.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biết quân giặc này đến xâm lược nước ta vào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triều đại thời nào?</a:t>
            </a:r>
            <a:endParaRPr/>
          </a:p>
        </p:txBody>
      </p:sp>
      <p:sp>
        <p:nvSpPr>
          <p:cNvPr descr="rose" id="216" name="Google Shape;216;p3"/>
          <p:cNvSpPr/>
          <p:nvPr/>
        </p:nvSpPr>
        <p:spPr>
          <a:xfrm>
            <a:off x="457200" y="5029200"/>
            <a:ext cx="7239000" cy="1371600"/>
          </a:xfrm>
          <a:prstGeom prst="flowChartAlternateProcess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Trần</a:t>
            </a:r>
            <a:endParaRPr/>
          </a:p>
        </p:txBody>
      </p:sp>
      <p:sp>
        <p:nvSpPr>
          <p:cNvPr id="217" name="Google Shape;217;p3"/>
          <p:cNvSpPr txBox="1"/>
          <p:nvPr/>
        </p:nvSpPr>
        <p:spPr>
          <a:xfrm>
            <a:off x="0" y="5029200"/>
            <a:ext cx="8915400" cy="1066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Vị vua nào từng ra lệnh cho nghỉ chầu 5 ngày để tưởng nhớ đến một võ tướng?</a:t>
            </a:r>
            <a:endParaRPr/>
          </a:p>
        </p:txBody>
      </p:sp>
      <p:sp>
        <p:nvSpPr>
          <p:cNvPr descr="rose" id="218" name="Google Shape;218;p3"/>
          <p:cNvSpPr/>
          <p:nvPr/>
        </p:nvSpPr>
        <p:spPr>
          <a:xfrm>
            <a:off x="381000" y="5029200"/>
            <a:ext cx="7239000" cy="1371600"/>
          </a:xfrm>
          <a:prstGeom prst="flowChartAlternateProcess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TRẦN MINH TÔNG</a:t>
            </a:r>
            <a:endParaRPr/>
          </a:p>
        </p:txBody>
      </p:sp>
      <p:sp>
        <p:nvSpPr>
          <p:cNvPr id="219" name="Google Shape;219;p3"/>
          <p:cNvSpPr txBox="1"/>
          <p:nvPr/>
        </p:nvSpPr>
        <p:spPr>
          <a:xfrm>
            <a:off x="0" y="5029200"/>
            <a:ext cx="8534400" cy="1219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 thời Trần, quân đội của ta ai cũng đều thích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xăm vào cánh tay 2 chữ:</a:t>
            </a:r>
            <a:endParaRPr/>
          </a:p>
        </p:txBody>
      </p:sp>
      <p:sp>
        <p:nvSpPr>
          <p:cNvPr descr="rose" id="220" name="Google Shape;220;p3"/>
          <p:cNvSpPr/>
          <p:nvPr/>
        </p:nvSpPr>
        <p:spPr>
          <a:xfrm>
            <a:off x="228600" y="5029200"/>
            <a:ext cx="7239000" cy="1371600"/>
          </a:xfrm>
          <a:prstGeom prst="flowChartAlternateProcess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 Thát.</a:t>
            </a:r>
            <a:endParaRPr/>
          </a:p>
        </p:txBody>
      </p:sp>
      <p:sp>
        <p:nvSpPr>
          <p:cNvPr id="221" name="Google Shape;221;p3"/>
          <p:cNvSpPr txBox="1"/>
          <p:nvPr/>
        </p:nvSpPr>
        <p:spPr>
          <a:xfrm>
            <a:off x="0" y="5029200"/>
            <a:ext cx="8458200" cy="1219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biết quân giặc nào sang nước ta xâm lược 3 lần?</a:t>
            </a:r>
            <a:endParaRPr/>
          </a:p>
        </p:txBody>
      </p:sp>
      <p:sp>
        <p:nvSpPr>
          <p:cNvPr descr="rose" id="222" name="Google Shape;222;p3"/>
          <p:cNvSpPr/>
          <p:nvPr/>
        </p:nvSpPr>
        <p:spPr>
          <a:xfrm>
            <a:off x="228600" y="5029200"/>
            <a:ext cx="5943600" cy="1371600"/>
          </a:xfrm>
          <a:prstGeom prst="flowChartAlternateProcess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Quân Nguyên-Mông</a:t>
            </a:r>
            <a:endParaRPr/>
          </a:p>
        </p:txBody>
      </p:sp>
      <p:sp>
        <p:nvSpPr>
          <p:cNvPr id="223" name="Google Shape;223;p3"/>
          <p:cNvSpPr/>
          <p:nvPr/>
        </p:nvSpPr>
        <p:spPr>
          <a:xfrm>
            <a:off x="1676400" y="4953000"/>
            <a:ext cx="6188075" cy="1600200"/>
          </a:xfrm>
          <a:prstGeom prst="horizontalScroll">
            <a:avLst>
              <a:gd fmla="val 12500" name="adj"/>
            </a:avLst>
          </a:prstGeom>
          <a:solidFill>
            <a:srgbClr val="FC2110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PHẦN THƯỞNG 10 Đ</a:t>
            </a:r>
            <a:endParaRPr/>
          </a:p>
        </p:txBody>
      </p:sp>
      <p:pic>
        <p:nvPicPr>
          <p:cNvPr descr="D:\ga dien tu\10\hopqua\11.jpg" id="224" name="Google Shape;2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62800" y="2590800"/>
            <a:ext cx="1300162" cy="130016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"/>
          <p:cNvSpPr/>
          <p:nvPr/>
        </p:nvSpPr>
        <p:spPr>
          <a:xfrm>
            <a:off x="8839200" y="0"/>
            <a:ext cx="304800" cy="30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7010400" y="3886200"/>
            <a:ext cx="1219200" cy="838200"/>
          </a:xfrm>
          <a:custGeom>
            <a:rect b="b" l="l" r="r" t="t"/>
            <a:pathLst>
              <a:path extrusionOk="0" h="838200" w="1219200">
                <a:moveTo>
                  <a:pt x="1" y="320163"/>
                </a:moveTo>
                <a:lnTo>
                  <a:pt x="465696" y="320165"/>
                </a:lnTo>
                <a:lnTo>
                  <a:pt x="609600" y="0"/>
                </a:lnTo>
                <a:lnTo>
                  <a:pt x="753504" y="320165"/>
                </a:lnTo>
                <a:lnTo>
                  <a:pt x="1219199" y="320163"/>
                </a:lnTo>
                <a:lnTo>
                  <a:pt x="842443" y="518034"/>
                </a:lnTo>
                <a:lnTo>
                  <a:pt x="986354" y="838197"/>
                </a:lnTo>
                <a:lnTo>
                  <a:pt x="609600" y="640323"/>
                </a:lnTo>
                <a:lnTo>
                  <a:pt x="232846" y="838197"/>
                </a:lnTo>
                <a:lnTo>
                  <a:pt x="376757" y="51803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1447800" y="5029200"/>
            <a:ext cx="6400800" cy="1828800"/>
          </a:xfrm>
          <a:prstGeom prst="horizontalScroll">
            <a:avLst>
              <a:gd fmla="val 12500" name="adj"/>
            </a:avLst>
          </a:prstGeom>
          <a:solidFill>
            <a:schemeClr val="dk2"/>
          </a:solidFill>
          <a:ln cap="flat" cmpd="sng" w="254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 LÀ NGÔI SAO KHÔNG MAY MẮN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 BẠN BỊ TRỪ 5 điểm</a:t>
            </a:r>
            <a:endParaRPr/>
          </a:p>
        </p:txBody>
      </p:sp>
      <p:pic>
        <p:nvPicPr>
          <p:cNvPr descr="download" id="228" name="Google Shape;22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152400"/>
            <a:ext cx="4648200" cy="4570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 (14)" id="229" name="Google Shape;22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44196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"/>
          <p:cNvSpPr/>
          <p:nvPr/>
        </p:nvSpPr>
        <p:spPr>
          <a:xfrm>
            <a:off x="8421" y="7220"/>
            <a:ext cx="1662545" cy="2272395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3333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231" name="Google Shape;231;p3"/>
          <p:cNvSpPr/>
          <p:nvPr/>
        </p:nvSpPr>
        <p:spPr>
          <a:xfrm>
            <a:off x="1680371" y="7722"/>
            <a:ext cx="1524000" cy="2271879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3333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32" name="Google Shape;232;p3"/>
          <p:cNvSpPr/>
          <p:nvPr/>
        </p:nvSpPr>
        <p:spPr>
          <a:xfrm>
            <a:off x="3204371" y="7722"/>
            <a:ext cx="1524000" cy="2271879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3333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33" name="Google Shape;233;p3"/>
          <p:cNvSpPr/>
          <p:nvPr/>
        </p:nvSpPr>
        <p:spPr>
          <a:xfrm>
            <a:off x="4365" y="2292350"/>
            <a:ext cx="1675140" cy="2367446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3333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34" name="Google Shape;234;p3"/>
          <p:cNvSpPr/>
          <p:nvPr/>
        </p:nvSpPr>
        <p:spPr>
          <a:xfrm>
            <a:off x="1680371" y="2292350"/>
            <a:ext cx="1524000" cy="2367446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3333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235" name="Google Shape;235;p3"/>
          <p:cNvSpPr/>
          <p:nvPr/>
        </p:nvSpPr>
        <p:spPr>
          <a:xfrm>
            <a:off x="3204371" y="2292350"/>
            <a:ext cx="1524000" cy="2367446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3333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8"/>
          <p:cNvSpPr txBox="1"/>
          <p:nvPr>
            <p:ph type="title"/>
          </p:nvPr>
        </p:nvSpPr>
        <p:spPr>
          <a:xfrm>
            <a:off x="0" y="-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Trận Vân Đồn của Trần Khánh Dư, quân ta thắng lớn</a:t>
            </a:r>
            <a:endParaRPr/>
          </a:p>
        </p:txBody>
      </p:sp>
      <p:pic>
        <p:nvPicPr>
          <p:cNvPr descr="47_vandon" id="626" name="Google Shape;626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3062"/>
            <a:ext cx="9144000" cy="6484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9"/>
          <p:cNvSpPr txBox="1"/>
          <p:nvPr>
            <p:ph type="title"/>
          </p:nvPr>
        </p:nvSpPr>
        <p:spPr>
          <a:xfrm>
            <a:off x="76200" y="0"/>
            <a:ext cx="8458200" cy="411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Trận Tây Kết-Hưng Đạo Vương chém đầu Toa Đô</a:t>
            </a:r>
            <a:endParaRPr/>
          </a:p>
        </p:txBody>
      </p:sp>
      <p:pic>
        <p:nvPicPr>
          <p:cNvPr descr="http://www.vietlist.us/Images_history/43_hdvuong.jpg" id="632" name="Google Shape;632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0"/>
          <p:cNvSpPr txBox="1"/>
          <p:nvPr>
            <p:ph type="title"/>
          </p:nvPr>
        </p:nvSpPr>
        <p:spPr>
          <a:xfrm>
            <a:off x="0" y="-228600"/>
            <a:ext cx="7772400" cy="944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Trận Vạn Kiếp-Hưng Đạo Vương cùng các tướng đại thắng</a:t>
            </a:r>
            <a:endParaRPr/>
          </a:p>
        </p:txBody>
      </p:sp>
      <p:pic>
        <p:nvPicPr>
          <p:cNvPr descr="http://www.vietlist.us/Images_history/44_thoathoan.jpg" id="638" name="Google Shape;638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8000"/>
            <a:ext cx="9144000" cy="63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1"/>
          <p:cNvSpPr txBox="1"/>
          <p:nvPr>
            <p:ph type="title"/>
          </p:nvPr>
        </p:nvSpPr>
        <p:spPr>
          <a:xfrm>
            <a:off x="0" y="-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Trận trên sông Bạch Đằng 1288</a:t>
            </a:r>
            <a:endParaRPr/>
          </a:p>
        </p:txBody>
      </p:sp>
      <p:sp>
        <p:nvSpPr>
          <p:cNvPr id="644" name="Google Shape;644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vietlist.us/Images_history/48_bachdang.jpg" id="645" name="Google Shape;64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0_ntmngoi" id="651" name="Google Shape;65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32"/>
          <p:cNvSpPr txBox="1"/>
          <p:nvPr/>
        </p:nvSpPr>
        <p:spPr>
          <a:xfrm>
            <a:off x="152400" y="2286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Kháng chiến thắng lợi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7" name="Google Shape;657;p33"/>
          <p:cNvCxnSpPr/>
          <p:nvPr/>
        </p:nvCxnSpPr>
        <p:spPr>
          <a:xfrm flipH="1">
            <a:off x="2743200" y="533400"/>
            <a:ext cx="46037" cy="6324600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58" name="Google Shape;658;p33"/>
          <p:cNvSpPr txBox="1"/>
          <p:nvPr/>
        </p:nvSpPr>
        <p:spPr>
          <a:xfrm>
            <a:off x="0" y="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LÒNG-PHẠM NGŨ LÃO</a:t>
            </a:r>
            <a:endParaRPr/>
          </a:p>
        </p:txBody>
      </p:sp>
      <p:cxnSp>
        <p:nvCxnSpPr>
          <p:cNvPr id="659" name="Google Shape;659;p33"/>
          <p:cNvCxnSpPr/>
          <p:nvPr/>
        </p:nvCxnSpPr>
        <p:spPr>
          <a:xfrm flipH="1">
            <a:off x="0" y="533400"/>
            <a:ext cx="9144000" cy="46037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60" name="Google Shape;660;p33"/>
          <p:cNvSpPr txBox="1"/>
          <p:nvPr/>
        </p:nvSpPr>
        <p:spPr>
          <a:xfrm>
            <a:off x="0" y="6858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3"/>
          <p:cNvSpPr txBox="1"/>
          <p:nvPr/>
        </p:nvSpPr>
        <p:spPr>
          <a:xfrm>
            <a:off x="0" y="641350"/>
            <a:ext cx="2871787" cy="173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Times New Roman"/>
              <a:buAutoNum type="romanUcPeriod"/>
            </a:pPr>
            <a:r>
              <a:rPr b="1" i="0" lang="en-US" sz="2000" u="sng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giả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phẩm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cảnh sáng tác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loại và bố cục</a:t>
            </a:r>
            <a:endParaRPr/>
          </a:p>
        </p:txBody>
      </p:sp>
      <p:sp>
        <p:nvSpPr>
          <p:cNvPr id="662" name="Google Shape;662;p33"/>
          <p:cNvSpPr txBox="1"/>
          <p:nvPr/>
        </p:nvSpPr>
        <p:spPr>
          <a:xfrm>
            <a:off x="0" y="2438400"/>
            <a:ext cx="29511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II. ĐỌC-HIỂU VĂN BẢN</a:t>
            </a:r>
            <a:endParaRPr/>
          </a:p>
        </p:txBody>
      </p:sp>
      <p:sp>
        <p:nvSpPr>
          <p:cNvPr id="663" name="Google Shape;663;p33"/>
          <p:cNvSpPr txBox="1"/>
          <p:nvPr/>
        </p:nvSpPr>
        <p:spPr>
          <a:xfrm>
            <a:off x="2687637" y="533400"/>
            <a:ext cx="6456362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  </a:t>
            </a: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Tâm sự người tráng</a:t>
            </a: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sĩ.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33"/>
          <p:cNvSpPr txBox="1"/>
          <p:nvPr/>
        </p:nvSpPr>
        <p:spPr>
          <a:xfrm>
            <a:off x="0" y="2895600"/>
            <a:ext cx="2667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1. Câu 1,2</a:t>
            </a:r>
            <a:r>
              <a:rPr b="0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Hình tượng người tráng sĩ</a:t>
            </a:r>
            <a:endParaRPr/>
          </a:p>
        </p:txBody>
      </p:sp>
      <p:sp>
        <p:nvSpPr>
          <p:cNvPr id="665" name="Google Shape;665;p33"/>
          <p:cNvSpPr txBox="1"/>
          <p:nvPr/>
        </p:nvSpPr>
        <p:spPr>
          <a:xfrm>
            <a:off x="0" y="3581400"/>
            <a:ext cx="29749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1: Hình ảnh người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tráng sĩ nhà Trần</a:t>
            </a:r>
            <a:endParaRPr/>
          </a:p>
        </p:txBody>
      </p:sp>
      <p:sp>
        <p:nvSpPr>
          <p:cNvPr id="666" name="Google Shape;666;p33"/>
          <p:cNvSpPr txBox="1"/>
          <p:nvPr/>
        </p:nvSpPr>
        <p:spPr>
          <a:xfrm>
            <a:off x="0" y="4114800"/>
            <a:ext cx="28638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Câu 2: Hình ảnh quân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nhà Trần.</a:t>
            </a:r>
            <a:endParaRPr/>
          </a:p>
        </p:txBody>
      </p:sp>
      <p:sp>
        <p:nvSpPr>
          <p:cNvPr id="667" name="Google Shape;667;p33"/>
          <p:cNvSpPr txBox="1"/>
          <p:nvPr/>
        </p:nvSpPr>
        <p:spPr>
          <a:xfrm>
            <a:off x="2687637" y="1066800"/>
            <a:ext cx="6456362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a. Câu 3: Chí nam nhi của người anh hùng.</a:t>
            </a:r>
            <a:endParaRPr b="1" i="0" sz="2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33"/>
          <p:cNvSpPr txBox="1"/>
          <p:nvPr/>
        </p:nvSpPr>
        <p:spPr>
          <a:xfrm>
            <a:off x="3200400" y="1600200"/>
            <a:ext cx="5486400" cy="14478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 nhi vị liễu </a:t>
            </a:r>
            <a:r>
              <a:rPr b="1" i="0" lang="en-US" sz="2400" u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công danh trái</a:t>
            </a: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3" name="Google Shape;673;p34"/>
          <p:cNvCxnSpPr/>
          <p:nvPr/>
        </p:nvCxnSpPr>
        <p:spPr>
          <a:xfrm flipH="1">
            <a:off x="2895600" y="533400"/>
            <a:ext cx="46037" cy="6324600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74" name="Google Shape;674;p34"/>
          <p:cNvSpPr txBox="1"/>
          <p:nvPr/>
        </p:nvSpPr>
        <p:spPr>
          <a:xfrm>
            <a:off x="0" y="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LÒNG-PHẠM NGŨ LÃO</a:t>
            </a:r>
            <a:endParaRPr/>
          </a:p>
        </p:txBody>
      </p:sp>
      <p:cxnSp>
        <p:nvCxnSpPr>
          <p:cNvPr id="675" name="Google Shape;675;p34"/>
          <p:cNvCxnSpPr/>
          <p:nvPr/>
        </p:nvCxnSpPr>
        <p:spPr>
          <a:xfrm flipH="1">
            <a:off x="0" y="533400"/>
            <a:ext cx="9144000" cy="46037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76" name="Google Shape;676;p34"/>
          <p:cNvSpPr txBox="1"/>
          <p:nvPr/>
        </p:nvSpPr>
        <p:spPr>
          <a:xfrm>
            <a:off x="0" y="6858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34"/>
          <p:cNvSpPr txBox="1"/>
          <p:nvPr/>
        </p:nvSpPr>
        <p:spPr>
          <a:xfrm>
            <a:off x="0" y="609600"/>
            <a:ext cx="2871787" cy="173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Times New Roman"/>
              <a:buAutoNum type="romanUcPeriod"/>
            </a:pPr>
            <a:r>
              <a:rPr b="1" i="0" lang="en-US" sz="2000" u="sng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giả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phẩm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cảnh sáng tác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loại và bố cục</a:t>
            </a:r>
            <a:endParaRPr/>
          </a:p>
        </p:txBody>
      </p:sp>
      <p:sp>
        <p:nvSpPr>
          <p:cNvPr id="678" name="Google Shape;678;p34"/>
          <p:cNvSpPr txBox="1"/>
          <p:nvPr/>
        </p:nvSpPr>
        <p:spPr>
          <a:xfrm>
            <a:off x="0" y="2438400"/>
            <a:ext cx="29511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II. ĐỌC-HIỂU VĂN BẢN</a:t>
            </a:r>
            <a:endParaRPr/>
          </a:p>
        </p:txBody>
      </p:sp>
      <p:sp>
        <p:nvSpPr>
          <p:cNvPr id="679" name="Google Shape;679;p34"/>
          <p:cNvSpPr txBox="1"/>
          <p:nvPr/>
        </p:nvSpPr>
        <p:spPr>
          <a:xfrm>
            <a:off x="2895600" y="609600"/>
            <a:ext cx="6456362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a. Câu 3: Chí nam nhi của người anh hùng.</a:t>
            </a:r>
            <a:endParaRPr b="1" i="0" sz="2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34"/>
          <p:cNvSpPr txBox="1"/>
          <p:nvPr/>
        </p:nvSpPr>
        <p:spPr>
          <a:xfrm>
            <a:off x="0" y="2895600"/>
            <a:ext cx="2667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1. Câu 1,2</a:t>
            </a:r>
            <a:r>
              <a:rPr b="0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Hình tượng người tráng sĩ</a:t>
            </a:r>
            <a:endParaRPr/>
          </a:p>
        </p:txBody>
      </p:sp>
      <p:sp>
        <p:nvSpPr>
          <p:cNvPr id="681" name="Google Shape;681;p34"/>
          <p:cNvSpPr txBox="1"/>
          <p:nvPr/>
        </p:nvSpPr>
        <p:spPr>
          <a:xfrm>
            <a:off x="0" y="3581400"/>
            <a:ext cx="29749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1: Hình ảnh người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tráng sĩ nhà Trần</a:t>
            </a:r>
            <a:endParaRPr/>
          </a:p>
        </p:txBody>
      </p:sp>
      <p:sp>
        <p:nvSpPr>
          <p:cNvPr id="682" name="Google Shape;682;p34"/>
          <p:cNvSpPr txBox="1"/>
          <p:nvPr/>
        </p:nvSpPr>
        <p:spPr>
          <a:xfrm>
            <a:off x="0" y="4114800"/>
            <a:ext cx="28638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Câu 2: Hình ảnh quân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nhà Trần.</a:t>
            </a:r>
            <a:endParaRPr/>
          </a:p>
        </p:txBody>
      </p:sp>
      <p:sp>
        <p:nvSpPr>
          <p:cNvPr id="683" name="Google Shape;683;p34"/>
          <p:cNvSpPr txBox="1"/>
          <p:nvPr/>
        </p:nvSpPr>
        <p:spPr>
          <a:xfrm>
            <a:off x="0" y="4724400"/>
            <a:ext cx="30130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 Câu 3,4: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Tâm sự người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tráng</a:t>
            </a: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sĩ.</a:t>
            </a:r>
            <a:endParaRPr/>
          </a:p>
        </p:txBody>
      </p:sp>
      <p:sp>
        <p:nvSpPr>
          <p:cNvPr id="684" name="Google Shape;684;p34"/>
          <p:cNvSpPr txBox="1"/>
          <p:nvPr/>
        </p:nvSpPr>
        <p:spPr>
          <a:xfrm>
            <a:off x="3657600" y="2895600"/>
            <a:ext cx="4800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4"/>
          <p:cNvSpPr txBox="1"/>
          <p:nvPr/>
        </p:nvSpPr>
        <p:spPr>
          <a:xfrm>
            <a:off x="3657600" y="2667000"/>
            <a:ext cx="4800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4"/>
          <p:cNvSpPr txBox="1"/>
          <p:nvPr/>
        </p:nvSpPr>
        <p:spPr>
          <a:xfrm>
            <a:off x="3200400" y="1676400"/>
            <a:ext cx="2286000" cy="406400"/>
          </a:xfrm>
          <a:prstGeom prst="rect">
            <a:avLst/>
          </a:prstGeom>
          <a:solidFill>
            <a:srgbClr val="66FF33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 DANH </a:t>
            </a:r>
            <a:endParaRPr/>
          </a:p>
        </p:txBody>
      </p:sp>
      <p:sp>
        <p:nvSpPr>
          <p:cNvPr id="687" name="Google Shape;687;p34"/>
          <p:cNvSpPr txBox="1"/>
          <p:nvPr/>
        </p:nvSpPr>
        <p:spPr>
          <a:xfrm>
            <a:off x="6629400" y="1524000"/>
            <a:ext cx="2209800" cy="711200"/>
          </a:xfrm>
          <a:prstGeom prst="rect">
            <a:avLst/>
          </a:prstGeom>
          <a:solidFill>
            <a:srgbClr val="66FF33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 DANH TRÁI</a:t>
            </a:r>
            <a:endParaRPr/>
          </a:p>
        </p:txBody>
      </p:sp>
      <p:cxnSp>
        <p:nvCxnSpPr>
          <p:cNvPr id="688" name="Google Shape;688;p34"/>
          <p:cNvCxnSpPr/>
          <p:nvPr/>
        </p:nvCxnSpPr>
        <p:spPr>
          <a:xfrm flipH="1">
            <a:off x="3429000" y="2133600"/>
            <a:ext cx="914400" cy="9906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689" name="Google Shape;689;p34"/>
          <p:cNvCxnSpPr/>
          <p:nvPr/>
        </p:nvCxnSpPr>
        <p:spPr>
          <a:xfrm>
            <a:off x="4343400" y="2133600"/>
            <a:ext cx="990600" cy="914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sp>
        <p:nvSpPr>
          <p:cNvPr id="690" name="Google Shape;690;p34"/>
          <p:cNvSpPr txBox="1"/>
          <p:nvPr/>
        </p:nvSpPr>
        <p:spPr>
          <a:xfrm>
            <a:off x="2819400" y="3124200"/>
            <a:ext cx="1600200" cy="466725"/>
          </a:xfrm>
          <a:prstGeom prst="rect">
            <a:avLst/>
          </a:prstGeom>
          <a:solidFill>
            <a:schemeClr val="folHlink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 công</a:t>
            </a:r>
            <a:endParaRPr/>
          </a:p>
        </p:txBody>
      </p:sp>
      <p:sp>
        <p:nvSpPr>
          <p:cNvPr id="691" name="Google Shape;691;p34"/>
          <p:cNvSpPr txBox="1"/>
          <p:nvPr/>
        </p:nvSpPr>
        <p:spPr>
          <a:xfrm>
            <a:off x="4572000" y="3124200"/>
            <a:ext cx="1600200" cy="466725"/>
          </a:xfrm>
          <a:prstGeom prst="rect">
            <a:avLst/>
          </a:prstGeom>
          <a:solidFill>
            <a:schemeClr val="folHlink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 danh</a:t>
            </a:r>
            <a:endParaRPr/>
          </a:p>
        </p:txBody>
      </p:sp>
      <p:cxnSp>
        <p:nvCxnSpPr>
          <p:cNvPr id="692" name="Google Shape;692;p34"/>
          <p:cNvCxnSpPr/>
          <p:nvPr/>
        </p:nvCxnSpPr>
        <p:spPr>
          <a:xfrm>
            <a:off x="7848600" y="2438400"/>
            <a:ext cx="0" cy="838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sp>
        <p:nvSpPr>
          <p:cNvPr id="693" name="Google Shape;693;p34"/>
          <p:cNvSpPr txBox="1"/>
          <p:nvPr/>
        </p:nvSpPr>
        <p:spPr>
          <a:xfrm>
            <a:off x="6934200" y="3276600"/>
            <a:ext cx="2209800" cy="466725"/>
          </a:xfrm>
          <a:prstGeom prst="rect">
            <a:avLst/>
          </a:prstGeom>
          <a:solidFill>
            <a:schemeClr val="folHlink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Nợ công danh</a:t>
            </a:r>
            <a:endParaRPr/>
          </a:p>
        </p:txBody>
      </p:sp>
      <p:cxnSp>
        <p:nvCxnSpPr>
          <p:cNvPr id="694" name="Google Shape;694;p34"/>
          <p:cNvCxnSpPr/>
          <p:nvPr/>
        </p:nvCxnSpPr>
        <p:spPr>
          <a:xfrm>
            <a:off x="3429000" y="3657600"/>
            <a:ext cx="838200" cy="7620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695" name="Google Shape;695;p34"/>
          <p:cNvCxnSpPr/>
          <p:nvPr/>
        </p:nvCxnSpPr>
        <p:spPr>
          <a:xfrm flipH="1">
            <a:off x="4419600" y="3733800"/>
            <a:ext cx="914400" cy="6096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sp>
        <p:nvSpPr>
          <p:cNvPr id="696" name="Google Shape;696;p34"/>
          <p:cNvSpPr txBox="1"/>
          <p:nvPr/>
        </p:nvSpPr>
        <p:spPr>
          <a:xfrm>
            <a:off x="3352800" y="4572000"/>
            <a:ext cx="2209800" cy="771525"/>
          </a:xfrm>
          <a:prstGeom prst="rect">
            <a:avLst/>
          </a:prstGeom>
          <a:solidFill>
            <a:srgbClr val="FF3399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Khát vọng lập công danh</a:t>
            </a:r>
            <a:endParaRPr/>
          </a:p>
        </p:txBody>
      </p:sp>
      <p:cxnSp>
        <p:nvCxnSpPr>
          <p:cNvPr id="697" name="Google Shape;697;p34"/>
          <p:cNvCxnSpPr/>
          <p:nvPr/>
        </p:nvCxnSpPr>
        <p:spPr>
          <a:xfrm>
            <a:off x="7848600" y="3886200"/>
            <a:ext cx="0" cy="685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sp>
        <p:nvSpPr>
          <p:cNvPr id="698" name="Google Shape;698;p34"/>
          <p:cNvSpPr txBox="1"/>
          <p:nvPr/>
        </p:nvSpPr>
        <p:spPr>
          <a:xfrm>
            <a:off x="6934200" y="4648200"/>
            <a:ext cx="2209800" cy="771525"/>
          </a:xfrm>
          <a:prstGeom prst="rect">
            <a:avLst/>
          </a:prstGeom>
          <a:solidFill>
            <a:srgbClr val="FF3399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Ý thức nghĩa vụ, trách nhiệm</a:t>
            </a:r>
            <a:endParaRPr/>
          </a:p>
        </p:txBody>
      </p:sp>
      <p:cxnSp>
        <p:nvCxnSpPr>
          <p:cNvPr id="699" name="Google Shape;699;p34"/>
          <p:cNvCxnSpPr/>
          <p:nvPr/>
        </p:nvCxnSpPr>
        <p:spPr>
          <a:xfrm>
            <a:off x="4191000" y="5334000"/>
            <a:ext cx="1828800" cy="7620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700" name="Google Shape;700;p34"/>
          <p:cNvCxnSpPr/>
          <p:nvPr/>
        </p:nvCxnSpPr>
        <p:spPr>
          <a:xfrm flipH="1">
            <a:off x="5943600" y="5486400"/>
            <a:ext cx="2133600" cy="533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sp>
        <p:nvSpPr>
          <p:cNvPr id="701" name="Google Shape;701;p34"/>
          <p:cNvSpPr/>
          <p:nvPr/>
        </p:nvSpPr>
        <p:spPr>
          <a:xfrm>
            <a:off x="4114800" y="5943600"/>
            <a:ext cx="4724400" cy="1066800"/>
          </a:xfrm>
          <a:prstGeom prst="flowChartPunchedTape">
            <a:avLst/>
          </a:prstGeom>
          <a:solidFill>
            <a:srgbClr val="66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Quyết tâm thực hiện trách nhiệm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 với đất nước</a:t>
            </a:r>
            <a:endParaRPr/>
          </a:p>
        </p:txBody>
      </p:sp>
      <p:sp>
        <p:nvSpPr>
          <p:cNvPr id="702" name="Google Shape;702;p34"/>
          <p:cNvSpPr/>
          <p:nvPr/>
        </p:nvSpPr>
        <p:spPr>
          <a:xfrm>
            <a:off x="2895600" y="5867400"/>
            <a:ext cx="533400" cy="685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036" id="707" name="Google Shape;70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88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d9GcShTzdCdRA-ObPdYuOhfZy6zEYpMLiIWJWUoISjY8ir5NzctS7wcw" id="708" name="Google Shape;70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2600" y="0"/>
            <a:ext cx="3505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q4 (7)" id="709" name="Google Shape;70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914400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35"/>
          <p:cNvSpPr txBox="1"/>
          <p:nvPr/>
        </p:nvSpPr>
        <p:spPr>
          <a:xfrm>
            <a:off x="1143000" y="2895600"/>
            <a:ext cx="4267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35"/>
          <p:cNvSpPr txBox="1"/>
          <p:nvPr/>
        </p:nvSpPr>
        <p:spPr>
          <a:xfrm>
            <a:off x="0" y="3505200"/>
            <a:ext cx="5562600" cy="1066800"/>
          </a:xfrm>
          <a:prstGeom prst="rect">
            <a:avLst/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Đã mang tiếng ở trong trời đất</a:t>
            </a:r>
            <a:br>
              <a:rPr b="0" i="0" lang="en-US" sz="3000" u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Phải có danh gì với núi sông.</a:t>
            </a: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036" id="716" name="Google Shape;71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88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q4 (7)" id="717" name="Google Shape;71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838200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36"/>
          <p:cNvSpPr txBox="1"/>
          <p:nvPr/>
        </p:nvSpPr>
        <p:spPr>
          <a:xfrm>
            <a:off x="1143000" y="2895600"/>
            <a:ext cx="4267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36"/>
          <p:cNvSpPr txBox="1"/>
          <p:nvPr/>
        </p:nvSpPr>
        <p:spPr>
          <a:xfrm>
            <a:off x="0" y="3505200"/>
            <a:ext cx="5562600" cy="1066800"/>
          </a:xfrm>
          <a:prstGeom prst="rect">
            <a:avLst/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Làm trai phải lạ ở trên đời</a:t>
            </a:r>
            <a:br>
              <a:rPr b="0" i="0" lang="en-US" sz="3000" u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Há để càn khôn tự chuyển dời.</a:t>
            </a:r>
            <a:endParaRPr/>
          </a:p>
        </p:txBody>
      </p:sp>
      <p:pic>
        <p:nvPicPr>
          <p:cNvPr descr="090731Phan-Boi-Chau-2" id="720" name="Google Shape;720;p36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2600" y="0"/>
            <a:ext cx="358140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37"/>
          <p:cNvCxnSpPr/>
          <p:nvPr/>
        </p:nvCxnSpPr>
        <p:spPr>
          <a:xfrm flipH="1">
            <a:off x="2895600" y="533400"/>
            <a:ext cx="46037" cy="6324600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26" name="Google Shape;726;p37"/>
          <p:cNvSpPr txBox="1"/>
          <p:nvPr/>
        </p:nvSpPr>
        <p:spPr>
          <a:xfrm>
            <a:off x="0" y="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LÒNG-PHẠM NGŨ LÃO</a:t>
            </a:r>
            <a:endParaRPr/>
          </a:p>
        </p:txBody>
      </p:sp>
      <p:cxnSp>
        <p:nvCxnSpPr>
          <p:cNvPr id="727" name="Google Shape;727;p37"/>
          <p:cNvCxnSpPr/>
          <p:nvPr/>
        </p:nvCxnSpPr>
        <p:spPr>
          <a:xfrm flipH="1">
            <a:off x="0" y="533400"/>
            <a:ext cx="9144000" cy="46037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28" name="Google Shape;728;p37"/>
          <p:cNvSpPr txBox="1"/>
          <p:nvPr/>
        </p:nvSpPr>
        <p:spPr>
          <a:xfrm>
            <a:off x="0" y="6858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7"/>
          <p:cNvSpPr txBox="1"/>
          <p:nvPr/>
        </p:nvSpPr>
        <p:spPr>
          <a:xfrm>
            <a:off x="0" y="609600"/>
            <a:ext cx="2871787" cy="173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Times New Roman"/>
              <a:buAutoNum type="romanUcPeriod"/>
            </a:pPr>
            <a:r>
              <a:rPr b="1" i="0" lang="en-US" sz="2000" u="sng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giả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phẩm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cảnh sáng tác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loại và bố cục</a:t>
            </a:r>
            <a:endParaRPr/>
          </a:p>
        </p:txBody>
      </p:sp>
      <p:sp>
        <p:nvSpPr>
          <p:cNvPr id="730" name="Google Shape;730;p37"/>
          <p:cNvSpPr txBox="1"/>
          <p:nvPr/>
        </p:nvSpPr>
        <p:spPr>
          <a:xfrm>
            <a:off x="0" y="2438400"/>
            <a:ext cx="29511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II. ĐỌC-HIỂU VĂN BẢN</a:t>
            </a:r>
            <a:endParaRPr/>
          </a:p>
        </p:txBody>
      </p:sp>
      <p:sp>
        <p:nvSpPr>
          <p:cNvPr id="731" name="Google Shape;731;p37"/>
          <p:cNvSpPr txBox="1"/>
          <p:nvPr/>
        </p:nvSpPr>
        <p:spPr>
          <a:xfrm>
            <a:off x="2895600" y="609600"/>
            <a:ext cx="6456362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b. Câu 4: Nỗi thẹn của tác giả</a:t>
            </a: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2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7"/>
          <p:cNvSpPr txBox="1"/>
          <p:nvPr/>
        </p:nvSpPr>
        <p:spPr>
          <a:xfrm>
            <a:off x="0" y="2895600"/>
            <a:ext cx="2667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1. Câu 1,2</a:t>
            </a:r>
            <a:r>
              <a:rPr b="0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Hình tượng người tráng sĩ</a:t>
            </a:r>
            <a:endParaRPr/>
          </a:p>
        </p:txBody>
      </p:sp>
      <p:sp>
        <p:nvSpPr>
          <p:cNvPr id="733" name="Google Shape;733;p37"/>
          <p:cNvSpPr txBox="1"/>
          <p:nvPr/>
        </p:nvSpPr>
        <p:spPr>
          <a:xfrm>
            <a:off x="0" y="3581400"/>
            <a:ext cx="29749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1: Hình ảnh người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tráng sĩ nhà Trần</a:t>
            </a:r>
            <a:endParaRPr/>
          </a:p>
        </p:txBody>
      </p:sp>
      <p:sp>
        <p:nvSpPr>
          <p:cNvPr id="734" name="Google Shape;734;p37"/>
          <p:cNvSpPr txBox="1"/>
          <p:nvPr/>
        </p:nvSpPr>
        <p:spPr>
          <a:xfrm>
            <a:off x="0" y="4114800"/>
            <a:ext cx="28638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Câu 2: Hình ảnh quân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nhà Trần.</a:t>
            </a:r>
            <a:endParaRPr/>
          </a:p>
        </p:txBody>
      </p:sp>
      <p:sp>
        <p:nvSpPr>
          <p:cNvPr id="735" name="Google Shape;735;p37"/>
          <p:cNvSpPr txBox="1"/>
          <p:nvPr/>
        </p:nvSpPr>
        <p:spPr>
          <a:xfrm>
            <a:off x="0" y="4724400"/>
            <a:ext cx="30130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 Câu 3,4: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Tâm sự người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tráng</a:t>
            </a: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sĩ.</a:t>
            </a:r>
            <a:endParaRPr/>
          </a:p>
        </p:txBody>
      </p:sp>
      <p:sp>
        <p:nvSpPr>
          <p:cNvPr id="736" name="Google Shape;736;p37"/>
          <p:cNvSpPr txBox="1"/>
          <p:nvPr/>
        </p:nvSpPr>
        <p:spPr>
          <a:xfrm>
            <a:off x="3200400" y="1066800"/>
            <a:ext cx="5562600" cy="8382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 thính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nhân gian thuyết Vũ hầu</a:t>
            </a:r>
            <a:endParaRPr/>
          </a:p>
        </p:txBody>
      </p:sp>
      <p:sp>
        <p:nvSpPr>
          <p:cNvPr id="737" name="Google Shape;737;p37"/>
          <p:cNvSpPr txBox="1"/>
          <p:nvPr/>
        </p:nvSpPr>
        <p:spPr>
          <a:xfrm>
            <a:off x="3657600" y="2895600"/>
            <a:ext cx="4800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37"/>
          <p:cNvSpPr txBox="1"/>
          <p:nvPr/>
        </p:nvSpPr>
        <p:spPr>
          <a:xfrm>
            <a:off x="3657600" y="2667000"/>
            <a:ext cx="4800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37"/>
          <p:cNvSpPr txBox="1"/>
          <p:nvPr/>
        </p:nvSpPr>
        <p:spPr>
          <a:xfrm>
            <a:off x="0" y="5334000"/>
            <a:ext cx="29654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a.Câu 3: Chí nam nhi của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người anh hùng.</a:t>
            </a:r>
            <a:endParaRPr/>
          </a:p>
        </p:txBody>
      </p:sp>
      <p:pic>
        <p:nvPicPr>
          <p:cNvPr descr="gia-cat-luong-khong-minh[1]" id="740" name="Google Shape;74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1905000"/>
            <a:ext cx="61722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37"/>
          <p:cNvSpPr txBox="1"/>
          <p:nvPr/>
        </p:nvSpPr>
        <p:spPr>
          <a:xfrm>
            <a:off x="3276600" y="5334000"/>
            <a:ext cx="55626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b="0" i="0" lang="en-US" sz="4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Vũ hầu</a:t>
            </a:r>
            <a:endParaRPr/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7430e04581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487" y="179387"/>
            <a:ext cx="4532312" cy="4495801"/>
          </a:xfrm>
          <a:prstGeom prst="rect">
            <a:avLst/>
          </a:prstGeom>
          <a:noFill/>
          <a:ln>
            <a:noFill/>
          </a:ln>
          <a:effectLst>
            <a:outerShdw blurRad="63500">
              <a:schemeClr val="lt2">
                <a:alpha val="49800"/>
              </a:schemeClr>
            </a:outerShdw>
          </a:effectLst>
        </p:spPr>
      </p:pic>
      <p:sp>
        <p:nvSpPr>
          <p:cNvPr id="241" name="Google Shape;241;g7430e04581_0_26"/>
          <p:cNvSpPr/>
          <p:nvPr/>
        </p:nvSpPr>
        <p:spPr>
          <a:xfrm>
            <a:off x="5867400" y="609600"/>
            <a:ext cx="2714615" cy="10477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9525">
                  <a:solidFill>
                    <a:schemeClr val="l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3300"/>
                </a:solidFill>
                <a:latin typeface="Times New Roman"/>
              </a:rPr>
              <a:t>MẢNH GHÉP  NHÂN VẬT LỊCH SỬ </a:t>
            </a:r>
          </a:p>
        </p:txBody>
      </p:sp>
      <p:sp>
        <p:nvSpPr>
          <p:cNvPr id="242" name="Google Shape;242;g7430e04581_0_26"/>
          <p:cNvSpPr txBox="1"/>
          <p:nvPr/>
        </p:nvSpPr>
        <p:spPr>
          <a:xfrm>
            <a:off x="0" y="5029200"/>
            <a:ext cx="8458200" cy="182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“Vó ngựa Mông Cổ đến đâu thì ở đó cỏ không mọc được”.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biết quân giặc này đến xâm lược nước ta vào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triều đại thời nào?</a:t>
            </a:r>
            <a:endParaRPr/>
          </a:p>
        </p:txBody>
      </p:sp>
      <p:sp>
        <p:nvSpPr>
          <p:cNvPr descr="rose" id="243" name="Google Shape;243;g7430e04581_0_26"/>
          <p:cNvSpPr/>
          <p:nvPr/>
        </p:nvSpPr>
        <p:spPr>
          <a:xfrm>
            <a:off x="457200" y="5029200"/>
            <a:ext cx="7239000" cy="1371600"/>
          </a:xfrm>
          <a:prstGeom prst="flowChartAlternateProcess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Trần</a:t>
            </a:r>
            <a:endParaRPr/>
          </a:p>
        </p:txBody>
      </p:sp>
      <p:sp>
        <p:nvSpPr>
          <p:cNvPr id="244" name="Google Shape;244;g7430e04581_0_26"/>
          <p:cNvSpPr txBox="1"/>
          <p:nvPr/>
        </p:nvSpPr>
        <p:spPr>
          <a:xfrm>
            <a:off x="0" y="5029200"/>
            <a:ext cx="8915400" cy="1066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Vị vua nào từng ra lệnh cho nghỉ chầu 5 ngày để tưởng nhớ đến một võ tướng?</a:t>
            </a:r>
            <a:endParaRPr/>
          </a:p>
        </p:txBody>
      </p:sp>
      <p:sp>
        <p:nvSpPr>
          <p:cNvPr descr="rose" id="245" name="Google Shape;245;g7430e04581_0_26"/>
          <p:cNvSpPr/>
          <p:nvPr/>
        </p:nvSpPr>
        <p:spPr>
          <a:xfrm>
            <a:off x="381000" y="5029200"/>
            <a:ext cx="7239000" cy="1371600"/>
          </a:xfrm>
          <a:prstGeom prst="flowChartAlternateProcess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TRẦN MINH TÔNG</a:t>
            </a:r>
            <a:endParaRPr/>
          </a:p>
        </p:txBody>
      </p:sp>
      <p:sp>
        <p:nvSpPr>
          <p:cNvPr id="246" name="Google Shape;246;g7430e04581_0_26"/>
          <p:cNvSpPr txBox="1"/>
          <p:nvPr/>
        </p:nvSpPr>
        <p:spPr>
          <a:xfrm>
            <a:off x="0" y="5029200"/>
            <a:ext cx="8534400" cy="1219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 thời Trần, quân đội của ta ai cũng đều thích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xăm vào cánh tay 2 chữ:</a:t>
            </a:r>
            <a:endParaRPr/>
          </a:p>
        </p:txBody>
      </p:sp>
      <p:sp>
        <p:nvSpPr>
          <p:cNvPr descr="rose" id="247" name="Google Shape;247;g7430e04581_0_26"/>
          <p:cNvSpPr/>
          <p:nvPr/>
        </p:nvSpPr>
        <p:spPr>
          <a:xfrm>
            <a:off x="228600" y="5029200"/>
            <a:ext cx="7239000" cy="1371600"/>
          </a:xfrm>
          <a:prstGeom prst="flowChartAlternateProcess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 Thát.</a:t>
            </a:r>
            <a:endParaRPr/>
          </a:p>
        </p:txBody>
      </p:sp>
      <p:sp>
        <p:nvSpPr>
          <p:cNvPr id="248" name="Google Shape;248;g7430e04581_0_26"/>
          <p:cNvSpPr txBox="1"/>
          <p:nvPr/>
        </p:nvSpPr>
        <p:spPr>
          <a:xfrm>
            <a:off x="0" y="5029200"/>
            <a:ext cx="8458200" cy="1219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biết quân giặc nào sang nước ta xâm lược 3 lần?</a:t>
            </a:r>
            <a:endParaRPr/>
          </a:p>
        </p:txBody>
      </p:sp>
      <p:sp>
        <p:nvSpPr>
          <p:cNvPr descr="rose" id="249" name="Google Shape;249;g7430e04581_0_26"/>
          <p:cNvSpPr/>
          <p:nvPr/>
        </p:nvSpPr>
        <p:spPr>
          <a:xfrm>
            <a:off x="228600" y="5029200"/>
            <a:ext cx="5943600" cy="1371600"/>
          </a:xfrm>
          <a:prstGeom prst="flowChartAlternateProcess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Quân Nguyên-Mông</a:t>
            </a:r>
            <a:endParaRPr/>
          </a:p>
        </p:txBody>
      </p:sp>
      <p:sp>
        <p:nvSpPr>
          <p:cNvPr id="250" name="Google Shape;250;g7430e04581_0_26"/>
          <p:cNvSpPr/>
          <p:nvPr/>
        </p:nvSpPr>
        <p:spPr>
          <a:xfrm>
            <a:off x="1676400" y="4953000"/>
            <a:ext cx="6188100" cy="1600200"/>
          </a:xfrm>
          <a:prstGeom prst="horizontalScroll">
            <a:avLst>
              <a:gd fmla="val 12500" name="adj"/>
            </a:avLst>
          </a:prstGeom>
          <a:solidFill>
            <a:srgbClr val="FC2110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PHẦN THƯỞNG 10 Đ</a:t>
            </a:r>
            <a:endParaRPr/>
          </a:p>
        </p:txBody>
      </p:sp>
      <p:pic>
        <p:nvPicPr>
          <p:cNvPr descr="D:\ga dien tu\10\hopqua\11.jpg" id="251" name="Google Shape;251;g7430e04581_0_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62800" y="2590800"/>
            <a:ext cx="1300162" cy="130016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7430e04581_0_26"/>
          <p:cNvSpPr/>
          <p:nvPr/>
        </p:nvSpPr>
        <p:spPr>
          <a:xfrm>
            <a:off x="8839200" y="0"/>
            <a:ext cx="304800" cy="30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7430e04581_0_26"/>
          <p:cNvSpPr/>
          <p:nvPr/>
        </p:nvSpPr>
        <p:spPr>
          <a:xfrm>
            <a:off x="7010400" y="3886200"/>
            <a:ext cx="1219200" cy="838200"/>
          </a:xfrm>
          <a:custGeom>
            <a:rect b="b" l="l" r="r" t="t"/>
            <a:pathLst>
              <a:path extrusionOk="0" h="838200" w="1219200">
                <a:moveTo>
                  <a:pt x="1" y="320163"/>
                </a:moveTo>
                <a:lnTo>
                  <a:pt x="465696" y="320165"/>
                </a:lnTo>
                <a:lnTo>
                  <a:pt x="609600" y="0"/>
                </a:lnTo>
                <a:lnTo>
                  <a:pt x="753504" y="320165"/>
                </a:lnTo>
                <a:lnTo>
                  <a:pt x="1219199" y="320163"/>
                </a:lnTo>
                <a:lnTo>
                  <a:pt x="842443" y="518034"/>
                </a:lnTo>
                <a:lnTo>
                  <a:pt x="986354" y="838197"/>
                </a:lnTo>
                <a:lnTo>
                  <a:pt x="609600" y="640323"/>
                </a:lnTo>
                <a:lnTo>
                  <a:pt x="232846" y="838197"/>
                </a:lnTo>
                <a:lnTo>
                  <a:pt x="376757" y="51803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7430e04581_0_26"/>
          <p:cNvSpPr/>
          <p:nvPr/>
        </p:nvSpPr>
        <p:spPr>
          <a:xfrm>
            <a:off x="1447800" y="5029200"/>
            <a:ext cx="6400800" cy="1828800"/>
          </a:xfrm>
          <a:prstGeom prst="horizontalScroll">
            <a:avLst>
              <a:gd fmla="val 12500" name="adj"/>
            </a:avLst>
          </a:prstGeom>
          <a:solidFill>
            <a:schemeClr val="dk2"/>
          </a:solidFill>
          <a:ln cap="flat" cmpd="sng" w="254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 LÀ NGÔI SAO KHÔNG MAY MẮN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 BẠN BỊ TRỪ 5 điểm</a:t>
            </a:r>
            <a:endParaRPr/>
          </a:p>
        </p:txBody>
      </p:sp>
      <p:pic>
        <p:nvPicPr>
          <p:cNvPr descr="download" id="255" name="Google Shape;255;g7430e04581_0_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152400"/>
            <a:ext cx="4648200" cy="4570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 (14)" id="256" name="Google Shape;256;g7430e04581_0_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44196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7430e04581_0_26"/>
          <p:cNvSpPr/>
          <p:nvPr/>
        </p:nvSpPr>
        <p:spPr>
          <a:xfrm>
            <a:off x="8421" y="7220"/>
            <a:ext cx="1662600" cy="22725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3333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258" name="Google Shape;258;g7430e04581_0_26"/>
          <p:cNvSpPr/>
          <p:nvPr/>
        </p:nvSpPr>
        <p:spPr>
          <a:xfrm>
            <a:off x="1680371" y="7722"/>
            <a:ext cx="1524000" cy="22719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3333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59" name="Google Shape;259;g7430e04581_0_26"/>
          <p:cNvSpPr/>
          <p:nvPr/>
        </p:nvSpPr>
        <p:spPr>
          <a:xfrm>
            <a:off x="3204371" y="7722"/>
            <a:ext cx="1524000" cy="22719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3333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60" name="Google Shape;260;g7430e04581_0_26"/>
          <p:cNvSpPr/>
          <p:nvPr/>
        </p:nvSpPr>
        <p:spPr>
          <a:xfrm>
            <a:off x="4365" y="2292350"/>
            <a:ext cx="1675200" cy="23673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3333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61" name="Google Shape;261;g7430e04581_0_26"/>
          <p:cNvSpPr/>
          <p:nvPr/>
        </p:nvSpPr>
        <p:spPr>
          <a:xfrm>
            <a:off x="1680371" y="2292350"/>
            <a:ext cx="1524000" cy="23673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3333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262" name="Google Shape;262;g7430e04581_0_26"/>
          <p:cNvSpPr/>
          <p:nvPr/>
        </p:nvSpPr>
        <p:spPr>
          <a:xfrm>
            <a:off x="3204371" y="2292350"/>
            <a:ext cx="1524000" cy="23673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3333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8"/>
          <p:cNvSpPr txBox="1"/>
          <p:nvPr/>
        </p:nvSpPr>
        <p:spPr>
          <a:xfrm>
            <a:off x="3200400" y="260350"/>
            <a:ext cx="3429000" cy="1081087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Nçi thÑn</a:t>
            </a:r>
            <a:endParaRPr/>
          </a:p>
        </p:txBody>
      </p:sp>
      <p:sp>
        <p:nvSpPr>
          <p:cNvPr id="747" name="Google Shape;747;p38"/>
          <p:cNvSpPr/>
          <p:nvPr/>
        </p:nvSpPr>
        <p:spPr>
          <a:xfrm>
            <a:off x="34925" y="2060575"/>
            <a:ext cx="3165475" cy="1368425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chưa bằng </a:t>
            </a:r>
            <a:r>
              <a:rPr b="0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Vũ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hầu</a:t>
            </a:r>
            <a:endParaRPr/>
          </a:p>
        </p:txBody>
      </p:sp>
      <p:sp>
        <p:nvSpPr>
          <p:cNvPr id="748" name="Google Shape;748;p38"/>
          <p:cNvSpPr/>
          <p:nvPr/>
        </p:nvSpPr>
        <p:spPr>
          <a:xfrm>
            <a:off x="6215062" y="2060575"/>
            <a:ext cx="2714625" cy="1444625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Vì chưa trả xong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nợ nước</a:t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49" name="Google Shape;749;p38"/>
          <p:cNvCxnSpPr/>
          <p:nvPr/>
        </p:nvCxnSpPr>
        <p:spPr>
          <a:xfrm flipH="1">
            <a:off x="2133600" y="1371600"/>
            <a:ext cx="2590800" cy="71913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50" name="Google Shape;750;p38"/>
          <p:cNvCxnSpPr/>
          <p:nvPr/>
        </p:nvCxnSpPr>
        <p:spPr>
          <a:xfrm>
            <a:off x="4859337" y="1341437"/>
            <a:ext cx="2520950" cy="71913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51" name="Google Shape;751;p38"/>
          <p:cNvSpPr/>
          <p:nvPr/>
        </p:nvSpPr>
        <p:spPr>
          <a:xfrm>
            <a:off x="0" y="6172200"/>
            <a:ext cx="720725" cy="2159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" name="Google Shape;752;p38"/>
          <p:cNvCxnSpPr/>
          <p:nvPr/>
        </p:nvCxnSpPr>
        <p:spPr>
          <a:xfrm>
            <a:off x="1371600" y="3429000"/>
            <a:ext cx="0" cy="71913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53" name="Google Shape;753;p38"/>
          <p:cNvCxnSpPr/>
          <p:nvPr/>
        </p:nvCxnSpPr>
        <p:spPr>
          <a:xfrm>
            <a:off x="7620000" y="3505200"/>
            <a:ext cx="0" cy="71913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54" name="Google Shape;754;p38"/>
          <p:cNvSpPr txBox="1"/>
          <p:nvPr/>
        </p:nvSpPr>
        <p:spPr>
          <a:xfrm>
            <a:off x="152400" y="4191000"/>
            <a:ext cx="2438400" cy="990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Khiêm nhường</a:t>
            </a:r>
            <a:endParaRPr/>
          </a:p>
        </p:txBody>
      </p:sp>
      <p:sp>
        <p:nvSpPr>
          <p:cNvPr id="755" name="Google Shape;755;p38"/>
          <p:cNvSpPr txBox="1"/>
          <p:nvPr/>
        </p:nvSpPr>
        <p:spPr>
          <a:xfrm>
            <a:off x="6400800" y="4267200"/>
            <a:ext cx="2286000" cy="1066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Khát vọng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phụng sự</a:t>
            </a:r>
            <a:endParaRPr/>
          </a:p>
        </p:txBody>
      </p:sp>
      <p:sp>
        <p:nvSpPr>
          <p:cNvPr id="756" name="Google Shape;756;p38"/>
          <p:cNvSpPr txBox="1"/>
          <p:nvPr/>
        </p:nvSpPr>
        <p:spPr>
          <a:xfrm>
            <a:off x="1143000" y="5715000"/>
            <a:ext cx="7239000" cy="1143000"/>
          </a:xfrm>
          <a:prstGeom prst="rect">
            <a:avLst/>
          </a:prstGeom>
          <a:noFill/>
          <a:ln cap="flat" cmpd="tri" w="7620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0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“ThÑn” mang ý nghÜa tÝch cùc, nó thể hiện nh©n c¸ch cao ®Ñp cña con ng­êi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7" name="Google Shape;757;p38"/>
          <p:cNvCxnSpPr/>
          <p:nvPr/>
        </p:nvCxnSpPr>
        <p:spPr>
          <a:xfrm>
            <a:off x="1219200" y="5181600"/>
            <a:ext cx="1295400" cy="5334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58" name="Google Shape;758;p38"/>
          <p:cNvCxnSpPr/>
          <p:nvPr/>
        </p:nvCxnSpPr>
        <p:spPr>
          <a:xfrm flipH="1">
            <a:off x="6019800" y="5410200"/>
            <a:ext cx="1600200" cy="3048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3" name="Google Shape;763;p39"/>
          <p:cNvCxnSpPr/>
          <p:nvPr/>
        </p:nvCxnSpPr>
        <p:spPr>
          <a:xfrm flipH="1">
            <a:off x="2743200" y="533400"/>
            <a:ext cx="46037" cy="6324600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64" name="Google Shape;764;p39"/>
          <p:cNvSpPr txBox="1"/>
          <p:nvPr/>
        </p:nvSpPr>
        <p:spPr>
          <a:xfrm>
            <a:off x="0" y="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LÒNG-PHẠM NGŨ LÃO</a:t>
            </a:r>
            <a:endParaRPr/>
          </a:p>
        </p:txBody>
      </p:sp>
      <p:cxnSp>
        <p:nvCxnSpPr>
          <p:cNvPr id="765" name="Google Shape;765;p39"/>
          <p:cNvCxnSpPr/>
          <p:nvPr/>
        </p:nvCxnSpPr>
        <p:spPr>
          <a:xfrm flipH="1">
            <a:off x="0" y="533400"/>
            <a:ext cx="9144000" cy="46037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66" name="Google Shape;766;p39"/>
          <p:cNvSpPr txBox="1"/>
          <p:nvPr/>
        </p:nvSpPr>
        <p:spPr>
          <a:xfrm>
            <a:off x="0" y="6858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39"/>
          <p:cNvSpPr txBox="1"/>
          <p:nvPr/>
        </p:nvSpPr>
        <p:spPr>
          <a:xfrm>
            <a:off x="0" y="641350"/>
            <a:ext cx="2871787" cy="173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Times New Roman"/>
              <a:buAutoNum type="romanUcPeriod"/>
            </a:pPr>
            <a:r>
              <a:rPr b="1" i="0" lang="en-US" sz="2000" u="sng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giả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phẩm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cảnh sáng tác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loại và bố cục</a:t>
            </a:r>
            <a:endParaRPr/>
          </a:p>
        </p:txBody>
      </p:sp>
      <p:sp>
        <p:nvSpPr>
          <p:cNvPr id="768" name="Google Shape;768;p39"/>
          <p:cNvSpPr txBox="1"/>
          <p:nvPr/>
        </p:nvSpPr>
        <p:spPr>
          <a:xfrm>
            <a:off x="0" y="2438400"/>
            <a:ext cx="29511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II. ĐỌC-HIỂU VĂN BẢN</a:t>
            </a:r>
            <a:endParaRPr/>
          </a:p>
        </p:txBody>
      </p:sp>
      <p:sp>
        <p:nvSpPr>
          <p:cNvPr id="769" name="Google Shape;769;p39"/>
          <p:cNvSpPr txBox="1"/>
          <p:nvPr/>
        </p:nvSpPr>
        <p:spPr>
          <a:xfrm>
            <a:off x="2687637" y="533400"/>
            <a:ext cx="6456362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 Câu 3,4: </a:t>
            </a: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Tâm sự người tráng</a:t>
            </a: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sĩ.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39"/>
          <p:cNvSpPr txBox="1"/>
          <p:nvPr/>
        </p:nvSpPr>
        <p:spPr>
          <a:xfrm>
            <a:off x="0" y="2895600"/>
            <a:ext cx="2667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1. Câu 1,2</a:t>
            </a:r>
            <a:r>
              <a:rPr b="0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Hình tượng người tráng sĩ</a:t>
            </a:r>
            <a:endParaRPr/>
          </a:p>
        </p:txBody>
      </p:sp>
      <p:sp>
        <p:nvSpPr>
          <p:cNvPr id="771" name="Google Shape;771;p39"/>
          <p:cNvSpPr txBox="1"/>
          <p:nvPr/>
        </p:nvSpPr>
        <p:spPr>
          <a:xfrm>
            <a:off x="0" y="3581400"/>
            <a:ext cx="29749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1: Hình ảnh người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tráng sĩ nhà Trần</a:t>
            </a:r>
            <a:endParaRPr/>
          </a:p>
        </p:txBody>
      </p:sp>
      <p:sp>
        <p:nvSpPr>
          <p:cNvPr id="772" name="Google Shape;772;p39"/>
          <p:cNvSpPr txBox="1"/>
          <p:nvPr/>
        </p:nvSpPr>
        <p:spPr>
          <a:xfrm>
            <a:off x="0" y="4114800"/>
            <a:ext cx="28638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Câu 2: Hình ảnh quân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nhà Trần.</a:t>
            </a:r>
            <a:endParaRPr/>
          </a:p>
        </p:txBody>
      </p:sp>
      <p:pic>
        <p:nvPicPr>
          <p:cNvPr descr="images (1)" id="773" name="Google Shape;77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3733800"/>
            <a:ext cx="43434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39"/>
          <p:cNvSpPr/>
          <p:nvPr/>
        </p:nvSpPr>
        <p:spPr>
          <a:xfrm>
            <a:off x="2971800" y="1524000"/>
            <a:ext cx="533400" cy="685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39"/>
          <p:cNvSpPr txBox="1"/>
          <p:nvPr/>
        </p:nvSpPr>
        <p:spPr>
          <a:xfrm>
            <a:off x="3733800" y="1676400"/>
            <a:ext cx="5410200" cy="650875"/>
          </a:xfrm>
          <a:prstGeom prst="rect">
            <a:avLst/>
          </a:prstGeom>
          <a:solidFill>
            <a:srgbClr val="FF3399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Khát vọng lập công danh</a:t>
            </a:r>
            <a:endParaRPr/>
          </a:p>
        </p:txBody>
      </p:sp>
      <p:sp>
        <p:nvSpPr>
          <p:cNvPr id="776" name="Google Shape;776;p39"/>
          <p:cNvSpPr/>
          <p:nvPr/>
        </p:nvSpPr>
        <p:spPr>
          <a:xfrm>
            <a:off x="2971800" y="2819400"/>
            <a:ext cx="533400" cy="685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39"/>
          <p:cNvSpPr txBox="1"/>
          <p:nvPr/>
        </p:nvSpPr>
        <p:spPr>
          <a:xfrm>
            <a:off x="3733800" y="2971800"/>
            <a:ext cx="5410200" cy="650875"/>
          </a:xfrm>
          <a:prstGeom prst="rect">
            <a:avLst/>
          </a:prstGeom>
          <a:solidFill>
            <a:srgbClr val="66FF66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Thẹn trước bậc hiền tài</a:t>
            </a:r>
            <a:endParaRPr/>
          </a:p>
        </p:txBody>
      </p:sp>
    </p:spTree>
  </p:cSld>
  <p:clrMapOvr>
    <a:masterClrMapping/>
  </p:clrMapOvr>
  <p:transition spd="slow">
    <p:comb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2" name="Google Shape;782;p40"/>
          <p:cNvCxnSpPr/>
          <p:nvPr/>
        </p:nvCxnSpPr>
        <p:spPr>
          <a:xfrm flipH="1">
            <a:off x="2971800" y="533400"/>
            <a:ext cx="46037" cy="6324600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83" name="Google Shape;783;p40"/>
          <p:cNvSpPr txBox="1"/>
          <p:nvPr/>
        </p:nvSpPr>
        <p:spPr>
          <a:xfrm>
            <a:off x="0" y="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LÒNG-PHẠM NGŨ LÃO</a:t>
            </a:r>
            <a:endParaRPr/>
          </a:p>
        </p:txBody>
      </p:sp>
      <p:cxnSp>
        <p:nvCxnSpPr>
          <p:cNvPr id="784" name="Google Shape;784;p40"/>
          <p:cNvCxnSpPr/>
          <p:nvPr/>
        </p:nvCxnSpPr>
        <p:spPr>
          <a:xfrm flipH="1">
            <a:off x="0" y="533400"/>
            <a:ext cx="9144000" cy="46037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85" name="Google Shape;785;p40"/>
          <p:cNvSpPr txBox="1"/>
          <p:nvPr/>
        </p:nvSpPr>
        <p:spPr>
          <a:xfrm>
            <a:off x="0" y="6858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40"/>
          <p:cNvSpPr txBox="1"/>
          <p:nvPr/>
        </p:nvSpPr>
        <p:spPr>
          <a:xfrm>
            <a:off x="0" y="641350"/>
            <a:ext cx="2871787" cy="173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Times New Roman"/>
              <a:buAutoNum type="romanUcPeriod"/>
            </a:pPr>
            <a:r>
              <a:rPr b="1" i="0" lang="en-US" sz="2000" u="sng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giả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imes New Roman"/>
              <a:buAutoNum type="arabicPeriod"/>
            </a:pPr>
            <a:r>
              <a:rPr b="1" i="0" lang="en-US" sz="2400" u="sng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 phẩm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cảnh sáng tác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1" i="0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loại và bố cục</a:t>
            </a:r>
            <a:endParaRPr/>
          </a:p>
        </p:txBody>
      </p:sp>
      <p:sp>
        <p:nvSpPr>
          <p:cNvPr id="787" name="Google Shape;787;p40"/>
          <p:cNvSpPr txBox="1"/>
          <p:nvPr/>
        </p:nvSpPr>
        <p:spPr>
          <a:xfrm>
            <a:off x="0" y="2438400"/>
            <a:ext cx="29511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II. ĐỌC-HIỂU VĂN BẢN</a:t>
            </a:r>
            <a:endParaRPr/>
          </a:p>
        </p:txBody>
      </p:sp>
      <p:sp>
        <p:nvSpPr>
          <p:cNvPr id="788" name="Google Shape;788;p40"/>
          <p:cNvSpPr txBox="1"/>
          <p:nvPr/>
        </p:nvSpPr>
        <p:spPr>
          <a:xfrm>
            <a:off x="3048000" y="762000"/>
            <a:ext cx="6456362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III. TỔNG KẾT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40"/>
          <p:cNvSpPr txBox="1"/>
          <p:nvPr/>
        </p:nvSpPr>
        <p:spPr>
          <a:xfrm>
            <a:off x="0" y="2895600"/>
            <a:ext cx="2667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1. Câu 1,2</a:t>
            </a:r>
            <a:r>
              <a:rPr b="0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Hình tượng người tráng sĩ</a:t>
            </a:r>
            <a:endParaRPr/>
          </a:p>
        </p:txBody>
      </p:sp>
      <p:pic>
        <p:nvPicPr>
          <p:cNvPr descr="images (1)" id="790" name="Google Shape;79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2362200"/>
            <a:ext cx="47244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40"/>
          <p:cNvSpPr txBox="1"/>
          <p:nvPr/>
        </p:nvSpPr>
        <p:spPr>
          <a:xfrm>
            <a:off x="0" y="3733800"/>
            <a:ext cx="29495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 Câu 3,4: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Tâm sự người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tráng</a:t>
            </a:r>
            <a:r>
              <a:rPr b="1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sĩ.</a:t>
            </a:r>
            <a:endParaRPr/>
          </a:p>
        </p:txBody>
      </p:sp>
      <p:sp>
        <p:nvSpPr>
          <p:cNvPr id="792" name="Google Shape;792;p40"/>
          <p:cNvSpPr txBox="1"/>
          <p:nvPr/>
        </p:nvSpPr>
        <p:spPr>
          <a:xfrm>
            <a:off x="0" y="4419600"/>
            <a:ext cx="18462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III. TỔNG KẾT</a:t>
            </a:r>
            <a:endParaRPr/>
          </a:p>
        </p:txBody>
      </p:sp>
      <p:sp>
        <p:nvSpPr>
          <p:cNvPr id="793" name="Google Shape;793;p40"/>
          <p:cNvSpPr txBox="1"/>
          <p:nvPr/>
        </p:nvSpPr>
        <p:spPr>
          <a:xfrm>
            <a:off x="0" y="5029200"/>
            <a:ext cx="18335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IV . CỦNG CỐ</a:t>
            </a:r>
            <a:endParaRPr/>
          </a:p>
        </p:txBody>
      </p:sp>
    </p:spTree>
  </p:cSld>
  <p:clrMapOvr>
    <a:masterClrMapping/>
  </p:clrMapOvr>
  <p:transition spd="slow">
    <p:comb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078" id="798" name="Google Shape;798;p4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04800"/>
            <a:ext cx="82296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41"/>
          <p:cNvSpPr txBox="1"/>
          <p:nvPr/>
        </p:nvSpPr>
        <p:spPr>
          <a:xfrm>
            <a:off x="1371600" y="1828800"/>
            <a:ext cx="2209800" cy="512762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700"/>
              <a:buFont typeface="Times New Roman"/>
              <a:buNone/>
            </a:pPr>
            <a:r>
              <a:rPr b="1" i="0" lang="en-US" sz="27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Nội dung:</a:t>
            </a:r>
            <a:endParaRPr/>
          </a:p>
        </p:txBody>
      </p:sp>
      <p:sp>
        <p:nvSpPr>
          <p:cNvPr id="800" name="Google Shape;800;p41"/>
          <p:cNvSpPr txBox="1"/>
          <p:nvPr/>
        </p:nvSpPr>
        <p:spPr>
          <a:xfrm>
            <a:off x="1371600" y="1295400"/>
            <a:ext cx="2971800" cy="51911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TỔNG KẾT</a:t>
            </a:r>
            <a:endParaRPr/>
          </a:p>
        </p:txBody>
      </p:sp>
      <p:sp>
        <p:nvSpPr>
          <p:cNvPr id="801" name="Google Shape;801;p41"/>
          <p:cNvSpPr txBox="1"/>
          <p:nvPr/>
        </p:nvSpPr>
        <p:spPr>
          <a:xfrm>
            <a:off x="1600200" y="4114800"/>
            <a:ext cx="3276600" cy="50323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700"/>
              <a:buFont typeface="Times New Roman"/>
              <a:buNone/>
            </a:pPr>
            <a:r>
              <a:rPr b="1" i="0" lang="en-US" sz="27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Nghệ thuật:</a:t>
            </a:r>
            <a:endParaRPr/>
          </a:p>
        </p:txBody>
      </p:sp>
      <p:sp>
        <p:nvSpPr>
          <p:cNvPr id="802" name="Google Shape;802;p41"/>
          <p:cNvSpPr txBox="1"/>
          <p:nvPr/>
        </p:nvSpPr>
        <p:spPr>
          <a:xfrm>
            <a:off x="1524000" y="2362200"/>
            <a:ext cx="70104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Times New Roman"/>
              <a:buChar char="-"/>
            </a:pPr>
            <a:r>
              <a:rPr b="1" i="0" lang="en-US" sz="27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Vẻ đẹp sức mạnh, lí tưởng và nhân cách cao đẹp của người anh hùng một lòng vì dân vì nước</a:t>
            </a:r>
            <a:endParaRPr/>
          </a:p>
          <a:p>
            <a:pPr indent="-171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Times New Roman"/>
              <a:buChar char="-"/>
            </a:pPr>
            <a:r>
              <a:rPr b="1" i="0" lang="en-US" sz="27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Khí thế hào hùng của thời đại nhà Trần</a:t>
            </a:r>
            <a:endParaRPr/>
          </a:p>
        </p:txBody>
      </p:sp>
      <p:sp>
        <p:nvSpPr>
          <p:cNvPr id="803" name="Google Shape;803;p41"/>
          <p:cNvSpPr txBox="1"/>
          <p:nvPr/>
        </p:nvSpPr>
        <p:spPr>
          <a:xfrm>
            <a:off x="1371600" y="4572000"/>
            <a:ext cx="71628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Times New Roman"/>
              <a:buNone/>
            </a:pPr>
            <a:r>
              <a:rPr b="1" i="0" lang="en-US" sz="27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thơ Đường ngắn gọn, súc tích, bút pháp cổ điển, giọng thơ hùng tráng đã thể hiện được hào khí anh hùng thời đại</a:t>
            </a:r>
            <a:endParaRPr/>
          </a:p>
        </p:txBody>
      </p:sp>
    </p:spTree>
  </p:cSld>
  <p:clrMapOvr>
    <a:masterClrMapping/>
  </p:clrMapOvr>
  <p:transition spd="slow">
    <p:comb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C0"/>
        </a:solidFill>
      </p:bgPr>
    </p:bg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42"/>
          <p:cNvSpPr txBox="1"/>
          <p:nvPr/>
        </p:nvSpPr>
        <p:spPr>
          <a:xfrm>
            <a:off x="533400" y="1371600"/>
            <a:ext cx="7239000" cy="244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C©u 1: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Chñ thÓ trữ tình  cña “ Tá lßng” lµ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Mét nhµ nho                    B. Mét nhµ s­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Mét vÞ vua                       D. Mét vÞ t­íng</a:t>
            </a:r>
            <a:endParaRPr/>
          </a:p>
        </p:txBody>
      </p:sp>
      <p:sp>
        <p:nvSpPr>
          <p:cNvPr id="809" name="Google Shape;809;p42"/>
          <p:cNvSpPr txBox="1"/>
          <p:nvPr/>
        </p:nvSpPr>
        <p:spPr>
          <a:xfrm>
            <a:off x="609600" y="4114800"/>
            <a:ext cx="7391400" cy="244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C©u 2: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¶nh cÇm ngang ngän gi¸o thÓ hiÖn ®iÒu gì?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KhÝ thÕ sôc s«i                B. KhÝ thÕ hiªn ngang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Lßng can ®¶m                 D. ý chÝ m¹nh mÏ</a:t>
            </a:r>
            <a:endParaRPr/>
          </a:p>
        </p:txBody>
      </p:sp>
      <p:sp>
        <p:nvSpPr>
          <p:cNvPr id="810" name="Google Shape;810;p42"/>
          <p:cNvSpPr/>
          <p:nvPr/>
        </p:nvSpPr>
        <p:spPr>
          <a:xfrm>
            <a:off x="4038600" y="5410200"/>
            <a:ext cx="685800" cy="457200"/>
          </a:xfrm>
          <a:custGeom>
            <a:rect b="b" l="l" r="r" t="t"/>
            <a:pathLst>
              <a:path extrusionOk="0" h="457200" w="685800">
                <a:moveTo>
                  <a:pt x="1" y="174634"/>
                </a:moveTo>
                <a:lnTo>
                  <a:pt x="261954" y="174636"/>
                </a:lnTo>
                <a:lnTo>
                  <a:pt x="342900" y="0"/>
                </a:lnTo>
                <a:lnTo>
                  <a:pt x="423846" y="174636"/>
                </a:lnTo>
                <a:lnTo>
                  <a:pt x="685799" y="174634"/>
                </a:lnTo>
                <a:lnTo>
                  <a:pt x="473874" y="282564"/>
                </a:lnTo>
                <a:lnTo>
                  <a:pt x="554824" y="457198"/>
                </a:lnTo>
                <a:lnTo>
                  <a:pt x="342900" y="349267"/>
                </a:lnTo>
                <a:lnTo>
                  <a:pt x="130976" y="457198"/>
                </a:lnTo>
                <a:lnTo>
                  <a:pt x="211926" y="282564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42"/>
          <p:cNvSpPr/>
          <p:nvPr/>
        </p:nvSpPr>
        <p:spPr>
          <a:xfrm>
            <a:off x="4038600" y="3200400"/>
            <a:ext cx="685800" cy="533400"/>
          </a:xfrm>
          <a:custGeom>
            <a:rect b="b" l="l" r="r" t="t"/>
            <a:pathLst>
              <a:path extrusionOk="0" h="533400" w="685800">
                <a:moveTo>
                  <a:pt x="1" y="203740"/>
                </a:moveTo>
                <a:lnTo>
                  <a:pt x="261954" y="203742"/>
                </a:lnTo>
                <a:lnTo>
                  <a:pt x="342900" y="0"/>
                </a:lnTo>
                <a:lnTo>
                  <a:pt x="423846" y="203742"/>
                </a:lnTo>
                <a:lnTo>
                  <a:pt x="685799" y="203740"/>
                </a:lnTo>
                <a:lnTo>
                  <a:pt x="473874" y="329658"/>
                </a:lnTo>
                <a:lnTo>
                  <a:pt x="554824" y="533398"/>
                </a:lnTo>
                <a:lnTo>
                  <a:pt x="342900" y="407479"/>
                </a:lnTo>
                <a:lnTo>
                  <a:pt x="130976" y="533398"/>
                </a:lnTo>
                <a:lnTo>
                  <a:pt x="211926" y="329658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42"/>
          <p:cNvSpPr txBox="1"/>
          <p:nvPr/>
        </p:nvSpPr>
        <p:spPr>
          <a:xfrm>
            <a:off x="1143000" y="76200"/>
            <a:ext cx="678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Phạm Ngũ Lão</a:t>
            </a:r>
            <a:endParaRPr/>
          </a:p>
        </p:txBody>
      </p:sp>
      <p:sp>
        <p:nvSpPr>
          <p:cNvPr id="813" name="Google Shape;813;p42"/>
          <p:cNvSpPr txBox="1"/>
          <p:nvPr/>
        </p:nvSpPr>
        <p:spPr>
          <a:xfrm>
            <a:off x="76200" y="838200"/>
            <a:ext cx="4953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THỰC HÀNH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C0"/>
        </a:solidFill>
      </p:bgPr>
    </p:bg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43"/>
          <p:cNvSpPr txBox="1"/>
          <p:nvPr/>
        </p:nvSpPr>
        <p:spPr>
          <a:xfrm>
            <a:off x="533400" y="1981200"/>
            <a:ext cx="8382000" cy="372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C©u 3: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 c¶m, c¶m xóc nµo ®­îc thÓ hiÖn trong bµi th¬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Tù hµo vÒ khÝ thÕ vµ søc m¹nh cña qu©n ®éi nhµ TrÇn.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ThÑn vì ch­a tr¶ xong nî c«ng danh.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Tình yªu n­íc.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C¶ ba ý trªn</a:t>
            </a:r>
            <a:endParaRPr/>
          </a:p>
        </p:txBody>
      </p:sp>
      <p:sp>
        <p:nvSpPr>
          <p:cNvPr id="819" name="Google Shape;819;p43"/>
          <p:cNvSpPr txBox="1"/>
          <p:nvPr/>
        </p:nvSpPr>
        <p:spPr>
          <a:xfrm>
            <a:off x="609600" y="4419600"/>
            <a:ext cx="7772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43"/>
          <p:cNvSpPr txBox="1"/>
          <p:nvPr/>
        </p:nvSpPr>
        <p:spPr>
          <a:xfrm>
            <a:off x="609600" y="4495800"/>
            <a:ext cx="8001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43"/>
          <p:cNvSpPr/>
          <p:nvPr/>
        </p:nvSpPr>
        <p:spPr>
          <a:xfrm>
            <a:off x="228600" y="5029200"/>
            <a:ext cx="457200" cy="609600"/>
          </a:xfrm>
          <a:custGeom>
            <a:rect b="b" l="l" r="r" t="t"/>
            <a:pathLst>
              <a:path extrusionOk="0" h="609600" w="457200">
                <a:moveTo>
                  <a:pt x="0" y="232846"/>
                </a:moveTo>
                <a:lnTo>
                  <a:pt x="174636" y="232847"/>
                </a:lnTo>
                <a:lnTo>
                  <a:pt x="228600" y="0"/>
                </a:lnTo>
                <a:lnTo>
                  <a:pt x="282564" y="232847"/>
                </a:lnTo>
                <a:lnTo>
                  <a:pt x="457200" y="232846"/>
                </a:lnTo>
                <a:lnTo>
                  <a:pt x="315916" y="376752"/>
                </a:lnTo>
                <a:lnTo>
                  <a:pt x="369883" y="609598"/>
                </a:lnTo>
                <a:lnTo>
                  <a:pt x="228600" y="465690"/>
                </a:lnTo>
                <a:lnTo>
                  <a:pt x="87317" y="609598"/>
                </a:lnTo>
                <a:lnTo>
                  <a:pt x="141284" y="376752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43"/>
          <p:cNvSpPr txBox="1"/>
          <p:nvPr/>
        </p:nvSpPr>
        <p:spPr>
          <a:xfrm>
            <a:off x="1143000" y="228600"/>
            <a:ext cx="678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Phạm Ngũ Lão</a:t>
            </a:r>
            <a:endParaRPr/>
          </a:p>
        </p:txBody>
      </p:sp>
      <p:sp>
        <p:nvSpPr>
          <p:cNvPr id="823" name="Google Shape;823;p43"/>
          <p:cNvSpPr txBox="1"/>
          <p:nvPr/>
        </p:nvSpPr>
        <p:spPr>
          <a:xfrm>
            <a:off x="152400" y="1219200"/>
            <a:ext cx="4953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THỰC HÀNH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C0"/>
        </a:solidFill>
      </p:bgPr>
    </p:bg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4"/>
          <p:cNvSpPr txBox="1"/>
          <p:nvPr/>
        </p:nvSpPr>
        <p:spPr>
          <a:xfrm>
            <a:off x="609600" y="4419600"/>
            <a:ext cx="7772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44"/>
          <p:cNvSpPr txBox="1"/>
          <p:nvPr/>
        </p:nvSpPr>
        <p:spPr>
          <a:xfrm>
            <a:off x="609600" y="4495800"/>
            <a:ext cx="8001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44"/>
          <p:cNvSpPr txBox="1"/>
          <p:nvPr/>
        </p:nvSpPr>
        <p:spPr>
          <a:xfrm>
            <a:off x="1066800" y="685800"/>
            <a:ext cx="7467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44"/>
          <p:cNvSpPr txBox="1"/>
          <p:nvPr/>
        </p:nvSpPr>
        <p:spPr>
          <a:xfrm>
            <a:off x="838200" y="2133600"/>
            <a:ext cx="7620000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C©u 4. 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C©u: "</a:t>
            </a:r>
            <a:r>
              <a:rPr b="0" i="1" lang="en-US" sz="28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 qu©n khÝ m¹nh nuèt tr«i tr©u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thÓ hiÖn ®iÒu gì?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DiÔn t¶ khÝ ph¸ch m¹nh mÏ cña ®éi qu©n nhµ TrÇn.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Phãng ®¹i vÒ søc m¹nh cña qu©n ®éi nhµ TrÇn.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Võa cô thÓ ho¸ søc m¹nh vËt chÊt, võa kh¸t qu¸t ho¸ søc m¹nh tinh thÇn cña qu©n ®éi nhµ TrÇn.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C¶ A, B vµ C ®Òu ®óng.</a:t>
            </a:r>
            <a:endParaRPr/>
          </a:p>
        </p:txBody>
      </p:sp>
      <p:sp>
        <p:nvSpPr>
          <p:cNvPr id="832" name="Google Shape;832;p44"/>
          <p:cNvSpPr txBox="1"/>
          <p:nvPr/>
        </p:nvSpPr>
        <p:spPr>
          <a:xfrm>
            <a:off x="381000" y="3886200"/>
            <a:ext cx="609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44"/>
          <p:cNvSpPr/>
          <p:nvPr/>
        </p:nvSpPr>
        <p:spPr>
          <a:xfrm>
            <a:off x="381000" y="5105400"/>
            <a:ext cx="685800" cy="457200"/>
          </a:xfrm>
          <a:custGeom>
            <a:rect b="b" l="l" r="r" t="t"/>
            <a:pathLst>
              <a:path extrusionOk="0" h="457200" w="685800">
                <a:moveTo>
                  <a:pt x="1" y="174634"/>
                </a:moveTo>
                <a:lnTo>
                  <a:pt x="261954" y="174636"/>
                </a:lnTo>
                <a:lnTo>
                  <a:pt x="342900" y="0"/>
                </a:lnTo>
                <a:lnTo>
                  <a:pt x="423846" y="174636"/>
                </a:lnTo>
                <a:lnTo>
                  <a:pt x="685799" y="174634"/>
                </a:lnTo>
                <a:lnTo>
                  <a:pt x="473874" y="282564"/>
                </a:lnTo>
                <a:lnTo>
                  <a:pt x="554824" y="457198"/>
                </a:lnTo>
                <a:lnTo>
                  <a:pt x="342900" y="349267"/>
                </a:lnTo>
                <a:lnTo>
                  <a:pt x="130976" y="457198"/>
                </a:lnTo>
                <a:lnTo>
                  <a:pt x="211926" y="282564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44"/>
          <p:cNvSpPr txBox="1"/>
          <p:nvPr/>
        </p:nvSpPr>
        <p:spPr>
          <a:xfrm>
            <a:off x="1143000" y="228600"/>
            <a:ext cx="678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Phạm Ngũ Lão</a:t>
            </a:r>
            <a:endParaRPr/>
          </a:p>
        </p:txBody>
      </p:sp>
      <p:sp>
        <p:nvSpPr>
          <p:cNvPr id="835" name="Google Shape;835;p44"/>
          <p:cNvSpPr txBox="1"/>
          <p:nvPr/>
        </p:nvSpPr>
        <p:spPr>
          <a:xfrm>
            <a:off x="152400" y="1219200"/>
            <a:ext cx="4953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THỰC HÀNH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5"/>
          <p:cNvSpPr txBox="1"/>
          <p:nvPr/>
        </p:nvSpPr>
        <p:spPr>
          <a:xfrm>
            <a:off x="0" y="6769100"/>
            <a:ext cx="94488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</a:t>
            </a:r>
            <a:endParaRPr/>
          </a:p>
        </p:txBody>
      </p:sp>
      <p:sp>
        <p:nvSpPr>
          <p:cNvPr id="841" name="Google Shape;841;p45"/>
          <p:cNvSpPr txBox="1"/>
          <p:nvPr/>
        </p:nvSpPr>
        <p:spPr>
          <a:xfrm>
            <a:off x="5943600" y="5465762"/>
            <a:ext cx="32385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42" name="Google Shape;842;p45"/>
          <p:cNvSpPr txBox="1"/>
          <p:nvPr/>
        </p:nvSpPr>
        <p:spPr>
          <a:xfrm>
            <a:off x="3048000" y="0"/>
            <a:ext cx="18415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45"/>
          <p:cNvSpPr txBox="1"/>
          <p:nvPr/>
        </p:nvSpPr>
        <p:spPr>
          <a:xfrm>
            <a:off x="5602287" y="984250"/>
            <a:ext cx="81438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45"/>
          <p:cNvSpPr txBox="1"/>
          <p:nvPr/>
        </p:nvSpPr>
        <p:spPr>
          <a:xfrm>
            <a:off x="5486400" y="2743200"/>
            <a:ext cx="3200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45"/>
          <p:cNvSpPr/>
          <p:nvPr/>
        </p:nvSpPr>
        <p:spPr>
          <a:xfrm>
            <a:off x="3276600" y="457200"/>
            <a:ext cx="5486400" cy="4724400"/>
          </a:xfrm>
          <a:prstGeom prst="cloudCallout">
            <a:avLst>
              <a:gd fmla="val -5388" name="adj1"/>
              <a:gd fmla="val 24721" name="adj2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45"/>
          <p:cNvSpPr txBox="1"/>
          <p:nvPr/>
        </p:nvSpPr>
        <p:spPr>
          <a:xfrm>
            <a:off x="3962400" y="838200"/>
            <a:ext cx="3810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45"/>
          <p:cNvSpPr txBox="1"/>
          <p:nvPr/>
        </p:nvSpPr>
        <p:spPr>
          <a:xfrm>
            <a:off x="4419600" y="990600"/>
            <a:ext cx="3962400" cy="3722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Từ vẻ đẹp của hình ảnh trang nam nhi đời Trần, em hãy liên hệ đến trách nhiệm của thế hệ trẻ ngày nay đối với đất nước?</a:t>
            </a:r>
            <a:r>
              <a:rPr b="0" i="1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(Hành động+việc làm cụ thể)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800" u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ook-09" id="848" name="Google Shape;84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4648200"/>
            <a:ext cx="36576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45"/>
          <p:cNvSpPr txBox="1"/>
          <p:nvPr/>
        </p:nvSpPr>
        <p:spPr>
          <a:xfrm>
            <a:off x="0" y="0"/>
            <a:ext cx="6456362" cy="89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V. </a:t>
            </a: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Ứng dụng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7"/>
          <p:cNvSpPr txBox="1"/>
          <p:nvPr/>
        </p:nvSpPr>
        <p:spPr>
          <a:xfrm>
            <a:off x="0" y="6769100"/>
            <a:ext cx="94488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</a:t>
            </a:r>
            <a:endParaRPr/>
          </a:p>
        </p:txBody>
      </p:sp>
      <p:sp>
        <p:nvSpPr>
          <p:cNvPr id="860" name="Google Shape;860;p47"/>
          <p:cNvSpPr txBox="1"/>
          <p:nvPr/>
        </p:nvSpPr>
        <p:spPr>
          <a:xfrm>
            <a:off x="5943600" y="5465762"/>
            <a:ext cx="32385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61" name="Google Shape;861;p47"/>
          <p:cNvSpPr txBox="1"/>
          <p:nvPr/>
        </p:nvSpPr>
        <p:spPr>
          <a:xfrm>
            <a:off x="3048000" y="0"/>
            <a:ext cx="18415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47"/>
          <p:cNvSpPr txBox="1"/>
          <p:nvPr/>
        </p:nvSpPr>
        <p:spPr>
          <a:xfrm>
            <a:off x="5602287" y="984250"/>
            <a:ext cx="81438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47"/>
          <p:cNvSpPr txBox="1"/>
          <p:nvPr/>
        </p:nvSpPr>
        <p:spPr>
          <a:xfrm>
            <a:off x="5486400" y="2743200"/>
            <a:ext cx="3200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47"/>
          <p:cNvSpPr txBox="1"/>
          <p:nvPr/>
        </p:nvSpPr>
        <p:spPr>
          <a:xfrm>
            <a:off x="3962400" y="838200"/>
            <a:ext cx="3810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ook-09" id="865" name="Google Shape;86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4648200"/>
            <a:ext cx="36576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47"/>
          <p:cNvSpPr txBox="1"/>
          <p:nvPr/>
        </p:nvSpPr>
        <p:spPr>
          <a:xfrm>
            <a:off x="304800" y="228600"/>
            <a:ext cx="19907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VI. Bổ sung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7" name="Google Shape;867;p47"/>
          <p:cNvSpPr txBox="1"/>
          <p:nvPr/>
        </p:nvSpPr>
        <p:spPr>
          <a:xfrm>
            <a:off x="1981200" y="1676400"/>
            <a:ext cx="5461000" cy="20621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tìm thêm những bài văn, thơ, ca nhạc ngợi ca về lịch sử hào hùng của thời đại Đông A?</a:t>
            </a: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7430e0458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487" y="179387"/>
            <a:ext cx="4532312" cy="4495801"/>
          </a:xfrm>
          <a:prstGeom prst="rect">
            <a:avLst/>
          </a:prstGeom>
          <a:noFill/>
          <a:ln>
            <a:noFill/>
          </a:ln>
          <a:effectLst>
            <a:outerShdw blurRad="63500">
              <a:schemeClr val="lt2">
                <a:alpha val="49800"/>
              </a:schemeClr>
            </a:outerShdw>
          </a:effectLst>
        </p:spPr>
      </p:pic>
      <p:sp>
        <p:nvSpPr>
          <p:cNvPr id="268" name="Google Shape;268;g7430e04581_0_0"/>
          <p:cNvSpPr/>
          <p:nvPr/>
        </p:nvSpPr>
        <p:spPr>
          <a:xfrm>
            <a:off x="5867400" y="609600"/>
            <a:ext cx="2714615" cy="10477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9525">
                  <a:solidFill>
                    <a:schemeClr val="l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3300"/>
                </a:solidFill>
                <a:latin typeface="Times New Roman"/>
              </a:rPr>
              <a:t>MẢNH GHÉP  NHÂN VẬT LỊCH SỬ </a:t>
            </a:r>
          </a:p>
        </p:txBody>
      </p:sp>
      <p:sp>
        <p:nvSpPr>
          <p:cNvPr id="269" name="Google Shape;269;g7430e04581_0_0"/>
          <p:cNvSpPr txBox="1"/>
          <p:nvPr/>
        </p:nvSpPr>
        <p:spPr>
          <a:xfrm>
            <a:off x="0" y="5029200"/>
            <a:ext cx="8458200" cy="182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“Vó ngựa Mông Cổ đến đâu thì ở đó cỏ không mọc được”.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biết quân giặc này đến xâm lược nước ta vào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triều đại thời nào?</a:t>
            </a:r>
            <a:endParaRPr/>
          </a:p>
        </p:txBody>
      </p:sp>
      <p:sp>
        <p:nvSpPr>
          <p:cNvPr descr="rose" id="270" name="Google Shape;270;g7430e04581_0_0"/>
          <p:cNvSpPr/>
          <p:nvPr/>
        </p:nvSpPr>
        <p:spPr>
          <a:xfrm>
            <a:off x="457200" y="5029200"/>
            <a:ext cx="7239000" cy="1371600"/>
          </a:xfrm>
          <a:prstGeom prst="flowChartAlternateProcess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Trần</a:t>
            </a:r>
            <a:endParaRPr/>
          </a:p>
        </p:txBody>
      </p:sp>
      <p:sp>
        <p:nvSpPr>
          <p:cNvPr id="271" name="Google Shape;271;g7430e04581_0_0"/>
          <p:cNvSpPr txBox="1"/>
          <p:nvPr/>
        </p:nvSpPr>
        <p:spPr>
          <a:xfrm>
            <a:off x="0" y="5029200"/>
            <a:ext cx="8915400" cy="1066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Vị vua nào từng ra lệnh cho nghỉ chầu 5 ngày để tưởng nhớ đến một võ tướng?</a:t>
            </a:r>
            <a:endParaRPr/>
          </a:p>
        </p:txBody>
      </p:sp>
      <p:sp>
        <p:nvSpPr>
          <p:cNvPr descr="rose" id="272" name="Google Shape;272;g7430e04581_0_0"/>
          <p:cNvSpPr/>
          <p:nvPr/>
        </p:nvSpPr>
        <p:spPr>
          <a:xfrm>
            <a:off x="381000" y="5029200"/>
            <a:ext cx="7239000" cy="1371600"/>
          </a:xfrm>
          <a:prstGeom prst="flowChartAlternateProcess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TRẦN MINH TÔNG</a:t>
            </a:r>
            <a:endParaRPr/>
          </a:p>
        </p:txBody>
      </p:sp>
      <p:sp>
        <p:nvSpPr>
          <p:cNvPr id="273" name="Google Shape;273;g7430e04581_0_0"/>
          <p:cNvSpPr txBox="1"/>
          <p:nvPr/>
        </p:nvSpPr>
        <p:spPr>
          <a:xfrm>
            <a:off x="0" y="5029200"/>
            <a:ext cx="8534400" cy="1219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 thời Trần, quân đội của ta ai cũng đều thích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xăm vào cánh tay 2 chữ:</a:t>
            </a:r>
            <a:endParaRPr/>
          </a:p>
        </p:txBody>
      </p:sp>
      <p:sp>
        <p:nvSpPr>
          <p:cNvPr descr="rose" id="274" name="Google Shape;274;g7430e04581_0_0"/>
          <p:cNvSpPr/>
          <p:nvPr/>
        </p:nvSpPr>
        <p:spPr>
          <a:xfrm>
            <a:off x="228600" y="5029200"/>
            <a:ext cx="7239000" cy="1371600"/>
          </a:xfrm>
          <a:prstGeom prst="flowChartAlternateProcess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 Thát.</a:t>
            </a:r>
            <a:endParaRPr/>
          </a:p>
        </p:txBody>
      </p:sp>
      <p:sp>
        <p:nvSpPr>
          <p:cNvPr id="275" name="Google Shape;275;g7430e04581_0_0"/>
          <p:cNvSpPr txBox="1"/>
          <p:nvPr/>
        </p:nvSpPr>
        <p:spPr>
          <a:xfrm>
            <a:off x="0" y="5029200"/>
            <a:ext cx="8458200" cy="1219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biết quân giặc nào sang nước ta xâm lược 3 lần?</a:t>
            </a:r>
            <a:endParaRPr/>
          </a:p>
        </p:txBody>
      </p:sp>
      <p:sp>
        <p:nvSpPr>
          <p:cNvPr descr="rose" id="276" name="Google Shape;276;g7430e04581_0_0"/>
          <p:cNvSpPr/>
          <p:nvPr/>
        </p:nvSpPr>
        <p:spPr>
          <a:xfrm>
            <a:off x="228600" y="5029200"/>
            <a:ext cx="5943600" cy="1371600"/>
          </a:xfrm>
          <a:prstGeom prst="flowChartAlternateProcess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Quân Nguyên-Mông</a:t>
            </a:r>
            <a:endParaRPr/>
          </a:p>
        </p:txBody>
      </p:sp>
      <p:sp>
        <p:nvSpPr>
          <p:cNvPr id="277" name="Google Shape;277;g7430e04581_0_0"/>
          <p:cNvSpPr/>
          <p:nvPr/>
        </p:nvSpPr>
        <p:spPr>
          <a:xfrm>
            <a:off x="1676400" y="4953000"/>
            <a:ext cx="6188100" cy="1600200"/>
          </a:xfrm>
          <a:prstGeom prst="horizontalScroll">
            <a:avLst>
              <a:gd fmla="val 12500" name="adj"/>
            </a:avLst>
          </a:prstGeom>
          <a:solidFill>
            <a:srgbClr val="FC2110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PHẦN THƯỞNG 10 Đ</a:t>
            </a:r>
            <a:endParaRPr/>
          </a:p>
        </p:txBody>
      </p:sp>
      <p:pic>
        <p:nvPicPr>
          <p:cNvPr descr="D:\ga dien tu\10\hopqua\11.jpg" id="278" name="Google Shape;278;g7430e04581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62800" y="2590800"/>
            <a:ext cx="1300162" cy="130016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7430e04581_0_0"/>
          <p:cNvSpPr/>
          <p:nvPr/>
        </p:nvSpPr>
        <p:spPr>
          <a:xfrm>
            <a:off x="8839200" y="0"/>
            <a:ext cx="304800" cy="30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7430e04581_0_0"/>
          <p:cNvSpPr/>
          <p:nvPr/>
        </p:nvSpPr>
        <p:spPr>
          <a:xfrm>
            <a:off x="7010400" y="3886200"/>
            <a:ext cx="1219200" cy="838200"/>
          </a:xfrm>
          <a:custGeom>
            <a:rect b="b" l="l" r="r" t="t"/>
            <a:pathLst>
              <a:path extrusionOk="0" h="838200" w="1219200">
                <a:moveTo>
                  <a:pt x="1" y="320163"/>
                </a:moveTo>
                <a:lnTo>
                  <a:pt x="465696" y="320165"/>
                </a:lnTo>
                <a:lnTo>
                  <a:pt x="609600" y="0"/>
                </a:lnTo>
                <a:lnTo>
                  <a:pt x="753504" y="320165"/>
                </a:lnTo>
                <a:lnTo>
                  <a:pt x="1219199" y="320163"/>
                </a:lnTo>
                <a:lnTo>
                  <a:pt x="842443" y="518034"/>
                </a:lnTo>
                <a:lnTo>
                  <a:pt x="986354" y="838197"/>
                </a:lnTo>
                <a:lnTo>
                  <a:pt x="609600" y="640323"/>
                </a:lnTo>
                <a:lnTo>
                  <a:pt x="232846" y="838197"/>
                </a:lnTo>
                <a:lnTo>
                  <a:pt x="376757" y="51803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7430e04581_0_0"/>
          <p:cNvSpPr/>
          <p:nvPr/>
        </p:nvSpPr>
        <p:spPr>
          <a:xfrm>
            <a:off x="1447800" y="5029200"/>
            <a:ext cx="6400800" cy="1828800"/>
          </a:xfrm>
          <a:prstGeom prst="horizontalScroll">
            <a:avLst>
              <a:gd fmla="val 12500" name="adj"/>
            </a:avLst>
          </a:prstGeom>
          <a:solidFill>
            <a:schemeClr val="dk2"/>
          </a:solidFill>
          <a:ln cap="flat" cmpd="sng" w="254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 LÀ NGÔI SAO KHÔNG MAY MẮN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 BẠN BỊ TRỪ 5 điểm</a:t>
            </a:r>
            <a:endParaRPr/>
          </a:p>
        </p:txBody>
      </p:sp>
      <p:pic>
        <p:nvPicPr>
          <p:cNvPr descr="download" id="282" name="Google Shape;282;g7430e04581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152400"/>
            <a:ext cx="4648200" cy="4570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 (14)" id="283" name="Google Shape;283;g7430e04581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44196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7430e04581_0_0"/>
          <p:cNvSpPr/>
          <p:nvPr/>
        </p:nvSpPr>
        <p:spPr>
          <a:xfrm>
            <a:off x="8421" y="7220"/>
            <a:ext cx="1662600" cy="22725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3333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285" name="Google Shape;285;g7430e04581_0_0"/>
          <p:cNvSpPr/>
          <p:nvPr/>
        </p:nvSpPr>
        <p:spPr>
          <a:xfrm>
            <a:off x="1680371" y="7722"/>
            <a:ext cx="1524000" cy="22719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3333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86" name="Google Shape;286;g7430e04581_0_0"/>
          <p:cNvSpPr/>
          <p:nvPr/>
        </p:nvSpPr>
        <p:spPr>
          <a:xfrm>
            <a:off x="3204371" y="7722"/>
            <a:ext cx="1524000" cy="22719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3333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87" name="Google Shape;287;g7430e04581_0_0"/>
          <p:cNvSpPr/>
          <p:nvPr/>
        </p:nvSpPr>
        <p:spPr>
          <a:xfrm>
            <a:off x="4365" y="2292350"/>
            <a:ext cx="1675200" cy="23673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3333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88" name="Google Shape;288;g7430e04581_0_0"/>
          <p:cNvSpPr/>
          <p:nvPr/>
        </p:nvSpPr>
        <p:spPr>
          <a:xfrm>
            <a:off x="1680371" y="2292350"/>
            <a:ext cx="1524000" cy="23673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3333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289" name="Google Shape;289;g7430e04581_0_0"/>
          <p:cNvSpPr/>
          <p:nvPr/>
        </p:nvSpPr>
        <p:spPr>
          <a:xfrm>
            <a:off x="3204371" y="2292350"/>
            <a:ext cx="1524000" cy="23673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3333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48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48"/>
          <p:cNvSpPr txBox="1"/>
          <p:nvPr>
            <p:ph idx="4294967295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G 2" id="874" name="Google Shape;87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48"/>
          <p:cNvSpPr/>
          <p:nvPr/>
        </p:nvSpPr>
        <p:spPr>
          <a:xfrm>
            <a:off x="533400" y="1219200"/>
            <a:ext cx="8267700" cy="33528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19050">
                  <a:solidFill>
                    <a:srgbClr val="99CC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Times New Roman"/>
              </a:rPr>
              <a:t>Bµi häc kÕt thóc C¶m ¬n thầy c« vµ c¸c em häc sinh!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úa" id="294" name="Google Shape;29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38200" y="-304800"/>
            <a:ext cx="10210800" cy="73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"/>
          <p:cNvSpPr/>
          <p:nvPr/>
        </p:nvSpPr>
        <p:spPr>
          <a:xfrm>
            <a:off x="1066800" y="1905000"/>
            <a:ext cx="7467600" cy="1752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19050">
                  <a:solidFill>
                    <a:srgbClr val="FF99C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3300"/>
                </a:solidFill>
                <a:latin typeface="Arial"/>
              </a:rPr>
              <a:t> </a:t>
            </a:r>
          </a:p>
        </p:txBody>
      </p:sp>
      <p:pic>
        <p:nvPicPr>
          <p:cNvPr descr="book3" id="296" name="Google Shape;29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3612" y="4953000"/>
            <a:ext cx="2019300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"/>
          <p:cNvSpPr/>
          <p:nvPr/>
        </p:nvSpPr>
        <p:spPr>
          <a:xfrm>
            <a:off x="1219200" y="1143000"/>
            <a:ext cx="6870700" cy="1600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12700">
                  <a:solidFill>
                    <a:srgbClr val="EAEAE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Arial"/>
              </a:rPr>
              <a:t>Tá lßng </a:t>
            </a:r>
          </a:p>
        </p:txBody>
      </p:sp>
      <p:sp>
        <p:nvSpPr>
          <p:cNvPr id="298" name="Google Shape;298;p4"/>
          <p:cNvSpPr txBox="1"/>
          <p:nvPr/>
        </p:nvSpPr>
        <p:spPr>
          <a:xfrm>
            <a:off x="2819400" y="2743200"/>
            <a:ext cx="381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ThuËt hoµi 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99" name="Google Shape;299;p4"/>
          <p:cNvSpPr txBox="1"/>
          <p:nvPr/>
        </p:nvSpPr>
        <p:spPr>
          <a:xfrm>
            <a:off x="4724400" y="3352800"/>
            <a:ext cx="3657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 Ngũ Lão</a:t>
            </a:r>
            <a:endParaRPr/>
          </a:p>
        </p:txBody>
      </p:sp>
      <p:sp>
        <p:nvSpPr>
          <p:cNvPr descr="Paper bag" id="300" name="Google Shape;300;p4"/>
          <p:cNvSpPr/>
          <p:nvPr/>
        </p:nvSpPr>
        <p:spPr>
          <a:xfrm>
            <a:off x="3276600" y="4419600"/>
            <a:ext cx="4648200" cy="1219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8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Times New Roman"/>
              </a:rPr>
              <a:t>Gv: Nguyễn Thị Chuyền  </a:t>
            </a:r>
          </a:p>
        </p:txBody>
      </p:sp>
      <p:sp>
        <p:nvSpPr>
          <p:cNvPr id="301" name="Google Shape;301;p4"/>
          <p:cNvSpPr txBox="1"/>
          <p:nvPr/>
        </p:nvSpPr>
        <p:spPr>
          <a:xfrm>
            <a:off x="609600" y="533400"/>
            <a:ext cx="2590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PPCT: 37</a:t>
            </a: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"/>
          <p:cNvSpPr txBox="1"/>
          <p:nvPr/>
        </p:nvSpPr>
        <p:spPr>
          <a:xfrm>
            <a:off x="0" y="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LÒNG-PHẠM NGŨ LÃO</a:t>
            </a:r>
            <a:endParaRPr/>
          </a:p>
        </p:txBody>
      </p:sp>
      <p:sp>
        <p:nvSpPr>
          <p:cNvPr id="307" name="Google Shape;307;p5"/>
          <p:cNvSpPr txBox="1"/>
          <p:nvPr/>
        </p:nvSpPr>
        <p:spPr>
          <a:xfrm>
            <a:off x="228600" y="533400"/>
            <a:ext cx="4962525" cy="88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66"/>
              </a:buClr>
              <a:buSzPts val="2400"/>
              <a:buFont typeface="Times New Roman"/>
              <a:buAutoNum type="romanUcPeriod"/>
            </a:pPr>
            <a:r>
              <a:rPr b="1" i="0" lang="en-US" sz="2400" u="sng">
                <a:solidFill>
                  <a:srgbClr val="66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Tác giả: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" name="Google Shape;317;p7"/>
          <p:cNvCxnSpPr/>
          <p:nvPr/>
        </p:nvCxnSpPr>
        <p:spPr>
          <a:xfrm flipH="1">
            <a:off x="2057400" y="533400"/>
            <a:ext cx="46037" cy="6324600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18" name="Google Shape;318;p7"/>
          <p:cNvSpPr txBox="1"/>
          <p:nvPr/>
        </p:nvSpPr>
        <p:spPr>
          <a:xfrm>
            <a:off x="0" y="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 LÒNG-PHẠM NGŨ LÃO</a:t>
            </a:r>
            <a:endParaRPr/>
          </a:p>
        </p:txBody>
      </p:sp>
      <p:cxnSp>
        <p:nvCxnSpPr>
          <p:cNvPr id="319" name="Google Shape;319;p7"/>
          <p:cNvCxnSpPr/>
          <p:nvPr/>
        </p:nvCxnSpPr>
        <p:spPr>
          <a:xfrm flipH="1">
            <a:off x="0" y="533400"/>
            <a:ext cx="9144000" cy="46037"/>
          </a:xfrm>
          <a:prstGeom prst="straightConnector1">
            <a:avLst/>
          </a:prstGeom>
          <a:noFill/>
          <a:ln cap="flat" cmpd="thinThick" w="57150">
            <a:solidFill>
              <a:srgbClr val="7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20" name="Google Shape;320;p7"/>
          <p:cNvSpPr txBox="1"/>
          <p:nvPr/>
        </p:nvSpPr>
        <p:spPr>
          <a:xfrm>
            <a:off x="2057400" y="533400"/>
            <a:ext cx="4962525" cy="88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romanUcPeriod"/>
            </a:pPr>
            <a:r>
              <a:rPr b="1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CHUNG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Tác giả:</a:t>
            </a:r>
            <a:endParaRPr/>
          </a:p>
        </p:txBody>
      </p:sp>
      <p:sp>
        <p:nvSpPr>
          <p:cNvPr id="321" name="Google Shape;321;p7"/>
          <p:cNvSpPr txBox="1"/>
          <p:nvPr/>
        </p:nvSpPr>
        <p:spPr>
          <a:xfrm>
            <a:off x="2133600" y="1371600"/>
            <a:ext cx="7010400" cy="2076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5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-"/>
            </a:pPr>
            <a:r>
              <a:rPr b="0" i="0" lang="en-US" sz="2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Phạm Ngũ Lão (1255-1320). Quê Đường Hào-Hải Dương.</a:t>
            </a:r>
            <a:endParaRPr/>
          </a:p>
          <a:p>
            <a:pPr indent="-165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-"/>
            </a:pPr>
            <a:r>
              <a:rPr b="0" i="0" lang="en-US" sz="2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Văn võ song toàn.</a:t>
            </a:r>
            <a:endParaRPr/>
          </a:p>
          <a:p>
            <a:pPr indent="-165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-"/>
            </a:pPr>
            <a:r>
              <a:rPr b="0" i="0" lang="en-US" sz="2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Có nhiều đóng góp cho cuộc kháng chiến chống quân Mông- Nguyên</a:t>
            </a:r>
            <a:endParaRPr/>
          </a:p>
        </p:txBody>
      </p:sp>
      <p:sp>
        <p:nvSpPr>
          <p:cNvPr id="322" name="Google Shape;322;p7"/>
          <p:cNvSpPr txBox="1"/>
          <p:nvPr/>
        </p:nvSpPr>
        <p:spPr>
          <a:xfrm>
            <a:off x="2743200" y="4648200"/>
            <a:ext cx="6400800" cy="48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s (1)" id="323" name="Google Shape;32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3429000"/>
            <a:ext cx="47244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2009-10-18T08:50:09Z</dcterms:created>
  <dc:creator>DOGIA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