
<file path=[Content_Types].xml><?xml version="1.0" encoding="utf-8"?>
<Types xmlns="http://schemas.openxmlformats.org/package/2006/content-types">
  <Default Extension="jfif" ContentType="image/jpeg"/>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57" r:id="rId4"/>
    <p:sldId id="258" r:id="rId5"/>
    <p:sldId id="259" r:id="rId6"/>
    <p:sldId id="260"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9" d="100"/>
          <a:sy n="79" d="100"/>
        </p:scale>
        <p:origin x="101" y="18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D34391-181F-49ED-B80D-3011DDEAF7C3}" type="datetimeFigureOut">
              <a:rPr lang="en-US" smtClean="0"/>
              <a:t>6/27/2022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CBE04B-A3DF-4157-ACCA-29AFFA06B653}" type="slidenum">
              <a:rPr lang="en-US" smtClean="0"/>
              <a:t>‹#›</a:t>
            </a:fld>
            <a:endParaRPr lang="en-US"/>
          </a:p>
        </p:txBody>
      </p:sp>
    </p:spTree>
    <p:extLst>
      <p:ext uri="{BB962C8B-B14F-4D97-AF65-F5344CB8AC3E}">
        <p14:creationId xmlns:p14="http://schemas.microsoft.com/office/powerpoint/2010/main" val="1146206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D34391-181F-49ED-B80D-3011DDEAF7C3}" type="datetimeFigureOut">
              <a:rPr lang="en-US" smtClean="0"/>
              <a:t>6/27/2022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CBE04B-A3DF-4157-ACCA-29AFFA06B653}" type="slidenum">
              <a:rPr lang="en-US" smtClean="0"/>
              <a:t>‹#›</a:t>
            </a:fld>
            <a:endParaRPr lang="en-US"/>
          </a:p>
        </p:txBody>
      </p:sp>
    </p:spTree>
    <p:extLst>
      <p:ext uri="{BB962C8B-B14F-4D97-AF65-F5344CB8AC3E}">
        <p14:creationId xmlns:p14="http://schemas.microsoft.com/office/powerpoint/2010/main" val="3088131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D34391-181F-49ED-B80D-3011DDEAF7C3}" type="datetimeFigureOut">
              <a:rPr lang="en-US" smtClean="0"/>
              <a:t>6/27/2022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CBE04B-A3DF-4157-ACCA-29AFFA06B653}" type="slidenum">
              <a:rPr lang="en-US" smtClean="0"/>
              <a:t>‹#›</a:t>
            </a:fld>
            <a:endParaRPr lang="en-US"/>
          </a:p>
        </p:txBody>
      </p:sp>
    </p:spTree>
    <p:extLst>
      <p:ext uri="{BB962C8B-B14F-4D97-AF65-F5344CB8AC3E}">
        <p14:creationId xmlns:p14="http://schemas.microsoft.com/office/powerpoint/2010/main" val="1011729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D34391-181F-49ED-B80D-3011DDEAF7C3}" type="datetimeFigureOut">
              <a:rPr lang="en-US" smtClean="0"/>
              <a:t>6/27/2022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CBE04B-A3DF-4157-ACCA-29AFFA06B653}" type="slidenum">
              <a:rPr lang="en-US" smtClean="0"/>
              <a:t>‹#›</a:t>
            </a:fld>
            <a:endParaRPr lang="en-US"/>
          </a:p>
        </p:txBody>
      </p:sp>
    </p:spTree>
    <p:extLst>
      <p:ext uri="{BB962C8B-B14F-4D97-AF65-F5344CB8AC3E}">
        <p14:creationId xmlns:p14="http://schemas.microsoft.com/office/powerpoint/2010/main" val="4110550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AD34391-181F-49ED-B80D-3011DDEAF7C3}" type="datetimeFigureOut">
              <a:rPr lang="en-US" smtClean="0"/>
              <a:t>6/27/2022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CBE04B-A3DF-4157-ACCA-29AFFA06B653}" type="slidenum">
              <a:rPr lang="en-US" smtClean="0"/>
              <a:t>‹#›</a:t>
            </a:fld>
            <a:endParaRPr lang="en-US"/>
          </a:p>
        </p:txBody>
      </p:sp>
    </p:spTree>
    <p:extLst>
      <p:ext uri="{BB962C8B-B14F-4D97-AF65-F5344CB8AC3E}">
        <p14:creationId xmlns:p14="http://schemas.microsoft.com/office/powerpoint/2010/main" val="3839178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D34391-181F-49ED-B80D-3011DDEAF7C3}" type="datetimeFigureOut">
              <a:rPr lang="en-US" smtClean="0"/>
              <a:t>6/27/2022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CBE04B-A3DF-4157-ACCA-29AFFA06B653}" type="slidenum">
              <a:rPr lang="en-US" smtClean="0"/>
              <a:t>‹#›</a:t>
            </a:fld>
            <a:endParaRPr lang="en-US"/>
          </a:p>
        </p:txBody>
      </p:sp>
    </p:spTree>
    <p:extLst>
      <p:ext uri="{BB962C8B-B14F-4D97-AF65-F5344CB8AC3E}">
        <p14:creationId xmlns:p14="http://schemas.microsoft.com/office/powerpoint/2010/main" val="62593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D34391-181F-49ED-B80D-3011DDEAF7C3}" type="datetimeFigureOut">
              <a:rPr lang="en-US" smtClean="0"/>
              <a:t>6/27/2022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CBE04B-A3DF-4157-ACCA-29AFFA06B653}" type="slidenum">
              <a:rPr lang="en-US" smtClean="0"/>
              <a:t>‹#›</a:t>
            </a:fld>
            <a:endParaRPr lang="en-US"/>
          </a:p>
        </p:txBody>
      </p:sp>
    </p:spTree>
    <p:extLst>
      <p:ext uri="{BB962C8B-B14F-4D97-AF65-F5344CB8AC3E}">
        <p14:creationId xmlns:p14="http://schemas.microsoft.com/office/powerpoint/2010/main" val="4055062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D34391-181F-49ED-B80D-3011DDEAF7C3}" type="datetimeFigureOut">
              <a:rPr lang="en-US" smtClean="0"/>
              <a:t>6/27/2022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CBE04B-A3DF-4157-ACCA-29AFFA06B653}" type="slidenum">
              <a:rPr lang="en-US" smtClean="0"/>
              <a:t>‹#›</a:t>
            </a:fld>
            <a:endParaRPr lang="en-US"/>
          </a:p>
        </p:txBody>
      </p:sp>
    </p:spTree>
    <p:extLst>
      <p:ext uri="{BB962C8B-B14F-4D97-AF65-F5344CB8AC3E}">
        <p14:creationId xmlns:p14="http://schemas.microsoft.com/office/powerpoint/2010/main" val="2831789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D34391-181F-49ED-B80D-3011DDEAF7C3}" type="datetimeFigureOut">
              <a:rPr lang="en-US" smtClean="0"/>
              <a:t>6/27/2022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CBE04B-A3DF-4157-ACCA-29AFFA06B653}" type="slidenum">
              <a:rPr lang="en-US" smtClean="0"/>
              <a:t>‹#›</a:t>
            </a:fld>
            <a:endParaRPr lang="en-US"/>
          </a:p>
        </p:txBody>
      </p:sp>
    </p:spTree>
    <p:extLst>
      <p:ext uri="{BB962C8B-B14F-4D97-AF65-F5344CB8AC3E}">
        <p14:creationId xmlns:p14="http://schemas.microsoft.com/office/powerpoint/2010/main" val="3563214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AD34391-181F-49ED-B80D-3011DDEAF7C3}" type="datetimeFigureOut">
              <a:rPr lang="en-US" smtClean="0"/>
              <a:t>6/27/2022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CBE04B-A3DF-4157-ACCA-29AFFA06B653}" type="slidenum">
              <a:rPr lang="en-US" smtClean="0"/>
              <a:t>‹#›</a:t>
            </a:fld>
            <a:endParaRPr lang="en-US"/>
          </a:p>
        </p:txBody>
      </p:sp>
    </p:spTree>
    <p:extLst>
      <p:ext uri="{BB962C8B-B14F-4D97-AF65-F5344CB8AC3E}">
        <p14:creationId xmlns:p14="http://schemas.microsoft.com/office/powerpoint/2010/main" val="4110485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AD34391-181F-49ED-B80D-3011DDEAF7C3}" type="datetimeFigureOut">
              <a:rPr lang="en-US" smtClean="0"/>
              <a:t>6/27/2022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CBE04B-A3DF-4157-ACCA-29AFFA06B653}" type="slidenum">
              <a:rPr lang="en-US" smtClean="0"/>
              <a:t>‹#›</a:t>
            </a:fld>
            <a:endParaRPr lang="en-US"/>
          </a:p>
        </p:txBody>
      </p:sp>
    </p:spTree>
    <p:extLst>
      <p:ext uri="{BB962C8B-B14F-4D97-AF65-F5344CB8AC3E}">
        <p14:creationId xmlns:p14="http://schemas.microsoft.com/office/powerpoint/2010/main" val="86555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f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D34391-181F-49ED-B80D-3011DDEAF7C3}" type="datetimeFigureOut">
              <a:rPr lang="en-US" smtClean="0"/>
              <a:t>6/27/2022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CBE04B-A3DF-4157-ACCA-29AFFA06B653}" type="slidenum">
              <a:rPr lang="en-US" smtClean="0"/>
              <a:t>‹#›</a:t>
            </a:fld>
            <a:endParaRPr lang="en-US"/>
          </a:p>
        </p:txBody>
      </p:sp>
    </p:spTree>
    <p:extLst>
      <p:ext uri="{BB962C8B-B14F-4D97-AF65-F5344CB8AC3E}">
        <p14:creationId xmlns:p14="http://schemas.microsoft.com/office/powerpoint/2010/main" val="684424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3.gif"/><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16736" y="336078"/>
            <a:ext cx="9253728" cy="280076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scene3d>
              <a:camera prst="perspectiveRelaxedModerately"/>
              <a:lightRig rig="threePt" dir="t"/>
            </a:scene3d>
          </a:bodyPr>
          <a:lstStyle/>
          <a:p>
            <a:pPr algn="ctr"/>
            <a:endParaRPr lang="en-US" sz="4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a:p>
            <a:pPr algn="ctr"/>
            <a:r>
              <a:rPr lang="en-US" sz="4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CHÀO MỪNG QUÝ THẦY CÔ ĐẾN VỚI TIẾT HỌC NGÀY HÔM NAY</a:t>
            </a:r>
          </a:p>
          <a:p>
            <a:pPr algn="ctr"/>
            <a:endParaRPr lang="en-U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graphicFrame>
        <p:nvGraphicFramePr>
          <p:cNvPr id="5" name="Object 5"/>
          <p:cNvGraphicFramePr>
            <a:graphicFrameLocks noChangeAspect="1"/>
          </p:cNvGraphicFramePr>
          <p:nvPr>
            <p:extLst>
              <p:ext uri="{D42A27DB-BD31-4B8C-83A1-F6EECF244321}">
                <p14:modId xmlns:p14="http://schemas.microsoft.com/office/powerpoint/2010/main" val="1537052685"/>
              </p:ext>
            </p:extLst>
          </p:nvPr>
        </p:nvGraphicFramePr>
        <p:xfrm>
          <a:off x="1" y="3877954"/>
          <a:ext cx="2468812" cy="2863822"/>
        </p:xfrm>
        <a:graphic>
          <a:graphicData uri="http://schemas.openxmlformats.org/presentationml/2006/ole">
            <mc:AlternateContent xmlns:mc="http://schemas.openxmlformats.org/markup-compatibility/2006">
              <mc:Choice xmlns:v="urn:schemas-microsoft-com:vml" Requires="v">
                <p:oleObj spid="_x0000_s1053" name="Clip" r:id="rId3" imgW="1060704" imgH="1335024" progId="MS_ClipArt_Gallery.2">
                  <p:embed/>
                </p:oleObj>
              </mc:Choice>
              <mc:Fallback>
                <p:oleObj name="Clip" r:id="rId3" imgW="1060704" imgH="1335024" progId="MS_ClipArt_Gallery.2">
                  <p:embed/>
                  <p:pic>
                    <p:nvPicPr>
                      <p:cNvPr id="3077"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877954"/>
                        <a:ext cx="2468812" cy="2863822"/>
                      </a:xfrm>
                      <a:prstGeom prst="rect">
                        <a:avLst/>
                      </a:prstGeom>
                      <a:noFill/>
                      <a:ln>
                        <a:noFill/>
                      </a:ln>
                      <a:effectLst/>
                    </p:spPr>
                  </p:pic>
                </p:oleObj>
              </mc:Fallback>
            </mc:AlternateContent>
          </a:graphicData>
        </a:graphic>
      </p:graphicFrame>
      <p:pic>
        <p:nvPicPr>
          <p:cNvPr id="6" name="Picture 2" descr="flowe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35948" y="4059936"/>
            <a:ext cx="3993211" cy="2150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759159" y="3354496"/>
            <a:ext cx="5576789" cy="212365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scene3d>
              <a:camera prst="perspectiveRelaxedModerately"/>
              <a:lightRig rig="threePt" dir="t"/>
            </a:scene3d>
          </a:bodyPr>
          <a:lstStyle/>
          <a:p>
            <a:pPr algn="ctr"/>
            <a:endParaRPr lang="en-US" sz="4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a:p>
            <a:pPr algn="ctr"/>
            <a:r>
              <a:rPr lang="en-US" sz="4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BÀI 37 SINH SẢN Ở SINH VẬT</a:t>
            </a:r>
            <a:endParaRPr lang="en-U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16829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9392" y="1395907"/>
            <a:ext cx="8528304" cy="954107"/>
          </a:xfrm>
          <a:prstGeom prst="rect">
            <a:avLst/>
          </a:prstGeom>
        </p:spPr>
        <p:txBody>
          <a:bodyPr wrap="square">
            <a:spAutoFit/>
          </a:bodyPr>
          <a:lstStyle/>
          <a:p>
            <a:r>
              <a:rPr lang="en-US" sz="2800" dirty="0" err="1">
                <a:latin typeface="Times New Roman" panose="02020603050405020304" pitchFamily="18" charset="0"/>
                <a:ea typeface="Arial" panose="020B0604020202020204" pitchFamily="34" charset="0"/>
              </a:rPr>
              <a:t>Em</a:t>
            </a:r>
            <a:r>
              <a:rPr lang="en-US" sz="2800" dirty="0">
                <a:latin typeface="Times New Roman" panose="02020603050405020304" pitchFamily="18" charset="0"/>
                <a:ea typeface="Arial" panose="020B0604020202020204" pitchFamily="34" charset="0"/>
              </a:rPr>
              <a:t> </a:t>
            </a:r>
            <a:r>
              <a:rPr lang="en-US" sz="2800" dirty="0" err="1" smtClean="0">
                <a:latin typeface="Times New Roman" panose="02020603050405020304" pitchFamily="18" charset="0"/>
                <a:ea typeface="Arial" panose="020B0604020202020204" pitchFamily="34" charset="0"/>
              </a:rPr>
              <a:t>có</a:t>
            </a:r>
            <a:r>
              <a:rPr lang="en-US" sz="2800" dirty="0" smtClean="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nhận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xét</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về</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đặc</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điểm</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và</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só</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lượng</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cây</a:t>
            </a:r>
            <a:r>
              <a:rPr lang="en-US" sz="2800" dirty="0">
                <a:latin typeface="Times New Roman" panose="02020603050405020304" pitchFamily="18" charset="0"/>
                <a:ea typeface="Arial" panose="020B0604020202020204" pitchFamily="34" charset="0"/>
              </a:rPr>
              <a:t> con </a:t>
            </a:r>
            <a:r>
              <a:rPr lang="en-US" sz="2800" dirty="0" err="1">
                <a:latin typeface="Times New Roman" panose="02020603050405020304" pitchFamily="18" charset="0"/>
                <a:ea typeface="Arial" panose="020B0604020202020204" pitchFamily="34" charset="0"/>
              </a:rPr>
              <a:t>trong</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Hình</a:t>
            </a:r>
            <a:r>
              <a:rPr lang="en-US" sz="2800" dirty="0">
                <a:latin typeface="Times New Roman" panose="02020603050405020304" pitchFamily="18" charset="0"/>
                <a:ea typeface="Arial" panose="020B0604020202020204" pitchFamily="34" charset="0"/>
              </a:rPr>
              <a:t> 37.5 </a:t>
            </a:r>
            <a:r>
              <a:rPr lang="en-US" sz="2800" dirty="0" err="1">
                <a:latin typeface="Times New Roman" panose="02020603050405020304" pitchFamily="18" charset="0"/>
                <a:ea typeface="Arial" panose="020B0604020202020204" pitchFamily="34" charset="0"/>
              </a:rPr>
              <a:t>và</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nêu</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vai</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trò</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của</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sinh</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sản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vô</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tính</a:t>
            </a:r>
            <a:endParaRPr lang="en-US" sz="2800" dirty="0"/>
          </a:p>
        </p:txBody>
      </p:sp>
      <p:sp>
        <p:nvSpPr>
          <p:cNvPr id="6" name="Rectangle 5"/>
          <p:cNvSpPr/>
          <p:nvPr/>
        </p:nvSpPr>
        <p:spPr>
          <a:xfrm>
            <a:off x="3986784" y="134732"/>
            <a:ext cx="4114800" cy="74980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cs typeface="Times New Roman" panose="02020603050405020304" pitchFamily="18" charset="0"/>
              </a:rPr>
              <a:t>II. SINH SẢN VÔ TÍNH Ở SINH VẬT</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1502664" y="3064467"/>
            <a:ext cx="8336280" cy="1521570"/>
          </a:xfrm>
          <a:prstGeom prst="rect">
            <a:avLst/>
          </a:prstGeom>
        </p:spPr>
        <p:txBody>
          <a:bodyPr wrap="square">
            <a:spAutoFit/>
          </a:bodyPr>
          <a:lstStyle/>
          <a:p>
            <a:pPr indent="254000" algn="just">
              <a:lnSpc>
                <a:spcPct val="129000"/>
              </a:lnSpc>
              <a:spcAft>
                <a:spcPts val="600"/>
              </a:spcAft>
              <a:tabLst>
                <a:tab pos="515620" algn="l"/>
              </a:tabLst>
            </a:pPr>
            <a:r>
              <a:rPr lang="vi-VN" sz="2400" dirty="0">
                <a:latin typeface="Times New Roman" panose="02020603050405020304" pitchFamily="18" charset="0"/>
                <a:ea typeface="Segoe UI" panose="020B0502040204020203" pitchFamily="34" charset="0"/>
              </a:rPr>
              <a:t>Cây con mới hình thành gióng với cây ban đầu, số lượng cây mới tạo thành nhiều, tuỳ thuộc vào các chổi mẩm hình thành nên các bộ phận của cây ban đẩu.</a:t>
            </a:r>
            <a:endParaRPr lang="en-US" sz="2400" dirty="0">
              <a:effectLst/>
              <a:latin typeface="Segoe UI" panose="020B0502040204020203" pitchFamily="34" charset="0"/>
              <a:ea typeface="Segoe UI" panose="020B0502040204020203" pitchFamily="34" charset="0"/>
            </a:endParaRPr>
          </a:p>
        </p:txBody>
      </p:sp>
      <p:sp>
        <p:nvSpPr>
          <p:cNvPr id="8" name="Rectangle 7"/>
          <p:cNvSpPr/>
          <p:nvPr/>
        </p:nvSpPr>
        <p:spPr>
          <a:xfrm>
            <a:off x="1650492" y="4586037"/>
            <a:ext cx="7367016" cy="1052596"/>
          </a:xfrm>
          <a:prstGeom prst="rect">
            <a:avLst/>
          </a:prstGeom>
        </p:spPr>
        <p:txBody>
          <a:bodyPr wrap="square">
            <a:spAutoFit/>
          </a:bodyPr>
          <a:lstStyle/>
          <a:p>
            <a:pPr indent="254000" algn="just">
              <a:lnSpc>
                <a:spcPct val="130000"/>
              </a:lnSpc>
              <a:spcAft>
                <a:spcPts val="600"/>
              </a:spcAft>
              <a:tabLst>
                <a:tab pos="511175" algn="l"/>
              </a:tabLst>
            </a:pPr>
            <a:r>
              <a:rPr lang="vi-VN" sz="2400" dirty="0">
                <a:latin typeface="Times New Roman" panose="02020603050405020304" pitchFamily="18" charset="0"/>
                <a:ea typeface="Segoe UI" panose="020B0502040204020203" pitchFamily="34" charset="0"/>
              </a:rPr>
              <a:t>Vai trò của sinh sản vô tính: có thể giúp tạo ra số lượng lớn cá thê mới trong thời gian ngắn.</a:t>
            </a:r>
            <a:endParaRPr lang="en-US" sz="2400" dirty="0">
              <a:effectLst/>
              <a:latin typeface="Segoe UI" panose="020B0502040204020203" pitchFamily="34" charset="0"/>
              <a:ea typeface="Segoe UI" panose="020B0502040204020203" pitchFamily="34" charset="0"/>
            </a:endParaRPr>
          </a:p>
        </p:txBody>
      </p:sp>
      <p:sp>
        <p:nvSpPr>
          <p:cNvPr id="9" name="Right Arrow 8"/>
          <p:cNvSpPr/>
          <p:nvPr/>
        </p:nvSpPr>
        <p:spPr>
          <a:xfrm>
            <a:off x="469392" y="3744789"/>
            <a:ext cx="832104" cy="10241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094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86784" y="134732"/>
            <a:ext cx="4114800" cy="74980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cs typeface="Times New Roman" panose="02020603050405020304" pitchFamily="18" charset="0"/>
              </a:rPr>
              <a:t>II. SINH SẢN VÔ TÍNH Ở SINH VẬT</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465556" y="1196078"/>
            <a:ext cx="5121428" cy="461665"/>
          </a:xfrm>
          <a:prstGeom prst="rect">
            <a:avLst/>
          </a:prstGeom>
        </p:spPr>
        <p:txBody>
          <a:bodyPr wrap="square">
            <a:spAutoFit/>
          </a:bodyPr>
          <a:lstStyle/>
          <a:p>
            <a:r>
              <a:rPr lang="en-US" sz="2400" dirty="0" err="1">
                <a:latin typeface="Times New Roman" panose="02020603050405020304" pitchFamily="18" charset="0"/>
                <a:ea typeface="Arial" panose="020B0604020202020204" pitchFamily="34" charset="0"/>
              </a:rPr>
              <a:t>sinh</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sản</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sinh</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dưỡng</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là</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gì</a:t>
            </a:r>
            <a:r>
              <a:rPr lang="en-US" sz="2400" dirty="0">
                <a:latin typeface="Times New Roman" panose="02020603050405020304" pitchFamily="18" charset="0"/>
                <a:ea typeface="Arial" panose="020B0604020202020204" pitchFamily="34" charset="0"/>
              </a:rPr>
              <a:t>?</a:t>
            </a:r>
            <a:endParaRPr lang="en-US" sz="2400" dirty="0"/>
          </a:p>
        </p:txBody>
      </p:sp>
      <p:sp>
        <p:nvSpPr>
          <p:cNvPr id="6" name="Right Arrow 5"/>
          <p:cNvSpPr/>
          <p:nvPr/>
        </p:nvSpPr>
        <p:spPr>
          <a:xfrm>
            <a:off x="528776" y="2565213"/>
            <a:ext cx="832104" cy="10241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703832" y="2432945"/>
            <a:ext cx="8820912" cy="1868204"/>
          </a:xfrm>
          <a:prstGeom prst="rect">
            <a:avLst/>
          </a:prstGeom>
        </p:spPr>
        <p:txBody>
          <a:bodyPr wrap="square">
            <a:spAutoFit/>
          </a:bodyPr>
          <a:lstStyle/>
          <a:p>
            <a:pPr indent="254000">
              <a:lnSpc>
                <a:spcPct val="115000"/>
              </a:lnSpc>
              <a:spcAft>
                <a:spcPts val="600"/>
              </a:spcAft>
              <a:tabLst>
                <a:tab pos="650240" algn="l"/>
              </a:tabLst>
            </a:pPr>
            <a:r>
              <a:rPr lang="en-US" sz="2400" dirty="0" err="1">
                <a:latin typeface="Times New Roman" panose="02020603050405020304" pitchFamily="18" charset="0"/>
                <a:ea typeface="Segoe UI" panose="020B0502040204020203" pitchFamily="34" charset="0"/>
              </a:rPr>
              <a:t>là</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hình</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thức</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sinh</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sản</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mà</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cơ</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thể</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mới</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có</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được</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hình</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thành</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từ</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một</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một</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phận</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rễ</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thân</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lá</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của</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cơ</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thể</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mẹ</a:t>
            </a:r>
            <a:endParaRPr lang="en-US" sz="2400" dirty="0">
              <a:latin typeface="Segoe UI" panose="020B0502040204020203" pitchFamily="34" charset="0"/>
              <a:ea typeface="Segoe UI" panose="020B0502040204020203" pitchFamily="34" charset="0"/>
            </a:endParaRPr>
          </a:p>
          <a:p>
            <a:pPr indent="254000">
              <a:lnSpc>
                <a:spcPct val="115000"/>
              </a:lnSpc>
              <a:spcAft>
                <a:spcPts val="600"/>
              </a:spcAft>
              <a:tabLst>
                <a:tab pos="650240" algn="l"/>
              </a:tabLst>
            </a:pPr>
            <a:r>
              <a:rPr lang="en-US" sz="2400" dirty="0">
                <a:latin typeface="Times New Roman" panose="02020603050405020304" pitchFamily="18" charset="0"/>
                <a:ea typeface="Segoe UI" panose="020B0502040204020203" pitchFamily="34" charset="0"/>
              </a:rPr>
              <a:t>+</a:t>
            </a:r>
            <a:r>
              <a:rPr lang="en-US" sz="2400" dirty="0" err="1">
                <a:latin typeface="Times New Roman" panose="02020603050405020304" pitchFamily="18" charset="0"/>
                <a:ea typeface="Segoe UI" panose="020B0502040204020203" pitchFamily="34" charset="0"/>
              </a:rPr>
              <a:t>Một</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số</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hình</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thức</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sinh</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sản</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vô</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tính</a:t>
            </a:r>
            <a:r>
              <a:rPr lang="en-US" sz="2400" dirty="0">
                <a:latin typeface="Times New Roman" panose="02020603050405020304" pitchFamily="18" charset="0"/>
                <a:ea typeface="Segoe UI" panose="020B0502040204020203" pitchFamily="34" charset="0"/>
              </a:rPr>
              <a:t> ở </a:t>
            </a:r>
            <a:r>
              <a:rPr lang="en-US" sz="2400" dirty="0" err="1">
                <a:latin typeface="Times New Roman" panose="02020603050405020304" pitchFamily="18" charset="0"/>
                <a:ea typeface="Segoe UI" panose="020B0502040204020203" pitchFamily="34" charset="0"/>
              </a:rPr>
              <a:t>động</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vật</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như</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mọc</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chồi</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phâ</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nhánh</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tái</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sinh</a:t>
            </a:r>
            <a:r>
              <a:rPr lang="en-US" sz="2400" dirty="0">
                <a:latin typeface="Times New Roman" panose="02020603050405020304" pitchFamily="18" charset="0"/>
                <a:ea typeface="Segoe UI" panose="020B0502040204020203" pitchFamily="34" charset="0"/>
              </a:rPr>
              <a:t> )</a:t>
            </a:r>
            <a:endParaRPr lang="en-US" sz="2400" dirty="0">
              <a:effectLst/>
              <a:latin typeface="Segoe UI" panose="020B0502040204020203" pitchFamily="34" charset="0"/>
              <a:ea typeface="Segoe UI" panose="020B0502040204020203" pitchFamily="34" charset="0"/>
            </a:endParaRPr>
          </a:p>
        </p:txBody>
      </p:sp>
    </p:spTree>
    <p:extLst>
      <p:ext uri="{BB962C8B-B14F-4D97-AF65-F5344CB8AC3E}">
        <p14:creationId xmlns:p14="http://schemas.microsoft.com/office/powerpoint/2010/main" val="151761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86784" y="134732"/>
            <a:ext cx="4114800" cy="74980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cs typeface="Times New Roman" panose="02020603050405020304" pitchFamily="18" charset="0"/>
              </a:rPr>
              <a:t>II. SINH SẢN VÔ TÍNH Ở SINH VẬT</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432816" y="1458574"/>
            <a:ext cx="7988808" cy="1200329"/>
          </a:xfrm>
          <a:prstGeom prst="rect">
            <a:avLst/>
          </a:prstGeom>
        </p:spPr>
        <p:txBody>
          <a:bodyPr wrap="square">
            <a:spAutoFit/>
          </a:bodyPr>
          <a:lstStyle/>
          <a:p>
            <a:r>
              <a:rPr lang="en-US" sz="2400" b="1" dirty="0" err="1" smtClean="0">
                <a:latin typeface="Times New Roman" panose="02020603050405020304" pitchFamily="18" charset="0"/>
                <a:ea typeface="Arial" panose="020B0604020202020204" pitchFamily="34" charset="0"/>
              </a:rPr>
              <a:t>Các</a:t>
            </a:r>
            <a:r>
              <a:rPr lang="en-US" sz="2400" b="1" dirty="0" smtClean="0">
                <a:latin typeface="Times New Roman" panose="02020603050405020304" pitchFamily="18" charset="0"/>
                <a:ea typeface="Arial" panose="020B0604020202020204" pitchFamily="34" charset="0"/>
              </a:rPr>
              <a:t> </a:t>
            </a:r>
            <a:r>
              <a:rPr lang="en-US" sz="2400" b="1" dirty="0" err="1" smtClean="0">
                <a:latin typeface="Times New Roman" panose="02020603050405020304" pitchFamily="18" charset="0"/>
                <a:ea typeface="Arial" panose="020B0604020202020204" pitchFamily="34" charset="0"/>
              </a:rPr>
              <a:t>em</a:t>
            </a:r>
            <a:r>
              <a:rPr lang="en-US" sz="2400" b="1" dirty="0" smtClean="0">
                <a:latin typeface="Times New Roman" panose="02020603050405020304" pitchFamily="18" charset="0"/>
                <a:ea typeface="Arial" panose="020B0604020202020204" pitchFamily="34" charset="0"/>
              </a:rPr>
              <a:t> </a:t>
            </a:r>
            <a:r>
              <a:rPr lang="en-US" sz="2400" b="1" dirty="0" err="1" smtClean="0">
                <a:latin typeface="Times New Roman" panose="02020603050405020304" pitchFamily="18" charset="0"/>
                <a:ea typeface="Arial" panose="020B0604020202020204" pitchFamily="34" charset="0"/>
              </a:rPr>
              <a:t>hãy</a:t>
            </a:r>
            <a:r>
              <a:rPr lang="en-US" sz="2400" b="1" dirty="0" smtClean="0">
                <a:latin typeface="Times New Roman" panose="02020603050405020304" pitchFamily="18" charset="0"/>
                <a:ea typeface="Arial" panose="020B0604020202020204" pitchFamily="34" charset="0"/>
              </a:rPr>
              <a:t> </a:t>
            </a:r>
            <a:r>
              <a:rPr lang="en-US" sz="2400" b="1" dirty="0" err="1" smtClean="0">
                <a:latin typeface="Times New Roman" panose="02020603050405020304" pitchFamily="18" charset="0"/>
                <a:ea typeface="Arial" panose="020B0604020202020204" pitchFamily="34" charset="0"/>
              </a:rPr>
              <a:t>quan</a:t>
            </a:r>
            <a:r>
              <a:rPr lang="en-US" sz="2400" b="1" dirty="0" smtClean="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sát</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Hình</a:t>
            </a:r>
            <a:r>
              <a:rPr lang="en-US" sz="2400" b="1" dirty="0">
                <a:latin typeface="Times New Roman" panose="02020603050405020304" pitchFamily="18" charset="0"/>
                <a:ea typeface="Arial" panose="020B0604020202020204" pitchFamily="34" charset="0"/>
              </a:rPr>
              <a:t> 37.6, </a:t>
            </a:r>
            <a:r>
              <a:rPr lang="en-US" sz="2400" b="1" dirty="0" err="1">
                <a:latin typeface="Times New Roman" panose="02020603050405020304" pitchFamily="18" charset="0"/>
                <a:ea typeface="Arial" panose="020B0604020202020204" pitchFamily="34" charset="0"/>
              </a:rPr>
              <a:t>hãy</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mô</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tả</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sinh</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sản</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vô</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tính</a:t>
            </a:r>
            <a:r>
              <a:rPr lang="en-US" sz="2400" b="1" dirty="0">
                <a:latin typeface="Times New Roman" panose="02020603050405020304" pitchFamily="18" charset="0"/>
                <a:ea typeface="Arial" panose="020B0604020202020204" pitchFamily="34" charset="0"/>
              </a:rPr>
              <a:t> ở </a:t>
            </a:r>
            <a:r>
              <a:rPr lang="en-US" sz="2400" b="1" dirty="0" err="1">
                <a:latin typeface="Times New Roman" panose="02020603050405020304" pitchFamily="18" charset="0"/>
                <a:ea typeface="Arial" panose="020B0604020202020204" pitchFamily="34" charset="0"/>
              </a:rPr>
              <a:t>thuỷ</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tức</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và</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giun</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dẹp</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Gọi</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tên</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hình</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thức</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sinh</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sản</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vò</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tính</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phù</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hợp</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với</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mỗi</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loài</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bằng</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phiếu</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học</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tập</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dưới</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đây</a:t>
            </a:r>
            <a:endParaRPr lang="en-US" sz="2400" b="1" dirty="0"/>
          </a:p>
        </p:txBody>
      </p:sp>
      <p:graphicFrame>
        <p:nvGraphicFramePr>
          <p:cNvPr id="7" name="Table 6"/>
          <p:cNvGraphicFramePr>
            <a:graphicFrameLocks noGrp="1"/>
          </p:cNvGraphicFramePr>
          <p:nvPr>
            <p:extLst>
              <p:ext uri="{D42A27DB-BD31-4B8C-83A1-F6EECF244321}">
                <p14:modId xmlns:p14="http://schemas.microsoft.com/office/powerpoint/2010/main" val="137538462"/>
              </p:ext>
            </p:extLst>
          </p:nvPr>
        </p:nvGraphicFramePr>
        <p:xfrm>
          <a:off x="1735454" y="2717815"/>
          <a:ext cx="8167303" cy="3682985"/>
        </p:xfrm>
        <a:graphic>
          <a:graphicData uri="http://schemas.openxmlformats.org/drawingml/2006/table">
            <a:tbl>
              <a:tblPr firstRow="1" firstCol="1" bandRow="1">
                <a:tableStyleId>{5C22544A-7EE6-4342-B048-85BDC9FD1C3A}</a:tableStyleId>
              </a:tblPr>
              <a:tblGrid>
                <a:gridCol w="1679471">
                  <a:extLst>
                    <a:ext uri="{9D8B030D-6E8A-4147-A177-3AD203B41FA5}">
                      <a16:colId xmlns:a16="http://schemas.microsoft.com/office/drawing/2014/main" val="2172838111"/>
                    </a:ext>
                  </a:extLst>
                </a:gridCol>
                <a:gridCol w="3545348">
                  <a:extLst>
                    <a:ext uri="{9D8B030D-6E8A-4147-A177-3AD203B41FA5}">
                      <a16:colId xmlns:a16="http://schemas.microsoft.com/office/drawing/2014/main" val="4194404414"/>
                    </a:ext>
                  </a:extLst>
                </a:gridCol>
                <a:gridCol w="2942484">
                  <a:extLst>
                    <a:ext uri="{9D8B030D-6E8A-4147-A177-3AD203B41FA5}">
                      <a16:colId xmlns:a16="http://schemas.microsoft.com/office/drawing/2014/main" val="1401409797"/>
                    </a:ext>
                  </a:extLst>
                </a:gridCol>
              </a:tblGrid>
              <a:tr h="739662">
                <a:tc>
                  <a:txBody>
                    <a:bodyPr/>
                    <a:lstStyle/>
                    <a:p>
                      <a:pPr indent="254000" algn="ctr">
                        <a:lnSpc>
                          <a:spcPct val="130000"/>
                        </a:lnSpc>
                        <a:spcAft>
                          <a:spcPts val="0"/>
                        </a:spcAft>
                      </a:pPr>
                      <a:r>
                        <a:rPr lang="vi-VN" sz="1400">
                          <a:effectLst/>
                        </a:rPr>
                        <a:t>Đại diện</a:t>
                      </a:r>
                      <a:endParaRPr lang="en-US" sz="1000">
                        <a:effectLst/>
                        <a:latin typeface="Segoe UI" panose="020B0502040204020203" pitchFamily="34" charset="0"/>
                        <a:ea typeface="Segoe UI" panose="020B0502040204020203" pitchFamily="34" charset="0"/>
                      </a:endParaRPr>
                    </a:p>
                  </a:txBody>
                  <a:tcPr marL="6350" marR="6350" marT="0" marB="0" anchor="b"/>
                </a:tc>
                <a:tc>
                  <a:txBody>
                    <a:bodyPr/>
                    <a:lstStyle/>
                    <a:p>
                      <a:pPr indent="254000" algn="ctr">
                        <a:lnSpc>
                          <a:spcPct val="130000"/>
                        </a:lnSpc>
                        <a:spcAft>
                          <a:spcPts val="0"/>
                        </a:spcAft>
                      </a:pPr>
                      <a:r>
                        <a:rPr lang="vi-VN" sz="1400">
                          <a:effectLst/>
                        </a:rPr>
                        <a:t>Mô tả</a:t>
                      </a:r>
                      <a:endParaRPr lang="en-US" sz="1000">
                        <a:effectLst/>
                        <a:latin typeface="Segoe UI" panose="020B0502040204020203" pitchFamily="34" charset="0"/>
                        <a:ea typeface="Segoe UI" panose="020B0502040204020203" pitchFamily="34" charset="0"/>
                      </a:endParaRPr>
                    </a:p>
                  </a:txBody>
                  <a:tcPr marL="6350" marR="6350" marT="0" marB="0" anchor="b"/>
                </a:tc>
                <a:tc>
                  <a:txBody>
                    <a:bodyPr/>
                    <a:lstStyle/>
                    <a:p>
                      <a:pPr indent="254000" algn="ctr">
                        <a:lnSpc>
                          <a:spcPct val="130000"/>
                        </a:lnSpc>
                        <a:spcAft>
                          <a:spcPts val="0"/>
                        </a:spcAft>
                      </a:pPr>
                      <a:r>
                        <a:rPr lang="vi-VN" sz="1400">
                          <a:effectLst/>
                        </a:rPr>
                        <a:t>Tên gọi hình thức sinh sản</a:t>
                      </a:r>
                      <a:endParaRPr lang="en-US" sz="1000">
                        <a:effectLst/>
                        <a:latin typeface="Segoe UI" panose="020B0502040204020203" pitchFamily="34" charset="0"/>
                        <a:ea typeface="Segoe UI" panose="020B0502040204020203" pitchFamily="34" charset="0"/>
                      </a:endParaRPr>
                    </a:p>
                  </a:txBody>
                  <a:tcPr marL="6350" marR="6350" marT="0" marB="0" anchor="b"/>
                </a:tc>
                <a:extLst>
                  <a:ext uri="{0D108BD9-81ED-4DB2-BD59-A6C34878D82A}">
                    <a16:rowId xmlns:a16="http://schemas.microsoft.com/office/drawing/2014/main" val="1045707238"/>
                  </a:ext>
                </a:extLst>
              </a:tr>
              <a:tr h="1195993">
                <a:tc>
                  <a:txBody>
                    <a:bodyPr/>
                    <a:lstStyle/>
                    <a:p>
                      <a:pPr indent="254000">
                        <a:lnSpc>
                          <a:spcPct val="130000"/>
                        </a:lnSpc>
                        <a:spcBef>
                          <a:spcPts val="500"/>
                        </a:spcBef>
                        <a:spcAft>
                          <a:spcPts val="0"/>
                        </a:spcAft>
                      </a:pPr>
                      <a:r>
                        <a:rPr lang="vi-VN" sz="1400">
                          <a:effectLst/>
                        </a:rPr>
                        <a:t>Thuỷtức</a:t>
                      </a:r>
                      <a:endParaRPr lang="en-US" sz="1000">
                        <a:effectLst/>
                        <a:latin typeface="Segoe UI" panose="020B0502040204020203" pitchFamily="34" charset="0"/>
                        <a:ea typeface="Segoe UI" panose="020B0502040204020203" pitchFamily="34" charset="0"/>
                      </a:endParaRPr>
                    </a:p>
                  </a:txBody>
                  <a:tcPr marL="6350" marR="6350" marT="0" marB="0"/>
                </a:tc>
                <a:tc>
                  <a:txBody>
                    <a:bodyPr/>
                    <a:lstStyle/>
                    <a:p>
                      <a:pPr indent="254000">
                        <a:lnSpc>
                          <a:spcPct val="130000"/>
                        </a:lnSpc>
                        <a:spcAft>
                          <a:spcPts val="200"/>
                        </a:spcAft>
                      </a:pPr>
                      <a:r>
                        <a:rPr lang="vi-VN" sz="1400" dirty="0">
                          <a:effectLst/>
                        </a:rPr>
                        <a:t>-Trên cơ thê mẹ mọc ra một chói.</a:t>
                      </a:r>
                      <a:endParaRPr lang="en-US" sz="1000" dirty="0">
                        <a:effectLst/>
                      </a:endParaRPr>
                    </a:p>
                    <a:p>
                      <a:pPr marL="342900" lvl="0" indent="-342900">
                        <a:lnSpc>
                          <a:spcPct val="130000"/>
                        </a:lnSpc>
                        <a:spcAft>
                          <a:spcPts val="200"/>
                        </a:spcAft>
                        <a:buClr>
                          <a:srgbClr val="000000"/>
                        </a:buClr>
                        <a:buSzPts val="1100"/>
                        <a:buFont typeface="Symbol" panose="05050102010706020507" pitchFamily="18" charset="2"/>
                        <a:buChar char="-"/>
                        <a:tabLst>
                          <a:tab pos="105410" algn="l"/>
                        </a:tabLst>
                      </a:pPr>
                      <a:r>
                        <a:rPr lang="vi-VN" sz="1400" u="none" strike="noStrike" spc="0" dirty="0">
                          <a:effectLst/>
                        </a:rPr>
                        <a:t>Chói phát triển hình thành cơ thê mới.</a:t>
                      </a:r>
                      <a:endParaRPr lang="en-US" sz="1000" u="none" strike="noStrike" spc="0" dirty="0">
                        <a:effectLst/>
                      </a:endParaRPr>
                    </a:p>
                    <a:p>
                      <a:pPr marL="342900" lvl="0" indent="-342900">
                        <a:lnSpc>
                          <a:spcPct val="130000"/>
                        </a:lnSpc>
                        <a:spcAft>
                          <a:spcPts val="200"/>
                        </a:spcAft>
                        <a:buClr>
                          <a:srgbClr val="000000"/>
                        </a:buClr>
                        <a:buSzPts val="1100"/>
                        <a:buFont typeface="Symbol" panose="05050102010706020507" pitchFamily="18" charset="2"/>
                        <a:buChar char="-"/>
                        <a:tabLst>
                          <a:tab pos="107315" algn="l"/>
                        </a:tabLst>
                      </a:pPr>
                      <a:r>
                        <a:rPr lang="vi-VN" sz="1400" u="none" strike="noStrike" spc="0" dirty="0">
                          <a:effectLst/>
                        </a:rPr>
                        <a:t>Cơ thể mới rời khỏi cơ thể mẹ và sống tự do.</a:t>
                      </a:r>
                      <a:endParaRPr lang="en-US" sz="1000" u="none" strike="noStrike" spc="0" dirty="0">
                        <a:effectLst/>
                        <a:latin typeface="Arial" panose="020B0604020202020204" pitchFamily="34" charset="0"/>
                        <a:ea typeface="Arial" panose="020B0604020202020204" pitchFamily="34" charset="0"/>
                        <a:cs typeface="Arial" panose="020B0604020202020204" pitchFamily="34" charset="0"/>
                      </a:endParaRPr>
                    </a:p>
                  </a:txBody>
                  <a:tcPr marL="6350" marR="6350" marT="0" marB="0" anchor="b"/>
                </a:tc>
                <a:tc>
                  <a:txBody>
                    <a:bodyPr/>
                    <a:lstStyle/>
                    <a:p>
                      <a:pPr indent="254000">
                        <a:lnSpc>
                          <a:spcPct val="130000"/>
                        </a:lnSpc>
                        <a:spcBef>
                          <a:spcPts val="500"/>
                        </a:spcBef>
                        <a:spcAft>
                          <a:spcPts val="0"/>
                        </a:spcAft>
                      </a:pPr>
                      <a:endParaRPr lang="en-US" sz="1000" dirty="0">
                        <a:effectLst/>
                        <a:latin typeface="Segoe UI" panose="020B0502040204020203" pitchFamily="34" charset="0"/>
                        <a:ea typeface="Segoe UI" panose="020B0502040204020203" pitchFamily="34" charset="0"/>
                      </a:endParaRPr>
                    </a:p>
                  </a:txBody>
                  <a:tcPr marL="6350" marR="6350" marT="0" marB="0"/>
                </a:tc>
                <a:extLst>
                  <a:ext uri="{0D108BD9-81ED-4DB2-BD59-A6C34878D82A}">
                    <a16:rowId xmlns:a16="http://schemas.microsoft.com/office/drawing/2014/main" val="3963468583"/>
                  </a:ext>
                </a:extLst>
              </a:tr>
              <a:tr h="1400932">
                <a:tc>
                  <a:txBody>
                    <a:bodyPr/>
                    <a:lstStyle/>
                    <a:p>
                      <a:pPr indent="254000">
                        <a:lnSpc>
                          <a:spcPct val="130000"/>
                        </a:lnSpc>
                        <a:spcBef>
                          <a:spcPts val="500"/>
                        </a:spcBef>
                        <a:spcAft>
                          <a:spcPts val="0"/>
                        </a:spcAft>
                      </a:pPr>
                      <a:r>
                        <a:rPr lang="vi-VN" sz="1400">
                          <a:effectLst/>
                        </a:rPr>
                        <a:t>Giun dẹp</a:t>
                      </a:r>
                      <a:endParaRPr lang="en-US" sz="1000">
                        <a:effectLst/>
                        <a:latin typeface="Segoe UI" panose="020B0502040204020203" pitchFamily="34" charset="0"/>
                        <a:ea typeface="Segoe UI" panose="020B0502040204020203" pitchFamily="34" charset="0"/>
                      </a:endParaRPr>
                    </a:p>
                  </a:txBody>
                  <a:tcPr marL="6350" marR="6350" marT="0" marB="0"/>
                </a:tc>
                <a:tc>
                  <a:txBody>
                    <a:bodyPr/>
                    <a:lstStyle/>
                    <a:p>
                      <a:pPr marL="342900" lvl="0" indent="-342900">
                        <a:lnSpc>
                          <a:spcPct val="117000"/>
                        </a:lnSpc>
                        <a:spcAft>
                          <a:spcPts val="0"/>
                        </a:spcAft>
                        <a:buClr>
                          <a:srgbClr val="000000"/>
                        </a:buClr>
                        <a:buSzPts val="1100"/>
                        <a:buFont typeface="Symbol" panose="05050102010706020507" pitchFamily="18" charset="2"/>
                        <a:buChar char="-"/>
                        <a:tabLst>
                          <a:tab pos="105410" algn="l"/>
                        </a:tabLst>
                      </a:pPr>
                      <a:r>
                        <a:rPr lang="vi-VN" sz="1400" u="none" strike="noStrike" spc="0">
                          <a:effectLst/>
                        </a:rPr>
                        <a:t>Cơ thể ban đấu phân thành những mảnh nhỏ.</a:t>
                      </a:r>
                      <a:endParaRPr lang="en-US" sz="1000" u="none" strike="noStrike" spc="0">
                        <a:effectLst/>
                      </a:endParaRPr>
                    </a:p>
                    <a:p>
                      <a:pPr marL="342900" lvl="0" indent="-342900">
                        <a:lnSpc>
                          <a:spcPct val="117000"/>
                        </a:lnSpc>
                        <a:spcAft>
                          <a:spcPts val="0"/>
                        </a:spcAft>
                        <a:buClr>
                          <a:srgbClr val="000000"/>
                        </a:buClr>
                        <a:buSzPts val="1100"/>
                        <a:buFont typeface="Symbol" panose="05050102010706020507" pitchFamily="18" charset="2"/>
                        <a:buChar char="-"/>
                        <a:tabLst>
                          <a:tab pos="111760" algn="l"/>
                        </a:tabLst>
                      </a:pPr>
                      <a:r>
                        <a:rPr lang="vi-VN" sz="1400" u="none" strike="noStrike" spc="0">
                          <a:effectLst/>
                        </a:rPr>
                        <a:t>Mỏi mảnh bắt đầu quá trình sinh sản tạo ra các tê' bào mới hoàn chỉnh một cơ thể.</a:t>
                      </a:r>
                      <a:endParaRPr lang="en-US" sz="1000" u="none" strike="noStrike" spc="0">
                        <a:effectLst/>
                      </a:endParaRPr>
                    </a:p>
                    <a:p>
                      <a:pPr marL="342900" lvl="0" indent="-342900">
                        <a:lnSpc>
                          <a:spcPct val="117000"/>
                        </a:lnSpc>
                        <a:spcAft>
                          <a:spcPts val="0"/>
                        </a:spcAft>
                        <a:buClr>
                          <a:srgbClr val="000000"/>
                        </a:buClr>
                        <a:buSzPts val="1100"/>
                        <a:buFont typeface="Symbol" panose="05050102010706020507" pitchFamily="18" charset="2"/>
                        <a:buChar char="-"/>
                        <a:tabLst>
                          <a:tab pos="107315" algn="l"/>
                        </a:tabLst>
                      </a:pPr>
                      <a:r>
                        <a:rPr lang="vi-VN" sz="1400" u="none" strike="noStrike" spc="0">
                          <a:effectLst/>
                        </a:rPr>
                        <a:t>Kết quả: Mỗi mảnh tạo nên một cơ thể mới.</a:t>
                      </a:r>
                      <a:endParaRPr lang="en-US" sz="1000" u="none" strike="noStrike" spc="0">
                        <a:effectLst/>
                        <a:latin typeface="Arial" panose="020B0604020202020204" pitchFamily="34" charset="0"/>
                        <a:ea typeface="Arial" panose="020B0604020202020204" pitchFamily="34" charset="0"/>
                        <a:cs typeface="Arial" panose="020B0604020202020204" pitchFamily="34" charset="0"/>
                      </a:endParaRPr>
                    </a:p>
                  </a:txBody>
                  <a:tcPr marL="6350" marR="6350" marT="0" marB="0" anchor="b"/>
                </a:tc>
                <a:tc>
                  <a:txBody>
                    <a:bodyPr/>
                    <a:lstStyle/>
                    <a:p>
                      <a:pPr indent="254000">
                        <a:lnSpc>
                          <a:spcPct val="130000"/>
                        </a:lnSpc>
                        <a:spcBef>
                          <a:spcPts val="500"/>
                        </a:spcBef>
                        <a:spcAft>
                          <a:spcPts val="0"/>
                        </a:spcAft>
                      </a:pPr>
                      <a:endParaRPr lang="en-US" sz="1000" dirty="0">
                        <a:effectLst/>
                        <a:latin typeface="Segoe UI" panose="020B0502040204020203" pitchFamily="34" charset="0"/>
                        <a:ea typeface="Segoe UI" panose="020B0502040204020203" pitchFamily="34" charset="0"/>
                      </a:endParaRPr>
                    </a:p>
                  </a:txBody>
                  <a:tcPr marL="6350" marR="6350" marT="0" marB="0"/>
                </a:tc>
                <a:extLst>
                  <a:ext uri="{0D108BD9-81ED-4DB2-BD59-A6C34878D82A}">
                    <a16:rowId xmlns:a16="http://schemas.microsoft.com/office/drawing/2014/main" val="3374548626"/>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828994342"/>
              </p:ext>
            </p:extLst>
          </p:nvPr>
        </p:nvGraphicFramePr>
        <p:xfrm>
          <a:off x="1735453" y="2594682"/>
          <a:ext cx="8167303" cy="3929250"/>
        </p:xfrm>
        <a:graphic>
          <a:graphicData uri="http://schemas.openxmlformats.org/drawingml/2006/table">
            <a:tbl>
              <a:tblPr firstRow="1" firstCol="1" bandRow="1">
                <a:tableStyleId>{5C22544A-7EE6-4342-B048-85BDC9FD1C3A}</a:tableStyleId>
              </a:tblPr>
              <a:tblGrid>
                <a:gridCol w="1679471">
                  <a:extLst>
                    <a:ext uri="{9D8B030D-6E8A-4147-A177-3AD203B41FA5}">
                      <a16:colId xmlns:a16="http://schemas.microsoft.com/office/drawing/2014/main" val="2172838111"/>
                    </a:ext>
                  </a:extLst>
                </a:gridCol>
                <a:gridCol w="3545348">
                  <a:extLst>
                    <a:ext uri="{9D8B030D-6E8A-4147-A177-3AD203B41FA5}">
                      <a16:colId xmlns:a16="http://schemas.microsoft.com/office/drawing/2014/main" val="4194404414"/>
                    </a:ext>
                  </a:extLst>
                </a:gridCol>
                <a:gridCol w="2942484">
                  <a:extLst>
                    <a:ext uri="{9D8B030D-6E8A-4147-A177-3AD203B41FA5}">
                      <a16:colId xmlns:a16="http://schemas.microsoft.com/office/drawing/2014/main" val="1401409797"/>
                    </a:ext>
                  </a:extLst>
                </a:gridCol>
              </a:tblGrid>
              <a:tr h="305813">
                <a:tc>
                  <a:txBody>
                    <a:bodyPr/>
                    <a:lstStyle/>
                    <a:p>
                      <a:pPr indent="254000" algn="ctr">
                        <a:lnSpc>
                          <a:spcPct val="130000"/>
                        </a:lnSpc>
                        <a:spcAft>
                          <a:spcPts val="0"/>
                        </a:spcAft>
                      </a:pPr>
                      <a:r>
                        <a:rPr lang="vi-VN" sz="1400">
                          <a:effectLst/>
                        </a:rPr>
                        <a:t>Đại diện</a:t>
                      </a:r>
                      <a:endParaRPr lang="en-US" sz="1000">
                        <a:effectLst/>
                        <a:latin typeface="Segoe UI" panose="020B0502040204020203" pitchFamily="34" charset="0"/>
                        <a:ea typeface="Segoe UI" panose="020B0502040204020203" pitchFamily="34" charset="0"/>
                      </a:endParaRPr>
                    </a:p>
                  </a:txBody>
                  <a:tcPr marL="6350" marR="6350" marT="0" marB="0" anchor="b"/>
                </a:tc>
                <a:tc>
                  <a:txBody>
                    <a:bodyPr/>
                    <a:lstStyle/>
                    <a:p>
                      <a:pPr indent="254000" algn="ctr">
                        <a:lnSpc>
                          <a:spcPct val="130000"/>
                        </a:lnSpc>
                        <a:spcAft>
                          <a:spcPts val="0"/>
                        </a:spcAft>
                      </a:pPr>
                      <a:r>
                        <a:rPr lang="vi-VN" sz="1400">
                          <a:effectLst/>
                        </a:rPr>
                        <a:t>Mô tả</a:t>
                      </a:r>
                      <a:endParaRPr lang="en-US" sz="1000">
                        <a:effectLst/>
                        <a:latin typeface="Segoe UI" panose="020B0502040204020203" pitchFamily="34" charset="0"/>
                        <a:ea typeface="Segoe UI" panose="020B0502040204020203" pitchFamily="34" charset="0"/>
                      </a:endParaRPr>
                    </a:p>
                  </a:txBody>
                  <a:tcPr marL="6350" marR="6350" marT="0" marB="0" anchor="b"/>
                </a:tc>
                <a:tc>
                  <a:txBody>
                    <a:bodyPr/>
                    <a:lstStyle/>
                    <a:p>
                      <a:pPr indent="254000" algn="ctr">
                        <a:lnSpc>
                          <a:spcPct val="130000"/>
                        </a:lnSpc>
                        <a:spcAft>
                          <a:spcPts val="0"/>
                        </a:spcAft>
                      </a:pPr>
                      <a:r>
                        <a:rPr lang="vi-VN" sz="1400">
                          <a:effectLst/>
                        </a:rPr>
                        <a:t>Tên gọi hình thức sinh sản</a:t>
                      </a:r>
                      <a:endParaRPr lang="en-US" sz="1000">
                        <a:effectLst/>
                        <a:latin typeface="Segoe UI" panose="020B0502040204020203" pitchFamily="34" charset="0"/>
                        <a:ea typeface="Segoe UI" panose="020B0502040204020203" pitchFamily="34" charset="0"/>
                      </a:endParaRPr>
                    </a:p>
                  </a:txBody>
                  <a:tcPr marL="6350" marR="6350" marT="0" marB="0" anchor="b"/>
                </a:tc>
                <a:extLst>
                  <a:ext uri="{0D108BD9-81ED-4DB2-BD59-A6C34878D82A}">
                    <a16:rowId xmlns:a16="http://schemas.microsoft.com/office/drawing/2014/main" val="1045707238"/>
                  </a:ext>
                </a:extLst>
              </a:tr>
              <a:tr h="1472351">
                <a:tc>
                  <a:txBody>
                    <a:bodyPr/>
                    <a:lstStyle/>
                    <a:p>
                      <a:pPr indent="254000">
                        <a:lnSpc>
                          <a:spcPct val="130000"/>
                        </a:lnSpc>
                        <a:spcBef>
                          <a:spcPts val="500"/>
                        </a:spcBef>
                        <a:spcAft>
                          <a:spcPts val="0"/>
                        </a:spcAft>
                      </a:pPr>
                      <a:r>
                        <a:rPr lang="vi-VN" sz="1400">
                          <a:effectLst/>
                        </a:rPr>
                        <a:t>Thuỷtức</a:t>
                      </a:r>
                      <a:endParaRPr lang="en-US" sz="1000">
                        <a:effectLst/>
                        <a:latin typeface="Segoe UI" panose="020B0502040204020203" pitchFamily="34" charset="0"/>
                        <a:ea typeface="Segoe UI" panose="020B0502040204020203" pitchFamily="34" charset="0"/>
                      </a:endParaRPr>
                    </a:p>
                  </a:txBody>
                  <a:tcPr marL="6350" marR="6350" marT="0" marB="0"/>
                </a:tc>
                <a:tc>
                  <a:txBody>
                    <a:bodyPr/>
                    <a:lstStyle/>
                    <a:p>
                      <a:pPr indent="254000">
                        <a:lnSpc>
                          <a:spcPct val="130000"/>
                        </a:lnSpc>
                        <a:spcAft>
                          <a:spcPts val="200"/>
                        </a:spcAft>
                      </a:pPr>
                      <a:r>
                        <a:rPr lang="vi-VN" sz="1400" dirty="0">
                          <a:effectLst/>
                        </a:rPr>
                        <a:t>-Trên cơ thê mẹ mọc ra một chói.</a:t>
                      </a:r>
                      <a:endParaRPr lang="en-US" sz="1000" dirty="0">
                        <a:effectLst/>
                      </a:endParaRPr>
                    </a:p>
                    <a:p>
                      <a:pPr marL="342900" lvl="0" indent="-342900">
                        <a:lnSpc>
                          <a:spcPct val="130000"/>
                        </a:lnSpc>
                        <a:spcAft>
                          <a:spcPts val="200"/>
                        </a:spcAft>
                        <a:buClr>
                          <a:srgbClr val="000000"/>
                        </a:buClr>
                        <a:buSzPts val="1100"/>
                        <a:buFont typeface="Symbol" panose="05050102010706020507" pitchFamily="18" charset="2"/>
                        <a:buChar char="-"/>
                        <a:tabLst>
                          <a:tab pos="105410" algn="l"/>
                        </a:tabLst>
                      </a:pPr>
                      <a:r>
                        <a:rPr lang="vi-VN" sz="1400" u="none" strike="noStrike" spc="0" dirty="0">
                          <a:effectLst/>
                        </a:rPr>
                        <a:t>Chói phát triển hình thành cơ thê mới.</a:t>
                      </a:r>
                      <a:endParaRPr lang="en-US" sz="1000" u="none" strike="noStrike" spc="0" dirty="0">
                        <a:effectLst/>
                      </a:endParaRPr>
                    </a:p>
                    <a:p>
                      <a:pPr marL="342900" lvl="0" indent="-342900">
                        <a:lnSpc>
                          <a:spcPct val="130000"/>
                        </a:lnSpc>
                        <a:spcAft>
                          <a:spcPts val="200"/>
                        </a:spcAft>
                        <a:buClr>
                          <a:srgbClr val="000000"/>
                        </a:buClr>
                        <a:buSzPts val="1100"/>
                        <a:buFont typeface="Symbol" panose="05050102010706020507" pitchFamily="18" charset="2"/>
                        <a:buChar char="-"/>
                        <a:tabLst>
                          <a:tab pos="107315" algn="l"/>
                        </a:tabLst>
                      </a:pPr>
                      <a:r>
                        <a:rPr lang="vi-VN" sz="1400" u="none" strike="noStrike" spc="0" dirty="0">
                          <a:effectLst/>
                        </a:rPr>
                        <a:t>Cơ thể mới rời khỏi cơ thể mẹ và sống tự do.</a:t>
                      </a:r>
                      <a:endParaRPr lang="en-US" sz="1000" u="none" strike="noStrike" spc="0" dirty="0">
                        <a:effectLst/>
                        <a:latin typeface="Arial" panose="020B0604020202020204" pitchFamily="34" charset="0"/>
                        <a:ea typeface="Arial" panose="020B0604020202020204" pitchFamily="34" charset="0"/>
                        <a:cs typeface="Arial" panose="020B0604020202020204" pitchFamily="34" charset="0"/>
                      </a:endParaRPr>
                    </a:p>
                  </a:txBody>
                  <a:tcPr marL="6350" marR="6350" marT="0" marB="0" anchor="b"/>
                </a:tc>
                <a:tc>
                  <a:txBody>
                    <a:bodyPr/>
                    <a:lstStyle/>
                    <a:p>
                      <a:pPr indent="254000">
                        <a:lnSpc>
                          <a:spcPct val="130000"/>
                        </a:lnSpc>
                        <a:spcBef>
                          <a:spcPts val="500"/>
                        </a:spcBef>
                        <a:spcAft>
                          <a:spcPts val="0"/>
                        </a:spcAft>
                      </a:pPr>
                      <a:r>
                        <a:rPr lang="en-US" sz="2400" dirty="0" err="1" smtClean="0">
                          <a:effectLst/>
                          <a:latin typeface="Times New Roman" panose="02020603050405020304" pitchFamily="18" charset="0"/>
                          <a:ea typeface="Segoe UI" panose="020B0502040204020203" pitchFamily="34" charset="0"/>
                          <a:cs typeface="Times New Roman" panose="02020603050405020304" pitchFamily="18" charset="0"/>
                        </a:rPr>
                        <a:t>Mọc</a:t>
                      </a:r>
                      <a:r>
                        <a:rPr lang="en-US" sz="2400" baseline="0" dirty="0" smtClean="0">
                          <a:effectLst/>
                          <a:latin typeface="Times New Roman" panose="02020603050405020304" pitchFamily="18" charset="0"/>
                          <a:ea typeface="Segoe UI" panose="020B0502040204020203" pitchFamily="34" charset="0"/>
                          <a:cs typeface="Times New Roman" panose="02020603050405020304" pitchFamily="18" charset="0"/>
                        </a:rPr>
                        <a:t> </a:t>
                      </a:r>
                      <a:r>
                        <a:rPr lang="en-US" sz="2400" baseline="0" dirty="0" err="1" smtClean="0">
                          <a:effectLst/>
                          <a:latin typeface="Times New Roman" panose="02020603050405020304" pitchFamily="18" charset="0"/>
                          <a:ea typeface="Segoe UI" panose="020B0502040204020203" pitchFamily="34" charset="0"/>
                          <a:cs typeface="Times New Roman" panose="02020603050405020304" pitchFamily="18" charset="0"/>
                        </a:rPr>
                        <a:t>chòi</a:t>
                      </a:r>
                      <a:endParaRPr lang="en-US" sz="24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tc>
                <a:extLst>
                  <a:ext uri="{0D108BD9-81ED-4DB2-BD59-A6C34878D82A}">
                    <a16:rowId xmlns:a16="http://schemas.microsoft.com/office/drawing/2014/main" val="3963468583"/>
                  </a:ext>
                </a:extLst>
              </a:tr>
              <a:tr h="2151086">
                <a:tc>
                  <a:txBody>
                    <a:bodyPr/>
                    <a:lstStyle/>
                    <a:p>
                      <a:pPr indent="254000">
                        <a:lnSpc>
                          <a:spcPct val="130000"/>
                        </a:lnSpc>
                        <a:spcBef>
                          <a:spcPts val="500"/>
                        </a:spcBef>
                        <a:spcAft>
                          <a:spcPts val="0"/>
                        </a:spcAft>
                      </a:pPr>
                      <a:r>
                        <a:rPr lang="vi-VN" sz="1400">
                          <a:effectLst/>
                        </a:rPr>
                        <a:t>Giun dẹp</a:t>
                      </a:r>
                      <a:endParaRPr lang="en-US" sz="1000">
                        <a:effectLst/>
                        <a:latin typeface="Segoe UI" panose="020B0502040204020203" pitchFamily="34" charset="0"/>
                        <a:ea typeface="Segoe UI" panose="020B0502040204020203" pitchFamily="34" charset="0"/>
                      </a:endParaRPr>
                    </a:p>
                  </a:txBody>
                  <a:tcPr marL="6350" marR="6350" marT="0" marB="0"/>
                </a:tc>
                <a:tc>
                  <a:txBody>
                    <a:bodyPr/>
                    <a:lstStyle/>
                    <a:p>
                      <a:pPr marL="342900" lvl="0" indent="-342900">
                        <a:lnSpc>
                          <a:spcPct val="117000"/>
                        </a:lnSpc>
                        <a:spcAft>
                          <a:spcPts val="0"/>
                        </a:spcAft>
                        <a:buClr>
                          <a:srgbClr val="000000"/>
                        </a:buClr>
                        <a:buSzPts val="1100"/>
                        <a:buFont typeface="Symbol" panose="05050102010706020507" pitchFamily="18" charset="2"/>
                        <a:buChar char="-"/>
                        <a:tabLst>
                          <a:tab pos="105410" algn="l"/>
                        </a:tabLst>
                      </a:pPr>
                      <a:r>
                        <a:rPr lang="vi-VN" sz="1400" u="none" strike="noStrike" spc="0">
                          <a:effectLst/>
                        </a:rPr>
                        <a:t>Cơ thể ban đấu phân thành những mảnh nhỏ.</a:t>
                      </a:r>
                      <a:endParaRPr lang="en-US" sz="1000" u="none" strike="noStrike" spc="0">
                        <a:effectLst/>
                      </a:endParaRPr>
                    </a:p>
                    <a:p>
                      <a:pPr marL="342900" lvl="0" indent="-342900">
                        <a:lnSpc>
                          <a:spcPct val="117000"/>
                        </a:lnSpc>
                        <a:spcAft>
                          <a:spcPts val="0"/>
                        </a:spcAft>
                        <a:buClr>
                          <a:srgbClr val="000000"/>
                        </a:buClr>
                        <a:buSzPts val="1100"/>
                        <a:buFont typeface="Symbol" panose="05050102010706020507" pitchFamily="18" charset="2"/>
                        <a:buChar char="-"/>
                        <a:tabLst>
                          <a:tab pos="111760" algn="l"/>
                        </a:tabLst>
                      </a:pPr>
                      <a:r>
                        <a:rPr lang="vi-VN" sz="1400" u="none" strike="noStrike" spc="0">
                          <a:effectLst/>
                        </a:rPr>
                        <a:t>Mỏi mảnh bắt đầu quá trình sinh sản tạo ra các tê' bào mới hoàn chỉnh một cơ thể.</a:t>
                      </a:r>
                      <a:endParaRPr lang="en-US" sz="1000" u="none" strike="noStrike" spc="0">
                        <a:effectLst/>
                      </a:endParaRPr>
                    </a:p>
                    <a:p>
                      <a:pPr marL="342900" lvl="0" indent="-342900">
                        <a:lnSpc>
                          <a:spcPct val="117000"/>
                        </a:lnSpc>
                        <a:spcAft>
                          <a:spcPts val="0"/>
                        </a:spcAft>
                        <a:buClr>
                          <a:srgbClr val="000000"/>
                        </a:buClr>
                        <a:buSzPts val="1100"/>
                        <a:buFont typeface="Symbol" panose="05050102010706020507" pitchFamily="18" charset="2"/>
                        <a:buChar char="-"/>
                        <a:tabLst>
                          <a:tab pos="107315" algn="l"/>
                        </a:tabLst>
                      </a:pPr>
                      <a:r>
                        <a:rPr lang="vi-VN" sz="1400" u="none" strike="noStrike" spc="0">
                          <a:effectLst/>
                        </a:rPr>
                        <a:t>Kết quả: Mỗi mảnh tạo nên một cơ thể mới.</a:t>
                      </a:r>
                      <a:endParaRPr lang="en-US" sz="1000" u="none" strike="noStrike" spc="0">
                        <a:effectLst/>
                        <a:latin typeface="Arial" panose="020B0604020202020204" pitchFamily="34" charset="0"/>
                        <a:ea typeface="Arial" panose="020B0604020202020204" pitchFamily="34" charset="0"/>
                        <a:cs typeface="Arial" panose="020B0604020202020204" pitchFamily="34" charset="0"/>
                      </a:endParaRPr>
                    </a:p>
                  </a:txBody>
                  <a:tcPr marL="6350" marR="6350" marT="0" marB="0" anchor="b"/>
                </a:tc>
                <a:tc>
                  <a:txBody>
                    <a:bodyPr/>
                    <a:lstStyle/>
                    <a:p>
                      <a:pPr indent="254000">
                        <a:lnSpc>
                          <a:spcPct val="130000"/>
                        </a:lnSpc>
                        <a:spcBef>
                          <a:spcPts val="500"/>
                        </a:spcBef>
                        <a:spcAft>
                          <a:spcPts val="0"/>
                        </a:spcAft>
                      </a:pPr>
                      <a:r>
                        <a:rPr lang="en-US" sz="2400" dirty="0" err="1" smtClean="0">
                          <a:effectLst/>
                          <a:latin typeface="Times New Roman" panose="02020603050405020304" pitchFamily="18" charset="0"/>
                          <a:ea typeface="Segoe UI" panose="020B0502040204020203" pitchFamily="34" charset="0"/>
                          <a:cs typeface="Times New Roman" panose="02020603050405020304" pitchFamily="18" charset="0"/>
                        </a:rPr>
                        <a:t>Phân</a:t>
                      </a:r>
                      <a:r>
                        <a:rPr lang="en-US" sz="2400" baseline="0" dirty="0" smtClean="0">
                          <a:effectLst/>
                          <a:latin typeface="Times New Roman" panose="02020603050405020304" pitchFamily="18" charset="0"/>
                          <a:ea typeface="Segoe UI" panose="020B0502040204020203" pitchFamily="34" charset="0"/>
                          <a:cs typeface="Times New Roman" panose="02020603050405020304" pitchFamily="18" charset="0"/>
                        </a:rPr>
                        <a:t> </a:t>
                      </a:r>
                      <a:r>
                        <a:rPr lang="en-US" sz="2400" baseline="0" dirty="0" err="1" smtClean="0">
                          <a:effectLst/>
                          <a:latin typeface="Times New Roman" panose="02020603050405020304" pitchFamily="18" charset="0"/>
                          <a:ea typeface="Segoe UI" panose="020B0502040204020203" pitchFamily="34" charset="0"/>
                          <a:cs typeface="Times New Roman" panose="02020603050405020304" pitchFamily="18" charset="0"/>
                        </a:rPr>
                        <a:t>nhánh</a:t>
                      </a:r>
                      <a:endParaRPr lang="en-US" sz="24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tc>
                <a:extLst>
                  <a:ext uri="{0D108BD9-81ED-4DB2-BD59-A6C34878D82A}">
                    <a16:rowId xmlns:a16="http://schemas.microsoft.com/office/drawing/2014/main" val="3374548626"/>
                  </a:ext>
                </a:extLst>
              </a:tr>
            </a:tbl>
          </a:graphicData>
        </a:graphic>
      </p:graphicFrame>
    </p:spTree>
    <p:extLst>
      <p:ext uri="{BB962C8B-B14F-4D97-AF65-F5344CB8AC3E}">
        <p14:creationId xmlns:p14="http://schemas.microsoft.com/office/powerpoint/2010/main" val="304629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par>
                          <p:cTn id="20" fill="hold">
                            <p:stCondLst>
                              <p:cond delay="500"/>
                            </p:stCondLst>
                            <p:childTnLst>
                              <p:par>
                                <p:cTn id="21" presetID="10" presetClass="exit" presetSubtype="0" fill="hold" nodeType="afterEffect">
                                  <p:stCondLst>
                                    <p:cond delay="0"/>
                                  </p:stCondLst>
                                  <p:childTnLst>
                                    <p:animEffect transition="out" filter="fade">
                                      <p:cBhvr>
                                        <p:cTn id="22" dur="10"/>
                                        <p:tgtEl>
                                          <p:spTgt spid="7"/>
                                        </p:tgtEl>
                                      </p:cBhvr>
                                    </p:animEffect>
                                    <p:set>
                                      <p:cBhvr>
                                        <p:cTn id="23" dur="1" fill="hold">
                                          <p:stCondLst>
                                            <p:cond delay="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86784" y="134732"/>
            <a:ext cx="4114800" cy="74980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cs typeface="Times New Roman" panose="02020603050405020304" pitchFamily="18" charset="0"/>
              </a:rPr>
              <a:t>II. SINH SẢN VÔ TÍNH Ở SINH VẬT</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240792" y="1112443"/>
            <a:ext cx="7092696" cy="1200329"/>
          </a:xfrm>
          <a:prstGeom prst="rect">
            <a:avLst/>
          </a:prstGeom>
        </p:spPr>
        <p:txBody>
          <a:bodyPr wrap="square">
            <a:spAutoFit/>
          </a:bodyPr>
          <a:lstStyle/>
          <a:p>
            <a:r>
              <a:rPr lang="en-US" sz="2400" b="1" dirty="0" err="1" smtClean="0">
                <a:latin typeface="Times New Roman" panose="02020603050405020304" pitchFamily="18" charset="0"/>
                <a:ea typeface="Arial" panose="020B0604020202020204" pitchFamily="34" charset="0"/>
              </a:rPr>
              <a:t>Các</a:t>
            </a:r>
            <a:r>
              <a:rPr lang="en-US" sz="2400" b="1" dirty="0" smtClean="0">
                <a:latin typeface="Times New Roman" panose="02020603050405020304" pitchFamily="18" charset="0"/>
                <a:ea typeface="Arial" panose="020B0604020202020204" pitchFamily="34" charset="0"/>
              </a:rPr>
              <a:t> </a:t>
            </a:r>
            <a:r>
              <a:rPr lang="en-US" sz="2400" b="1" dirty="0" err="1" smtClean="0">
                <a:latin typeface="Times New Roman" panose="02020603050405020304" pitchFamily="18" charset="0"/>
                <a:ea typeface="Arial" panose="020B0604020202020204" pitchFamily="34" charset="0"/>
              </a:rPr>
              <a:t>em</a:t>
            </a:r>
            <a:r>
              <a:rPr lang="en-US" sz="2400" b="1" dirty="0" smtClean="0">
                <a:latin typeface="Times New Roman" panose="02020603050405020304" pitchFamily="18" charset="0"/>
                <a:ea typeface="Arial" panose="020B0604020202020204" pitchFamily="34" charset="0"/>
              </a:rPr>
              <a:t> </a:t>
            </a:r>
            <a:r>
              <a:rPr lang="en-US" sz="2400" b="1" dirty="0" err="1" smtClean="0">
                <a:latin typeface="Times New Roman" panose="02020603050405020304" pitchFamily="18" charset="0"/>
                <a:ea typeface="Arial" panose="020B0604020202020204" pitchFamily="34" charset="0"/>
              </a:rPr>
              <a:t>quan</a:t>
            </a:r>
            <a:r>
              <a:rPr lang="en-US" sz="2400" b="1" dirty="0" smtClean="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sát</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từ</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Hình</a:t>
            </a:r>
            <a:r>
              <a:rPr lang="en-US" sz="2400" b="1" dirty="0">
                <a:latin typeface="Times New Roman" panose="02020603050405020304" pitchFamily="18" charset="0"/>
                <a:ea typeface="Arial" panose="020B0604020202020204" pitchFamily="34" charset="0"/>
              </a:rPr>
              <a:t> 37.7 </a:t>
            </a:r>
            <a:r>
              <a:rPr lang="en-US" sz="2400" b="1" dirty="0" err="1">
                <a:latin typeface="Times New Roman" panose="02020603050405020304" pitchFamily="18" charset="0"/>
                <a:ea typeface="Arial" panose="020B0604020202020204" pitchFamily="34" charset="0"/>
              </a:rPr>
              <a:t>đến</a:t>
            </a:r>
            <a:r>
              <a:rPr lang="en-US" sz="2400" b="1" dirty="0">
                <a:latin typeface="Times New Roman" panose="02020603050405020304" pitchFamily="18" charset="0"/>
                <a:ea typeface="Arial" panose="020B0604020202020204" pitchFamily="34" charset="0"/>
              </a:rPr>
              <a:t> 37.10, </a:t>
            </a:r>
            <a:r>
              <a:rPr lang="en-US" sz="2400" b="1" dirty="0" err="1">
                <a:latin typeface="Times New Roman" panose="02020603050405020304" pitchFamily="18" charset="0"/>
                <a:ea typeface="Arial" panose="020B0604020202020204" pitchFamily="34" charset="0"/>
              </a:rPr>
              <a:t>đọc</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đoạn</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thông</a:t>
            </a:r>
            <a:r>
              <a:rPr lang="en-US" sz="2400" b="1" dirty="0">
                <a:latin typeface="Times New Roman" panose="02020603050405020304" pitchFamily="18" charset="0"/>
                <a:ea typeface="Arial" panose="020B0604020202020204" pitchFamily="34" charset="0"/>
              </a:rPr>
              <a:t> tin </a:t>
            </a:r>
            <a:r>
              <a:rPr lang="en-US" sz="2400" b="1" dirty="0" err="1">
                <a:latin typeface="Times New Roman" panose="02020603050405020304" pitchFamily="18" charset="0"/>
                <a:ea typeface="Arial" panose="020B0604020202020204" pitchFamily="34" charset="0"/>
              </a:rPr>
              <a:t>và</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nêu</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một</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số</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ứng</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dụng</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sinh</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sản</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vô</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tính</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trong</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thực</a:t>
            </a:r>
            <a:r>
              <a:rPr lang="en-US" sz="2400" b="1" dirty="0">
                <a:latin typeface="Times New Roman" panose="02020603050405020304" pitchFamily="18" charset="0"/>
                <a:ea typeface="Arial" panose="020B0604020202020204" pitchFamily="34" charset="0"/>
              </a:rPr>
              <a:t> </a:t>
            </a:r>
            <a:r>
              <a:rPr lang="en-US" sz="2400" b="1" dirty="0" err="1" smtClean="0">
                <a:latin typeface="Times New Roman" panose="02020603050405020304" pitchFamily="18" charset="0"/>
                <a:ea typeface="Arial" panose="020B0604020202020204" pitchFamily="34" charset="0"/>
              </a:rPr>
              <a:t>tiễn</a:t>
            </a:r>
            <a:r>
              <a:rPr lang="en-US" sz="2400" b="1" dirty="0" smtClean="0">
                <a:latin typeface="Times New Roman" panose="02020603050405020304" pitchFamily="18" charset="0"/>
                <a:ea typeface="Arial" panose="020B0604020202020204" pitchFamily="34" charset="0"/>
              </a:rPr>
              <a:t>?</a:t>
            </a:r>
            <a:endParaRPr lang="en-US" sz="2400" b="1" dirty="0"/>
          </a:p>
        </p:txBody>
      </p:sp>
      <p:sp>
        <p:nvSpPr>
          <p:cNvPr id="7" name="Rectangle 6"/>
          <p:cNvSpPr/>
          <p:nvPr/>
        </p:nvSpPr>
        <p:spPr>
          <a:xfrm>
            <a:off x="1356360" y="3055434"/>
            <a:ext cx="7869936" cy="1200329"/>
          </a:xfrm>
          <a:prstGeom prst="rect">
            <a:avLst/>
          </a:prstGeom>
        </p:spPr>
        <p:txBody>
          <a:bodyPr wrap="square">
            <a:spAutoFit/>
          </a:bodyPr>
          <a:lstStyle/>
          <a:p>
            <a:r>
              <a:rPr lang="en-US" sz="2400" dirty="0" err="1">
                <a:latin typeface="Times New Roman" panose="02020603050405020304" pitchFamily="18" charset="0"/>
                <a:ea typeface="Arial" panose="020B0604020202020204" pitchFamily="34" charset="0"/>
              </a:rPr>
              <a:t>Trong</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thực</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tiễn</a:t>
            </a:r>
            <a:r>
              <a:rPr lang="en-US" sz="2400" dirty="0">
                <a:latin typeface="Times New Roman" panose="02020603050405020304" pitchFamily="18" charset="0"/>
                <a:ea typeface="Arial" panose="020B0604020202020204" pitchFamily="34" charset="0"/>
              </a:rPr>
              <a:t>, con </a:t>
            </a:r>
            <a:r>
              <a:rPr lang="en-US" sz="2400" dirty="0" err="1">
                <a:latin typeface="Times New Roman" panose="02020603050405020304" pitchFamily="18" charset="0"/>
                <a:ea typeface="Arial" panose="020B0604020202020204" pitchFamily="34" charset="0"/>
              </a:rPr>
              <a:t>người</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ứng</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dụng</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các</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hình</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thức</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sinh</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sản</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vô</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tính</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như</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giâm</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cành</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chiết</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cành</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ghép</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cành</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nuôi</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cấy</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mô</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thực</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vật</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để</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tạo</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số</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lượng</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lớn</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cây</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giống</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trong</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thời</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gian</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ngắn</a:t>
            </a:r>
            <a:endParaRPr lang="en-US" sz="2400" dirty="0"/>
          </a:p>
        </p:txBody>
      </p:sp>
      <p:sp>
        <p:nvSpPr>
          <p:cNvPr id="8" name="Right Arrow 7"/>
          <p:cNvSpPr/>
          <p:nvPr/>
        </p:nvSpPr>
        <p:spPr>
          <a:xfrm>
            <a:off x="240792" y="3143535"/>
            <a:ext cx="832104" cy="10241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321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96" y="228600"/>
            <a:ext cx="5440680" cy="79552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cs typeface="Times New Roman" panose="02020603050405020304" pitchFamily="18" charset="0"/>
              </a:rPr>
              <a:t>III. </a:t>
            </a:r>
            <a:r>
              <a:rPr lang="en-US" sz="2400" dirty="0" smtClean="0">
                <a:solidFill>
                  <a:schemeClr val="tx1"/>
                </a:solidFill>
                <a:latin typeface="Times New Roman" panose="02020603050405020304" pitchFamily="18" charset="0"/>
                <a:cs typeface="Times New Roman" panose="02020603050405020304" pitchFamily="18" charset="0"/>
              </a:rPr>
              <a:t>SINH SẢN HỮU TÍNH Ở SINH VẬT</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484632" y="1234440"/>
            <a:ext cx="3977640" cy="713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Hãy</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thực</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hiện</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theo</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nhóm</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252984" y="2072563"/>
            <a:ext cx="7254240" cy="1200329"/>
          </a:xfrm>
          <a:prstGeom prst="rect">
            <a:avLst/>
          </a:prstGeom>
        </p:spPr>
        <p:txBody>
          <a:bodyPr wrap="square">
            <a:spAutoFit/>
          </a:bodyPr>
          <a:lstStyle/>
          <a:p>
            <a:r>
              <a:rPr lang="en-US" sz="2400" b="1" dirty="0" err="1" smtClean="0">
                <a:latin typeface="Times New Roman" panose="02020603050405020304" pitchFamily="18" charset="0"/>
                <a:ea typeface="Arial" panose="020B0604020202020204" pitchFamily="34" charset="0"/>
              </a:rPr>
              <a:t>NVquan</a:t>
            </a:r>
            <a:r>
              <a:rPr lang="en-US" sz="2400" b="1" dirty="0" smtClean="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sát</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Hình</a:t>
            </a:r>
            <a:r>
              <a:rPr lang="en-US" sz="2400" b="1" dirty="0">
                <a:latin typeface="Times New Roman" panose="02020603050405020304" pitchFamily="18" charset="0"/>
                <a:ea typeface="Arial" panose="020B0604020202020204" pitchFamily="34" charset="0"/>
              </a:rPr>
              <a:t> 37.11, </a:t>
            </a:r>
            <a:r>
              <a:rPr lang="en-US" sz="2400" b="1" dirty="0" err="1">
                <a:latin typeface="Times New Roman" panose="02020603050405020304" pitchFamily="18" charset="0"/>
                <a:ea typeface="Arial" panose="020B0604020202020204" pitchFamily="34" charset="0"/>
              </a:rPr>
              <a:t>hãy</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nhận</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xét</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sự</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hình</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thành</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cơ</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thể</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mới</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vẽ</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lại</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sơ</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đồ</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sinh</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sản</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hữu</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tính</a:t>
            </a:r>
            <a:r>
              <a:rPr lang="en-US" sz="2400" b="1" dirty="0">
                <a:latin typeface="Times New Roman" panose="02020603050405020304" pitchFamily="18" charset="0"/>
                <a:ea typeface="Arial" panose="020B0604020202020204" pitchFamily="34" charset="0"/>
              </a:rPr>
              <a:t> ở </a:t>
            </a:r>
            <a:r>
              <a:rPr lang="en-US" sz="2400" b="1" dirty="0" err="1" smtClean="0">
                <a:latin typeface="Times New Roman" panose="02020603050405020304" pitchFamily="18" charset="0"/>
                <a:ea typeface="Arial" panose="020B0604020202020204" pitchFamily="34" charset="0"/>
              </a:rPr>
              <a:t>người</a:t>
            </a:r>
            <a:endParaRPr lang="en-US" sz="2400" b="1" dirty="0" smtClean="0">
              <a:latin typeface="Times New Roman" panose="02020603050405020304" pitchFamily="18" charset="0"/>
              <a:ea typeface="Arial" panose="020B0604020202020204" pitchFamily="34" charset="0"/>
            </a:endParaRPr>
          </a:p>
          <a:p>
            <a:r>
              <a:rPr lang="en-US" sz="2400" b="1" dirty="0" err="1" smtClean="0">
                <a:latin typeface="Times New Roman" panose="02020603050405020304" pitchFamily="18" charset="0"/>
              </a:rPr>
              <a:t>Và</a:t>
            </a:r>
            <a:r>
              <a:rPr lang="en-US" sz="2400" b="1" dirty="0" smtClean="0">
                <a:latin typeface="Times New Roman" panose="02020603050405020304" pitchFamily="18" charset="0"/>
              </a:rPr>
              <a:t> </a:t>
            </a:r>
            <a:r>
              <a:rPr lang="en-US" sz="2400" b="1" dirty="0" err="1" smtClean="0">
                <a:latin typeface="Times New Roman" panose="02020603050405020304" pitchFamily="18" charset="0"/>
              </a:rPr>
              <a:t>trình</a:t>
            </a:r>
            <a:r>
              <a:rPr lang="en-US" sz="2400" b="1" dirty="0" smtClean="0">
                <a:latin typeface="Times New Roman" panose="02020603050405020304" pitchFamily="18" charset="0"/>
              </a:rPr>
              <a:t> </a:t>
            </a:r>
            <a:r>
              <a:rPr lang="en-US" sz="2400" b="1" dirty="0" err="1" smtClean="0">
                <a:latin typeface="Times New Roman" panose="02020603050405020304" pitchFamily="18" charset="0"/>
              </a:rPr>
              <a:t>bày</a:t>
            </a:r>
            <a:r>
              <a:rPr lang="en-US" sz="2400" b="1" dirty="0" smtClean="0">
                <a:latin typeface="Times New Roman" panose="02020603050405020304" pitchFamily="18" charset="0"/>
              </a:rPr>
              <a:t> </a:t>
            </a:r>
            <a:r>
              <a:rPr lang="en-US" sz="2400" b="1" dirty="0" err="1" smtClean="0">
                <a:latin typeface="Times New Roman" panose="02020603050405020304" pitchFamily="18" charset="0"/>
              </a:rPr>
              <a:t>theo</a:t>
            </a:r>
            <a:r>
              <a:rPr lang="en-US" sz="2400" b="1" dirty="0" smtClean="0">
                <a:latin typeface="Times New Roman" panose="02020603050405020304" pitchFamily="18" charset="0"/>
              </a:rPr>
              <a:t> </a:t>
            </a:r>
            <a:r>
              <a:rPr lang="en-US" sz="2400" b="1" dirty="0" err="1" smtClean="0">
                <a:latin typeface="Times New Roman" panose="02020603050405020304" pitchFamily="18" charset="0"/>
              </a:rPr>
              <a:t>nhóm</a:t>
            </a:r>
            <a:endParaRPr lang="en-US" sz="2400" b="1" dirty="0"/>
          </a:p>
        </p:txBody>
      </p:sp>
    </p:spTree>
    <p:extLst>
      <p:ext uri="{BB962C8B-B14F-4D97-AF65-F5344CB8AC3E}">
        <p14:creationId xmlns:p14="http://schemas.microsoft.com/office/powerpoint/2010/main" val="33473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96" y="228600"/>
            <a:ext cx="5440680" cy="79552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cs typeface="Times New Roman" panose="02020603050405020304" pitchFamily="18" charset="0"/>
              </a:rPr>
              <a:t>III. </a:t>
            </a:r>
            <a:r>
              <a:rPr lang="en-US" sz="2400" dirty="0" smtClean="0">
                <a:solidFill>
                  <a:schemeClr val="tx1"/>
                </a:solidFill>
                <a:latin typeface="Times New Roman" panose="02020603050405020304" pitchFamily="18" charset="0"/>
                <a:cs typeface="Times New Roman" panose="02020603050405020304" pitchFamily="18" charset="0"/>
              </a:rPr>
              <a:t>SINH SẢN HỮU TÍNH Ở SINH VẬT</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156915" y="1580126"/>
            <a:ext cx="8440131" cy="461665"/>
          </a:xfrm>
          <a:prstGeom prst="rect">
            <a:avLst/>
          </a:prstGeom>
        </p:spPr>
        <p:txBody>
          <a:bodyPr wrap="none">
            <a:spAutoFit/>
          </a:bodyPr>
          <a:lstStyle/>
          <a:p>
            <a:r>
              <a:rPr lang="en-US" sz="2400" b="1" dirty="0" err="1">
                <a:latin typeface="Times New Roman" panose="02020603050405020304" pitchFamily="18" charset="0"/>
                <a:ea typeface="Arial" panose="020B0604020202020204" pitchFamily="34" charset="0"/>
              </a:rPr>
              <a:t>yêu</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cầu</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học</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sinh</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quan</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sát</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Hình</a:t>
            </a:r>
            <a:r>
              <a:rPr lang="en-US" sz="2400" b="1" dirty="0">
                <a:latin typeface="Times New Roman" panose="02020603050405020304" pitchFamily="18" charset="0"/>
                <a:ea typeface="Arial" panose="020B0604020202020204" pitchFamily="34" charset="0"/>
              </a:rPr>
              <a:t> 37.12, </a:t>
            </a:r>
            <a:r>
              <a:rPr lang="en-US" sz="2400" b="1" dirty="0" err="1">
                <a:latin typeface="Times New Roman" panose="02020603050405020304" pitchFamily="18" charset="0"/>
                <a:ea typeface="Arial" panose="020B0604020202020204" pitchFamily="34" charset="0"/>
              </a:rPr>
              <a:t>nêu</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các</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bộ</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phận</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của</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hoa</a:t>
            </a:r>
            <a:endParaRPr lang="en-US" sz="2400" b="1"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4741" y="2041791"/>
            <a:ext cx="6625019" cy="4436940"/>
          </a:xfrm>
          <a:prstGeom prst="rect">
            <a:avLst/>
          </a:prstGeom>
        </p:spPr>
      </p:pic>
    </p:spTree>
    <p:extLst>
      <p:ext uri="{BB962C8B-B14F-4D97-AF65-F5344CB8AC3E}">
        <p14:creationId xmlns:p14="http://schemas.microsoft.com/office/powerpoint/2010/main" val="192802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1135245"/>
            <a:ext cx="6553200" cy="1477328"/>
          </a:xfrm>
          <a:prstGeom prst="rect">
            <a:avLst/>
          </a:prstGeom>
        </p:spPr>
        <p:txBody>
          <a:bodyPr wrap="square">
            <a:spAutoFit/>
          </a:bodyPr>
          <a:lstStyle/>
          <a:p>
            <a:pPr indent="254000" algn="just">
              <a:lnSpc>
                <a:spcPct val="125000"/>
              </a:lnSpc>
              <a:spcAft>
                <a:spcPts val="500"/>
              </a:spcAft>
              <a:tabLst>
                <a:tab pos="650240" algn="l"/>
              </a:tabLst>
            </a:pPr>
            <a:r>
              <a:rPr lang="en-US" sz="2400" b="1" dirty="0" err="1" smtClean="0">
                <a:latin typeface="Times New Roman" panose="02020603050405020304" pitchFamily="18" charset="0"/>
                <a:ea typeface="Segoe UI" panose="020B0502040204020203" pitchFamily="34" charset="0"/>
              </a:rPr>
              <a:t>Các</a:t>
            </a:r>
            <a:r>
              <a:rPr lang="en-US" sz="2400" b="1" dirty="0" smtClean="0">
                <a:latin typeface="Times New Roman" panose="02020603050405020304" pitchFamily="18" charset="0"/>
                <a:ea typeface="Segoe UI" panose="020B0502040204020203" pitchFamily="34" charset="0"/>
              </a:rPr>
              <a:t> </a:t>
            </a:r>
            <a:r>
              <a:rPr lang="en-US" sz="2400" b="1" dirty="0" err="1" smtClean="0">
                <a:latin typeface="Times New Roman" panose="02020603050405020304" pitchFamily="18" charset="0"/>
                <a:ea typeface="Segoe UI" panose="020B0502040204020203" pitchFamily="34" charset="0"/>
              </a:rPr>
              <a:t>em</a:t>
            </a:r>
            <a:r>
              <a:rPr lang="en-US" sz="2400" b="1" dirty="0" smtClean="0">
                <a:latin typeface="Times New Roman" panose="02020603050405020304" pitchFamily="18" charset="0"/>
                <a:ea typeface="Segoe UI" panose="020B0502040204020203" pitchFamily="34" charset="0"/>
              </a:rPr>
              <a:t> </a:t>
            </a:r>
            <a:r>
              <a:rPr lang="en-US" sz="2400" b="1" dirty="0" err="1" smtClean="0">
                <a:latin typeface="Times New Roman" panose="02020603050405020304" pitchFamily="18" charset="0"/>
                <a:ea typeface="Segoe UI" panose="020B0502040204020203" pitchFamily="34" charset="0"/>
              </a:rPr>
              <a:t>hãy</a:t>
            </a:r>
            <a:r>
              <a:rPr lang="vi-VN" sz="2400" b="1" dirty="0" smtClean="0">
                <a:latin typeface="Times New Roman" panose="02020603050405020304" pitchFamily="18" charset="0"/>
                <a:ea typeface="Segoe UI" panose="020B0502040204020203" pitchFamily="34" charset="0"/>
              </a:rPr>
              <a:t> </a:t>
            </a:r>
            <a:r>
              <a:rPr lang="vi-VN" sz="2400" b="1" dirty="0">
                <a:latin typeface="Times New Roman" panose="02020603050405020304" pitchFamily="18" charset="0"/>
                <a:ea typeface="Segoe UI" panose="020B0502040204020203" pitchFamily="34" charset="0"/>
              </a:rPr>
              <a:t>quan sát Hình 37.13 và 37.14, phân biệt hoa lưỡng tính với hoa đơn tính bằng cách hoàn thành </a:t>
            </a:r>
            <a:r>
              <a:rPr lang="en-US" sz="2400" b="1" dirty="0" err="1">
                <a:latin typeface="Times New Roman" panose="02020603050405020304" pitchFamily="18" charset="0"/>
                <a:ea typeface="Segoe UI" panose="020B0502040204020203" pitchFamily="34" charset="0"/>
              </a:rPr>
              <a:t>phiếu</a:t>
            </a:r>
            <a:r>
              <a:rPr lang="en-US" sz="2400" b="1" dirty="0">
                <a:latin typeface="Times New Roman" panose="02020603050405020304" pitchFamily="18" charset="0"/>
                <a:ea typeface="Segoe UI" panose="020B0502040204020203" pitchFamily="34" charset="0"/>
              </a:rPr>
              <a:t> </a:t>
            </a:r>
            <a:r>
              <a:rPr lang="en-US" sz="2400" b="1" dirty="0" err="1">
                <a:latin typeface="Times New Roman" panose="02020603050405020304" pitchFamily="18" charset="0"/>
                <a:ea typeface="Segoe UI" panose="020B0502040204020203" pitchFamily="34" charset="0"/>
              </a:rPr>
              <a:t>học</a:t>
            </a:r>
            <a:r>
              <a:rPr lang="en-US" sz="2400" b="1" dirty="0">
                <a:latin typeface="Times New Roman" panose="02020603050405020304" pitchFamily="18" charset="0"/>
                <a:ea typeface="Segoe UI" panose="020B0502040204020203" pitchFamily="34" charset="0"/>
              </a:rPr>
              <a:t> </a:t>
            </a:r>
            <a:r>
              <a:rPr lang="en-US" sz="2400" b="1" dirty="0" err="1">
                <a:latin typeface="Times New Roman" panose="02020603050405020304" pitchFamily="18" charset="0"/>
                <a:ea typeface="Segoe UI" panose="020B0502040204020203" pitchFamily="34" charset="0"/>
              </a:rPr>
              <a:t>tập</a:t>
            </a:r>
            <a:r>
              <a:rPr lang="en-US" sz="2400" b="1" dirty="0">
                <a:latin typeface="Times New Roman" panose="02020603050405020304" pitchFamily="18" charset="0"/>
                <a:ea typeface="Segoe UI" panose="020B0502040204020203" pitchFamily="34" charset="0"/>
              </a:rPr>
              <a:t> </a:t>
            </a:r>
            <a:r>
              <a:rPr lang="en-US" sz="2400" b="1" dirty="0" err="1">
                <a:latin typeface="Times New Roman" panose="02020603050405020304" pitchFamily="18" charset="0"/>
                <a:ea typeface="Segoe UI" panose="020B0502040204020203" pitchFamily="34" charset="0"/>
              </a:rPr>
              <a:t>sau</a:t>
            </a:r>
            <a:endParaRPr lang="en-US" sz="2400" b="1" dirty="0">
              <a:effectLst/>
              <a:latin typeface="Segoe UI" panose="020B0502040204020203" pitchFamily="34" charset="0"/>
              <a:ea typeface="Segoe UI" panose="020B0502040204020203"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408214774"/>
              </p:ext>
            </p:extLst>
          </p:nvPr>
        </p:nvGraphicFramePr>
        <p:xfrm>
          <a:off x="2434264" y="2852560"/>
          <a:ext cx="6855651" cy="2444020"/>
        </p:xfrm>
        <a:graphic>
          <a:graphicData uri="http://schemas.openxmlformats.org/drawingml/2006/table">
            <a:tbl>
              <a:tblPr firstRow="1" firstCol="1" bandRow="1">
                <a:tableStyleId>{5C22544A-7EE6-4342-B048-85BDC9FD1C3A}</a:tableStyleId>
              </a:tblPr>
              <a:tblGrid>
                <a:gridCol w="1874066">
                  <a:extLst>
                    <a:ext uri="{9D8B030D-6E8A-4147-A177-3AD203B41FA5}">
                      <a16:colId xmlns:a16="http://schemas.microsoft.com/office/drawing/2014/main" val="355241497"/>
                    </a:ext>
                  </a:extLst>
                </a:gridCol>
                <a:gridCol w="1741165">
                  <a:extLst>
                    <a:ext uri="{9D8B030D-6E8A-4147-A177-3AD203B41FA5}">
                      <a16:colId xmlns:a16="http://schemas.microsoft.com/office/drawing/2014/main" val="2651173605"/>
                    </a:ext>
                  </a:extLst>
                </a:gridCol>
                <a:gridCol w="1620210">
                  <a:extLst>
                    <a:ext uri="{9D8B030D-6E8A-4147-A177-3AD203B41FA5}">
                      <a16:colId xmlns:a16="http://schemas.microsoft.com/office/drawing/2014/main" val="3905716486"/>
                    </a:ext>
                  </a:extLst>
                </a:gridCol>
                <a:gridCol w="1620210">
                  <a:extLst>
                    <a:ext uri="{9D8B030D-6E8A-4147-A177-3AD203B41FA5}">
                      <a16:colId xmlns:a16="http://schemas.microsoft.com/office/drawing/2014/main" val="2593687079"/>
                    </a:ext>
                  </a:extLst>
                </a:gridCol>
              </a:tblGrid>
              <a:tr h="624814">
                <a:tc rowSpan="2">
                  <a:txBody>
                    <a:bodyPr/>
                    <a:lstStyle/>
                    <a:p>
                      <a:pPr indent="254000" algn="ctr">
                        <a:lnSpc>
                          <a:spcPct val="130000"/>
                        </a:lnSpc>
                        <a:spcAft>
                          <a:spcPts val="0"/>
                        </a:spcAft>
                      </a:pPr>
                      <a:r>
                        <a:rPr lang="vi-VN" sz="2400" dirty="0">
                          <a:effectLst/>
                          <a:latin typeface="Times New Roman" panose="02020603050405020304" pitchFamily="18" charset="0"/>
                          <a:cs typeface="Times New Roman" panose="02020603050405020304" pitchFamily="18" charset="0"/>
                        </a:rPr>
                        <a:t>Thành phẩn</a:t>
                      </a:r>
                      <a:endParaRPr lang="en-US" sz="24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tc>
                <a:tc rowSpan="2">
                  <a:txBody>
                    <a:bodyPr/>
                    <a:lstStyle/>
                    <a:p>
                      <a:pPr indent="254000" algn="ctr">
                        <a:lnSpc>
                          <a:spcPct val="130000"/>
                        </a:lnSpc>
                        <a:spcAft>
                          <a:spcPts val="0"/>
                        </a:spcAft>
                      </a:pPr>
                      <a:r>
                        <a:rPr lang="vi-VN" sz="2400">
                          <a:effectLst/>
                          <a:latin typeface="Times New Roman" panose="02020603050405020304" pitchFamily="18" charset="0"/>
                          <a:cs typeface="Times New Roman" panose="02020603050405020304" pitchFamily="18" charset="0"/>
                        </a:rPr>
                        <a:t>Hoa lưỡng tính</a:t>
                      </a:r>
                      <a:endParaRPr lang="en-US" sz="2400">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tc>
                <a:tc gridSpan="2">
                  <a:txBody>
                    <a:bodyPr/>
                    <a:lstStyle/>
                    <a:p>
                      <a:pPr indent="254000" algn="ctr">
                        <a:lnSpc>
                          <a:spcPct val="130000"/>
                        </a:lnSpc>
                        <a:spcAft>
                          <a:spcPts val="0"/>
                        </a:spcAft>
                      </a:pPr>
                      <a:r>
                        <a:rPr lang="vi-VN" sz="2400" dirty="0">
                          <a:effectLst/>
                          <a:latin typeface="Times New Roman" panose="02020603050405020304" pitchFamily="18" charset="0"/>
                          <a:cs typeface="Times New Roman" panose="02020603050405020304" pitchFamily="18" charset="0"/>
                        </a:rPr>
                        <a:t>Hoa </a:t>
                      </a:r>
                      <a:r>
                        <a:rPr lang="vi-VN" sz="2400" dirty="0" smtClean="0">
                          <a:effectLst/>
                          <a:latin typeface="Times New Roman" panose="02020603050405020304" pitchFamily="18" charset="0"/>
                          <a:cs typeface="Times New Roman" panose="02020603050405020304" pitchFamily="18" charset="0"/>
                        </a:rPr>
                        <a:t>đ</a:t>
                      </a:r>
                      <a:r>
                        <a:rPr lang="en-US" sz="2400" dirty="0" err="1" smtClean="0">
                          <a:effectLst/>
                          <a:latin typeface="Times New Roman" panose="02020603050405020304" pitchFamily="18" charset="0"/>
                          <a:cs typeface="Times New Roman" panose="02020603050405020304" pitchFamily="18" charset="0"/>
                        </a:rPr>
                        <a:t>ơn</a:t>
                      </a:r>
                      <a:r>
                        <a:rPr lang="vi-VN" sz="2400" dirty="0" smtClean="0">
                          <a:effectLst/>
                          <a:latin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cs typeface="Times New Roman" panose="02020603050405020304" pitchFamily="18" charset="0"/>
                        </a:rPr>
                        <a:t>tính</a:t>
                      </a:r>
                      <a:endParaRPr lang="en-US" sz="24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tc hMerge="1">
                  <a:txBody>
                    <a:bodyPr/>
                    <a:lstStyle/>
                    <a:p>
                      <a:endParaRPr lang="en-US"/>
                    </a:p>
                  </a:txBody>
                  <a:tcPr/>
                </a:tc>
                <a:extLst>
                  <a:ext uri="{0D108BD9-81ED-4DB2-BD59-A6C34878D82A}">
                    <a16:rowId xmlns:a16="http://schemas.microsoft.com/office/drawing/2014/main" val="4213932108"/>
                  </a:ext>
                </a:extLst>
              </a:tr>
              <a:tr h="597196">
                <a:tc vMerge="1">
                  <a:txBody>
                    <a:bodyPr/>
                    <a:lstStyle/>
                    <a:p>
                      <a:endParaRPr lang="en-US"/>
                    </a:p>
                  </a:txBody>
                  <a:tcPr/>
                </a:tc>
                <a:tc vMerge="1">
                  <a:txBody>
                    <a:bodyPr/>
                    <a:lstStyle/>
                    <a:p>
                      <a:endParaRPr lang="en-US"/>
                    </a:p>
                  </a:txBody>
                  <a:tcPr/>
                </a:tc>
                <a:tc>
                  <a:txBody>
                    <a:bodyPr/>
                    <a:lstStyle/>
                    <a:p>
                      <a:pPr indent="254000" algn="ctr">
                        <a:lnSpc>
                          <a:spcPct val="130000"/>
                        </a:lnSpc>
                        <a:spcAft>
                          <a:spcPts val="0"/>
                        </a:spcAft>
                      </a:pPr>
                      <a:r>
                        <a:rPr lang="vi-VN" sz="2400">
                          <a:effectLst/>
                          <a:latin typeface="Times New Roman" panose="02020603050405020304" pitchFamily="18" charset="0"/>
                          <a:cs typeface="Times New Roman" panose="02020603050405020304" pitchFamily="18" charset="0"/>
                        </a:rPr>
                        <a:t>Hoa đực</a:t>
                      </a:r>
                      <a:endParaRPr lang="en-US" sz="2400">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tc>
                  <a:txBody>
                    <a:bodyPr/>
                    <a:lstStyle/>
                    <a:p>
                      <a:pPr indent="254000" algn="ctr">
                        <a:lnSpc>
                          <a:spcPct val="130000"/>
                        </a:lnSpc>
                        <a:spcAft>
                          <a:spcPts val="0"/>
                        </a:spcAft>
                      </a:pPr>
                      <a:r>
                        <a:rPr lang="vi-VN" sz="2400">
                          <a:effectLst/>
                          <a:latin typeface="Times New Roman" panose="02020603050405020304" pitchFamily="18" charset="0"/>
                          <a:cs typeface="Times New Roman" panose="02020603050405020304" pitchFamily="18" charset="0"/>
                        </a:rPr>
                        <a:t>Hoa cái</a:t>
                      </a:r>
                      <a:endParaRPr lang="en-US" sz="2400">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extLst>
                  <a:ext uri="{0D108BD9-81ED-4DB2-BD59-A6C34878D82A}">
                    <a16:rowId xmlns:a16="http://schemas.microsoft.com/office/drawing/2014/main" val="2804512465"/>
                  </a:ext>
                </a:extLst>
              </a:tr>
              <a:tr h="597196">
                <a:tc>
                  <a:txBody>
                    <a:bodyPr/>
                    <a:lstStyle/>
                    <a:p>
                      <a:pPr indent="254000">
                        <a:lnSpc>
                          <a:spcPct val="130000"/>
                        </a:lnSpc>
                        <a:spcAft>
                          <a:spcPts val="0"/>
                        </a:spcAft>
                      </a:pPr>
                      <a:r>
                        <a:rPr lang="vi-VN" sz="2400">
                          <a:effectLst/>
                          <a:latin typeface="Times New Roman" panose="02020603050405020304" pitchFamily="18" charset="0"/>
                          <a:cs typeface="Times New Roman" panose="02020603050405020304" pitchFamily="18" charset="0"/>
                        </a:rPr>
                        <a:t>Nhị hoa</a:t>
                      </a:r>
                      <a:endParaRPr lang="en-US" sz="2400">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tc>
                <a:tc>
                  <a:txBody>
                    <a:bodyPr/>
                    <a:lstStyle/>
                    <a:p>
                      <a:pPr indent="254000">
                        <a:lnSpc>
                          <a:spcPct val="130000"/>
                        </a:lnSpc>
                        <a:spcAft>
                          <a:spcPts val="0"/>
                        </a:spcAft>
                      </a:pPr>
                      <a:r>
                        <a:rPr lang="vi-VN" sz="2400" dirty="0">
                          <a:effectLst/>
                          <a:latin typeface="Times New Roman" panose="02020603050405020304" pitchFamily="18" charset="0"/>
                          <a:cs typeface="Times New Roman" panose="02020603050405020304" pitchFamily="18" charset="0"/>
                        </a:rPr>
                        <a:t> </a:t>
                      </a:r>
                      <a:r>
                        <a:rPr lang="vi-VN" sz="1800" kern="1200" dirty="0" smtClean="0">
                          <a:solidFill>
                            <a:schemeClr val="dk1"/>
                          </a:solidFill>
                          <a:effectLst/>
                          <a:latin typeface="Times New Roman" panose="02020603050405020304" pitchFamily="18" charset="0"/>
                          <a:ea typeface="+mn-ea"/>
                          <a:cs typeface="Times New Roman" panose="02020603050405020304" pitchFamily="18" charset="0"/>
                        </a:rPr>
                        <a:t>có</a:t>
                      </a:r>
                      <a:endParaRPr lang="en-US" sz="24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tc>
                <a:tc>
                  <a:txBody>
                    <a:bodyPr/>
                    <a:lstStyle/>
                    <a:p>
                      <a:pPr indent="254000">
                        <a:lnSpc>
                          <a:spcPct val="130000"/>
                        </a:lnSpc>
                        <a:spcAft>
                          <a:spcPts val="0"/>
                        </a:spcAft>
                      </a:pPr>
                      <a:r>
                        <a:rPr lang="vi-VN" sz="2400" dirty="0">
                          <a:effectLst/>
                          <a:latin typeface="Times New Roman" panose="02020603050405020304" pitchFamily="18" charset="0"/>
                          <a:cs typeface="Times New Roman" panose="02020603050405020304" pitchFamily="18" charset="0"/>
                        </a:rPr>
                        <a:t> </a:t>
                      </a:r>
                      <a:r>
                        <a:rPr lang="vi-VN" sz="1800" kern="1200" dirty="0" smtClean="0">
                          <a:solidFill>
                            <a:schemeClr val="dk1"/>
                          </a:solidFill>
                          <a:effectLst/>
                          <a:latin typeface="Times New Roman" panose="02020603050405020304" pitchFamily="18" charset="0"/>
                          <a:ea typeface="+mn-ea"/>
                          <a:cs typeface="Times New Roman" panose="02020603050405020304" pitchFamily="18" charset="0"/>
                        </a:rPr>
                        <a:t>có</a:t>
                      </a:r>
                      <a:endParaRPr lang="en-US" sz="24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tc>
                <a:tc>
                  <a:txBody>
                    <a:bodyPr/>
                    <a:lstStyle/>
                    <a:p>
                      <a:pPr indent="254000">
                        <a:lnSpc>
                          <a:spcPct val="130000"/>
                        </a:lnSpc>
                        <a:spcAft>
                          <a:spcPts val="0"/>
                        </a:spcAft>
                      </a:pPr>
                      <a:r>
                        <a:rPr lang="vi-VN"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tc>
                <a:extLst>
                  <a:ext uri="{0D108BD9-81ED-4DB2-BD59-A6C34878D82A}">
                    <a16:rowId xmlns:a16="http://schemas.microsoft.com/office/drawing/2014/main" val="2955630639"/>
                  </a:ext>
                </a:extLst>
              </a:tr>
              <a:tr h="624814">
                <a:tc>
                  <a:txBody>
                    <a:bodyPr/>
                    <a:lstStyle/>
                    <a:p>
                      <a:pPr indent="254000">
                        <a:lnSpc>
                          <a:spcPct val="130000"/>
                        </a:lnSpc>
                        <a:spcAft>
                          <a:spcPts val="0"/>
                        </a:spcAft>
                      </a:pPr>
                      <a:r>
                        <a:rPr lang="vi-VN" sz="2400" dirty="0">
                          <a:effectLst/>
                          <a:latin typeface="Times New Roman" panose="02020603050405020304" pitchFamily="18" charset="0"/>
                          <a:cs typeface="Times New Roman" panose="02020603050405020304" pitchFamily="18" charset="0"/>
                        </a:rPr>
                        <a:t>Nhuỵhoa</a:t>
                      </a:r>
                      <a:endParaRPr lang="en-US" sz="24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tc>
                <a:tc>
                  <a:txBody>
                    <a:bodyPr/>
                    <a:lstStyle/>
                    <a:p>
                      <a:pPr indent="254000" algn="ctr">
                        <a:lnSpc>
                          <a:spcPct val="130000"/>
                        </a:lnSpc>
                        <a:spcAft>
                          <a:spcPts val="0"/>
                        </a:spcAft>
                      </a:pPr>
                      <a:r>
                        <a:rPr lang="vi-VN" sz="1800" kern="1200" dirty="0" smtClean="0">
                          <a:solidFill>
                            <a:schemeClr val="dk1"/>
                          </a:solidFill>
                          <a:effectLst/>
                          <a:latin typeface="Times New Roman" panose="02020603050405020304" pitchFamily="18" charset="0"/>
                          <a:ea typeface="+mn-ea"/>
                          <a:cs typeface="Times New Roman" panose="02020603050405020304" pitchFamily="18" charset="0"/>
                        </a:rPr>
                        <a:t>có</a:t>
                      </a: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tc>
                <a:tc>
                  <a:txBody>
                    <a:bodyPr/>
                    <a:lstStyle/>
                    <a:p>
                      <a:pPr indent="254000" algn="ctr">
                        <a:lnSpc>
                          <a:spcPct val="130000"/>
                        </a:lnSpc>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tc>
                <a:tc>
                  <a:txBody>
                    <a:bodyPr/>
                    <a:lstStyle/>
                    <a:p>
                      <a:pPr indent="254000">
                        <a:lnSpc>
                          <a:spcPct val="130000"/>
                        </a:lnSpc>
                        <a:spcAft>
                          <a:spcPts val="0"/>
                        </a:spcAft>
                      </a:pPr>
                      <a:r>
                        <a:rPr lang="vi-VN" sz="2400" dirty="0">
                          <a:effectLst/>
                          <a:latin typeface="Times New Roman" panose="02020603050405020304" pitchFamily="18" charset="0"/>
                          <a:cs typeface="Times New Roman" panose="02020603050405020304" pitchFamily="18" charset="0"/>
                        </a:rPr>
                        <a:t> </a:t>
                      </a:r>
                      <a:r>
                        <a:rPr lang="vi-VN" sz="1800" kern="1200" dirty="0" smtClean="0">
                          <a:solidFill>
                            <a:schemeClr val="dk1"/>
                          </a:solidFill>
                          <a:effectLst/>
                          <a:latin typeface="Times New Roman" panose="02020603050405020304" pitchFamily="18" charset="0"/>
                          <a:ea typeface="+mn-ea"/>
                          <a:cs typeface="Times New Roman" panose="02020603050405020304" pitchFamily="18" charset="0"/>
                        </a:rPr>
                        <a:t>có</a:t>
                      </a:r>
                      <a:endParaRPr lang="en-US" sz="24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tc>
                <a:extLst>
                  <a:ext uri="{0D108BD9-81ED-4DB2-BD59-A6C34878D82A}">
                    <a16:rowId xmlns:a16="http://schemas.microsoft.com/office/drawing/2014/main" val="2512955027"/>
                  </a:ext>
                </a:extLst>
              </a:tr>
            </a:tbl>
          </a:graphicData>
        </a:graphic>
      </p:graphicFrame>
      <p:sp>
        <p:nvSpPr>
          <p:cNvPr id="6" name="Rectangle 5"/>
          <p:cNvSpPr/>
          <p:nvPr/>
        </p:nvSpPr>
        <p:spPr>
          <a:xfrm>
            <a:off x="3383280" y="170534"/>
            <a:ext cx="5440680" cy="79552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cs typeface="Times New Roman" panose="02020603050405020304" pitchFamily="18" charset="0"/>
              </a:rPr>
              <a:t>III. </a:t>
            </a:r>
            <a:r>
              <a:rPr lang="en-US" sz="2400" dirty="0" smtClean="0">
                <a:solidFill>
                  <a:schemeClr val="tx1"/>
                </a:solidFill>
                <a:latin typeface="Times New Roman" panose="02020603050405020304" pitchFamily="18" charset="0"/>
                <a:cs typeface="Times New Roman" panose="02020603050405020304" pitchFamily="18" charset="0"/>
              </a:rPr>
              <a:t>SINH SẢN HỮU TÍNH Ở SINH VẬT</a:t>
            </a:r>
            <a:endParaRPr lang="en-US" sz="2400" dirty="0">
              <a:solidFill>
                <a:schemeClr val="tx1"/>
              </a:solidFill>
              <a:latin typeface="Times New Roman" panose="02020603050405020304" pitchFamily="18"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515243920"/>
              </p:ext>
            </p:extLst>
          </p:nvPr>
        </p:nvGraphicFramePr>
        <p:xfrm>
          <a:off x="2434264" y="2781756"/>
          <a:ext cx="6855651" cy="2806299"/>
        </p:xfrm>
        <a:graphic>
          <a:graphicData uri="http://schemas.openxmlformats.org/drawingml/2006/table">
            <a:tbl>
              <a:tblPr firstRow="1" firstCol="1" bandRow="1">
                <a:tableStyleId>{5C22544A-7EE6-4342-B048-85BDC9FD1C3A}</a:tableStyleId>
              </a:tblPr>
              <a:tblGrid>
                <a:gridCol w="1874066">
                  <a:extLst>
                    <a:ext uri="{9D8B030D-6E8A-4147-A177-3AD203B41FA5}">
                      <a16:colId xmlns:a16="http://schemas.microsoft.com/office/drawing/2014/main" val="355241497"/>
                    </a:ext>
                  </a:extLst>
                </a:gridCol>
                <a:gridCol w="1741165">
                  <a:extLst>
                    <a:ext uri="{9D8B030D-6E8A-4147-A177-3AD203B41FA5}">
                      <a16:colId xmlns:a16="http://schemas.microsoft.com/office/drawing/2014/main" val="2651173605"/>
                    </a:ext>
                  </a:extLst>
                </a:gridCol>
                <a:gridCol w="1620210">
                  <a:extLst>
                    <a:ext uri="{9D8B030D-6E8A-4147-A177-3AD203B41FA5}">
                      <a16:colId xmlns:a16="http://schemas.microsoft.com/office/drawing/2014/main" val="3905716486"/>
                    </a:ext>
                  </a:extLst>
                </a:gridCol>
                <a:gridCol w="1620210">
                  <a:extLst>
                    <a:ext uri="{9D8B030D-6E8A-4147-A177-3AD203B41FA5}">
                      <a16:colId xmlns:a16="http://schemas.microsoft.com/office/drawing/2014/main" val="2593687079"/>
                    </a:ext>
                  </a:extLst>
                </a:gridCol>
              </a:tblGrid>
              <a:tr h="987093">
                <a:tc rowSpan="2">
                  <a:txBody>
                    <a:bodyPr/>
                    <a:lstStyle/>
                    <a:p>
                      <a:pPr indent="254000" algn="ctr">
                        <a:lnSpc>
                          <a:spcPct val="130000"/>
                        </a:lnSpc>
                        <a:spcAft>
                          <a:spcPts val="0"/>
                        </a:spcAft>
                      </a:pPr>
                      <a:r>
                        <a:rPr lang="vi-VN" sz="2400">
                          <a:effectLst/>
                          <a:latin typeface="Times New Roman" panose="02020603050405020304" pitchFamily="18" charset="0"/>
                          <a:cs typeface="Times New Roman" panose="02020603050405020304" pitchFamily="18" charset="0"/>
                        </a:rPr>
                        <a:t>Thành phẩn</a:t>
                      </a:r>
                      <a:endParaRPr lang="en-US" sz="2400">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tc>
                <a:tc rowSpan="2">
                  <a:txBody>
                    <a:bodyPr/>
                    <a:lstStyle/>
                    <a:p>
                      <a:pPr indent="254000" algn="ctr">
                        <a:lnSpc>
                          <a:spcPct val="130000"/>
                        </a:lnSpc>
                        <a:spcAft>
                          <a:spcPts val="0"/>
                        </a:spcAft>
                      </a:pPr>
                      <a:r>
                        <a:rPr lang="vi-VN" sz="2400">
                          <a:effectLst/>
                          <a:latin typeface="Times New Roman" panose="02020603050405020304" pitchFamily="18" charset="0"/>
                          <a:cs typeface="Times New Roman" panose="02020603050405020304" pitchFamily="18" charset="0"/>
                        </a:rPr>
                        <a:t>Hoa lưỡng tính</a:t>
                      </a:r>
                      <a:endParaRPr lang="en-US" sz="2400">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tc>
                <a:tc gridSpan="2">
                  <a:txBody>
                    <a:bodyPr/>
                    <a:lstStyle/>
                    <a:p>
                      <a:pPr indent="254000" algn="ctr">
                        <a:lnSpc>
                          <a:spcPct val="130000"/>
                        </a:lnSpc>
                        <a:spcAft>
                          <a:spcPts val="0"/>
                        </a:spcAft>
                      </a:pPr>
                      <a:r>
                        <a:rPr lang="vi-VN" sz="2400" dirty="0">
                          <a:effectLst/>
                          <a:latin typeface="Times New Roman" panose="02020603050405020304" pitchFamily="18" charset="0"/>
                          <a:cs typeface="Times New Roman" panose="02020603050405020304" pitchFamily="18" charset="0"/>
                        </a:rPr>
                        <a:t>Hoa </a:t>
                      </a:r>
                      <a:r>
                        <a:rPr lang="vi-VN" sz="2400" dirty="0" smtClean="0">
                          <a:effectLst/>
                          <a:latin typeface="Times New Roman" panose="02020603050405020304" pitchFamily="18" charset="0"/>
                          <a:cs typeface="Times New Roman" panose="02020603050405020304" pitchFamily="18" charset="0"/>
                        </a:rPr>
                        <a:t>đ</a:t>
                      </a:r>
                      <a:r>
                        <a:rPr lang="en-US" sz="2400" dirty="0" err="1" smtClean="0">
                          <a:effectLst/>
                          <a:latin typeface="Times New Roman" panose="02020603050405020304" pitchFamily="18" charset="0"/>
                          <a:cs typeface="Times New Roman" panose="02020603050405020304" pitchFamily="18" charset="0"/>
                        </a:rPr>
                        <a:t>ơn</a:t>
                      </a:r>
                      <a:r>
                        <a:rPr lang="vi-VN" sz="2400" dirty="0" smtClean="0">
                          <a:effectLst/>
                          <a:latin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cs typeface="Times New Roman" panose="02020603050405020304" pitchFamily="18" charset="0"/>
                        </a:rPr>
                        <a:t>tính</a:t>
                      </a:r>
                      <a:endParaRPr lang="en-US" sz="24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tc hMerge="1">
                  <a:txBody>
                    <a:bodyPr/>
                    <a:lstStyle/>
                    <a:p>
                      <a:endParaRPr lang="en-US"/>
                    </a:p>
                  </a:txBody>
                  <a:tcPr/>
                </a:tc>
                <a:extLst>
                  <a:ext uri="{0D108BD9-81ED-4DB2-BD59-A6C34878D82A}">
                    <a16:rowId xmlns:a16="http://schemas.microsoft.com/office/drawing/2014/main" val="4213932108"/>
                  </a:ext>
                </a:extLst>
              </a:tr>
              <a:tr h="597196">
                <a:tc vMerge="1">
                  <a:txBody>
                    <a:bodyPr/>
                    <a:lstStyle/>
                    <a:p>
                      <a:endParaRPr lang="en-US"/>
                    </a:p>
                  </a:txBody>
                  <a:tcPr/>
                </a:tc>
                <a:tc vMerge="1">
                  <a:txBody>
                    <a:bodyPr/>
                    <a:lstStyle/>
                    <a:p>
                      <a:endParaRPr lang="en-US"/>
                    </a:p>
                  </a:txBody>
                  <a:tcPr/>
                </a:tc>
                <a:tc>
                  <a:txBody>
                    <a:bodyPr/>
                    <a:lstStyle/>
                    <a:p>
                      <a:pPr indent="254000" algn="ctr">
                        <a:lnSpc>
                          <a:spcPct val="130000"/>
                        </a:lnSpc>
                        <a:spcAft>
                          <a:spcPts val="0"/>
                        </a:spcAft>
                      </a:pPr>
                      <a:r>
                        <a:rPr lang="vi-VN" sz="2400" dirty="0">
                          <a:effectLst/>
                          <a:latin typeface="Times New Roman" panose="02020603050405020304" pitchFamily="18" charset="0"/>
                          <a:cs typeface="Times New Roman" panose="02020603050405020304" pitchFamily="18" charset="0"/>
                        </a:rPr>
                        <a:t>Hoa đực</a:t>
                      </a:r>
                      <a:endParaRPr lang="en-US" sz="24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tc>
                  <a:txBody>
                    <a:bodyPr/>
                    <a:lstStyle/>
                    <a:p>
                      <a:pPr indent="254000" algn="ctr">
                        <a:lnSpc>
                          <a:spcPct val="130000"/>
                        </a:lnSpc>
                        <a:spcAft>
                          <a:spcPts val="0"/>
                        </a:spcAft>
                      </a:pPr>
                      <a:r>
                        <a:rPr lang="vi-VN" sz="2400">
                          <a:effectLst/>
                          <a:latin typeface="Times New Roman" panose="02020603050405020304" pitchFamily="18" charset="0"/>
                          <a:cs typeface="Times New Roman" panose="02020603050405020304" pitchFamily="18" charset="0"/>
                        </a:rPr>
                        <a:t>Hoa cái</a:t>
                      </a:r>
                      <a:endParaRPr lang="en-US" sz="2400">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extLst>
                  <a:ext uri="{0D108BD9-81ED-4DB2-BD59-A6C34878D82A}">
                    <a16:rowId xmlns:a16="http://schemas.microsoft.com/office/drawing/2014/main" val="2804512465"/>
                  </a:ext>
                </a:extLst>
              </a:tr>
              <a:tr h="597196">
                <a:tc>
                  <a:txBody>
                    <a:bodyPr/>
                    <a:lstStyle/>
                    <a:p>
                      <a:pPr indent="254000">
                        <a:lnSpc>
                          <a:spcPct val="130000"/>
                        </a:lnSpc>
                        <a:spcAft>
                          <a:spcPts val="0"/>
                        </a:spcAft>
                      </a:pPr>
                      <a:r>
                        <a:rPr lang="vi-VN" sz="2400">
                          <a:effectLst/>
                          <a:latin typeface="Times New Roman" panose="02020603050405020304" pitchFamily="18" charset="0"/>
                          <a:cs typeface="Times New Roman" panose="02020603050405020304" pitchFamily="18" charset="0"/>
                        </a:rPr>
                        <a:t>Nhị hoa</a:t>
                      </a:r>
                      <a:endParaRPr lang="en-US" sz="2400">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tc>
                <a:tc>
                  <a:txBody>
                    <a:bodyPr/>
                    <a:lstStyle/>
                    <a:p>
                      <a:pPr indent="254000">
                        <a:lnSpc>
                          <a:spcPct val="130000"/>
                        </a:lnSpc>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tc>
                <a:tc>
                  <a:txBody>
                    <a:bodyPr/>
                    <a:lstStyle/>
                    <a:p>
                      <a:pPr indent="254000">
                        <a:lnSpc>
                          <a:spcPct val="130000"/>
                        </a:lnSpc>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tc>
                <a:tc>
                  <a:txBody>
                    <a:bodyPr/>
                    <a:lstStyle/>
                    <a:p>
                      <a:pPr indent="254000">
                        <a:lnSpc>
                          <a:spcPct val="130000"/>
                        </a:lnSpc>
                        <a:spcAft>
                          <a:spcPts val="0"/>
                        </a:spcAft>
                      </a:pPr>
                      <a:r>
                        <a:rPr lang="vi-VN"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tc>
                <a:extLst>
                  <a:ext uri="{0D108BD9-81ED-4DB2-BD59-A6C34878D82A}">
                    <a16:rowId xmlns:a16="http://schemas.microsoft.com/office/drawing/2014/main" val="2955630639"/>
                  </a:ext>
                </a:extLst>
              </a:tr>
              <a:tr h="624814">
                <a:tc>
                  <a:txBody>
                    <a:bodyPr/>
                    <a:lstStyle/>
                    <a:p>
                      <a:pPr indent="254000">
                        <a:lnSpc>
                          <a:spcPct val="130000"/>
                        </a:lnSpc>
                        <a:spcAft>
                          <a:spcPts val="0"/>
                        </a:spcAft>
                      </a:pPr>
                      <a:r>
                        <a:rPr lang="vi-VN" sz="2400" dirty="0">
                          <a:effectLst/>
                          <a:latin typeface="Times New Roman" panose="02020603050405020304" pitchFamily="18" charset="0"/>
                          <a:cs typeface="Times New Roman" panose="02020603050405020304" pitchFamily="18" charset="0"/>
                        </a:rPr>
                        <a:t>Nhuỵhoa</a:t>
                      </a:r>
                      <a:endParaRPr lang="en-US" sz="24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tc>
                <a:tc>
                  <a:txBody>
                    <a:bodyPr/>
                    <a:lstStyle/>
                    <a:p>
                      <a:pPr indent="254000" algn="ctr">
                        <a:lnSpc>
                          <a:spcPct val="130000"/>
                        </a:lnSpc>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tc>
                <a:tc>
                  <a:txBody>
                    <a:bodyPr/>
                    <a:lstStyle/>
                    <a:p>
                      <a:pPr indent="254000" algn="ctr">
                        <a:lnSpc>
                          <a:spcPct val="130000"/>
                        </a:lnSpc>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tc>
                <a:tc>
                  <a:txBody>
                    <a:bodyPr/>
                    <a:lstStyle/>
                    <a:p>
                      <a:pPr indent="254000">
                        <a:lnSpc>
                          <a:spcPct val="130000"/>
                        </a:lnSpc>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tc>
                <a:extLst>
                  <a:ext uri="{0D108BD9-81ED-4DB2-BD59-A6C34878D82A}">
                    <a16:rowId xmlns:a16="http://schemas.microsoft.com/office/drawing/2014/main" val="2512955027"/>
                  </a:ext>
                </a:extLst>
              </a:tr>
            </a:tbl>
          </a:graphicData>
        </a:graphic>
      </p:graphicFrame>
    </p:spTree>
    <p:extLst>
      <p:ext uri="{BB962C8B-B14F-4D97-AF65-F5344CB8AC3E}">
        <p14:creationId xmlns:p14="http://schemas.microsoft.com/office/powerpoint/2010/main" val="3485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960" y="1092689"/>
            <a:ext cx="8930640" cy="1200329"/>
          </a:xfrm>
          <a:prstGeom prst="rect">
            <a:avLst/>
          </a:prstGeom>
        </p:spPr>
        <p:txBody>
          <a:bodyPr wrap="square">
            <a:spAutoFit/>
          </a:bodyPr>
          <a:lstStyle/>
          <a:p>
            <a:r>
              <a:rPr lang="en-US" sz="2400" b="1" dirty="0" err="1" smtClean="0">
                <a:latin typeface="Times New Roman" panose="02020603050405020304" pitchFamily="18" charset="0"/>
                <a:ea typeface="Arial" panose="020B0604020202020204" pitchFamily="34" charset="0"/>
              </a:rPr>
              <a:t>Các</a:t>
            </a:r>
            <a:r>
              <a:rPr lang="en-US" sz="2400" b="1" dirty="0" smtClean="0">
                <a:latin typeface="Times New Roman" panose="02020603050405020304" pitchFamily="18" charset="0"/>
                <a:ea typeface="Arial" panose="020B0604020202020204" pitchFamily="34" charset="0"/>
              </a:rPr>
              <a:t> </a:t>
            </a:r>
            <a:r>
              <a:rPr lang="en-US" sz="2400" b="1" dirty="0" err="1" smtClean="0">
                <a:latin typeface="Times New Roman" panose="02020603050405020304" pitchFamily="18" charset="0"/>
                <a:ea typeface="Arial" panose="020B0604020202020204" pitchFamily="34" charset="0"/>
              </a:rPr>
              <a:t>em</a:t>
            </a:r>
            <a:r>
              <a:rPr lang="en-US" sz="2400" b="1" dirty="0" smtClean="0">
                <a:latin typeface="Times New Roman" panose="02020603050405020304" pitchFamily="18" charset="0"/>
                <a:ea typeface="Arial" panose="020B0604020202020204" pitchFamily="34" charset="0"/>
              </a:rPr>
              <a:t> </a:t>
            </a:r>
            <a:r>
              <a:rPr lang="en-US" sz="2400" b="1" dirty="0" err="1" smtClean="0">
                <a:latin typeface="Times New Roman" panose="02020603050405020304" pitchFamily="18" charset="0"/>
                <a:ea typeface="Arial" panose="020B0604020202020204" pitchFamily="34" charset="0"/>
              </a:rPr>
              <a:t>hãy</a:t>
            </a:r>
            <a:r>
              <a:rPr lang="en-US" sz="2400" b="1" dirty="0" smtClean="0">
                <a:latin typeface="Times New Roman" panose="02020603050405020304" pitchFamily="18" charset="0"/>
                <a:ea typeface="Arial" panose="020B0604020202020204" pitchFamily="34" charset="0"/>
              </a:rPr>
              <a:t> </a:t>
            </a:r>
            <a:r>
              <a:rPr lang="en-US" sz="2400" b="1" dirty="0" err="1" smtClean="0">
                <a:latin typeface="Times New Roman" panose="02020603050405020304" pitchFamily="18" charset="0"/>
                <a:ea typeface="Arial" panose="020B0604020202020204" pitchFamily="34" charset="0"/>
              </a:rPr>
              <a:t>quan</a:t>
            </a:r>
            <a:r>
              <a:rPr lang="en-US" sz="2400" b="1" dirty="0" smtClean="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sát</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Hình</a:t>
            </a:r>
            <a:r>
              <a:rPr lang="en-US" sz="2400" b="1" dirty="0">
                <a:latin typeface="Times New Roman" panose="02020603050405020304" pitchFamily="18" charset="0"/>
                <a:ea typeface="Arial" panose="020B0604020202020204" pitchFamily="34" charset="0"/>
              </a:rPr>
              <a:t> 37.15 </a:t>
            </a:r>
            <a:r>
              <a:rPr lang="en-US" sz="2400" b="1" dirty="0" err="1">
                <a:latin typeface="Times New Roman" panose="02020603050405020304" pitchFamily="18" charset="0"/>
                <a:ea typeface="Arial" panose="020B0604020202020204" pitchFamily="34" charset="0"/>
              </a:rPr>
              <a:t>và</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đọc</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thông</a:t>
            </a:r>
            <a:r>
              <a:rPr lang="en-US" sz="2400" b="1" dirty="0">
                <a:latin typeface="Times New Roman" panose="02020603050405020304" pitchFamily="18" charset="0"/>
                <a:ea typeface="Arial" panose="020B0604020202020204" pitchFamily="34" charset="0"/>
              </a:rPr>
              <a:t> tin, </a:t>
            </a:r>
            <a:r>
              <a:rPr lang="en-US" sz="2400" b="1" dirty="0" err="1">
                <a:latin typeface="Times New Roman" panose="02020603050405020304" pitchFamily="18" charset="0"/>
                <a:ea typeface="Arial" panose="020B0604020202020204" pitchFamily="34" charset="0"/>
              </a:rPr>
              <a:t>hãy</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mô</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tả</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sự</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thụ</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phấn</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và</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sự</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thụ</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tinh</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bằng</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cách</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xác</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định</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thứ</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tự</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đúng</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của</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các</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sự</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kiện</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sau</a:t>
            </a:r>
            <a:endParaRPr lang="en-US" sz="2400" b="1" dirty="0"/>
          </a:p>
        </p:txBody>
      </p:sp>
      <p:graphicFrame>
        <p:nvGraphicFramePr>
          <p:cNvPr id="5" name="Table 4"/>
          <p:cNvGraphicFramePr>
            <a:graphicFrameLocks noGrp="1"/>
          </p:cNvGraphicFramePr>
          <p:nvPr>
            <p:extLst>
              <p:ext uri="{D42A27DB-BD31-4B8C-83A1-F6EECF244321}">
                <p14:modId xmlns:p14="http://schemas.microsoft.com/office/powerpoint/2010/main" val="3850561206"/>
              </p:ext>
            </p:extLst>
          </p:nvPr>
        </p:nvGraphicFramePr>
        <p:xfrm>
          <a:off x="1600454" y="2293018"/>
          <a:ext cx="7772146" cy="4238708"/>
        </p:xfrm>
        <a:graphic>
          <a:graphicData uri="http://schemas.openxmlformats.org/drawingml/2006/table">
            <a:tbl>
              <a:tblPr firstRow="1" firstCol="1" bandRow="1">
                <a:tableStyleId>{5C22544A-7EE6-4342-B048-85BDC9FD1C3A}</a:tableStyleId>
              </a:tblPr>
              <a:tblGrid>
                <a:gridCol w="5817987">
                  <a:extLst>
                    <a:ext uri="{9D8B030D-6E8A-4147-A177-3AD203B41FA5}">
                      <a16:colId xmlns:a16="http://schemas.microsoft.com/office/drawing/2014/main" val="3116778094"/>
                    </a:ext>
                  </a:extLst>
                </a:gridCol>
                <a:gridCol w="1954159">
                  <a:extLst>
                    <a:ext uri="{9D8B030D-6E8A-4147-A177-3AD203B41FA5}">
                      <a16:colId xmlns:a16="http://schemas.microsoft.com/office/drawing/2014/main" val="1548879618"/>
                    </a:ext>
                  </a:extLst>
                </a:gridCol>
              </a:tblGrid>
              <a:tr h="671974">
                <a:tc>
                  <a:txBody>
                    <a:bodyPr/>
                    <a:lstStyle/>
                    <a:p>
                      <a:pPr indent="254000" algn="l">
                        <a:lnSpc>
                          <a:spcPct val="130000"/>
                        </a:lnSpc>
                        <a:spcAft>
                          <a:spcPts val="0"/>
                        </a:spcAft>
                      </a:pPr>
                      <a:r>
                        <a:rPr lang="vi-VN" sz="2400" b="1" dirty="0">
                          <a:solidFill>
                            <a:schemeClr val="tx1"/>
                          </a:solidFill>
                          <a:effectLst/>
                          <a:latin typeface="Times New Roman" panose="02020603050405020304" pitchFamily="18" charset="0"/>
                          <a:cs typeface="Times New Roman" panose="02020603050405020304" pitchFamily="18" charset="0"/>
                        </a:rPr>
                        <a:t>Các sự kiện trong quá trình thụ phân và thụ tinh</a:t>
                      </a:r>
                      <a:endParaRPr lang="en-US" sz="2400" b="1"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tc>
                  <a:txBody>
                    <a:bodyPr/>
                    <a:lstStyle/>
                    <a:p>
                      <a:pPr indent="254000" algn="l">
                        <a:lnSpc>
                          <a:spcPct val="130000"/>
                        </a:lnSpc>
                        <a:spcAft>
                          <a:spcPts val="0"/>
                        </a:spcAft>
                      </a:pPr>
                      <a:r>
                        <a:rPr lang="vi-VN" sz="2400" b="1">
                          <a:solidFill>
                            <a:schemeClr val="tx1"/>
                          </a:solidFill>
                          <a:effectLst/>
                          <a:latin typeface="Times New Roman" panose="02020603050405020304" pitchFamily="18" charset="0"/>
                          <a:cs typeface="Times New Roman" panose="02020603050405020304" pitchFamily="18" charset="0"/>
                        </a:rPr>
                        <a:t>Thứ tự đúng</a:t>
                      </a:r>
                      <a:endParaRPr lang="en-US" sz="2400" b="1">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extLst>
                  <a:ext uri="{0D108BD9-81ED-4DB2-BD59-A6C34878D82A}">
                    <a16:rowId xmlns:a16="http://schemas.microsoft.com/office/drawing/2014/main" val="2834502906"/>
                  </a:ext>
                </a:extLst>
              </a:tr>
              <a:tr h="353842">
                <a:tc>
                  <a:txBody>
                    <a:bodyPr/>
                    <a:lstStyle/>
                    <a:p>
                      <a:pPr indent="254000" algn="l">
                        <a:lnSpc>
                          <a:spcPct val="130000"/>
                        </a:lnSpc>
                        <a:spcAft>
                          <a:spcPts val="0"/>
                        </a:spcAft>
                      </a:pPr>
                      <a:r>
                        <a:rPr lang="vi-VN" sz="2400" b="1">
                          <a:solidFill>
                            <a:schemeClr val="tx1"/>
                          </a:solidFill>
                          <a:effectLst/>
                          <a:latin typeface="Times New Roman" panose="02020603050405020304" pitchFamily="18" charset="0"/>
                          <a:cs typeface="Times New Roman" panose="02020603050405020304" pitchFamily="18" charset="0"/>
                        </a:rPr>
                        <a:t>Ống phàn tiếp xúc với noãn.</a:t>
                      </a:r>
                      <a:endParaRPr lang="en-US" sz="2400" b="1">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tc>
                  <a:txBody>
                    <a:bodyPr/>
                    <a:lstStyle/>
                    <a:p>
                      <a:pPr indent="254000" algn="l">
                        <a:lnSpc>
                          <a:spcPct val="130000"/>
                        </a:lnSpc>
                        <a:spcAft>
                          <a:spcPts val="0"/>
                        </a:spcAft>
                      </a:pPr>
                      <a:r>
                        <a:rPr lang="vi-VN" sz="2400" b="1">
                          <a:solidFill>
                            <a:schemeClr val="tx1"/>
                          </a:solidFill>
                          <a:effectLst/>
                          <a:latin typeface="Times New Roman" panose="02020603050405020304" pitchFamily="18" charset="0"/>
                          <a:cs typeface="Times New Roman" panose="02020603050405020304" pitchFamily="18" charset="0"/>
                        </a:rPr>
                        <a:t>4</a:t>
                      </a:r>
                      <a:endParaRPr lang="en-US" sz="2400" b="1">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extLst>
                  <a:ext uri="{0D108BD9-81ED-4DB2-BD59-A6C34878D82A}">
                    <a16:rowId xmlns:a16="http://schemas.microsoft.com/office/drawing/2014/main" val="1139299894"/>
                  </a:ext>
                </a:extLst>
              </a:tr>
              <a:tr h="671974">
                <a:tc>
                  <a:txBody>
                    <a:bodyPr/>
                    <a:lstStyle/>
                    <a:p>
                      <a:pPr indent="254000" algn="l">
                        <a:lnSpc>
                          <a:spcPct val="130000"/>
                        </a:lnSpc>
                        <a:spcAft>
                          <a:spcPts val="0"/>
                        </a:spcAft>
                      </a:pPr>
                      <a:r>
                        <a:rPr lang="vi-VN" sz="2400" b="1" dirty="0">
                          <a:solidFill>
                            <a:schemeClr val="tx1"/>
                          </a:solidFill>
                          <a:effectLst/>
                          <a:latin typeface="Times New Roman" panose="02020603050405020304" pitchFamily="18" charset="0"/>
                          <a:cs typeface="Times New Roman" panose="02020603050405020304" pitchFamily="18" charset="0"/>
                        </a:rPr>
                        <a:t>Giao tửđực kết hợp với giao tử cái tạo thành hợp tử.</a:t>
                      </a:r>
                      <a:endParaRPr lang="en-US" sz="2400" b="1"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tc>
                  <a:txBody>
                    <a:bodyPr/>
                    <a:lstStyle/>
                    <a:p>
                      <a:pPr indent="254000" algn="l">
                        <a:lnSpc>
                          <a:spcPct val="130000"/>
                        </a:lnSpc>
                        <a:spcAft>
                          <a:spcPts val="0"/>
                        </a:spcAft>
                      </a:pPr>
                      <a:r>
                        <a:rPr lang="vi-VN" sz="2400" b="1">
                          <a:solidFill>
                            <a:schemeClr val="tx1"/>
                          </a:solidFill>
                          <a:effectLst/>
                          <a:latin typeface="Times New Roman" panose="02020603050405020304" pitchFamily="18" charset="0"/>
                          <a:cs typeface="Times New Roman" panose="02020603050405020304" pitchFamily="18" charset="0"/>
                        </a:rPr>
                        <a:t>5</a:t>
                      </a:r>
                      <a:endParaRPr lang="en-US" sz="2400" b="1">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extLst>
                  <a:ext uri="{0D108BD9-81ED-4DB2-BD59-A6C34878D82A}">
                    <a16:rowId xmlns:a16="http://schemas.microsoft.com/office/drawing/2014/main" val="1883407641"/>
                  </a:ext>
                </a:extLst>
              </a:tr>
              <a:tr h="671974">
                <a:tc>
                  <a:txBody>
                    <a:bodyPr/>
                    <a:lstStyle/>
                    <a:p>
                      <a:pPr indent="254000" algn="l">
                        <a:lnSpc>
                          <a:spcPct val="130000"/>
                        </a:lnSpc>
                        <a:spcAft>
                          <a:spcPts val="0"/>
                        </a:spcAft>
                      </a:pPr>
                      <a:r>
                        <a:rPr lang="vi-VN" sz="2400" b="1">
                          <a:solidFill>
                            <a:schemeClr val="tx1"/>
                          </a:solidFill>
                          <a:effectLst/>
                          <a:latin typeface="Times New Roman" panose="02020603050405020304" pitchFamily="18" charset="0"/>
                          <a:cs typeface="Times New Roman" panose="02020603050405020304" pitchFamily="18" charset="0"/>
                        </a:rPr>
                        <a:t>Hạt phân rơi vào đầu nhuỵ và nảy mấm.</a:t>
                      </a:r>
                      <a:endParaRPr lang="en-US" sz="2400" b="1">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tc>
                <a:tc>
                  <a:txBody>
                    <a:bodyPr/>
                    <a:lstStyle/>
                    <a:p>
                      <a:pPr indent="254000" algn="l">
                        <a:lnSpc>
                          <a:spcPct val="130000"/>
                        </a:lnSpc>
                        <a:spcAft>
                          <a:spcPts val="0"/>
                        </a:spcAft>
                      </a:pPr>
                      <a:r>
                        <a:rPr lang="vi-VN" sz="2400" b="1">
                          <a:solidFill>
                            <a:schemeClr val="tx1"/>
                          </a:solidFill>
                          <a:effectLst/>
                          <a:latin typeface="Times New Roman" panose="02020603050405020304" pitchFamily="18" charset="0"/>
                          <a:cs typeface="Times New Roman" panose="02020603050405020304" pitchFamily="18" charset="0"/>
                        </a:rPr>
                        <a:t>2</a:t>
                      </a:r>
                      <a:endParaRPr lang="en-US" sz="2400" b="1">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extLst>
                  <a:ext uri="{0D108BD9-81ED-4DB2-BD59-A6C34878D82A}">
                    <a16:rowId xmlns:a16="http://schemas.microsoft.com/office/drawing/2014/main" val="1150570150"/>
                  </a:ext>
                </a:extLst>
              </a:tr>
              <a:tr h="671974">
                <a:tc>
                  <a:txBody>
                    <a:bodyPr/>
                    <a:lstStyle/>
                    <a:p>
                      <a:pPr indent="254000" algn="l">
                        <a:lnSpc>
                          <a:spcPct val="130000"/>
                        </a:lnSpc>
                        <a:spcAft>
                          <a:spcPts val="0"/>
                        </a:spcAft>
                      </a:pPr>
                      <a:r>
                        <a:rPr lang="vi-VN" sz="2400" b="1">
                          <a:solidFill>
                            <a:schemeClr val="tx1"/>
                          </a:solidFill>
                          <a:effectLst/>
                          <a:latin typeface="Times New Roman" panose="02020603050405020304" pitchFamily="18" charset="0"/>
                          <a:cs typeface="Times New Roman" panose="02020603050405020304" pitchFamily="18" charset="0"/>
                        </a:rPr>
                        <a:t>Ống phẩn mọc dài ra trong vòi nhuỵ và đi vào báu nhuỵ.</a:t>
                      </a:r>
                      <a:endParaRPr lang="en-US" sz="2400" b="1">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tc>
                  <a:txBody>
                    <a:bodyPr/>
                    <a:lstStyle/>
                    <a:p>
                      <a:pPr indent="254000" algn="l">
                        <a:lnSpc>
                          <a:spcPct val="130000"/>
                        </a:lnSpc>
                        <a:spcAft>
                          <a:spcPts val="0"/>
                        </a:spcAft>
                      </a:pPr>
                      <a:r>
                        <a:rPr lang="vi-VN" sz="2400" b="1">
                          <a:solidFill>
                            <a:schemeClr val="tx1"/>
                          </a:solidFill>
                          <a:effectLst/>
                          <a:latin typeface="Times New Roman" panose="02020603050405020304" pitchFamily="18" charset="0"/>
                          <a:cs typeface="Times New Roman" panose="02020603050405020304" pitchFamily="18" charset="0"/>
                        </a:rPr>
                        <a:t>3</a:t>
                      </a:r>
                      <a:endParaRPr lang="en-US" sz="2400" b="1">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extLst>
                  <a:ext uri="{0D108BD9-81ED-4DB2-BD59-A6C34878D82A}">
                    <a16:rowId xmlns:a16="http://schemas.microsoft.com/office/drawing/2014/main" val="2974409807"/>
                  </a:ext>
                </a:extLst>
              </a:tr>
              <a:tr h="361957">
                <a:tc>
                  <a:txBody>
                    <a:bodyPr/>
                    <a:lstStyle/>
                    <a:p>
                      <a:pPr indent="254000" algn="l">
                        <a:lnSpc>
                          <a:spcPct val="130000"/>
                        </a:lnSpc>
                        <a:spcAft>
                          <a:spcPts val="0"/>
                        </a:spcAft>
                      </a:pPr>
                      <a:r>
                        <a:rPr lang="vi-VN" sz="2400" b="1" dirty="0">
                          <a:solidFill>
                            <a:schemeClr val="tx1"/>
                          </a:solidFill>
                          <a:effectLst/>
                          <a:latin typeface="Times New Roman" panose="02020603050405020304" pitchFamily="18" charset="0"/>
                          <a:cs typeface="Times New Roman" panose="02020603050405020304" pitchFamily="18" charset="0"/>
                        </a:rPr>
                        <a:t>Nhuỵvànhị cùng chín.</a:t>
                      </a:r>
                      <a:endParaRPr lang="en-US" sz="2400" b="1"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tc>
                <a:tc>
                  <a:txBody>
                    <a:bodyPr/>
                    <a:lstStyle/>
                    <a:p>
                      <a:pPr indent="254000" algn="l">
                        <a:lnSpc>
                          <a:spcPct val="130000"/>
                        </a:lnSpc>
                        <a:spcAft>
                          <a:spcPts val="0"/>
                        </a:spcAft>
                      </a:pPr>
                      <a:r>
                        <a:rPr lang="vi-VN" sz="2400" b="1" dirty="0">
                          <a:solidFill>
                            <a:schemeClr val="tx1"/>
                          </a:solidFill>
                          <a:effectLst/>
                          <a:latin typeface="Times New Roman" panose="02020603050405020304" pitchFamily="18" charset="0"/>
                          <a:cs typeface="Times New Roman" panose="02020603050405020304" pitchFamily="18" charset="0"/>
                        </a:rPr>
                        <a:t>1</a:t>
                      </a:r>
                      <a:endParaRPr lang="en-US" sz="2400" b="1"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extLst>
                  <a:ext uri="{0D108BD9-81ED-4DB2-BD59-A6C34878D82A}">
                    <a16:rowId xmlns:a16="http://schemas.microsoft.com/office/drawing/2014/main" val="1044656345"/>
                  </a:ext>
                </a:extLst>
              </a:tr>
            </a:tbl>
          </a:graphicData>
        </a:graphic>
      </p:graphicFrame>
      <p:sp>
        <p:nvSpPr>
          <p:cNvPr id="6" name="Rectangle 5"/>
          <p:cNvSpPr/>
          <p:nvPr/>
        </p:nvSpPr>
        <p:spPr>
          <a:xfrm>
            <a:off x="3383280" y="170534"/>
            <a:ext cx="5440680" cy="79552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cs typeface="Times New Roman" panose="02020603050405020304" pitchFamily="18" charset="0"/>
              </a:rPr>
              <a:t>III. </a:t>
            </a:r>
            <a:r>
              <a:rPr lang="en-US" sz="2400" dirty="0" smtClean="0">
                <a:solidFill>
                  <a:schemeClr val="tx1"/>
                </a:solidFill>
                <a:latin typeface="Times New Roman" panose="02020603050405020304" pitchFamily="18" charset="0"/>
                <a:cs typeface="Times New Roman" panose="02020603050405020304" pitchFamily="18" charset="0"/>
              </a:rPr>
              <a:t>SINH SẢN HỮU TÍNH Ở SINH VẬT</a:t>
            </a:r>
            <a:endParaRPr lang="en-US" sz="2400" dirty="0">
              <a:solidFill>
                <a:schemeClr val="tx1"/>
              </a:solidFill>
              <a:latin typeface="Times New Roman" panose="02020603050405020304" pitchFamily="18"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260128511"/>
              </p:ext>
            </p:extLst>
          </p:nvPr>
        </p:nvGraphicFramePr>
        <p:xfrm>
          <a:off x="1522634" y="2293018"/>
          <a:ext cx="7772146" cy="4475878"/>
        </p:xfrm>
        <a:graphic>
          <a:graphicData uri="http://schemas.openxmlformats.org/drawingml/2006/table">
            <a:tbl>
              <a:tblPr firstRow="1" firstCol="1" bandRow="1">
                <a:tableStyleId>{5C22544A-7EE6-4342-B048-85BDC9FD1C3A}</a:tableStyleId>
              </a:tblPr>
              <a:tblGrid>
                <a:gridCol w="5817987">
                  <a:extLst>
                    <a:ext uri="{9D8B030D-6E8A-4147-A177-3AD203B41FA5}">
                      <a16:colId xmlns:a16="http://schemas.microsoft.com/office/drawing/2014/main" val="3116778094"/>
                    </a:ext>
                  </a:extLst>
                </a:gridCol>
                <a:gridCol w="1954159">
                  <a:extLst>
                    <a:ext uri="{9D8B030D-6E8A-4147-A177-3AD203B41FA5}">
                      <a16:colId xmlns:a16="http://schemas.microsoft.com/office/drawing/2014/main" val="1548879618"/>
                    </a:ext>
                  </a:extLst>
                </a:gridCol>
              </a:tblGrid>
              <a:tr h="671974">
                <a:tc>
                  <a:txBody>
                    <a:bodyPr/>
                    <a:lstStyle/>
                    <a:p>
                      <a:pPr indent="254000" algn="l">
                        <a:lnSpc>
                          <a:spcPct val="130000"/>
                        </a:lnSpc>
                        <a:spcAft>
                          <a:spcPts val="0"/>
                        </a:spcAft>
                      </a:pPr>
                      <a:r>
                        <a:rPr lang="vi-VN" sz="2400" b="1" dirty="0">
                          <a:solidFill>
                            <a:schemeClr val="tx1"/>
                          </a:solidFill>
                          <a:effectLst/>
                          <a:latin typeface="Times New Roman" panose="02020603050405020304" pitchFamily="18" charset="0"/>
                          <a:cs typeface="Times New Roman" panose="02020603050405020304" pitchFamily="18" charset="0"/>
                        </a:rPr>
                        <a:t>Các sự kiện trong quá trình thụ phân và thụ tinh</a:t>
                      </a:r>
                      <a:endParaRPr lang="en-US" sz="2400" b="1"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tc>
                  <a:txBody>
                    <a:bodyPr/>
                    <a:lstStyle/>
                    <a:p>
                      <a:pPr indent="254000" algn="l">
                        <a:lnSpc>
                          <a:spcPct val="130000"/>
                        </a:lnSpc>
                        <a:spcAft>
                          <a:spcPts val="0"/>
                        </a:spcAft>
                      </a:pPr>
                      <a:r>
                        <a:rPr lang="vi-VN" sz="2400" b="1">
                          <a:solidFill>
                            <a:schemeClr val="tx1"/>
                          </a:solidFill>
                          <a:effectLst/>
                          <a:latin typeface="Times New Roman" panose="02020603050405020304" pitchFamily="18" charset="0"/>
                          <a:cs typeface="Times New Roman" panose="02020603050405020304" pitchFamily="18" charset="0"/>
                        </a:rPr>
                        <a:t>Thứ tự đúng</a:t>
                      </a:r>
                      <a:endParaRPr lang="en-US" sz="2400" b="1">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extLst>
                  <a:ext uri="{0D108BD9-81ED-4DB2-BD59-A6C34878D82A}">
                    <a16:rowId xmlns:a16="http://schemas.microsoft.com/office/drawing/2014/main" val="2834502906"/>
                  </a:ext>
                </a:extLst>
              </a:tr>
              <a:tr h="353842">
                <a:tc>
                  <a:txBody>
                    <a:bodyPr/>
                    <a:lstStyle/>
                    <a:p>
                      <a:pPr indent="254000" algn="l">
                        <a:lnSpc>
                          <a:spcPct val="130000"/>
                        </a:lnSpc>
                        <a:spcAft>
                          <a:spcPts val="0"/>
                        </a:spcAft>
                      </a:pPr>
                      <a:r>
                        <a:rPr lang="vi-VN" sz="2400" b="1">
                          <a:solidFill>
                            <a:schemeClr val="tx1"/>
                          </a:solidFill>
                          <a:effectLst/>
                          <a:latin typeface="Times New Roman" panose="02020603050405020304" pitchFamily="18" charset="0"/>
                          <a:cs typeface="Times New Roman" panose="02020603050405020304" pitchFamily="18" charset="0"/>
                        </a:rPr>
                        <a:t>Ống phàn tiếp xúc với noãn.</a:t>
                      </a:r>
                      <a:endParaRPr lang="en-US" sz="2400" b="1">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tc>
                  <a:txBody>
                    <a:bodyPr/>
                    <a:lstStyle/>
                    <a:p>
                      <a:pPr indent="254000" algn="l">
                        <a:lnSpc>
                          <a:spcPct val="130000"/>
                        </a:lnSpc>
                        <a:spcAft>
                          <a:spcPts val="0"/>
                        </a:spcAft>
                      </a:pPr>
                      <a:endParaRPr lang="en-US" sz="2400" b="1"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extLst>
                  <a:ext uri="{0D108BD9-81ED-4DB2-BD59-A6C34878D82A}">
                    <a16:rowId xmlns:a16="http://schemas.microsoft.com/office/drawing/2014/main" val="1139299894"/>
                  </a:ext>
                </a:extLst>
              </a:tr>
              <a:tr h="671974">
                <a:tc>
                  <a:txBody>
                    <a:bodyPr/>
                    <a:lstStyle/>
                    <a:p>
                      <a:pPr indent="254000" algn="l">
                        <a:lnSpc>
                          <a:spcPct val="130000"/>
                        </a:lnSpc>
                        <a:spcAft>
                          <a:spcPts val="0"/>
                        </a:spcAft>
                      </a:pPr>
                      <a:r>
                        <a:rPr lang="vi-VN" sz="2400" b="1">
                          <a:solidFill>
                            <a:schemeClr val="tx1"/>
                          </a:solidFill>
                          <a:effectLst/>
                          <a:latin typeface="Times New Roman" panose="02020603050405020304" pitchFamily="18" charset="0"/>
                          <a:cs typeface="Times New Roman" panose="02020603050405020304" pitchFamily="18" charset="0"/>
                        </a:rPr>
                        <a:t>Giao tửđực kết hợp với giao tử cái tạo thành hợp tử.</a:t>
                      </a:r>
                      <a:endParaRPr lang="en-US" sz="2400" b="1">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tc>
                  <a:txBody>
                    <a:bodyPr/>
                    <a:lstStyle/>
                    <a:p>
                      <a:pPr indent="254000" algn="l">
                        <a:lnSpc>
                          <a:spcPct val="130000"/>
                        </a:lnSpc>
                        <a:spcAft>
                          <a:spcPts val="0"/>
                        </a:spcAft>
                      </a:pPr>
                      <a:endParaRPr lang="en-US" sz="2400" b="1"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extLst>
                  <a:ext uri="{0D108BD9-81ED-4DB2-BD59-A6C34878D82A}">
                    <a16:rowId xmlns:a16="http://schemas.microsoft.com/office/drawing/2014/main" val="1883407641"/>
                  </a:ext>
                </a:extLst>
              </a:tr>
              <a:tr h="671974">
                <a:tc>
                  <a:txBody>
                    <a:bodyPr/>
                    <a:lstStyle/>
                    <a:p>
                      <a:pPr indent="254000" algn="l">
                        <a:lnSpc>
                          <a:spcPct val="130000"/>
                        </a:lnSpc>
                        <a:spcAft>
                          <a:spcPts val="0"/>
                        </a:spcAft>
                      </a:pPr>
                      <a:r>
                        <a:rPr lang="vi-VN" sz="2400" b="1">
                          <a:solidFill>
                            <a:schemeClr val="tx1"/>
                          </a:solidFill>
                          <a:effectLst/>
                          <a:latin typeface="Times New Roman" panose="02020603050405020304" pitchFamily="18" charset="0"/>
                          <a:cs typeface="Times New Roman" panose="02020603050405020304" pitchFamily="18" charset="0"/>
                        </a:rPr>
                        <a:t>Hạt phân rơi vào đầu nhuỵ và nảy mấm.</a:t>
                      </a:r>
                      <a:endParaRPr lang="en-US" sz="2400" b="1">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tc>
                <a:tc>
                  <a:txBody>
                    <a:bodyPr/>
                    <a:lstStyle/>
                    <a:p>
                      <a:pPr indent="254000" algn="l">
                        <a:lnSpc>
                          <a:spcPct val="130000"/>
                        </a:lnSpc>
                        <a:spcAft>
                          <a:spcPts val="0"/>
                        </a:spcAft>
                      </a:pPr>
                      <a:endParaRPr lang="en-US" sz="2400" b="1"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extLst>
                  <a:ext uri="{0D108BD9-81ED-4DB2-BD59-A6C34878D82A}">
                    <a16:rowId xmlns:a16="http://schemas.microsoft.com/office/drawing/2014/main" val="1150570150"/>
                  </a:ext>
                </a:extLst>
              </a:tr>
              <a:tr h="671974">
                <a:tc>
                  <a:txBody>
                    <a:bodyPr/>
                    <a:lstStyle/>
                    <a:p>
                      <a:pPr indent="254000" algn="l">
                        <a:lnSpc>
                          <a:spcPct val="130000"/>
                        </a:lnSpc>
                        <a:spcAft>
                          <a:spcPts val="0"/>
                        </a:spcAft>
                      </a:pPr>
                      <a:r>
                        <a:rPr lang="vi-VN" sz="2400" b="1">
                          <a:solidFill>
                            <a:schemeClr val="tx1"/>
                          </a:solidFill>
                          <a:effectLst/>
                          <a:latin typeface="Times New Roman" panose="02020603050405020304" pitchFamily="18" charset="0"/>
                          <a:cs typeface="Times New Roman" panose="02020603050405020304" pitchFamily="18" charset="0"/>
                        </a:rPr>
                        <a:t>Ống phẩn mọc dài ra trong vòi nhuỵ và đi vào báu nhuỵ.</a:t>
                      </a:r>
                      <a:endParaRPr lang="en-US" sz="2400" b="1">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tc>
                  <a:txBody>
                    <a:bodyPr/>
                    <a:lstStyle/>
                    <a:p>
                      <a:pPr indent="254000" algn="l">
                        <a:lnSpc>
                          <a:spcPct val="130000"/>
                        </a:lnSpc>
                        <a:spcAft>
                          <a:spcPts val="0"/>
                        </a:spcAft>
                      </a:pPr>
                      <a:endParaRPr lang="en-US" sz="2400" b="1"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extLst>
                  <a:ext uri="{0D108BD9-81ED-4DB2-BD59-A6C34878D82A}">
                    <a16:rowId xmlns:a16="http://schemas.microsoft.com/office/drawing/2014/main" val="2974409807"/>
                  </a:ext>
                </a:extLst>
              </a:tr>
              <a:tr h="361957">
                <a:tc>
                  <a:txBody>
                    <a:bodyPr/>
                    <a:lstStyle/>
                    <a:p>
                      <a:pPr indent="254000" algn="l">
                        <a:lnSpc>
                          <a:spcPct val="130000"/>
                        </a:lnSpc>
                        <a:spcAft>
                          <a:spcPts val="0"/>
                        </a:spcAft>
                      </a:pPr>
                      <a:r>
                        <a:rPr lang="vi-VN" sz="2400" b="1" dirty="0">
                          <a:solidFill>
                            <a:schemeClr val="tx1"/>
                          </a:solidFill>
                          <a:effectLst/>
                          <a:latin typeface="Times New Roman" panose="02020603050405020304" pitchFamily="18" charset="0"/>
                          <a:cs typeface="Times New Roman" panose="02020603050405020304" pitchFamily="18" charset="0"/>
                        </a:rPr>
                        <a:t>Nhuỵvànhị cùng chín.</a:t>
                      </a:r>
                      <a:endParaRPr lang="en-US" sz="2400" b="1"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tc>
                <a:tc>
                  <a:txBody>
                    <a:bodyPr/>
                    <a:lstStyle/>
                    <a:p>
                      <a:pPr indent="254000" algn="l">
                        <a:lnSpc>
                          <a:spcPct val="130000"/>
                        </a:lnSpc>
                        <a:spcAft>
                          <a:spcPts val="0"/>
                        </a:spcAft>
                      </a:pPr>
                      <a:endParaRPr lang="en-US" sz="2400" b="1"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extLst>
                  <a:ext uri="{0D108BD9-81ED-4DB2-BD59-A6C34878D82A}">
                    <a16:rowId xmlns:a16="http://schemas.microsoft.com/office/drawing/2014/main" val="1044656345"/>
                  </a:ext>
                </a:extLst>
              </a:tr>
            </a:tbl>
          </a:graphicData>
        </a:graphic>
      </p:graphicFrame>
    </p:spTree>
    <p:extLst>
      <p:ext uri="{BB962C8B-B14F-4D97-AF65-F5344CB8AC3E}">
        <p14:creationId xmlns:p14="http://schemas.microsoft.com/office/powerpoint/2010/main" val="2925090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83280" y="170534"/>
            <a:ext cx="5440680" cy="79552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cs typeface="Times New Roman" panose="02020603050405020304" pitchFamily="18" charset="0"/>
              </a:rPr>
              <a:t>III. </a:t>
            </a:r>
            <a:r>
              <a:rPr lang="en-US" sz="2400" dirty="0" smtClean="0">
                <a:solidFill>
                  <a:schemeClr val="tx1"/>
                </a:solidFill>
                <a:latin typeface="Times New Roman" panose="02020603050405020304" pitchFamily="18" charset="0"/>
                <a:cs typeface="Times New Roman" panose="02020603050405020304" pitchFamily="18" charset="0"/>
              </a:rPr>
              <a:t>SINH SẢN HỮU TÍNH Ở SINH VẬT</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441960" y="1414195"/>
            <a:ext cx="6096000" cy="830997"/>
          </a:xfrm>
          <a:prstGeom prst="rect">
            <a:avLst/>
          </a:prstGeom>
        </p:spPr>
        <p:txBody>
          <a:bodyPr>
            <a:spAutoFit/>
          </a:bodyPr>
          <a:lstStyle/>
          <a:p>
            <a:r>
              <a:rPr lang="en-US" sz="2400" b="1" dirty="0" err="1">
                <a:latin typeface="Times New Roman" panose="02020603050405020304" pitchFamily="18" charset="0"/>
                <a:ea typeface="Arial" panose="020B0604020202020204" pitchFamily="34" charset="0"/>
              </a:rPr>
              <a:t>hãy</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phân</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biệt</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thụ</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phấn</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và</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thụ</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tinh</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Sản</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phẩm</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của</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sự</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thụ</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tinh</a:t>
            </a:r>
            <a:r>
              <a:rPr lang="en-US" sz="2400" b="1" dirty="0">
                <a:latin typeface="Times New Roman" panose="02020603050405020304" pitchFamily="18" charset="0"/>
                <a:ea typeface="Arial" panose="020B0604020202020204" pitchFamily="34" charset="0"/>
              </a:rPr>
              <a:t> ở </a:t>
            </a:r>
            <a:r>
              <a:rPr lang="en-US" sz="2400" b="1" dirty="0" err="1">
                <a:latin typeface="Times New Roman" panose="02020603050405020304" pitchFamily="18" charset="0"/>
                <a:ea typeface="Arial" panose="020B0604020202020204" pitchFamily="34" charset="0"/>
              </a:rPr>
              <a:t>thực</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vật</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có</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hoa</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là</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gì</a:t>
            </a:r>
            <a:r>
              <a:rPr lang="en-US" sz="2400" b="1" dirty="0">
                <a:latin typeface="Times New Roman" panose="02020603050405020304" pitchFamily="18" charset="0"/>
                <a:ea typeface="Arial" panose="020B0604020202020204" pitchFamily="34" charset="0"/>
              </a:rPr>
              <a:t>?</a:t>
            </a:r>
            <a:endParaRPr lang="en-US" sz="2400" b="1" dirty="0"/>
          </a:p>
        </p:txBody>
      </p:sp>
      <p:sp>
        <p:nvSpPr>
          <p:cNvPr id="7" name="Rectangle 6"/>
          <p:cNvSpPr/>
          <p:nvPr/>
        </p:nvSpPr>
        <p:spPr>
          <a:xfrm>
            <a:off x="441960" y="2518252"/>
            <a:ext cx="9232392" cy="2561727"/>
          </a:xfrm>
          <a:prstGeom prst="rect">
            <a:avLst/>
          </a:prstGeom>
        </p:spPr>
        <p:txBody>
          <a:bodyPr wrap="square">
            <a:spAutoFit/>
          </a:bodyPr>
          <a:lstStyle/>
          <a:p>
            <a:pPr indent="330200" algn="just">
              <a:lnSpc>
                <a:spcPct val="129000"/>
              </a:lnSpc>
              <a:spcAft>
                <a:spcPts val="500"/>
              </a:spcAft>
            </a:pPr>
            <a:r>
              <a:rPr lang="vi-VN" dirty="0">
                <a:latin typeface="Times New Roman" panose="02020603050405020304" pitchFamily="18" charset="0"/>
                <a:ea typeface="Segoe UI" panose="020B0502040204020203" pitchFamily="34" charset="0"/>
              </a:rPr>
              <a:t>-</a:t>
            </a:r>
            <a:r>
              <a:rPr lang="vi-VN" sz="2400" dirty="0">
                <a:latin typeface="Times New Roman" panose="02020603050405020304" pitchFamily="18" charset="0"/>
                <a:ea typeface="Segoe UI" panose="020B0502040204020203" pitchFamily="34" charset="0"/>
                <a:cs typeface="Times New Roman" panose="02020603050405020304" pitchFamily="18" charset="0"/>
              </a:rPr>
              <a:t>Thụ phấn: hạt phấn của hoa đực rơi vào đầu nhuỵ của hoa cái (thụ phấn chéo); hạt phấn rơi lên đầu nhuỵ của cùng một hoa (tự thụ phấn).</a:t>
            </a:r>
            <a:endParaRPr lang="en-US" sz="2400" dirty="0">
              <a:latin typeface="Times New Roman" panose="02020603050405020304" pitchFamily="18" charset="0"/>
              <a:ea typeface="Segoe UI" panose="020B0502040204020203" pitchFamily="34" charset="0"/>
              <a:cs typeface="Times New Roman" panose="02020603050405020304" pitchFamily="18" charset="0"/>
            </a:endParaRPr>
          </a:p>
          <a:p>
            <a:pPr indent="330200" algn="just">
              <a:lnSpc>
                <a:spcPct val="129000"/>
              </a:lnSpc>
              <a:spcAft>
                <a:spcPts val="500"/>
              </a:spcAft>
            </a:pPr>
            <a:r>
              <a:rPr lang="vi-VN" sz="2400" dirty="0">
                <a:latin typeface="Times New Roman" panose="02020603050405020304" pitchFamily="18" charset="0"/>
                <a:ea typeface="Segoe UI" panose="020B0502040204020203" pitchFamily="34" charset="0"/>
                <a:cs typeface="Times New Roman" panose="02020603050405020304" pitchFamily="18" charset="0"/>
              </a:rPr>
              <a:t>-Thụ tinh: giao tử đực kết hợp với giao tử cái.</a:t>
            </a:r>
            <a:endParaRPr lang="en-US" sz="2400" dirty="0">
              <a:latin typeface="Times New Roman" panose="02020603050405020304" pitchFamily="18" charset="0"/>
              <a:ea typeface="Segoe UI" panose="020B0502040204020203" pitchFamily="34" charset="0"/>
              <a:cs typeface="Times New Roman" panose="02020603050405020304" pitchFamily="18" charset="0"/>
            </a:endParaRPr>
          </a:p>
          <a:p>
            <a:pPr marL="342900" lvl="0" indent="-342900" algn="just">
              <a:lnSpc>
                <a:spcPct val="130000"/>
              </a:lnSpc>
              <a:spcAft>
                <a:spcPts val="500"/>
              </a:spcAft>
              <a:buClr>
                <a:srgbClr val="000000"/>
              </a:buClr>
              <a:buSzPts val="1000"/>
              <a:buFont typeface="Symbol" panose="05050102010706020507" pitchFamily="18" charset="2"/>
              <a:buChar char="-"/>
              <a:tabLst>
                <a:tab pos="515620" algn="l"/>
              </a:tabLst>
            </a:pPr>
            <a:r>
              <a:rPr lang="vi-VN" sz="2400" dirty="0">
                <a:latin typeface="Times New Roman" panose="02020603050405020304" pitchFamily="18" charset="0"/>
                <a:ea typeface="Segoe UI" panose="020B0502040204020203" pitchFamily="34" charset="0"/>
                <a:cs typeface="Times New Roman" panose="02020603050405020304" pitchFamily="18" charset="0"/>
              </a:rPr>
              <a:t>Sản phẩm của sự thụ tinh ở thực vật có hoa: hình thành hợp tử -► phôi -► cơ thể mới.</a:t>
            </a:r>
            <a:endParaRPr lang="en-US" sz="2400" u="none" strike="noStrike" spc="0" dirty="0">
              <a:effectLst/>
              <a:latin typeface="Times New Roman" panose="02020603050405020304" pitchFamily="18" charset="0"/>
              <a:ea typeface="Segoe U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269553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15112" y="1216890"/>
            <a:ext cx="7330440" cy="1200329"/>
          </a:xfrm>
          <a:prstGeom prst="rect">
            <a:avLst/>
          </a:prstGeom>
        </p:spPr>
        <p:txBody>
          <a:bodyPr wrap="square">
            <a:spAutoFit/>
          </a:bodyPr>
          <a:lstStyle/>
          <a:p>
            <a:r>
              <a:rPr lang="en-US" sz="2400" b="1" dirty="0" err="1">
                <a:latin typeface="Times New Roman" panose="02020603050405020304" pitchFamily="18" charset="0"/>
                <a:ea typeface="Arial" panose="020B0604020202020204" pitchFamily="34" charset="0"/>
              </a:rPr>
              <a:t>quan</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sát</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Hình</a:t>
            </a:r>
            <a:r>
              <a:rPr lang="en-US" sz="2400" b="1" dirty="0">
                <a:latin typeface="Times New Roman" panose="02020603050405020304" pitchFamily="18" charset="0"/>
                <a:ea typeface="Arial" panose="020B0604020202020204" pitchFamily="34" charset="0"/>
              </a:rPr>
              <a:t> 37.16 </a:t>
            </a:r>
            <a:r>
              <a:rPr lang="en-US" sz="2400" b="1" dirty="0" err="1">
                <a:latin typeface="Times New Roman" panose="02020603050405020304" pitchFamily="18" charset="0"/>
                <a:ea typeface="Arial" panose="020B0604020202020204" pitchFamily="34" charset="0"/>
              </a:rPr>
              <a:t>và</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đọc</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thông</a:t>
            </a:r>
            <a:r>
              <a:rPr lang="en-US" sz="2400" b="1" dirty="0">
                <a:latin typeface="Times New Roman" panose="02020603050405020304" pitchFamily="18" charset="0"/>
                <a:ea typeface="Arial" panose="020B0604020202020204" pitchFamily="34" charset="0"/>
              </a:rPr>
              <a:t> tin, </a:t>
            </a:r>
            <a:r>
              <a:rPr lang="en-US" sz="2400" b="1" dirty="0" err="1">
                <a:latin typeface="Times New Roman" panose="02020603050405020304" pitchFamily="18" charset="0"/>
                <a:ea typeface="Arial" panose="020B0604020202020204" pitchFamily="34" charset="0"/>
              </a:rPr>
              <a:t>hãy</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cho</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biết</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quả</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được</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hình</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thành</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và</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lớn</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lên</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như</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thế</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nào</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và</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vai</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trò</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của</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quả</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đối</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với</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đời</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sống</a:t>
            </a:r>
            <a:r>
              <a:rPr lang="en-US" sz="2400" b="1" dirty="0">
                <a:latin typeface="Times New Roman" panose="02020603050405020304" pitchFamily="18" charset="0"/>
                <a:ea typeface="Arial" panose="020B0604020202020204" pitchFamily="34" charset="0"/>
              </a:rPr>
              <a:t>?</a:t>
            </a:r>
            <a:endParaRPr lang="en-US" sz="2400" b="1" dirty="0"/>
          </a:p>
        </p:txBody>
      </p:sp>
      <p:sp>
        <p:nvSpPr>
          <p:cNvPr id="7" name="Rectangle 6"/>
          <p:cNvSpPr/>
          <p:nvPr/>
        </p:nvSpPr>
        <p:spPr>
          <a:xfrm>
            <a:off x="3383280" y="170534"/>
            <a:ext cx="5440680" cy="79552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cs typeface="Times New Roman" panose="02020603050405020304" pitchFamily="18" charset="0"/>
              </a:rPr>
              <a:t>III. </a:t>
            </a:r>
            <a:r>
              <a:rPr lang="en-US" sz="2400" dirty="0" smtClean="0">
                <a:solidFill>
                  <a:schemeClr val="tx1"/>
                </a:solidFill>
                <a:latin typeface="Times New Roman" panose="02020603050405020304" pitchFamily="18" charset="0"/>
                <a:cs typeface="Times New Roman" panose="02020603050405020304" pitchFamily="18" charset="0"/>
              </a:rPr>
              <a:t>SINH SẢN HỮU TÍNH Ở SINH VẬT</a:t>
            </a:r>
            <a:endParaRPr lang="en-US" sz="2400" dirty="0">
              <a:solidFill>
                <a:schemeClr val="tx1"/>
              </a:solidFill>
              <a:latin typeface="Times New Roman" panose="02020603050405020304" pitchFamily="18" charset="0"/>
              <a:cs typeface="Times New Roman" panose="02020603050405020304" pitchFamily="18" charset="0"/>
            </a:endParaRPr>
          </a:p>
        </p:txBody>
      </p:sp>
      <p:grpSp>
        <p:nvGrpSpPr>
          <p:cNvPr id="10" name="Group 9"/>
          <p:cNvGrpSpPr/>
          <p:nvPr/>
        </p:nvGrpSpPr>
        <p:grpSpPr>
          <a:xfrm>
            <a:off x="286512" y="2668047"/>
            <a:ext cx="10613136" cy="4983238"/>
            <a:chOff x="588264" y="4092821"/>
            <a:chExt cx="6096000" cy="4983238"/>
          </a:xfrm>
        </p:grpSpPr>
        <p:sp>
          <p:nvSpPr>
            <p:cNvPr id="8" name="Rectangle 7"/>
            <p:cNvSpPr/>
            <p:nvPr/>
          </p:nvSpPr>
          <p:spPr>
            <a:xfrm>
              <a:off x="588264" y="4092821"/>
              <a:ext cx="6096000" cy="1504707"/>
            </a:xfrm>
            <a:prstGeom prst="rect">
              <a:avLst/>
            </a:prstGeom>
          </p:spPr>
          <p:txBody>
            <a:bodyPr>
              <a:spAutoFit/>
            </a:bodyPr>
            <a:lstStyle/>
            <a:p>
              <a:pPr marL="342900" lvl="0" indent="-342900" algn="just">
                <a:lnSpc>
                  <a:spcPct val="132000"/>
                </a:lnSpc>
                <a:spcAft>
                  <a:spcPts val="500"/>
                </a:spcAft>
                <a:buClr>
                  <a:srgbClr val="000000"/>
                </a:buClr>
                <a:buSzPts val="1000"/>
                <a:buFont typeface="Symbol" panose="05050102010706020507" pitchFamily="18" charset="2"/>
                <a:buChar char="-"/>
                <a:tabLst>
                  <a:tab pos="515620" algn="l"/>
                </a:tabLst>
              </a:pPr>
              <a:r>
                <a:rPr lang="vi-VN" sz="2400" b="1" dirty="0">
                  <a:latin typeface="Times New Roman" panose="02020603050405020304" pitchFamily="18" charset="0"/>
                  <a:ea typeface="Segoe UI" panose="020B0502040204020203" pitchFamily="34" charset="0"/>
                  <a:cs typeface="Segoe UI" panose="020B0502040204020203" pitchFamily="34" charset="0"/>
                </a:rPr>
                <a:t>Hoa được thụ tinh và bầu nhuỵ phát triển thành quả, noãn chứa phôi phát triển thành hạt (nằm trong quả).</a:t>
              </a:r>
              <a:endParaRPr lang="en-US" sz="2400" b="1" u="none" strike="noStrike" spc="0"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9" name="Rectangle 8"/>
            <p:cNvSpPr/>
            <p:nvPr/>
          </p:nvSpPr>
          <p:spPr>
            <a:xfrm>
              <a:off x="588264" y="5190700"/>
              <a:ext cx="6096000" cy="3885359"/>
            </a:xfrm>
            <a:prstGeom prst="rect">
              <a:avLst/>
            </a:prstGeom>
          </p:spPr>
          <p:txBody>
            <a:bodyPr>
              <a:spAutoFit/>
            </a:bodyPr>
            <a:lstStyle/>
            <a:p>
              <a:pPr indent="330200" algn="just">
                <a:lnSpc>
                  <a:spcPct val="129000"/>
                </a:lnSpc>
                <a:spcAft>
                  <a:spcPts val="500"/>
                </a:spcAft>
              </a:pPr>
              <a:r>
                <a:rPr lang="vi-VN" sz="2400" b="1" dirty="0">
                  <a:latin typeface="Times New Roman" panose="02020603050405020304" pitchFamily="18" charset="0"/>
                  <a:ea typeface="Segoe UI" panose="020B0502040204020203" pitchFamily="34" charset="0"/>
                </a:rPr>
                <a:t>Vai trò của quả đối với đời sống cây tróng: Quả bảo vệ hạt, bảo vệ phôi, đảm bảo duy trì gióng cây trổng.</a:t>
              </a:r>
              <a:endParaRPr lang="en-US" sz="2400" b="1" dirty="0">
                <a:latin typeface="Segoe UI" panose="020B0502040204020203" pitchFamily="34" charset="0"/>
                <a:ea typeface="Segoe UI" panose="020B0502040204020203" pitchFamily="34" charset="0"/>
              </a:endParaRPr>
            </a:p>
            <a:p>
              <a:pPr indent="330200" algn="just">
                <a:lnSpc>
                  <a:spcPct val="127000"/>
                </a:lnSpc>
                <a:spcAft>
                  <a:spcPts val="500"/>
                </a:spcAft>
              </a:pPr>
              <a:r>
                <a:rPr lang="vi-VN" sz="2400" b="1" dirty="0">
                  <a:latin typeface="Times New Roman" panose="02020603050405020304" pitchFamily="18" charset="0"/>
                  <a:ea typeface="Segoe UI" panose="020B0502040204020203" pitchFamily="34" charset="0"/>
                </a:rPr>
                <a:t>-Vai trò của quả đói với đời sống con người: nhiều loại quả có hàm lượng dinh dưỡng cao, giá trị trong thực phẩm. Ví dụ: quả dâu, quả đào, quả ổi, quả mướp, quả bí,...</a:t>
              </a:r>
              <a:endParaRPr lang="en-US" sz="2400" b="1" dirty="0">
                <a:effectLst/>
                <a:latin typeface="Segoe UI" panose="020B0502040204020203" pitchFamily="34" charset="0"/>
                <a:ea typeface="Segoe UI" panose="020B0502040204020203" pitchFamily="34" charset="0"/>
              </a:endParaRPr>
            </a:p>
          </p:txBody>
        </p:sp>
      </p:grpSp>
    </p:spTree>
    <p:extLst>
      <p:ext uri="{BB962C8B-B14F-4D97-AF65-F5344CB8AC3E}">
        <p14:creationId xmlns:p14="http://schemas.microsoft.com/office/powerpoint/2010/main" val="76946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78224" y="82993"/>
            <a:ext cx="4114800" cy="70408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cs typeface="Times New Roman" panose="02020603050405020304" pitchFamily="18" charset="0"/>
              </a:rPr>
              <a:t>KHỞI ĐỘNG</a:t>
            </a:r>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5" name="videoplaybac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58952" y="1591056"/>
            <a:ext cx="10579608" cy="3776472"/>
          </a:xfrm>
          <a:prstGeom prst="rect">
            <a:avLst/>
          </a:prstGeom>
        </p:spPr>
      </p:pic>
      <p:sp>
        <p:nvSpPr>
          <p:cNvPr id="6" name="Rectangle 5"/>
          <p:cNvSpPr/>
          <p:nvPr/>
        </p:nvSpPr>
        <p:spPr>
          <a:xfrm>
            <a:off x="2493230" y="5742432"/>
            <a:ext cx="6714778" cy="461665"/>
          </a:xfrm>
          <a:prstGeom prst="rect">
            <a:avLst/>
          </a:prstGeom>
        </p:spPr>
        <p:txBody>
          <a:bodyPr wrap="square">
            <a:spAutoFit/>
          </a:bodyPr>
          <a:lstStyle/>
          <a:p>
            <a:pPr algn="ctr"/>
            <a:r>
              <a:rPr lang="en-US" sz="2400" b="1" dirty="0" err="1">
                <a:latin typeface="Times New Roman" panose="02020603050405020304" pitchFamily="18" charset="0"/>
                <a:ea typeface="Arial" panose="020B0604020202020204" pitchFamily="34" charset="0"/>
              </a:rPr>
              <a:t>các</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sinh</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vật</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sinh</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sản</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bằng</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hình</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thức</a:t>
            </a:r>
            <a:r>
              <a:rPr lang="en-US" sz="2400" b="1" dirty="0">
                <a:latin typeface="Times New Roman" panose="02020603050405020304" pitchFamily="18" charset="0"/>
                <a:ea typeface="Arial" panose="020B0604020202020204" pitchFamily="34" charset="0"/>
              </a:rPr>
              <a:t> </a:t>
            </a:r>
            <a:r>
              <a:rPr lang="en-US" sz="2400" b="1" dirty="0" err="1" smtClean="0">
                <a:latin typeface="Times New Roman" panose="02020603050405020304" pitchFamily="18" charset="0"/>
                <a:ea typeface="Arial" panose="020B0604020202020204" pitchFamily="34" charset="0"/>
              </a:rPr>
              <a:t>nào</a:t>
            </a:r>
            <a:r>
              <a:rPr lang="en-US" sz="2400" b="1" dirty="0" smtClean="0">
                <a:latin typeface="Times New Roman" panose="02020603050405020304" pitchFamily="18" charset="0"/>
                <a:ea typeface="Arial" panose="020B0604020202020204" pitchFamily="34" charset="0"/>
              </a:rPr>
              <a:t>?</a:t>
            </a:r>
            <a:endParaRPr lang="en-US" sz="2400" dirty="0"/>
          </a:p>
        </p:txBody>
      </p:sp>
      <p:sp>
        <p:nvSpPr>
          <p:cNvPr id="2" name="TextBox 1"/>
          <p:cNvSpPr txBox="1"/>
          <p:nvPr/>
        </p:nvSpPr>
        <p:spPr>
          <a:xfrm>
            <a:off x="640080" y="819736"/>
            <a:ext cx="4059936" cy="369332"/>
          </a:xfrm>
          <a:prstGeom prst="rect">
            <a:avLst/>
          </a:prstGeom>
          <a:noFill/>
        </p:spPr>
        <p:txBody>
          <a:bodyPr wrap="square" rtlCol="0">
            <a:spAutoFit/>
          </a:bodyPr>
          <a:lstStyle/>
          <a:p>
            <a:r>
              <a:rPr lang="en-US" dirty="0" smtClean="0">
                <a:solidFill>
                  <a:srgbClr val="FF0000"/>
                </a:solidFill>
                <a:latin typeface="Times New Roman" panose="02020603050405020304" pitchFamily="18" charset="0"/>
                <a:cs typeface="Times New Roman" panose="02020603050405020304" pitchFamily="18" charset="0"/>
              </a:rPr>
              <a:t>MỜI CÁC EM XEM VIDEO DỚI ĐÂY</a:t>
            </a:r>
            <a:endParaRPr 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6245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5"/>
                                        </p:tgtEl>
                                      </p:cBhvr>
                                    </p:cmd>
                                  </p:childTnLst>
                                </p:cTn>
                              </p:par>
                            </p:childTnLst>
                          </p:cTn>
                        </p:par>
                      </p:childTnLst>
                    </p:cTn>
                  </p:par>
                </p:childTnLst>
              </p:cTn>
              <p:nextCondLst>
                <p:cond evt="onClick" delay="0">
                  <p:tgtEl>
                    <p:spTgt spid="5"/>
                  </p:tgtEl>
                </p:cond>
              </p:nextCondLst>
            </p:seq>
            <p:video>
              <p:cMediaNode vol="80000">
                <p:cTn id="26" fill="hold" display="0">
                  <p:stCondLst>
                    <p:cond delay="indefinite"/>
                  </p:stCondLst>
                </p:cTn>
                <p:tgtEl>
                  <p:spTgt spid="5"/>
                </p:tgtEl>
              </p:cMediaNode>
            </p:video>
          </p:childTnLst>
        </p:cTn>
      </p:par>
    </p:tnLst>
    <p:bldLst>
      <p:bldP spid="4" grpId="0" animBg="1"/>
      <p:bldP spid="6"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83280" y="170534"/>
            <a:ext cx="5440680" cy="79552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cs typeface="Times New Roman" panose="02020603050405020304" pitchFamily="18" charset="0"/>
              </a:rPr>
              <a:t>III. </a:t>
            </a:r>
            <a:r>
              <a:rPr lang="en-US" sz="2400" dirty="0" smtClean="0">
                <a:solidFill>
                  <a:schemeClr val="tx1"/>
                </a:solidFill>
                <a:latin typeface="Times New Roman" panose="02020603050405020304" pitchFamily="18" charset="0"/>
                <a:cs typeface="Times New Roman" panose="02020603050405020304" pitchFamily="18" charset="0"/>
              </a:rPr>
              <a:t>SINH SẢN HỮU TÍNH Ở SINH VẬT</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365760" y="1033272"/>
            <a:ext cx="6309360" cy="128016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cs typeface="Times New Roman" panose="02020603050405020304" pitchFamily="18" charset="0"/>
              </a:rPr>
              <a:t>NỘI DUNG THẢO LUẬN NHÓM 10 PHÚT</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606552" y="2565376"/>
            <a:ext cx="6772656" cy="830997"/>
          </a:xfrm>
          <a:prstGeom prst="rect">
            <a:avLst/>
          </a:prstGeom>
        </p:spPr>
        <p:txBody>
          <a:bodyPr wrap="square">
            <a:spAutoFit/>
          </a:bodyPr>
          <a:lstStyle/>
          <a:p>
            <a:r>
              <a:rPr lang="en-US" sz="2400" dirty="0" smtClean="0">
                <a:latin typeface="Times New Roman" panose="02020603050405020304" pitchFamily="18" charset="0"/>
                <a:ea typeface="Arial" panose="020B0604020202020204" pitchFamily="34" charset="0"/>
              </a:rPr>
              <a:t>1. </a:t>
            </a:r>
            <a:r>
              <a:rPr lang="en-US" sz="2400" dirty="0" err="1" smtClean="0">
                <a:latin typeface="Times New Roman" panose="02020603050405020304" pitchFamily="18" charset="0"/>
                <a:ea typeface="Arial" panose="020B0604020202020204" pitchFamily="34" charset="0"/>
              </a:rPr>
              <a:t>nêu</a:t>
            </a:r>
            <a:r>
              <a:rPr lang="en-US" sz="2400" dirty="0" smtClean="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một</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số</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hình</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thức</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sinh</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sản</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hữu</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tính</a:t>
            </a:r>
            <a:r>
              <a:rPr lang="en-US" sz="2400" dirty="0">
                <a:latin typeface="Times New Roman" panose="02020603050405020304" pitchFamily="18" charset="0"/>
                <a:ea typeface="Arial" panose="020B0604020202020204" pitchFamily="34" charset="0"/>
              </a:rPr>
              <a:t> ở </a:t>
            </a:r>
            <a:r>
              <a:rPr lang="en-US" sz="2400" dirty="0" err="1">
                <a:latin typeface="Times New Roman" panose="02020603050405020304" pitchFamily="18" charset="0"/>
                <a:ea typeface="Arial" panose="020B0604020202020204" pitchFamily="34" charset="0"/>
              </a:rPr>
              <a:t>động</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vật</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Vẽ</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sơ</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đồ</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phân</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biệt</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các</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hình</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thức</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sinh</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sản</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đó</a:t>
            </a:r>
            <a:r>
              <a:rPr lang="en-US" dirty="0">
                <a:latin typeface="Times New Roman" panose="02020603050405020304" pitchFamily="18" charset="0"/>
                <a:ea typeface="Arial" panose="020B0604020202020204" pitchFamily="34" charset="0"/>
              </a:rPr>
              <a:t>.</a:t>
            </a:r>
            <a:endParaRPr lang="en-US" dirty="0"/>
          </a:p>
        </p:txBody>
      </p:sp>
      <p:sp>
        <p:nvSpPr>
          <p:cNvPr id="7" name="Rectangle 6"/>
          <p:cNvSpPr/>
          <p:nvPr/>
        </p:nvSpPr>
        <p:spPr>
          <a:xfrm>
            <a:off x="606552" y="3696777"/>
            <a:ext cx="6096000" cy="830997"/>
          </a:xfrm>
          <a:prstGeom prst="rect">
            <a:avLst/>
          </a:prstGeom>
        </p:spPr>
        <p:txBody>
          <a:bodyPr>
            <a:spAutoFit/>
          </a:bodyPr>
          <a:lstStyle/>
          <a:p>
            <a:r>
              <a:rPr lang="en-US" sz="2400" dirty="0" smtClean="0">
                <a:latin typeface="Times New Roman" panose="02020603050405020304" pitchFamily="18" charset="0"/>
                <a:ea typeface="Arial" panose="020B0604020202020204" pitchFamily="34" charset="0"/>
              </a:rPr>
              <a:t>2.dự </a:t>
            </a:r>
            <a:r>
              <a:rPr lang="en-US" sz="2400" dirty="0" err="1">
                <a:latin typeface="Times New Roman" panose="02020603050405020304" pitchFamily="18" charset="0"/>
                <a:ea typeface="Arial" panose="020B0604020202020204" pitchFamily="34" charset="0"/>
              </a:rPr>
              <a:t>đoán</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đặc</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điểm</a:t>
            </a:r>
            <a:r>
              <a:rPr lang="en-US" sz="2400" dirty="0">
                <a:latin typeface="Times New Roman" panose="02020603050405020304" pitchFamily="18" charset="0"/>
                <a:ea typeface="Arial" panose="020B0604020202020204" pitchFamily="34" charset="0"/>
              </a:rPr>
              <a:t> con </a:t>
            </a:r>
            <a:r>
              <a:rPr lang="en-US" sz="2400" dirty="0" err="1">
                <a:latin typeface="Times New Roman" panose="02020603050405020304" pitchFamily="18" charset="0"/>
                <a:ea typeface="Arial" panose="020B0604020202020204" pitchFamily="34" charset="0"/>
              </a:rPr>
              <a:t>sinh</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ra.</a:t>
            </a:r>
            <a:r>
              <a:rPr lang="en-US" sz="2400" dirty="0">
                <a:latin typeface="Times New Roman" panose="02020603050405020304" pitchFamily="18" charset="0"/>
                <a:ea typeface="Arial" panose="020B0604020202020204" pitchFamily="34" charset="0"/>
              </a:rPr>
              <a:t> Theo </a:t>
            </a:r>
            <a:r>
              <a:rPr lang="en-US" sz="2400" dirty="0" err="1">
                <a:latin typeface="Times New Roman" panose="02020603050405020304" pitchFamily="18" charset="0"/>
                <a:ea typeface="Arial" panose="020B0604020202020204" pitchFamily="34" charset="0"/>
              </a:rPr>
              <a:t>em</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đặc</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điểm</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này</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có</a:t>
            </a:r>
            <a:r>
              <a:rPr lang="en-US" sz="2400" dirty="0">
                <a:latin typeface="Times New Roman" panose="02020603050405020304" pitchFamily="18" charset="0"/>
                <a:ea typeface="Arial" panose="020B0604020202020204" pitchFamily="34" charset="0"/>
              </a:rPr>
              <a:t> ý </a:t>
            </a:r>
            <a:r>
              <a:rPr lang="en-US" sz="2400" dirty="0" err="1">
                <a:latin typeface="Times New Roman" panose="02020603050405020304" pitchFamily="18" charset="0"/>
                <a:ea typeface="Arial" panose="020B0604020202020204" pitchFamily="34" charset="0"/>
              </a:rPr>
              <a:t>nghĩa</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gì</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đối</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với</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sinh</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vật</a:t>
            </a:r>
            <a:r>
              <a:rPr lang="en-US" sz="2400" dirty="0">
                <a:latin typeface="Times New Roman" panose="02020603050405020304" pitchFamily="18" charset="0"/>
                <a:ea typeface="Arial" panose="020B0604020202020204" pitchFamily="34" charset="0"/>
              </a:rPr>
              <a:t>?</a:t>
            </a:r>
            <a:endParaRPr lang="en-US" sz="2400" dirty="0"/>
          </a:p>
        </p:txBody>
      </p:sp>
      <p:sp>
        <p:nvSpPr>
          <p:cNvPr id="8" name="Rectangle 7"/>
          <p:cNvSpPr/>
          <p:nvPr/>
        </p:nvSpPr>
        <p:spPr>
          <a:xfrm>
            <a:off x="716280" y="5070979"/>
            <a:ext cx="7010400" cy="1200329"/>
          </a:xfrm>
          <a:prstGeom prst="rect">
            <a:avLst/>
          </a:prstGeom>
        </p:spPr>
        <p:txBody>
          <a:bodyPr wrap="square">
            <a:spAutoFit/>
          </a:bodyPr>
          <a:lstStyle/>
          <a:p>
            <a:r>
              <a:rPr lang="en-US" sz="2400" dirty="0" smtClean="0">
                <a:latin typeface="Times New Roman" panose="02020603050405020304" pitchFamily="18" charset="0"/>
                <a:ea typeface="Arial" panose="020B0604020202020204" pitchFamily="34" charset="0"/>
              </a:rPr>
              <a:t>3. </a:t>
            </a:r>
            <a:r>
              <a:rPr lang="en-US" sz="2400" dirty="0" err="1" smtClean="0">
                <a:latin typeface="Times New Roman" panose="02020603050405020304" pitchFamily="18" charset="0"/>
                <a:ea typeface="Arial" panose="020B0604020202020204" pitchFamily="34" charset="0"/>
              </a:rPr>
              <a:t>theo</a:t>
            </a:r>
            <a:r>
              <a:rPr lang="en-US" sz="2400" dirty="0" smtClean="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em</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sinh</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sản</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hữu</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tính</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có</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những</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Ưu</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điểm</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nào</a:t>
            </a:r>
            <a:r>
              <a:rPr lang="en-US" sz="2400" dirty="0">
                <a:latin typeface="Times New Roman" panose="02020603050405020304" pitchFamily="18" charset="0"/>
                <a:ea typeface="Arial" panose="020B0604020202020204" pitchFamily="34" charset="0"/>
              </a:rPr>
              <a:t>? Con </a:t>
            </a:r>
            <a:r>
              <a:rPr lang="en-US" sz="2400" dirty="0" err="1">
                <a:latin typeface="Times New Roman" panose="02020603050405020304" pitchFamily="18" charset="0"/>
                <a:ea typeface="Arial" panose="020B0604020202020204" pitchFamily="34" charset="0"/>
              </a:rPr>
              <a:t>người</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đã</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ứng</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dụng</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sinh</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sản</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hữu</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tính</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trong</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thực</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tiễn</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nhằm</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mục</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đích</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gì</a:t>
            </a:r>
            <a:r>
              <a:rPr lang="en-US" sz="2400" dirty="0">
                <a:latin typeface="Times New Roman" panose="02020603050405020304" pitchFamily="18" charset="0"/>
                <a:ea typeface="Arial" panose="020B0604020202020204" pitchFamily="34" charset="0"/>
              </a:rPr>
              <a:t>?</a:t>
            </a:r>
            <a:endParaRPr lang="en-US" sz="2400" dirty="0"/>
          </a:p>
        </p:txBody>
      </p:sp>
    </p:spTree>
    <p:extLst>
      <p:ext uri="{BB962C8B-B14F-4D97-AF65-F5344CB8AC3E}">
        <p14:creationId xmlns:p14="http://schemas.microsoft.com/office/powerpoint/2010/main" val="312150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61688" y="147001"/>
            <a:ext cx="4114800" cy="70408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cs typeface="Times New Roman" panose="02020603050405020304" pitchFamily="18" charset="0"/>
              </a:rPr>
              <a:t>I</a:t>
            </a:r>
            <a:r>
              <a:rPr lang="en-US" sz="2400" dirty="0" smtClean="0">
                <a:solidFill>
                  <a:schemeClr val="tx1"/>
                </a:solidFill>
                <a:latin typeface="Times New Roman" panose="02020603050405020304" pitchFamily="18" charset="0"/>
                <a:cs typeface="Times New Roman" panose="02020603050405020304" pitchFamily="18" charset="0"/>
              </a:rPr>
              <a:t>V. VẬN DỤNG</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249936" y="1058611"/>
            <a:ext cx="10064496" cy="2044791"/>
          </a:xfrm>
          <a:prstGeom prst="rect">
            <a:avLst/>
          </a:prstGeom>
        </p:spPr>
        <p:txBody>
          <a:bodyPr wrap="square">
            <a:spAutoFit/>
          </a:bodyPr>
          <a:lstStyle/>
          <a:p>
            <a:pPr lvl="0" algn="just">
              <a:lnSpc>
                <a:spcPct val="129000"/>
              </a:lnSpc>
              <a:spcAft>
                <a:spcPts val="600"/>
              </a:spcAft>
              <a:buClr>
                <a:srgbClr val="000000"/>
              </a:buClr>
              <a:buSzPts val="1000"/>
              <a:tabLst>
                <a:tab pos="504190" algn="l"/>
              </a:tabLst>
            </a:pPr>
            <a:r>
              <a:rPr lang="vi-VN" sz="2400" b="1" dirty="0">
                <a:latin typeface="Times New Roman" panose="02020603050405020304" pitchFamily="18" charset="0"/>
                <a:ea typeface="Segoe UI" panose="020B0502040204020203" pitchFamily="34" charset="0"/>
                <a:cs typeface="Times New Roman" panose="02020603050405020304" pitchFamily="18" charset="0"/>
              </a:rPr>
              <a:t>Hãy nêu những thành tựu trong thực tiễn nhờ ứng dụng nuôi cây mô tế bào.</a:t>
            </a:r>
            <a:endParaRPr lang="en-US" sz="2400" b="1" dirty="0">
              <a:latin typeface="Times New Roman" panose="02020603050405020304" pitchFamily="18" charset="0"/>
              <a:ea typeface="Segoe UI" panose="020B0502040204020203" pitchFamily="34" charset="0"/>
              <a:cs typeface="Times New Roman" panose="02020603050405020304" pitchFamily="18" charset="0"/>
            </a:endParaRPr>
          </a:p>
          <a:p>
            <a:pPr lvl="0" algn="just">
              <a:lnSpc>
                <a:spcPct val="129000"/>
              </a:lnSpc>
              <a:spcAft>
                <a:spcPts val="600"/>
              </a:spcAft>
              <a:buClr>
                <a:srgbClr val="000000"/>
              </a:buClr>
              <a:buSzPts val="1000"/>
              <a:tabLst>
                <a:tab pos="520065" algn="l"/>
              </a:tabLst>
            </a:pPr>
            <a:r>
              <a:rPr lang="vi-VN" sz="2400" b="1" dirty="0">
                <a:latin typeface="Times New Roman" panose="02020603050405020304" pitchFamily="18" charset="0"/>
                <a:ea typeface="Segoe UI" panose="020B0502040204020203" pitchFamily="34" charset="0"/>
                <a:cs typeface="Times New Roman" panose="02020603050405020304" pitchFamily="18" charset="0"/>
              </a:rPr>
              <a:t>ứng dụng trong việc tạo các giống cây hoa lan.</a:t>
            </a:r>
            <a:endParaRPr lang="en-US" sz="2400" b="1" dirty="0">
              <a:latin typeface="Times New Roman" panose="02020603050405020304" pitchFamily="18" charset="0"/>
              <a:ea typeface="Segoe UI" panose="020B0502040204020203" pitchFamily="34" charset="0"/>
              <a:cs typeface="Times New Roman" panose="02020603050405020304" pitchFamily="18" charset="0"/>
            </a:endParaRPr>
          </a:p>
          <a:p>
            <a:r>
              <a:rPr lang="en-US" sz="2400" b="1" dirty="0" err="1">
                <a:latin typeface="Times New Roman" panose="02020603050405020304" pitchFamily="18" charset="0"/>
                <a:ea typeface="Arial" panose="020B0604020202020204" pitchFamily="34" charset="0"/>
                <a:cs typeface="Times New Roman" panose="02020603050405020304" pitchFamily="18" charset="0"/>
              </a:rPr>
              <a:t>ứng</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dụng</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trong</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việc</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tạo</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các</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giống</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cây</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cà</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rốt</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22023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05656" y="211009"/>
            <a:ext cx="4114800" cy="70408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cs typeface="Times New Roman" panose="02020603050405020304" pitchFamily="18" charset="0"/>
              </a:rPr>
              <a:t>V. LUYỆN TẬP</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2203673" y="1863590"/>
            <a:ext cx="8536311" cy="584775"/>
          </a:xfrm>
          <a:prstGeom prst="rect">
            <a:avLst/>
          </a:prstGeom>
        </p:spPr>
        <p:txBody>
          <a:bodyPr wrap="none">
            <a:spAutoFit/>
          </a:bodyPr>
          <a:lstStyle/>
          <a:p>
            <a:r>
              <a:rPr lang="en-US" sz="3200" b="1" dirty="0" err="1">
                <a:latin typeface="Times New Roman" panose="02020603050405020304" pitchFamily="18" charset="0"/>
                <a:ea typeface="Arial" panose="020B0604020202020204" pitchFamily="34" charset="0"/>
              </a:rPr>
              <a:t>hoàn</a:t>
            </a:r>
            <a:r>
              <a:rPr lang="en-US" sz="3200" b="1" dirty="0">
                <a:latin typeface="Times New Roman" panose="02020603050405020304" pitchFamily="18" charset="0"/>
                <a:ea typeface="Arial" panose="020B0604020202020204" pitchFamily="34" charset="0"/>
              </a:rPr>
              <a:t> </a:t>
            </a:r>
            <a:r>
              <a:rPr lang="en-US" sz="3200" b="1" dirty="0" err="1">
                <a:latin typeface="Times New Roman" panose="02020603050405020304" pitchFamily="18" charset="0"/>
                <a:ea typeface="Arial" panose="020B0604020202020204" pitchFamily="34" charset="0"/>
              </a:rPr>
              <a:t>thành</a:t>
            </a:r>
            <a:r>
              <a:rPr lang="en-US" sz="3200" b="1" dirty="0">
                <a:latin typeface="Times New Roman" panose="02020603050405020304" pitchFamily="18" charset="0"/>
                <a:ea typeface="Arial" panose="020B0604020202020204" pitchFamily="34" charset="0"/>
              </a:rPr>
              <a:t> </a:t>
            </a:r>
            <a:r>
              <a:rPr lang="en-US" sz="3200" b="1" dirty="0" err="1">
                <a:latin typeface="Times New Roman" panose="02020603050405020304" pitchFamily="18" charset="0"/>
                <a:ea typeface="Arial" panose="020B0604020202020204" pitchFamily="34" charset="0"/>
              </a:rPr>
              <a:t>bài</a:t>
            </a:r>
            <a:r>
              <a:rPr lang="en-US" sz="3200" b="1" dirty="0">
                <a:latin typeface="Times New Roman" panose="02020603050405020304" pitchFamily="18" charset="0"/>
                <a:ea typeface="Arial" panose="020B0604020202020204" pitchFamily="34" charset="0"/>
              </a:rPr>
              <a:t> </a:t>
            </a:r>
            <a:r>
              <a:rPr lang="en-US" sz="3200" b="1" dirty="0" err="1">
                <a:latin typeface="Times New Roman" panose="02020603050405020304" pitchFamily="18" charset="0"/>
                <a:ea typeface="Arial" panose="020B0604020202020204" pitchFamily="34" charset="0"/>
              </a:rPr>
              <a:t>tập</a:t>
            </a:r>
            <a:r>
              <a:rPr lang="en-US" sz="3200" b="1" dirty="0">
                <a:latin typeface="Times New Roman" panose="02020603050405020304" pitchFamily="18" charset="0"/>
                <a:ea typeface="Arial" panose="020B0604020202020204" pitchFamily="34" charset="0"/>
              </a:rPr>
              <a:t> </a:t>
            </a:r>
            <a:r>
              <a:rPr lang="en-US" sz="3200" b="1" dirty="0" err="1">
                <a:latin typeface="Times New Roman" panose="02020603050405020304" pitchFamily="18" charset="0"/>
                <a:ea typeface="Arial" panose="020B0604020202020204" pitchFamily="34" charset="0"/>
              </a:rPr>
              <a:t>số</a:t>
            </a:r>
            <a:r>
              <a:rPr lang="en-US" sz="3200" b="1" dirty="0">
                <a:latin typeface="Times New Roman" panose="02020603050405020304" pitchFamily="18" charset="0"/>
                <a:ea typeface="Arial" panose="020B0604020202020204" pitchFamily="34" charset="0"/>
              </a:rPr>
              <a:t> 1 </a:t>
            </a:r>
            <a:r>
              <a:rPr lang="en-US" sz="3200" b="1" dirty="0" err="1">
                <a:latin typeface="Times New Roman" panose="02020603050405020304" pitchFamily="18" charset="0"/>
                <a:ea typeface="Arial" panose="020B0604020202020204" pitchFamily="34" charset="0"/>
              </a:rPr>
              <a:t>đến</a:t>
            </a:r>
            <a:r>
              <a:rPr lang="en-US" sz="3200" b="1" dirty="0">
                <a:latin typeface="Times New Roman" panose="02020603050405020304" pitchFamily="18" charset="0"/>
                <a:ea typeface="Arial" panose="020B0604020202020204" pitchFamily="34" charset="0"/>
              </a:rPr>
              <a:t> </a:t>
            </a:r>
            <a:r>
              <a:rPr lang="en-US" sz="3200" b="1" dirty="0" err="1">
                <a:latin typeface="Times New Roman" panose="02020603050405020304" pitchFamily="18" charset="0"/>
                <a:ea typeface="Arial" panose="020B0604020202020204" pitchFamily="34" charset="0"/>
              </a:rPr>
              <a:t>số</a:t>
            </a:r>
            <a:r>
              <a:rPr lang="en-US" sz="3200" b="1" dirty="0">
                <a:latin typeface="Times New Roman" panose="02020603050405020304" pitchFamily="18" charset="0"/>
                <a:ea typeface="Arial" panose="020B0604020202020204" pitchFamily="34" charset="0"/>
              </a:rPr>
              <a:t> 5 SGK </a:t>
            </a:r>
            <a:r>
              <a:rPr lang="en-US" sz="3200" b="1" dirty="0" err="1">
                <a:latin typeface="Times New Roman" panose="02020603050405020304" pitchFamily="18" charset="0"/>
                <a:ea typeface="Arial" panose="020B0604020202020204" pitchFamily="34" charset="0"/>
              </a:rPr>
              <a:t>trang</a:t>
            </a:r>
            <a:r>
              <a:rPr lang="en-US" sz="3200" b="1" dirty="0">
                <a:latin typeface="Times New Roman" panose="02020603050405020304" pitchFamily="18" charset="0"/>
                <a:ea typeface="Arial" panose="020B0604020202020204" pitchFamily="34" charset="0"/>
              </a:rPr>
              <a:t> 174</a:t>
            </a:r>
            <a:endParaRPr lang="en-US" sz="3200" b="1" dirty="0"/>
          </a:p>
        </p:txBody>
      </p:sp>
    </p:spTree>
    <p:extLst>
      <p:ext uri="{BB962C8B-B14F-4D97-AF65-F5344CB8AC3E}">
        <p14:creationId xmlns:p14="http://schemas.microsoft.com/office/powerpoint/2010/main" val="135301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22192" y="283464"/>
            <a:ext cx="5065776" cy="646331"/>
          </a:xfrm>
          <a:prstGeom prst="rect">
            <a:avLst/>
          </a:prstGeom>
          <a:noFill/>
        </p:spPr>
        <p:txBody>
          <a:bodyPr wrap="square" rtlCol="0">
            <a:spAutoFit/>
          </a:bodyPr>
          <a:lstStyle/>
          <a:p>
            <a:pPr algn="ctr"/>
            <a:r>
              <a:rPr lang="en-US" sz="3600" b="1" dirty="0" smtClean="0">
                <a:solidFill>
                  <a:srgbClr val="FF0000"/>
                </a:solidFill>
                <a:latin typeface="Times New Roman" panose="02020603050405020304" pitchFamily="18" charset="0"/>
                <a:cs typeface="Times New Roman" panose="02020603050405020304" pitchFamily="18" charset="0"/>
              </a:rPr>
              <a:t>NỘI DUNG BÀI HỌC</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484632" y="1463737"/>
            <a:ext cx="4114800" cy="70408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cs typeface="Times New Roman" panose="02020603050405020304" pitchFamily="18" charset="0"/>
              </a:rPr>
              <a:t>I. KHÁI NIỆM SINH SẢN</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484632" y="2786492"/>
            <a:ext cx="4114800" cy="74980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cs typeface="Times New Roman" panose="02020603050405020304" pitchFamily="18" charset="0"/>
              </a:rPr>
              <a:t>II. SINH SẢN VÔ TÍNH Ở SINH VẬT</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484632" y="4288536"/>
            <a:ext cx="4114800" cy="74980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cs typeface="Times New Roman" panose="02020603050405020304" pitchFamily="18" charset="0"/>
              </a:rPr>
              <a:t>III. </a:t>
            </a:r>
            <a:r>
              <a:rPr lang="en-US" sz="2400" dirty="0" smtClean="0">
                <a:solidFill>
                  <a:schemeClr val="tx1"/>
                </a:solidFill>
                <a:latin typeface="Times New Roman" panose="02020603050405020304" pitchFamily="18" charset="0"/>
                <a:cs typeface="Times New Roman" panose="02020603050405020304" pitchFamily="18" charset="0"/>
              </a:rPr>
              <a:t>SINH SẢN HỮU TÍNH Ở SINH VẬT</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5751576" y="1372297"/>
            <a:ext cx="4114800" cy="70408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cs typeface="Times New Roman" panose="02020603050405020304" pitchFamily="18" charset="0"/>
              </a:rPr>
              <a:t>I</a:t>
            </a:r>
            <a:r>
              <a:rPr lang="en-US" sz="2400" dirty="0" smtClean="0">
                <a:solidFill>
                  <a:schemeClr val="tx1"/>
                </a:solidFill>
                <a:latin typeface="Times New Roman" panose="02020603050405020304" pitchFamily="18" charset="0"/>
                <a:cs typeface="Times New Roman" panose="02020603050405020304" pitchFamily="18" charset="0"/>
              </a:rPr>
              <a:t>V. VẬN DỤNG</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9" name="Rectangle 8"/>
          <p:cNvSpPr/>
          <p:nvPr/>
        </p:nvSpPr>
        <p:spPr>
          <a:xfrm>
            <a:off x="5751576" y="2716465"/>
            <a:ext cx="4114800" cy="70408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cs typeface="Times New Roman" panose="02020603050405020304" pitchFamily="18" charset="0"/>
              </a:rPr>
              <a:t>V. LUYỆN TẬP</a:t>
            </a:r>
            <a:endParaRPr lang="en-US"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12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11296" y="147001"/>
            <a:ext cx="4325112" cy="88627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cs typeface="Times New Roman" panose="02020603050405020304" pitchFamily="18" charset="0"/>
              </a:rPr>
              <a:t>I. KHÁI NIỆM SINH SẢN</a:t>
            </a:r>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248" y="1632204"/>
            <a:ext cx="7379208" cy="2987070"/>
          </a:xfrm>
          <a:prstGeom prst="rect">
            <a:avLst/>
          </a:prstGeom>
        </p:spPr>
      </p:pic>
      <p:sp>
        <p:nvSpPr>
          <p:cNvPr id="7" name="Rectangle 6"/>
          <p:cNvSpPr/>
          <p:nvPr/>
        </p:nvSpPr>
        <p:spPr>
          <a:xfrm>
            <a:off x="2389632" y="5007787"/>
            <a:ext cx="8116824" cy="830997"/>
          </a:xfrm>
          <a:prstGeom prst="rect">
            <a:avLst/>
          </a:prstGeom>
        </p:spPr>
        <p:txBody>
          <a:bodyPr wrap="square">
            <a:spAutoFit/>
          </a:bodyPr>
          <a:lstStyle/>
          <a:p>
            <a:r>
              <a:rPr lang="en-US" sz="2400" b="1" i="1" dirty="0" err="1">
                <a:latin typeface="Times New Roman" panose="02020603050405020304" pitchFamily="18" charset="0"/>
                <a:ea typeface="Arial" panose="020B0604020202020204" pitchFamily="34" charset="0"/>
              </a:rPr>
              <a:t>thông</a:t>
            </a:r>
            <a:r>
              <a:rPr lang="en-US" sz="2400" b="1" i="1" dirty="0">
                <a:latin typeface="Times New Roman" panose="02020603050405020304" pitchFamily="18" charset="0"/>
                <a:ea typeface="Arial" panose="020B0604020202020204" pitchFamily="34" charset="0"/>
              </a:rPr>
              <a:t> qua 2 </a:t>
            </a:r>
            <a:r>
              <a:rPr lang="en-US" sz="2400" b="1" i="1" dirty="0" err="1">
                <a:latin typeface="Times New Roman" panose="02020603050405020304" pitchFamily="18" charset="0"/>
                <a:ea typeface="Arial" panose="020B0604020202020204" pitchFamily="34" charset="0"/>
              </a:rPr>
              <a:t>bức</a:t>
            </a:r>
            <a:r>
              <a:rPr lang="en-US" sz="2400" b="1" i="1" dirty="0">
                <a:latin typeface="Times New Roman" panose="02020603050405020304" pitchFamily="18" charset="0"/>
                <a:ea typeface="Arial" panose="020B0604020202020204" pitchFamily="34" charset="0"/>
              </a:rPr>
              <a:t> </a:t>
            </a:r>
            <a:r>
              <a:rPr lang="en-US" sz="2400" b="1" i="1" dirty="0" err="1">
                <a:latin typeface="Times New Roman" panose="02020603050405020304" pitchFamily="18" charset="0"/>
                <a:ea typeface="Arial" panose="020B0604020202020204" pitchFamily="34" charset="0"/>
              </a:rPr>
              <a:t>tranh</a:t>
            </a:r>
            <a:r>
              <a:rPr lang="en-US" sz="2400" b="1" i="1" dirty="0">
                <a:latin typeface="Times New Roman" panose="02020603050405020304" pitchFamily="18" charset="0"/>
                <a:ea typeface="Arial" panose="020B0604020202020204" pitchFamily="34" charset="0"/>
              </a:rPr>
              <a:t> </a:t>
            </a:r>
            <a:r>
              <a:rPr lang="en-US" sz="2400" b="1" i="1" dirty="0" err="1">
                <a:latin typeface="Times New Roman" panose="02020603050405020304" pitchFamily="18" charset="0"/>
                <a:ea typeface="Arial" panose="020B0604020202020204" pitchFamily="34" charset="0"/>
              </a:rPr>
              <a:t>về</a:t>
            </a:r>
            <a:r>
              <a:rPr lang="en-US" sz="2400" b="1" i="1" dirty="0">
                <a:latin typeface="Times New Roman" panose="02020603050405020304" pitchFamily="18" charset="0"/>
                <a:ea typeface="Arial" panose="020B0604020202020204" pitchFamily="34" charset="0"/>
              </a:rPr>
              <a:t> </a:t>
            </a:r>
            <a:r>
              <a:rPr lang="en-US" sz="2400" b="1" i="1" dirty="0" err="1">
                <a:latin typeface="Times New Roman" panose="02020603050405020304" pitchFamily="18" charset="0"/>
                <a:ea typeface="Arial" panose="020B0604020202020204" pitchFamily="34" charset="0"/>
              </a:rPr>
              <a:t>sinh</a:t>
            </a:r>
            <a:r>
              <a:rPr lang="en-US" sz="2400" b="1" i="1" dirty="0">
                <a:latin typeface="Times New Roman" panose="02020603050405020304" pitchFamily="18" charset="0"/>
                <a:ea typeface="Arial" panose="020B0604020202020204" pitchFamily="34" charset="0"/>
              </a:rPr>
              <a:t> </a:t>
            </a:r>
            <a:r>
              <a:rPr lang="en-US" sz="2400" b="1" i="1" dirty="0" err="1">
                <a:latin typeface="Times New Roman" panose="02020603050405020304" pitchFamily="18" charset="0"/>
                <a:ea typeface="Arial" panose="020B0604020202020204" pitchFamily="34" charset="0"/>
              </a:rPr>
              <a:t>sản</a:t>
            </a:r>
            <a:r>
              <a:rPr lang="en-US" sz="2400" b="1" i="1" dirty="0">
                <a:latin typeface="Times New Roman" panose="02020603050405020304" pitchFamily="18" charset="0"/>
                <a:ea typeface="Arial" panose="020B0604020202020204" pitchFamily="34" charset="0"/>
              </a:rPr>
              <a:t> </a:t>
            </a:r>
            <a:r>
              <a:rPr lang="en-US" sz="2400" b="1" i="1" dirty="0" err="1">
                <a:latin typeface="Times New Roman" panose="02020603050405020304" pitchFamily="18" charset="0"/>
                <a:ea typeface="Arial" panose="020B0604020202020204" pitchFamily="34" charset="0"/>
              </a:rPr>
              <a:t>của</a:t>
            </a:r>
            <a:r>
              <a:rPr lang="en-US" sz="2400" b="1" i="1" dirty="0">
                <a:latin typeface="Times New Roman" panose="02020603050405020304" pitchFamily="18" charset="0"/>
                <a:ea typeface="Arial" panose="020B0604020202020204" pitchFamily="34" charset="0"/>
              </a:rPr>
              <a:t> </a:t>
            </a:r>
            <a:r>
              <a:rPr lang="en-US" sz="2400" b="1" i="1" dirty="0" err="1">
                <a:latin typeface="Times New Roman" panose="02020603050405020304" pitchFamily="18" charset="0"/>
                <a:ea typeface="Arial" panose="020B0604020202020204" pitchFamily="34" charset="0"/>
              </a:rPr>
              <a:t>sư</a:t>
            </a:r>
            <a:r>
              <a:rPr lang="en-US" sz="2400" b="1" i="1" dirty="0">
                <a:latin typeface="Times New Roman" panose="02020603050405020304" pitchFamily="18" charset="0"/>
                <a:ea typeface="Arial" panose="020B0604020202020204" pitchFamily="34" charset="0"/>
              </a:rPr>
              <a:t> </a:t>
            </a:r>
            <a:r>
              <a:rPr lang="en-US" sz="2400" b="1" i="1" dirty="0" err="1">
                <a:latin typeface="Times New Roman" panose="02020603050405020304" pitchFamily="18" charset="0"/>
                <a:ea typeface="Arial" panose="020B0604020202020204" pitchFamily="34" charset="0"/>
              </a:rPr>
              <a:t>tử</a:t>
            </a:r>
            <a:r>
              <a:rPr lang="en-US" sz="2400" b="1" i="1" dirty="0">
                <a:latin typeface="Times New Roman" panose="02020603050405020304" pitchFamily="18" charset="0"/>
                <a:ea typeface="Arial" panose="020B0604020202020204" pitchFamily="34" charset="0"/>
              </a:rPr>
              <a:t> </a:t>
            </a:r>
            <a:r>
              <a:rPr lang="en-US" sz="2400" b="1" i="1" dirty="0" err="1">
                <a:latin typeface="Times New Roman" panose="02020603050405020304" pitchFamily="18" charset="0"/>
                <a:ea typeface="Arial" panose="020B0604020202020204" pitchFamily="34" charset="0"/>
              </a:rPr>
              <a:t>và</a:t>
            </a:r>
            <a:r>
              <a:rPr lang="en-US" sz="2400" b="1" i="1" dirty="0">
                <a:latin typeface="Times New Roman" panose="02020603050405020304" pitchFamily="18" charset="0"/>
                <a:ea typeface="Arial" panose="020B0604020202020204" pitchFamily="34" charset="0"/>
              </a:rPr>
              <a:t> </a:t>
            </a:r>
            <a:r>
              <a:rPr lang="en-US" sz="2400" b="1" i="1" dirty="0" err="1">
                <a:latin typeface="Times New Roman" panose="02020603050405020304" pitchFamily="18" charset="0"/>
                <a:ea typeface="Arial" panose="020B0604020202020204" pitchFamily="34" charset="0"/>
              </a:rPr>
              <a:t>sinh</a:t>
            </a:r>
            <a:r>
              <a:rPr lang="en-US" sz="2400" b="1" i="1" dirty="0">
                <a:latin typeface="Times New Roman" panose="02020603050405020304" pitchFamily="18" charset="0"/>
                <a:ea typeface="Arial" panose="020B0604020202020204" pitchFamily="34" charset="0"/>
              </a:rPr>
              <a:t> </a:t>
            </a:r>
            <a:r>
              <a:rPr lang="en-US" sz="2400" b="1" i="1" dirty="0" err="1">
                <a:latin typeface="Times New Roman" panose="02020603050405020304" pitchFamily="18" charset="0"/>
                <a:ea typeface="Arial" panose="020B0604020202020204" pitchFamily="34" charset="0"/>
              </a:rPr>
              <a:t>sản</a:t>
            </a:r>
            <a:r>
              <a:rPr lang="en-US" sz="2400" b="1" i="1" dirty="0">
                <a:latin typeface="Times New Roman" panose="02020603050405020304" pitchFamily="18" charset="0"/>
                <a:ea typeface="Arial" panose="020B0604020202020204" pitchFamily="34" charset="0"/>
              </a:rPr>
              <a:t> ở </a:t>
            </a:r>
            <a:r>
              <a:rPr lang="en-US" sz="2400" b="1" i="1" dirty="0" err="1">
                <a:latin typeface="Times New Roman" panose="02020603050405020304" pitchFamily="18" charset="0"/>
                <a:ea typeface="Arial" panose="020B0604020202020204" pitchFamily="34" charset="0"/>
              </a:rPr>
              <a:t>cây</a:t>
            </a:r>
            <a:r>
              <a:rPr lang="en-US" sz="2400" b="1" i="1" dirty="0">
                <a:latin typeface="Times New Roman" panose="02020603050405020304" pitchFamily="18" charset="0"/>
                <a:ea typeface="Arial" panose="020B0604020202020204" pitchFamily="34" charset="0"/>
              </a:rPr>
              <a:t> </a:t>
            </a:r>
            <a:r>
              <a:rPr lang="en-US" sz="2400" b="1" i="1" dirty="0" err="1">
                <a:latin typeface="Times New Roman" panose="02020603050405020304" pitchFamily="18" charset="0"/>
                <a:ea typeface="Arial" panose="020B0604020202020204" pitchFamily="34" charset="0"/>
              </a:rPr>
              <a:t>dâu</a:t>
            </a:r>
            <a:r>
              <a:rPr lang="en-US" sz="2400" b="1" i="1" dirty="0">
                <a:latin typeface="Times New Roman" panose="02020603050405020304" pitchFamily="18" charset="0"/>
                <a:ea typeface="Arial" panose="020B0604020202020204" pitchFamily="34" charset="0"/>
              </a:rPr>
              <a:t> </a:t>
            </a:r>
            <a:r>
              <a:rPr lang="en-US" sz="2400" b="1" i="1" dirty="0" err="1">
                <a:latin typeface="Times New Roman" panose="02020603050405020304" pitchFamily="18" charset="0"/>
                <a:ea typeface="Arial" panose="020B0604020202020204" pitchFamily="34" charset="0"/>
              </a:rPr>
              <a:t>tây</a:t>
            </a:r>
            <a:r>
              <a:rPr lang="en-US" sz="2400" b="1" i="1" dirty="0">
                <a:latin typeface="Times New Roman" panose="02020603050405020304" pitchFamily="18" charset="0"/>
                <a:ea typeface="Arial" panose="020B0604020202020204" pitchFamily="34" charset="0"/>
              </a:rPr>
              <a:t> </a:t>
            </a:r>
            <a:r>
              <a:rPr lang="en-US" sz="2400" b="1" i="1" dirty="0" err="1">
                <a:latin typeface="Times New Roman" panose="02020603050405020304" pitchFamily="18" charset="0"/>
                <a:ea typeface="Arial" panose="020B0604020202020204" pitchFamily="34" charset="0"/>
              </a:rPr>
              <a:t>các</a:t>
            </a:r>
            <a:r>
              <a:rPr lang="en-US" sz="2400" b="1" i="1" dirty="0">
                <a:latin typeface="Times New Roman" panose="02020603050405020304" pitchFamily="18" charset="0"/>
                <a:ea typeface="Arial" panose="020B0604020202020204" pitchFamily="34" charset="0"/>
              </a:rPr>
              <a:t> </a:t>
            </a:r>
            <a:r>
              <a:rPr lang="en-US" sz="2400" b="1" i="1" dirty="0" err="1">
                <a:latin typeface="Times New Roman" panose="02020603050405020304" pitchFamily="18" charset="0"/>
                <a:ea typeface="Arial" panose="020B0604020202020204" pitchFamily="34" charset="0"/>
              </a:rPr>
              <a:t>em</a:t>
            </a:r>
            <a:r>
              <a:rPr lang="en-US" sz="2400" b="1" i="1" dirty="0">
                <a:latin typeface="Times New Roman" panose="02020603050405020304" pitchFamily="18" charset="0"/>
                <a:ea typeface="Arial" panose="020B0604020202020204" pitchFamily="34" charset="0"/>
              </a:rPr>
              <a:t> </a:t>
            </a:r>
            <a:r>
              <a:rPr lang="en-US" sz="2400" b="1" i="1" dirty="0" err="1">
                <a:latin typeface="Times New Roman" panose="02020603050405020304" pitchFamily="18" charset="0"/>
                <a:ea typeface="Arial" panose="020B0604020202020204" pitchFamily="34" charset="0"/>
              </a:rPr>
              <a:t>hãy</a:t>
            </a:r>
            <a:r>
              <a:rPr lang="en-US" sz="2400" b="1" i="1" dirty="0">
                <a:latin typeface="Times New Roman" panose="02020603050405020304" pitchFamily="18" charset="0"/>
                <a:ea typeface="Arial" panose="020B0604020202020204" pitchFamily="34" charset="0"/>
              </a:rPr>
              <a:t> </a:t>
            </a:r>
            <a:r>
              <a:rPr lang="en-US" sz="2400" b="1" i="1" dirty="0" err="1">
                <a:latin typeface="Times New Roman" panose="02020603050405020304" pitchFamily="18" charset="0"/>
                <a:ea typeface="Arial" panose="020B0604020202020204" pitchFamily="34" charset="0"/>
              </a:rPr>
              <a:t>cho</a:t>
            </a:r>
            <a:r>
              <a:rPr lang="en-US" sz="2400" b="1" i="1" dirty="0">
                <a:latin typeface="Times New Roman" panose="02020603050405020304" pitchFamily="18" charset="0"/>
                <a:ea typeface="Arial" panose="020B0604020202020204" pitchFamily="34" charset="0"/>
              </a:rPr>
              <a:t> </a:t>
            </a:r>
            <a:r>
              <a:rPr lang="en-US" sz="2400" b="1" i="1" dirty="0" err="1">
                <a:latin typeface="Times New Roman" panose="02020603050405020304" pitchFamily="18" charset="0"/>
                <a:ea typeface="Arial" panose="020B0604020202020204" pitchFamily="34" charset="0"/>
              </a:rPr>
              <a:t>biết</a:t>
            </a:r>
            <a:r>
              <a:rPr lang="en-US" sz="2400" b="1" i="1" dirty="0">
                <a:latin typeface="Times New Roman" panose="02020603050405020304" pitchFamily="18" charset="0"/>
                <a:ea typeface="Arial" panose="020B0604020202020204" pitchFamily="34" charset="0"/>
              </a:rPr>
              <a:t> </a:t>
            </a:r>
            <a:r>
              <a:rPr lang="en-US" sz="2400" b="1" i="1" dirty="0" err="1">
                <a:latin typeface="Times New Roman" panose="02020603050405020304" pitchFamily="18" charset="0"/>
                <a:ea typeface="Arial" panose="020B0604020202020204" pitchFamily="34" charset="0"/>
              </a:rPr>
              <a:t>bản</a:t>
            </a:r>
            <a:r>
              <a:rPr lang="en-US" sz="2400" b="1" i="1" dirty="0">
                <a:latin typeface="Times New Roman" panose="02020603050405020304" pitchFamily="18" charset="0"/>
                <a:ea typeface="Arial" panose="020B0604020202020204" pitchFamily="34" charset="0"/>
              </a:rPr>
              <a:t> </a:t>
            </a:r>
            <a:r>
              <a:rPr lang="en-US" sz="2400" b="1" i="1" dirty="0" err="1">
                <a:latin typeface="Times New Roman" panose="02020603050405020304" pitchFamily="18" charset="0"/>
                <a:ea typeface="Arial" panose="020B0604020202020204" pitchFamily="34" charset="0"/>
              </a:rPr>
              <a:t>chất</a:t>
            </a:r>
            <a:r>
              <a:rPr lang="en-US" sz="2400" b="1" i="1" dirty="0">
                <a:latin typeface="Times New Roman" panose="02020603050405020304" pitchFamily="18" charset="0"/>
                <a:ea typeface="Arial" panose="020B0604020202020204" pitchFamily="34" charset="0"/>
              </a:rPr>
              <a:t> </a:t>
            </a:r>
            <a:r>
              <a:rPr lang="en-US" sz="2400" b="1" i="1" dirty="0" err="1">
                <a:latin typeface="Times New Roman" panose="02020603050405020304" pitchFamily="18" charset="0"/>
                <a:ea typeface="Arial" panose="020B0604020202020204" pitchFamily="34" charset="0"/>
              </a:rPr>
              <a:t>của</a:t>
            </a:r>
            <a:r>
              <a:rPr lang="en-US" sz="2400" b="1" i="1" dirty="0">
                <a:latin typeface="Times New Roman" panose="02020603050405020304" pitchFamily="18" charset="0"/>
                <a:ea typeface="Arial" panose="020B0604020202020204" pitchFamily="34" charset="0"/>
              </a:rPr>
              <a:t> </a:t>
            </a:r>
            <a:r>
              <a:rPr lang="en-US" sz="2400" b="1" i="1" dirty="0" err="1" smtClean="0">
                <a:latin typeface="Times New Roman" panose="02020603050405020304" pitchFamily="18" charset="0"/>
                <a:ea typeface="Arial" panose="020B0604020202020204" pitchFamily="34" charset="0"/>
              </a:rPr>
              <a:t>sinh</a:t>
            </a:r>
            <a:r>
              <a:rPr lang="en-US" sz="2400" b="1" i="1" dirty="0" smtClean="0">
                <a:latin typeface="Times New Roman" panose="02020603050405020304" pitchFamily="18" charset="0"/>
                <a:ea typeface="Arial" panose="020B0604020202020204" pitchFamily="34" charset="0"/>
              </a:rPr>
              <a:t> </a:t>
            </a:r>
            <a:r>
              <a:rPr lang="en-US" sz="2400" b="1" i="1" dirty="0" err="1">
                <a:latin typeface="Times New Roman" panose="02020603050405020304" pitchFamily="18" charset="0"/>
                <a:ea typeface="Arial" panose="020B0604020202020204" pitchFamily="34" charset="0"/>
              </a:rPr>
              <a:t>sản</a:t>
            </a:r>
            <a:r>
              <a:rPr lang="en-US" sz="2400" b="1" i="1" dirty="0">
                <a:latin typeface="Times New Roman" panose="02020603050405020304" pitchFamily="18" charset="0"/>
                <a:ea typeface="Arial" panose="020B0604020202020204" pitchFamily="34" charset="0"/>
              </a:rPr>
              <a:t> </a:t>
            </a:r>
            <a:r>
              <a:rPr lang="en-US" sz="2400" b="1" i="1" dirty="0" err="1">
                <a:latin typeface="Times New Roman" panose="02020603050405020304" pitchFamily="18" charset="0"/>
                <a:ea typeface="Arial" panose="020B0604020202020204" pitchFamily="34" charset="0"/>
              </a:rPr>
              <a:t>là</a:t>
            </a:r>
            <a:r>
              <a:rPr lang="en-US" sz="2400" b="1" i="1" dirty="0">
                <a:latin typeface="Times New Roman" panose="02020603050405020304" pitchFamily="18" charset="0"/>
                <a:ea typeface="Arial" panose="020B0604020202020204" pitchFamily="34" charset="0"/>
              </a:rPr>
              <a:t> </a:t>
            </a:r>
            <a:r>
              <a:rPr lang="en-US" sz="2400" b="1" i="1" dirty="0" err="1">
                <a:latin typeface="Times New Roman" panose="02020603050405020304" pitchFamily="18" charset="0"/>
                <a:ea typeface="Arial" panose="020B0604020202020204" pitchFamily="34" charset="0"/>
              </a:rPr>
              <a:t>gì</a:t>
            </a:r>
            <a:r>
              <a:rPr lang="en-US" sz="2400" b="1" i="1" dirty="0">
                <a:latin typeface="Times New Roman" panose="02020603050405020304" pitchFamily="18" charset="0"/>
                <a:ea typeface="Arial" panose="020B0604020202020204" pitchFamily="34" charset="0"/>
              </a:rPr>
              <a:t>?</a:t>
            </a:r>
            <a:endParaRPr lang="en-US" sz="2400" dirty="0"/>
          </a:p>
        </p:txBody>
      </p:sp>
    </p:spTree>
    <p:extLst>
      <p:ext uri="{BB962C8B-B14F-4D97-AF65-F5344CB8AC3E}">
        <p14:creationId xmlns:p14="http://schemas.microsoft.com/office/powerpoint/2010/main" val="1482108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11296" y="147001"/>
            <a:ext cx="4325112" cy="88627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cs typeface="Times New Roman" panose="02020603050405020304" pitchFamily="18" charset="0"/>
              </a:rPr>
              <a:t>I. KHÁI NIỆM SINH SẢN</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688848" y="1478203"/>
            <a:ext cx="7778496" cy="954107"/>
          </a:xfrm>
          <a:prstGeom prst="rect">
            <a:avLst/>
          </a:prstGeom>
        </p:spPr>
        <p:txBody>
          <a:bodyPr wrap="square">
            <a:spAutoFit/>
          </a:bodyPr>
          <a:lstStyle/>
          <a:p>
            <a:r>
              <a:rPr lang="en-US" sz="2800" b="1" i="1" dirty="0" err="1">
                <a:latin typeface="Times New Roman" panose="02020603050405020304" pitchFamily="18" charset="0"/>
                <a:ea typeface="Arial" panose="020B0604020202020204" pitchFamily="34" charset="0"/>
              </a:rPr>
              <a:t>Em</a:t>
            </a:r>
            <a:r>
              <a:rPr lang="en-US" sz="2800" b="1" i="1" dirty="0">
                <a:latin typeface="Times New Roman" panose="02020603050405020304" pitchFamily="18" charset="0"/>
                <a:ea typeface="Arial" panose="020B0604020202020204" pitchFamily="34" charset="0"/>
              </a:rPr>
              <a:t> </a:t>
            </a:r>
            <a:r>
              <a:rPr lang="en-US" sz="2800" b="1" i="1" dirty="0" err="1">
                <a:latin typeface="Times New Roman" panose="02020603050405020304" pitchFamily="18" charset="0"/>
                <a:ea typeface="Arial" panose="020B0604020202020204" pitchFamily="34" charset="0"/>
              </a:rPr>
              <a:t>hãy</a:t>
            </a:r>
            <a:r>
              <a:rPr lang="en-US" sz="2800" b="1" i="1" dirty="0">
                <a:latin typeface="Times New Roman" panose="02020603050405020304" pitchFamily="18" charset="0"/>
                <a:ea typeface="Arial" panose="020B0604020202020204" pitchFamily="34" charset="0"/>
              </a:rPr>
              <a:t> </a:t>
            </a:r>
            <a:r>
              <a:rPr lang="en-US" sz="2800" b="1" i="1" dirty="0" err="1">
                <a:latin typeface="Times New Roman" panose="02020603050405020304" pitchFamily="18" charset="0"/>
                <a:ea typeface="Arial" panose="020B0604020202020204" pitchFamily="34" charset="0"/>
              </a:rPr>
              <a:t>cho</a:t>
            </a:r>
            <a:r>
              <a:rPr lang="en-US" sz="2800" b="1" i="1" dirty="0">
                <a:latin typeface="Times New Roman" panose="02020603050405020304" pitchFamily="18" charset="0"/>
                <a:ea typeface="Arial" panose="020B0604020202020204" pitchFamily="34" charset="0"/>
              </a:rPr>
              <a:t> </a:t>
            </a:r>
            <a:r>
              <a:rPr lang="en-US" sz="2800" b="1" i="1" dirty="0" err="1">
                <a:latin typeface="Times New Roman" panose="02020603050405020304" pitchFamily="18" charset="0"/>
                <a:ea typeface="Arial" panose="020B0604020202020204" pitchFamily="34" charset="0"/>
              </a:rPr>
              <a:t>biết</a:t>
            </a:r>
            <a:r>
              <a:rPr lang="en-US" sz="2800" b="1" i="1" dirty="0">
                <a:latin typeface="Times New Roman" panose="02020603050405020304" pitchFamily="18" charset="0"/>
                <a:ea typeface="Arial" panose="020B0604020202020204" pitchFamily="34" charset="0"/>
              </a:rPr>
              <a:t> </a:t>
            </a:r>
            <a:r>
              <a:rPr lang="en-US" sz="2800" b="1" i="1" dirty="0" err="1">
                <a:latin typeface="Times New Roman" panose="02020603050405020304" pitchFamily="18" charset="0"/>
                <a:ea typeface="Arial" panose="020B0604020202020204" pitchFamily="34" charset="0"/>
              </a:rPr>
              <a:t>trong</a:t>
            </a:r>
            <a:r>
              <a:rPr lang="en-US" sz="2800" b="1" i="1" dirty="0">
                <a:latin typeface="Times New Roman" panose="02020603050405020304" pitchFamily="18" charset="0"/>
                <a:ea typeface="Arial" panose="020B0604020202020204" pitchFamily="34" charset="0"/>
              </a:rPr>
              <a:t> </a:t>
            </a:r>
            <a:r>
              <a:rPr lang="en-US" sz="2800" b="1" i="1" dirty="0" err="1">
                <a:latin typeface="Times New Roman" panose="02020603050405020304" pitchFamily="18" charset="0"/>
                <a:ea typeface="Arial" panose="020B0604020202020204" pitchFamily="34" charset="0"/>
              </a:rPr>
              <a:t>tự</a:t>
            </a:r>
            <a:r>
              <a:rPr lang="en-US" sz="2800" b="1" i="1" dirty="0">
                <a:latin typeface="Times New Roman" panose="02020603050405020304" pitchFamily="18" charset="0"/>
                <a:ea typeface="Arial" panose="020B0604020202020204" pitchFamily="34" charset="0"/>
              </a:rPr>
              <a:t> </a:t>
            </a:r>
            <a:r>
              <a:rPr lang="en-US" sz="2800" b="1" i="1" dirty="0" err="1">
                <a:latin typeface="Times New Roman" panose="02020603050405020304" pitchFamily="18" charset="0"/>
                <a:ea typeface="Arial" panose="020B0604020202020204" pitchFamily="34" charset="0"/>
              </a:rPr>
              <a:t>nhiên</a:t>
            </a:r>
            <a:r>
              <a:rPr lang="en-US" sz="2800" b="1" i="1" dirty="0">
                <a:latin typeface="Times New Roman" panose="02020603050405020304" pitchFamily="18" charset="0"/>
                <a:ea typeface="Arial" panose="020B0604020202020204" pitchFamily="34" charset="0"/>
              </a:rPr>
              <a:t> </a:t>
            </a:r>
            <a:r>
              <a:rPr lang="en-US" sz="2800" b="1" i="1" dirty="0" err="1">
                <a:latin typeface="Times New Roman" panose="02020603050405020304" pitchFamily="18" charset="0"/>
                <a:ea typeface="Arial" panose="020B0604020202020204" pitchFamily="34" charset="0"/>
              </a:rPr>
              <a:t>có</a:t>
            </a:r>
            <a:r>
              <a:rPr lang="en-US" sz="2800" b="1" i="1" dirty="0">
                <a:latin typeface="Times New Roman" panose="02020603050405020304" pitchFamily="18" charset="0"/>
                <a:ea typeface="Arial" panose="020B0604020202020204" pitchFamily="34" charset="0"/>
              </a:rPr>
              <a:t> </a:t>
            </a:r>
            <a:r>
              <a:rPr lang="en-US" sz="2800" b="1" i="1" dirty="0" err="1">
                <a:latin typeface="Times New Roman" panose="02020603050405020304" pitchFamily="18" charset="0"/>
                <a:ea typeface="Arial" panose="020B0604020202020204" pitchFamily="34" charset="0"/>
              </a:rPr>
              <a:t>mấy</a:t>
            </a:r>
            <a:r>
              <a:rPr lang="en-US" sz="2800" b="1" i="1" dirty="0">
                <a:latin typeface="Times New Roman" panose="02020603050405020304" pitchFamily="18" charset="0"/>
                <a:ea typeface="Arial" panose="020B0604020202020204" pitchFamily="34" charset="0"/>
              </a:rPr>
              <a:t> </a:t>
            </a:r>
            <a:r>
              <a:rPr lang="en-US" sz="2800" b="1" i="1" dirty="0" err="1">
                <a:latin typeface="Times New Roman" panose="02020603050405020304" pitchFamily="18" charset="0"/>
                <a:ea typeface="Arial" panose="020B0604020202020204" pitchFamily="34" charset="0"/>
              </a:rPr>
              <a:t>hình</a:t>
            </a:r>
            <a:r>
              <a:rPr lang="en-US" sz="2800" b="1" i="1" dirty="0">
                <a:latin typeface="Times New Roman" panose="02020603050405020304" pitchFamily="18" charset="0"/>
                <a:ea typeface="Arial" panose="020B0604020202020204" pitchFamily="34" charset="0"/>
              </a:rPr>
              <a:t> </a:t>
            </a:r>
            <a:r>
              <a:rPr lang="en-US" sz="2800" b="1" i="1" dirty="0" err="1">
                <a:latin typeface="Times New Roman" panose="02020603050405020304" pitchFamily="18" charset="0"/>
                <a:ea typeface="Arial" panose="020B0604020202020204" pitchFamily="34" charset="0"/>
              </a:rPr>
              <a:t>thức</a:t>
            </a:r>
            <a:r>
              <a:rPr lang="en-US" sz="2800" b="1" i="1" dirty="0">
                <a:latin typeface="Times New Roman" panose="02020603050405020304" pitchFamily="18" charset="0"/>
                <a:ea typeface="Arial" panose="020B0604020202020204" pitchFamily="34" charset="0"/>
              </a:rPr>
              <a:t> </a:t>
            </a:r>
            <a:r>
              <a:rPr lang="en-US" sz="2800" b="1" i="1" dirty="0" err="1">
                <a:latin typeface="Times New Roman" panose="02020603050405020304" pitchFamily="18" charset="0"/>
                <a:ea typeface="Arial" panose="020B0604020202020204" pitchFamily="34" charset="0"/>
              </a:rPr>
              <a:t>sinh</a:t>
            </a:r>
            <a:r>
              <a:rPr lang="en-US" sz="2800" b="1" i="1" dirty="0">
                <a:latin typeface="Times New Roman" panose="02020603050405020304" pitchFamily="18" charset="0"/>
                <a:ea typeface="Arial" panose="020B0604020202020204" pitchFamily="34" charset="0"/>
              </a:rPr>
              <a:t> </a:t>
            </a:r>
            <a:r>
              <a:rPr lang="en-US" sz="2800" b="1" i="1" dirty="0" err="1">
                <a:latin typeface="Times New Roman" panose="02020603050405020304" pitchFamily="18" charset="0"/>
                <a:ea typeface="Arial" panose="020B0604020202020204" pitchFamily="34" charset="0"/>
              </a:rPr>
              <a:t>sản</a:t>
            </a:r>
            <a:r>
              <a:rPr lang="en-US" sz="2800" b="1" i="1" dirty="0">
                <a:latin typeface="Times New Roman" panose="02020603050405020304" pitchFamily="18" charset="0"/>
                <a:ea typeface="Arial" panose="020B0604020202020204" pitchFamily="34" charset="0"/>
              </a:rPr>
              <a:t> </a:t>
            </a:r>
            <a:r>
              <a:rPr lang="en-US" sz="2800" b="1" i="1" dirty="0" err="1">
                <a:latin typeface="Times New Roman" panose="02020603050405020304" pitchFamily="18" charset="0"/>
                <a:ea typeface="Arial" panose="020B0604020202020204" pitchFamily="34" charset="0"/>
              </a:rPr>
              <a:t>đó</a:t>
            </a:r>
            <a:r>
              <a:rPr lang="en-US" sz="2800" b="1" i="1" dirty="0">
                <a:latin typeface="Times New Roman" panose="02020603050405020304" pitchFamily="18" charset="0"/>
                <a:ea typeface="Arial" panose="020B0604020202020204" pitchFamily="34" charset="0"/>
              </a:rPr>
              <a:t> </a:t>
            </a:r>
            <a:r>
              <a:rPr lang="en-US" sz="2800" b="1" i="1" dirty="0" err="1">
                <a:latin typeface="Times New Roman" panose="02020603050405020304" pitchFamily="18" charset="0"/>
                <a:ea typeface="Arial" panose="020B0604020202020204" pitchFamily="34" charset="0"/>
              </a:rPr>
              <a:t>là</a:t>
            </a:r>
            <a:r>
              <a:rPr lang="en-US" sz="2800" b="1" i="1" dirty="0">
                <a:latin typeface="Times New Roman" panose="02020603050405020304" pitchFamily="18" charset="0"/>
                <a:ea typeface="Arial" panose="020B0604020202020204" pitchFamily="34" charset="0"/>
              </a:rPr>
              <a:t> </a:t>
            </a:r>
            <a:r>
              <a:rPr lang="en-US" sz="2800" b="1" i="1" dirty="0" err="1">
                <a:latin typeface="Times New Roman" panose="02020603050405020304" pitchFamily="18" charset="0"/>
                <a:ea typeface="Arial" panose="020B0604020202020204" pitchFamily="34" charset="0"/>
              </a:rPr>
              <a:t>hình</a:t>
            </a:r>
            <a:r>
              <a:rPr lang="en-US" sz="2800" b="1" i="1" dirty="0">
                <a:latin typeface="Times New Roman" panose="02020603050405020304" pitchFamily="18" charset="0"/>
                <a:ea typeface="Arial" panose="020B0604020202020204" pitchFamily="34" charset="0"/>
              </a:rPr>
              <a:t> </a:t>
            </a:r>
            <a:r>
              <a:rPr lang="en-US" sz="2800" b="1" i="1" dirty="0" err="1">
                <a:latin typeface="Times New Roman" panose="02020603050405020304" pitchFamily="18" charset="0"/>
                <a:ea typeface="Arial" panose="020B0604020202020204" pitchFamily="34" charset="0"/>
              </a:rPr>
              <a:t>thức</a:t>
            </a:r>
            <a:r>
              <a:rPr lang="en-US" sz="2800" b="1" i="1" dirty="0">
                <a:latin typeface="Times New Roman" panose="02020603050405020304" pitchFamily="18" charset="0"/>
                <a:ea typeface="Arial" panose="020B0604020202020204" pitchFamily="34" charset="0"/>
              </a:rPr>
              <a:t> </a:t>
            </a:r>
            <a:r>
              <a:rPr lang="en-US" sz="2800" b="1" i="1" dirty="0" err="1">
                <a:latin typeface="Times New Roman" panose="02020603050405020304" pitchFamily="18" charset="0"/>
                <a:ea typeface="Arial" panose="020B0604020202020204" pitchFamily="34" charset="0"/>
              </a:rPr>
              <a:t>sinh</a:t>
            </a:r>
            <a:r>
              <a:rPr lang="en-US" sz="2800" b="1" i="1" dirty="0">
                <a:latin typeface="Times New Roman" panose="02020603050405020304" pitchFamily="18" charset="0"/>
                <a:ea typeface="Arial" panose="020B0604020202020204" pitchFamily="34" charset="0"/>
              </a:rPr>
              <a:t> </a:t>
            </a:r>
            <a:r>
              <a:rPr lang="en-US" sz="2800" b="1" i="1" dirty="0" err="1">
                <a:latin typeface="Times New Roman" panose="02020603050405020304" pitchFamily="18" charset="0"/>
                <a:ea typeface="Arial" panose="020B0604020202020204" pitchFamily="34" charset="0"/>
              </a:rPr>
              <a:t>sản</a:t>
            </a:r>
            <a:r>
              <a:rPr lang="en-US" sz="2800" b="1" i="1" dirty="0">
                <a:latin typeface="Times New Roman" panose="02020603050405020304" pitchFamily="18" charset="0"/>
                <a:ea typeface="Arial" panose="020B0604020202020204" pitchFamily="34" charset="0"/>
              </a:rPr>
              <a:t> </a:t>
            </a:r>
            <a:r>
              <a:rPr lang="en-US" sz="2800" b="1" i="1" dirty="0" err="1">
                <a:latin typeface="Times New Roman" panose="02020603050405020304" pitchFamily="18" charset="0"/>
                <a:ea typeface="Arial" panose="020B0604020202020204" pitchFamily="34" charset="0"/>
              </a:rPr>
              <a:t>nào</a:t>
            </a:r>
            <a:r>
              <a:rPr lang="en-US" b="1" i="1" dirty="0">
                <a:latin typeface="Times New Roman" panose="02020603050405020304" pitchFamily="18" charset="0"/>
                <a:ea typeface="Arial" panose="020B0604020202020204" pitchFamily="34" charset="0"/>
              </a:rPr>
              <a:t>?</a:t>
            </a:r>
            <a:endParaRPr lang="en-US" dirty="0"/>
          </a:p>
        </p:txBody>
      </p:sp>
      <p:sp>
        <p:nvSpPr>
          <p:cNvPr id="6" name="Rectangle 5"/>
          <p:cNvSpPr/>
          <p:nvPr/>
        </p:nvSpPr>
        <p:spPr>
          <a:xfrm>
            <a:off x="265176" y="4416552"/>
            <a:ext cx="10158984" cy="147218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2800" b="1" dirty="0" smtClean="0">
                <a:solidFill>
                  <a:schemeClr val="tx1"/>
                </a:solidFill>
                <a:latin typeface="Times New Roman" panose="02020603050405020304" pitchFamily="18" charset="0"/>
                <a:cs typeface="Times New Roman" panose="02020603050405020304" pitchFamily="18" charset="0"/>
              </a:rPr>
              <a:t>KẾT LUẬN: </a:t>
            </a:r>
            <a:r>
              <a:rPr lang="en-US" sz="2800" b="1" i="1" dirty="0" err="1">
                <a:solidFill>
                  <a:schemeClr val="tx1"/>
                </a:solidFill>
                <a:latin typeface="Times New Roman" panose="02020603050405020304" pitchFamily="18" charset="0"/>
                <a:cs typeface="Times New Roman" panose="02020603050405020304" pitchFamily="18" charset="0"/>
              </a:rPr>
              <a:t>sinh</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sản</a:t>
            </a:r>
            <a:r>
              <a:rPr lang="en-US" sz="2800" b="1" i="1" dirty="0">
                <a:solidFill>
                  <a:schemeClr val="tx1"/>
                </a:solidFill>
                <a:latin typeface="Times New Roman" panose="02020603050405020304" pitchFamily="18" charset="0"/>
                <a:cs typeface="Times New Roman" panose="02020603050405020304" pitchFamily="18" charset="0"/>
              </a:rPr>
              <a:t> ở </a:t>
            </a:r>
            <a:r>
              <a:rPr lang="en-US" sz="2800" b="1" i="1" dirty="0" err="1">
                <a:solidFill>
                  <a:schemeClr val="tx1"/>
                </a:solidFill>
                <a:latin typeface="Times New Roman" panose="02020603050405020304" pitchFamily="18" charset="0"/>
                <a:cs typeface="Times New Roman" panose="02020603050405020304" pitchFamily="18" charset="0"/>
              </a:rPr>
              <a:t>sinh</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vật</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là</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quá</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trình</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tạo</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ra</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những</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cá</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thể</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mới</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đảm</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bảo</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sự</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phát</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triển</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liên</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tục</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của</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loài</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có</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hai</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hình</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thức</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sinh</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sản</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đó</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là</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sinh</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sản</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vô</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tính</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và</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hữu</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752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86784" y="134732"/>
            <a:ext cx="4114800" cy="74980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cs typeface="Times New Roman" panose="02020603050405020304" pitchFamily="18" charset="0"/>
              </a:rPr>
              <a:t>II. SINH SẢN VÔ TÍNH Ở SINH VẬT</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786384" y="1371600"/>
            <a:ext cx="8403336" cy="1077218"/>
          </a:xfrm>
          <a:prstGeom prst="rect">
            <a:avLst/>
          </a:prstGeom>
          <a:noFill/>
        </p:spPr>
        <p:txBody>
          <a:bodyPr wrap="square" rtlCol="0">
            <a:spAutoFit/>
          </a:bodyPr>
          <a:lstStyle/>
          <a:p>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em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hãy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nhận</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xét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trùng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hoàn</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phiếu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endParaRPr lang="en-US" sz="3200" dirty="0">
              <a:latin typeface="Times New Roman" panose="02020603050405020304" pitchFamily="18"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316099051"/>
              </p:ext>
            </p:extLst>
          </p:nvPr>
        </p:nvGraphicFramePr>
        <p:xfrm>
          <a:off x="2593200" y="2607012"/>
          <a:ext cx="7548663" cy="3677048"/>
        </p:xfrm>
        <a:graphic>
          <a:graphicData uri="http://schemas.openxmlformats.org/drawingml/2006/table">
            <a:tbl>
              <a:tblPr firstRow="1" firstCol="1" bandRow="1">
                <a:tableStyleId>{E8B1032C-EA38-4F05-BA0D-38AFFFC7BED3}</a:tableStyleId>
              </a:tblPr>
              <a:tblGrid>
                <a:gridCol w="3865966">
                  <a:extLst>
                    <a:ext uri="{9D8B030D-6E8A-4147-A177-3AD203B41FA5}">
                      <a16:colId xmlns:a16="http://schemas.microsoft.com/office/drawing/2014/main" val="3379469831"/>
                    </a:ext>
                  </a:extLst>
                </a:gridCol>
                <a:gridCol w="3682697">
                  <a:extLst>
                    <a:ext uri="{9D8B030D-6E8A-4147-A177-3AD203B41FA5}">
                      <a16:colId xmlns:a16="http://schemas.microsoft.com/office/drawing/2014/main" val="2304172623"/>
                    </a:ext>
                  </a:extLst>
                </a:gridCol>
              </a:tblGrid>
              <a:tr h="809871">
                <a:tc>
                  <a:txBody>
                    <a:bodyPr/>
                    <a:lstStyle/>
                    <a:p>
                      <a:pPr indent="254000">
                        <a:lnSpc>
                          <a:spcPct val="130000"/>
                        </a:lnSpc>
                        <a:spcAft>
                          <a:spcPts val="0"/>
                        </a:spcAft>
                        <a:tabLst>
                          <a:tab pos="517525" algn="l"/>
                        </a:tabLst>
                      </a:pPr>
                      <a:r>
                        <a:rPr lang="en-US" sz="2400" dirty="0" err="1">
                          <a:effectLst/>
                          <a:latin typeface="Times New Roman" panose="02020603050405020304" pitchFamily="18" charset="0"/>
                          <a:cs typeface="Times New Roman" panose="02020603050405020304" pitchFamily="18" charset="0"/>
                        </a:rPr>
                        <a:t>Số</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cá</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thể</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tham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sinh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sản</a:t>
                      </a:r>
                      <a:endParaRPr lang="en-US" sz="2400"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tc>
                <a:tc>
                  <a:txBody>
                    <a:bodyPr/>
                    <a:lstStyle/>
                    <a:p>
                      <a:pPr indent="254000" algn="l">
                        <a:lnSpc>
                          <a:spcPct val="130000"/>
                        </a:lnSpc>
                        <a:spcAft>
                          <a:spcPts val="0"/>
                        </a:spcAft>
                        <a:tabLst>
                          <a:tab pos="517525" algn="l"/>
                        </a:tabLst>
                      </a:pPr>
                      <a:r>
                        <a:rPr lang="vi-VN" sz="2400" b="0" kern="1200" dirty="0" smtClean="0">
                          <a:solidFill>
                            <a:schemeClr val="tx1"/>
                          </a:solidFill>
                          <a:effectLst/>
                          <a:latin typeface="Times New Roman" panose="02020603050405020304" pitchFamily="18" charset="0"/>
                          <a:ea typeface="+mn-ea"/>
                          <a:cs typeface="Times New Roman" panose="02020603050405020304" pitchFamily="18" charset="0"/>
                        </a:rPr>
                        <a:t>Chỉ có một cá thể tham gia sinh sản (bố hoặc mẹ).</a:t>
                      </a:r>
                      <a:endParaRPr lang="en-US" sz="2400" b="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50807495"/>
                  </a:ext>
                </a:extLst>
              </a:tr>
              <a:tr h="1822530">
                <a:tc>
                  <a:txBody>
                    <a:bodyPr/>
                    <a:lstStyle/>
                    <a:p>
                      <a:pPr indent="254000">
                        <a:lnSpc>
                          <a:spcPct val="130000"/>
                        </a:lnSpc>
                        <a:spcAft>
                          <a:spcPts val="0"/>
                        </a:spcAft>
                        <a:tabLst>
                          <a:tab pos="517525" algn="l"/>
                        </a:tabLst>
                      </a:pPr>
                      <a:r>
                        <a:rPr lang="en-US" sz="2400">
                          <a:effectLst/>
                          <a:latin typeface="Times New Roman" panose="02020603050405020304" pitchFamily="18" charset="0"/>
                          <a:cs typeface="Times New Roman" panose="02020603050405020304" pitchFamily="18" charset="0"/>
                        </a:rPr>
                        <a:t>Số cá thể con sau sinh sản</a:t>
                      </a:r>
                      <a:endParaRPr lang="en-US" sz="240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tc>
                <a:tc>
                  <a:txBody>
                    <a:bodyPr/>
                    <a:lstStyle/>
                    <a:p>
                      <a:pPr indent="254000" algn="l">
                        <a:lnSpc>
                          <a:spcPct val="130000"/>
                        </a:lnSpc>
                        <a:spcAft>
                          <a:spcPts val="0"/>
                        </a:spcAft>
                        <a:tabLst>
                          <a:tab pos="517525" algn="l"/>
                        </a:tabLst>
                      </a:pPr>
                      <a:r>
                        <a:rPr lang="vi-VN" sz="2400" b="0" dirty="0">
                          <a:effectLst/>
                          <a:latin typeface="Times New Roman" panose="02020603050405020304" pitchFamily="18" charset="0"/>
                          <a:cs typeface="Times New Roman" panose="02020603050405020304" pitchFamily="18" charset="0"/>
                        </a:rPr>
                        <a:t> </a:t>
                      </a:r>
                      <a:r>
                        <a:rPr lang="vi-VN" sz="2400" b="0" kern="1200" dirty="0" smtClean="0">
                          <a:solidFill>
                            <a:schemeClr val="tx1"/>
                          </a:solidFill>
                          <a:effectLst/>
                          <a:latin typeface="Times New Roman" panose="02020603050405020304" pitchFamily="18" charset="0"/>
                          <a:ea typeface="+mn-ea"/>
                          <a:cs typeface="Times New Roman" panose="02020603050405020304" pitchFamily="18" charset="0"/>
                        </a:rPr>
                        <a:t>Sau một lấn sinh sản có thể có ít nhẩt hai cá thể được tạo thành.</a:t>
                      </a:r>
                      <a:endParaRPr lang="en-US" sz="2400" b="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0194858"/>
                  </a:ext>
                </a:extLst>
              </a:tr>
              <a:tr h="937652">
                <a:tc>
                  <a:txBody>
                    <a:bodyPr/>
                    <a:lstStyle/>
                    <a:p>
                      <a:pPr indent="254000">
                        <a:lnSpc>
                          <a:spcPct val="130000"/>
                        </a:lnSpc>
                        <a:spcAft>
                          <a:spcPts val="0"/>
                        </a:spcAft>
                        <a:tabLst>
                          <a:tab pos="517525" algn="l"/>
                        </a:tabLst>
                      </a:pPr>
                      <a:r>
                        <a:rPr lang="en-US" sz="2400" dirty="0" err="1">
                          <a:effectLst/>
                          <a:latin typeface="Times New Roman" panose="02020603050405020304" pitchFamily="18" charset="0"/>
                          <a:cs typeface="Times New Roman" panose="02020603050405020304" pitchFamily="18" charset="0"/>
                        </a:rPr>
                        <a:t>Đặc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điểm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cá</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thể</a:t>
                      </a:r>
                      <a:r>
                        <a:rPr lang="en-US" sz="2400" dirty="0">
                          <a:effectLst/>
                          <a:latin typeface="Times New Roman" panose="02020603050405020304" pitchFamily="18" charset="0"/>
                          <a:cs typeface="Times New Roman" panose="02020603050405020304" pitchFamily="18" charset="0"/>
                        </a:rPr>
                        <a:t> con</a:t>
                      </a:r>
                      <a:endParaRPr lang="en-US" sz="2400"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tc>
                <a:tc>
                  <a:txBody>
                    <a:bodyPr/>
                    <a:lstStyle/>
                    <a:p>
                      <a:pPr indent="254000" algn="l">
                        <a:lnSpc>
                          <a:spcPct val="130000"/>
                        </a:lnSpc>
                        <a:spcAft>
                          <a:spcPts val="0"/>
                        </a:spcAft>
                        <a:tabLst>
                          <a:tab pos="517525" algn="l"/>
                        </a:tabLst>
                      </a:pPr>
                      <a:r>
                        <a:rPr lang="vi-VN" sz="2400" b="0" kern="1200" dirty="0" smtClean="0">
                          <a:solidFill>
                            <a:schemeClr val="tx1"/>
                          </a:solidFill>
                          <a:effectLst/>
                          <a:latin typeface="Times New Roman" panose="02020603050405020304" pitchFamily="18" charset="0"/>
                          <a:ea typeface="+mn-ea"/>
                          <a:cs typeface="Times New Roman" panose="02020603050405020304" pitchFamily="18" charset="0"/>
                        </a:rPr>
                        <a:t>Con sinh ra gióng nhau và gióng mẹ.</a:t>
                      </a:r>
                      <a:endParaRPr lang="en-US" sz="2400" b="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52688879"/>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533122301"/>
              </p:ext>
            </p:extLst>
          </p:nvPr>
        </p:nvGraphicFramePr>
        <p:xfrm>
          <a:off x="2776469" y="2607012"/>
          <a:ext cx="7365394" cy="4060031"/>
        </p:xfrm>
        <a:graphic>
          <a:graphicData uri="http://schemas.openxmlformats.org/drawingml/2006/table">
            <a:tbl>
              <a:tblPr firstRow="1" firstCol="1" bandRow="1">
                <a:tableStyleId>{E8B1032C-EA38-4F05-BA0D-38AFFFC7BED3}</a:tableStyleId>
              </a:tblPr>
              <a:tblGrid>
                <a:gridCol w="3682697">
                  <a:extLst>
                    <a:ext uri="{9D8B030D-6E8A-4147-A177-3AD203B41FA5}">
                      <a16:colId xmlns:a16="http://schemas.microsoft.com/office/drawing/2014/main" val="3379469831"/>
                    </a:ext>
                  </a:extLst>
                </a:gridCol>
                <a:gridCol w="3682697">
                  <a:extLst>
                    <a:ext uri="{9D8B030D-6E8A-4147-A177-3AD203B41FA5}">
                      <a16:colId xmlns:a16="http://schemas.microsoft.com/office/drawing/2014/main" val="2304172623"/>
                    </a:ext>
                  </a:extLst>
                </a:gridCol>
              </a:tblGrid>
              <a:tr h="1299849">
                <a:tc>
                  <a:txBody>
                    <a:bodyPr/>
                    <a:lstStyle/>
                    <a:p>
                      <a:pPr indent="254000">
                        <a:lnSpc>
                          <a:spcPct val="130000"/>
                        </a:lnSpc>
                        <a:spcAft>
                          <a:spcPts val="0"/>
                        </a:spcAft>
                        <a:tabLst>
                          <a:tab pos="517525" algn="l"/>
                        </a:tabLst>
                      </a:pPr>
                      <a:r>
                        <a:rPr lang="en-US" sz="2400" dirty="0" err="1">
                          <a:effectLst/>
                          <a:latin typeface="Times New Roman" panose="02020603050405020304" pitchFamily="18" charset="0"/>
                          <a:cs typeface="Times New Roman" panose="02020603050405020304" pitchFamily="18" charset="0"/>
                        </a:rPr>
                        <a:t>Số</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cá</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thể</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tham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sinh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sản</a:t>
                      </a:r>
                      <a:endParaRPr lang="en-US" sz="2400"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tc>
                <a:tc>
                  <a:txBody>
                    <a:bodyPr/>
                    <a:lstStyle/>
                    <a:p>
                      <a:pPr indent="254000" algn="l">
                        <a:lnSpc>
                          <a:spcPct val="130000"/>
                        </a:lnSpc>
                        <a:spcAft>
                          <a:spcPts val="0"/>
                        </a:spcAft>
                        <a:tabLst>
                          <a:tab pos="517525" algn="l"/>
                        </a:tabLst>
                      </a:pPr>
                      <a:endParaRPr lang="en-US" sz="2400" b="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50807495"/>
                  </a:ext>
                </a:extLst>
              </a:tr>
              <a:tr h="1822530">
                <a:tc>
                  <a:txBody>
                    <a:bodyPr/>
                    <a:lstStyle/>
                    <a:p>
                      <a:pPr indent="254000">
                        <a:lnSpc>
                          <a:spcPct val="130000"/>
                        </a:lnSpc>
                        <a:spcAft>
                          <a:spcPts val="0"/>
                        </a:spcAft>
                        <a:tabLst>
                          <a:tab pos="517525" algn="l"/>
                        </a:tabLst>
                      </a:pPr>
                      <a:r>
                        <a:rPr lang="en-US" sz="2400">
                          <a:effectLst/>
                          <a:latin typeface="Times New Roman" panose="02020603050405020304" pitchFamily="18" charset="0"/>
                          <a:cs typeface="Times New Roman" panose="02020603050405020304" pitchFamily="18" charset="0"/>
                        </a:rPr>
                        <a:t>Số cá thể con sau sinh sản</a:t>
                      </a:r>
                      <a:endParaRPr lang="en-US" sz="240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tc>
                <a:tc>
                  <a:txBody>
                    <a:bodyPr/>
                    <a:lstStyle/>
                    <a:p>
                      <a:pPr indent="254000" algn="l">
                        <a:lnSpc>
                          <a:spcPct val="130000"/>
                        </a:lnSpc>
                        <a:spcAft>
                          <a:spcPts val="0"/>
                        </a:spcAft>
                        <a:tabLst>
                          <a:tab pos="517525" algn="l"/>
                        </a:tabLst>
                      </a:pPr>
                      <a:r>
                        <a:rPr lang="vi-VN" sz="2400" b="0" dirty="0">
                          <a:effectLst/>
                          <a:latin typeface="Times New Roman" panose="02020603050405020304" pitchFamily="18" charset="0"/>
                          <a:cs typeface="Times New Roman" panose="02020603050405020304" pitchFamily="18" charset="0"/>
                        </a:rPr>
                        <a:t> </a:t>
                      </a:r>
                      <a:r>
                        <a:rPr lang="vi-VN" sz="2400" b="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lang="en-US" sz="2400" b="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0194858"/>
                  </a:ext>
                </a:extLst>
              </a:tr>
              <a:tr h="937652">
                <a:tc>
                  <a:txBody>
                    <a:bodyPr/>
                    <a:lstStyle/>
                    <a:p>
                      <a:pPr indent="254000">
                        <a:lnSpc>
                          <a:spcPct val="130000"/>
                        </a:lnSpc>
                        <a:spcAft>
                          <a:spcPts val="0"/>
                        </a:spcAft>
                        <a:tabLst>
                          <a:tab pos="517525" algn="l"/>
                        </a:tabLst>
                      </a:pPr>
                      <a:r>
                        <a:rPr lang="en-US" sz="2400" dirty="0" err="1">
                          <a:effectLst/>
                          <a:latin typeface="Times New Roman" panose="02020603050405020304" pitchFamily="18" charset="0"/>
                          <a:cs typeface="Times New Roman" panose="02020603050405020304" pitchFamily="18" charset="0"/>
                        </a:rPr>
                        <a:t>Đặc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điểm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cá</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thể</a:t>
                      </a:r>
                      <a:r>
                        <a:rPr lang="en-US" sz="2400" dirty="0">
                          <a:effectLst/>
                          <a:latin typeface="Times New Roman" panose="02020603050405020304" pitchFamily="18" charset="0"/>
                          <a:cs typeface="Times New Roman" panose="02020603050405020304" pitchFamily="18" charset="0"/>
                        </a:rPr>
                        <a:t> con</a:t>
                      </a:r>
                      <a:endParaRPr lang="en-US" sz="2400"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tc>
                <a:tc>
                  <a:txBody>
                    <a:bodyPr/>
                    <a:lstStyle/>
                    <a:p>
                      <a:pPr indent="254000" algn="l">
                        <a:lnSpc>
                          <a:spcPct val="130000"/>
                        </a:lnSpc>
                        <a:spcAft>
                          <a:spcPts val="0"/>
                        </a:spcAft>
                        <a:tabLst>
                          <a:tab pos="517525" algn="l"/>
                        </a:tabLst>
                      </a:pPr>
                      <a:r>
                        <a:rPr lang="vi-VN" sz="2400" b="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lang="en-US" sz="2400" b="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52688879"/>
                  </a:ext>
                </a:extLst>
              </a:tr>
            </a:tbl>
          </a:graphicData>
        </a:graphic>
      </p:graphicFrame>
    </p:spTree>
    <p:extLst>
      <p:ext uri="{BB962C8B-B14F-4D97-AF65-F5344CB8AC3E}">
        <p14:creationId xmlns:p14="http://schemas.microsoft.com/office/powerpoint/2010/main" val="133909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par>
                          <p:cTn id="20" fill="hold">
                            <p:stCondLst>
                              <p:cond delay="500"/>
                            </p:stCondLst>
                            <p:childTnLst>
                              <p:par>
                                <p:cTn id="21" presetID="10" presetClass="exit" presetSubtype="0" fill="hold" nodeType="afterEffect">
                                  <p:stCondLst>
                                    <p:cond delay="0"/>
                                  </p:stCondLst>
                                  <p:childTnLst>
                                    <p:animEffect transition="out" filter="fade">
                                      <p:cBhvr>
                                        <p:cTn id="22" dur="10"/>
                                        <p:tgtEl>
                                          <p:spTgt spid="8"/>
                                        </p:tgtEl>
                                      </p:cBhvr>
                                    </p:animEffect>
                                    <p:set>
                                      <p:cBhvr>
                                        <p:cTn id="23" dur="1" fill="hold">
                                          <p:stCondLst>
                                            <p:cond delay="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86784" y="134732"/>
            <a:ext cx="4114800" cy="74980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cs typeface="Times New Roman" panose="02020603050405020304" pitchFamily="18" charset="0"/>
              </a:rPr>
              <a:t>II. SINH SẢN VÔ TÍNH Ở SINH VẬT</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265176" y="1371600"/>
            <a:ext cx="9518904" cy="1545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 ở </a:t>
            </a:r>
            <a:r>
              <a:rPr lang="en-US" sz="2800" b="1" dirty="0" err="1">
                <a:solidFill>
                  <a:srgbClr val="FF0000"/>
                </a:solidFill>
                <a:latin typeface="Times New Roman" panose="02020603050405020304" pitchFamily="18" charset="0"/>
                <a:cs typeface="Times New Roman" panose="02020603050405020304" pitchFamily="18" charset="0"/>
              </a:rPr>
              <a:t>trùng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biến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hình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quá</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trình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sinh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sản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có</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sự</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hợp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giữa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giao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đực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giao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Vì</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sao</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7" name="Right Arrow 6"/>
          <p:cNvSpPr/>
          <p:nvPr/>
        </p:nvSpPr>
        <p:spPr>
          <a:xfrm>
            <a:off x="384048" y="4192845"/>
            <a:ext cx="832104" cy="10241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11808" y="4192845"/>
            <a:ext cx="6699504" cy="1200329"/>
          </a:xfrm>
          <a:prstGeom prst="rect">
            <a:avLst/>
          </a:prstGeom>
        </p:spPr>
        <p:txBody>
          <a:bodyPr wrap="square">
            <a:spAutoFit/>
          </a:bodyPr>
          <a:lstStyle/>
          <a:p>
            <a:r>
              <a:rPr lang="en-US" dirty="0" smtClean="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Sinh</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sản</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của</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trùng</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biến</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hình</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không</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có</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sự</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kết</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hợp</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của</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giao</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tử</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đực</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và</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giao</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tử</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cái</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chỉ</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từ</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cơ</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thể</a:t>
            </a:r>
            <a:r>
              <a:rPr lang="en-US" sz="2400" dirty="0">
                <a:latin typeface="Times New Roman" panose="02020603050405020304" pitchFamily="18" charset="0"/>
                <a:ea typeface="Arial" panose="020B0604020202020204" pitchFamily="34" charset="0"/>
              </a:rPr>
              <a:t> ban </a:t>
            </a:r>
            <a:r>
              <a:rPr lang="en-US" sz="2400" dirty="0" err="1">
                <a:latin typeface="Times New Roman" panose="02020603050405020304" pitchFamily="18" charset="0"/>
                <a:ea typeface="Arial" panose="020B0604020202020204" pitchFamily="34" charset="0"/>
              </a:rPr>
              <a:t>đầu</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phân</a:t>
            </a:r>
            <a:r>
              <a:rPr lang="en-US" sz="2400" dirty="0">
                <a:latin typeface="Times New Roman" panose="02020603050405020304" pitchFamily="18" charset="0"/>
                <a:ea typeface="Arial" panose="020B0604020202020204" pitchFamily="34" charset="0"/>
              </a:rPr>
              <a:t> chia </a:t>
            </a:r>
            <a:r>
              <a:rPr lang="en-US" sz="2400" dirty="0" err="1">
                <a:latin typeface="Times New Roman" panose="02020603050405020304" pitchFamily="18" charset="0"/>
                <a:ea typeface="Arial" panose="020B0604020202020204" pitchFamily="34" charset="0"/>
              </a:rPr>
              <a:t>cho</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hai</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cơ</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thể</a:t>
            </a:r>
            <a:r>
              <a:rPr lang="en-US" sz="2400" dirty="0">
                <a:latin typeface="Times New Roman" panose="02020603050405020304" pitchFamily="18" charset="0"/>
                <a:ea typeface="Arial" panose="020B0604020202020204" pitchFamily="34" charset="0"/>
              </a:rPr>
              <a:t> con</a:t>
            </a:r>
            <a:endParaRPr lang="en-US" sz="2400" dirty="0"/>
          </a:p>
        </p:txBody>
      </p:sp>
    </p:spTree>
    <p:extLst>
      <p:ext uri="{BB962C8B-B14F-4D97-AF65-F5344CB8AC3E}">
        <p14:creationId xmlns:p14="http://schemas.microsoft.com/office/powerpoint/2010/main" val="304129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86784" y="134732"/>
            <a:ext cx="4114800" cy="74980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cs typeface="Times New Roman" panose="02020603050405020304" pitchFamily="18" charset="0"/>
              </a:rPr>
              <a:t>II. SINH SẢN VÔ TÍNH Ở SINH VẬT</a:t>
            </a:r>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4140" y="1141333"/>
            <a:ext cx="3238952" cy="288647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1012" y="1222822"/>
            <a:ext cx="3848556" cy="2723499"/>
          </a:xfrm>
          <a:prstGeom prst="rect">
            <a:avLst/>
          </a:prstGeom>
        </p:spPr>
      </p:pic>
      <p:sp>
        <p:nvSpPr>
          <p:cNvPr id="7" name="Rectangle 6"/>
          <p:cNvSpPr/>
          <p:nvPr/>
        </p:nvSpPr>
        <p:spPr>
          <a:xfrm>
            <a:off x="2532393" y="4284603"/>
            <a:ext cx="7224750" cy="954107"/>
          </a:xfrm>
          <a:prstGeom prst="rect">
            <a:avLst/>
          </a:prstGeom>
        </p:spPr>
        <p:txBody>
          <a:bodyPr wrap="square">
            <a:spAutoFit/>
          </a:bodyPr>
          <a:lstStyle/>
          <a:p>
            <a:r>
              <a:rPr lang="en-US" sz="2800" dirty="0" err="1">
                <a:latin typeface="Times New Roman" panose="02020603050405020304" pitchFamily="18" charset="0"/>
                <a:ea typeface="Arial" panose="020B0604020202020204" pitchFamily="34" charset="0"/>
              </a:rPr>
              <a:t>hãy</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cho</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biết</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sinh</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sản</a:t>
            </a:r>
            <a:r>
              <a:rPr lang="en-US" sz="2800" dirty="0">
                <a:latin typeface="Times New Roman" panose="02020603050405020304" pitchFamily="18" charset="0"/>
                <a:ea typeface="Arial" panose="020B0604020202020204" pitchFamily="34" charset="0"/>
              </a:rPr>
              <a:t> ở </a:t>
            </a:r>
            <a:r>
              <a:rPr lang="en-US" sz="2800" dirty="0" err="1">
                <a:latin typeface="Times New Roman" panose="02020603050405020304" pitchFamily="18" charset="0"/>
                <a:ea typeface="Arial" panose="020B0604020202020204" pitchFamily="34" charset="0"/>
              </a:rPr>
              <a:t>cây</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dây</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nhện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có</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điểm</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gì</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khác</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với</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sinh</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sản</a:t>
            </a:r>
            <a:r>
              <a:rPr lang="en-US" sz="2800" dirty="0">
                <a:latin typeface="Times New Roman" panose="02020603050405020304" pitchFamily="18" charset="0"/>
                <a:ea typeface="Arial" panose="020B0604020202020204" pitchFamily="34" charset="0"/>
              </a:rPr>
              <a:t> ở </a:t>
            </a:r>
            <a:r>
              <a:rPr lang="en-US" sz="2800" dirty="0" err="1">
                <a:latin typeface="Times New Roman" panose="02020603050405020304" pitchFamily="18" charset="0"/>
                <a:ea typeface="Arial" panose="020B0604020202020204" pitchFamily="34" charset="0"/>
              </a:rPr>
              <a:t>trùng</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biến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hình</a:t>
            </a:r>
            <a:endParaRPr lang="en-US" sz="2800" dirty="0"/>
          </a:p>
        </p:txBody>
      </p:sp>
      <p:sp>
        <p:nvSpPr>
          <p:cNvPr id="8" name="Rectangle 7"/>
          <p:cNvSpPr/>
          <p:nvPr/>
        </p:nvSpPr>
        <p:spPr>
          <a:xfrm>
            <a:off x="1908048" y="5495502"/>
            <a:ext cx="8272272" cy="830997"/>
          </a:xfrm>
          <a:prstGeom prst="rect">
            <a:avLst/>
          </a:prstGeom>
        </p:spPr>
        <p:txBody>
          <a:bodyPr wrap="square">
            <a:spAutoFit/>
          </a:bodyPr>
          <a:lstStyle/>
          <a:p>
            <a:r>
              <a:rPr lang="en-US" sz="2400" dirty="0" err="1">
                <a:latin typeface="Times New Roman" panose="02020603050405020304" pitchFamily="18" charset="0"/>
                <a:ea typeface="Arial" panose="020B0604020202020204" pitchFamily="34" charset="0"/>
              </a:rPr>
              <a:t>Cây</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dây</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nhện</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tạo</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ra</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một</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số</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nhánh</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mới</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từ</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cây</a:t>
            </a:r>
            <a:r>
              <a:rPr lang="en-US" sz="2400" dirty="0">
                <a:latin typeface="Times New Roman" panose="02020603050405020304" pitchFamily="18" charset="0"/>
                <a:ea typeface="Arial" panose="020B0604020202020204" pitchFamily="34" charset="0"/>
              </a:rPr>
              <a:t> ban </a:t>
            </a:r>
            <a:r>
              <a:rPr lang="en-US" sz="2400" dirty="0" err="1">
                <a:latin typeface="Times New Roman" panose="02020603050405020304" pitchFamily="18" charset="0"/>
                <a:ea typeface="Arial" panose="020B0604020202020204" pitchFamily="34" charset="0"/>
              </a:rPr>
              <a:t>đầu</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mỗi</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nhánh</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mới</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có</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thể</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trổng</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độc</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lập</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số</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lượng</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nhánh</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tạo</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thành</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không</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cố</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định</a:t>
            </a:r>
            <a:endParaRPr lang="en-US" sz="2400" dirty="0"/>
          </a:p>
        </p:txBody>
      </p:sp>
      <p:sp>
        <p:nvSpPr>
          <p:cNvPr id="9" name="Right Arrow 8"/>
          <p:cNvSpPr/>
          <p:nvPr/>
        </p:nvSpPr>
        <p:spPr>
          <a:xfrm>
            <a:off x="740664" y="5604275"/>
            <a:ext cx="791492" cy="613450"/>
          </a:xfrm>
          <a:prstGeom prst="rightArrow">
            <a:avLst>
              <a:gd name="adj1" fmla="val 50000"/>
              <a:gd name="adj2" fmla="val 521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827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86784" y="134732"/>
            <a:ext cx="4114800" cy="74980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cs typeface="Times New Roman" panose="02020603050405020304" pitchFamily="18" charset="0"/>
              </a:rPr>
              <a:t>II. SINH SẢN VÔ TÍNH Ở SINH VẬT</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432816" y="1423339"/>
            <a:ext cx="8317992" cy="830997"/>
          </a:xfrm>
          <a:prstGeom prst="rect">
            <a:avLst/>
          </a:prstGeom>
        </p:spPr>
        <p:txBody>
          <a:bodyPr wrap="square">
            <a:spAutoFit/>
          </a:bodyPr>
          <a:lstStyle/>
          <a:p>
            <a:r>
              <a:rPr lang="en-US" sz="2400" b="1" dirty="0" err="1">
                <a:solidFill>
                  <a:srgbClr val="000000"/>
                </a:solidFill>
                <a:latin typeface="Times New Roman" panose="02020603050405020304" pitchFamily="18" charset="0"/>
                <a:ea typeface="Arial" panose="020B0604020202020204" pitchFamily="34" charset="0"/>
              </a:rPr>
              <a:t>quan</a:t>
            </a:r>
            <a:r>
              <a:rPr lang="en-US" sz="2400" b="1" dirty="0">
                <a:solidFill>
                  <a:srgbClr val="000000"/>
                </a:solidFill>
                <a:latin typeface="Times New Roman" panose="02020603050405020304" pitchFamily="18" charset="0"/>
                <a:ea typeface="Arial" panose="020B0604020202020204" pitchFamily="34" charset="0"/>
              </a:rPr>
              <a:t> </a:t>
            </a:r>
            <a:r>
              <a:rPr lang="en-US" sz="2400" b="1" dirty="0" err="1">
                <a:solidFill>
                  <a:srgbClr val="000000"/>
                </a:solidFill>
                <a:latin typeface="Times New Roman" panose="02020603050405020304" pitchFamily="18" charset="0"/>
                <a:ea typeface="Arial" panose="020B0604020202020204" pitchFamily="34" charset="0"/>
              </a:rPr>
              <a:t>sát</a:t>
            </a:r>
            <a:r>
              <a:rPr lang="en-US" sz="2400" b="1" dirty="0">
                <a:solidFill>
                  <a:srgbClr val="000000"/>
                </a:solidFill>
                <a:latin typeface="Times New Roman" panose="02020603050405020304" pitchFamily="18" charset="0"/>
                <a:ea typeface="Arial" panose="020B0604020202020204" pitchFamily="34" charset="0"/>
              </a:rPr>
              <a:t> </a:t>
            </a:r>
            <a:r>
              <a:rPr lang="en-US" sz="2400" b="1" dirty="0" err="1">
                <a:solidFill>
                  <a:srgbClr val="000000"/>
                </a:solidFill>
                <a:latin typeface="Times New Roman" panose="02020603050405020304" pitchFamily="18" charset="0"/>
                <a:ea typeface="Arial" panose="020B0604020202020204" pitchFamily="34" charset="0"/>
              </a:rPr>
              <a:t>Hình</a:t>
            </a:r>
            <a:r>
              <a:rPr lang="en-US" sz="2400" b="1" dirty="0">
                <a:solidFill>
                  <a:srgbClr val="000000"/>
                </a:solidFill>
                <a:latin typeface="Times New Roman" panose="02020603050405020304" pitchFamily="18" charset="0"/>
                <a:ea typeface="Arial" panose="020B0604020202020204" pitchFamily="34" charset="0"/>
              </a:rPr>
              <a:t> 37.2 </a:t>
            </a:r>
            <a:r>
              <a:rPr lang="en-US" sz="2400" b="1" dirty="0" err="1">
                <a:solidFill>
                  <a:srgbClr val="000000"/>
                </a:solidFill>
                <a:latin typeface="Times New Roman" panose="02020603050405020304" pitchFamily="18" charset="0"/>
                <a:ea typeface="Arial" panose="020B0604020202020204" pitchFamily="34" charset="0"/>
              </a:rPr>
              <a:t>và</a:t>
            </a:r>
            <a:r>
              <a:rPr lang="en-US" sz="2400" b="1" dirty="0">
                <a:solidFill>
                  <a:srgbClr val="000000"/>
                </a:solidFill>
                <a:latin typeface="Times New Roman" panose="02020603050405020304" pitchFamily="18" charset="0"/>
                <a:ea typeface="Arial" panose="020B0604020202020204" pitchFamily="34" charset="0"/>
              </a:rPr>
              <a:t> 37.5, </a:t>
            </a:r>
            <a:r>
              <a:rPr lang="en-US" sz="2400" b="1" dirty="0" err="1">
                <a:solidFill>
                  <a:srgbClr val="000000"/>
                </a:solidFill>
                <a:latin typeface="Times New Roman" panose="02020603050405020304" pitchFamily="18" charset="0"/>
                <a:ea typeface="Arial" panose="020B0604020202020204" pitchFamily="34" charset="0"/>
              </a:rPr>
              <a:t>hãy</a:t>
            </a:r>
            <a:r>
              <a:rPr lang="en-US" sz="2400" b="1" dirty="0">
                <a:solidFill>
                  <a:srgbClr val="000000"/>
                </a:solidFill>
                <a:latin typeface="Times New Roman" panose="02020603050405020304" pitchFamily="18" charset="0"/>
                <a:ea typeface="Arial" panose="020B0604020202020204" pitchFamily="34" charset="0"/>
              </a:rPr>
              <a:t> </a:t>
            </a:r>
            <a:r>
              <a:rPr lang="en-US" sz="2400" b="1" dirty="0" err="1">
                <a:solidFill>
                  <a:srgbClr val="000000"/>
                </a:solidFill>
                <a:latin typeface="Times New Roman" panose="02020603050405020304" pitchFamily="18" charset="0"/>
                <a:ea typeface="Arial" panose="020B0604020202020204" pitchFamily="34" charset="0"/>
              </a:rPr>
              <a:t>hoàn</a:t>
            </a:r>
            <a:r>
              <a:rPr lang="en-US" sz="2400" b="1" dirty="0">
                <a:solidFill>
                  <a:srgbClr val="000000"/>
                </a:solidFill>
                <a:latin typeface="Times New Roman" panose="02020603050405020304" pitchFamily="18" charset="0"/>
                <a:ea typeface="Arial" panose="020B0604020202020204" pitchFamily="34" charset="0"/>
              </a:rPr>
              <a:t> </a:t>
            </a:r>
            <a:r>
              <a:rPr lang="en-US" sz="2400" b="1" dirty="0" err="1">
                <a:solidFill>
                  <a:srgbClr val="000000"/>
                </a:solidFill>
                <a:latin typeface="Times New Roman" panose="02020603050405020304" pitchFamily="18" charset="0"/>
                <a:ea typeface="Arial" panose="020B0604020202020204" pitchFamily="34" charset="0"/>
              </a:rPr>
              <a:t>thành</a:t>
            </a:r>
            <a:r>
              <a:rPr lang="en-US" sz="2400" b="1" dirty="0">
                <a:solidFill>
                  <a:srgbClr val="000000"/>
                </a:solidFill>
                <a:latin typeface="Times New Roman" panose="02020603050405020304" pitchFamily="18" charset="0"/>
                <a:ea typeface="Arial" panose="020B0604020202020204" pitchFamily="34" charset="0"/>
              </a:rPr>
              <a:t> </a:t>
            </a:r>
            <a:r>
              <a:rPr lang="en-US" sz="2400" b="1" dirty="0" err="1">
                <a:solidFill>
                  <a:srgbClr val="000000"/>
                </a:solidFill>
                <a:latin typeface="Times New Roman" panose="02020603050405020304" pitchFamily="18" charset="0"/>
                <a:ea typeface="Arial" panose="020B0604020202020204" pitchFamily="34" charset="0"/>
              </a:rPr>
              <a:t>phiếu</a:t>
            </a:r>
            <a:r>
              <a:rPr lang="en-US" sz="2400" b="1" dirty="0">
                <a:solidFill>
                  <a:srgbClr val="000000"/>
                </a:solidFill>
                <a:latin typeface="Times New Roman" panose="02020603050405020304" pitchFamily="18" charset="0"/>
                <a:ea typeface="Arial" panose="020B0604020202020204" pitchFamily="34" charset="0"/>
              </a:rPr>
              <a:t> </a:t>
            </a:r>
            <a:r>
              <a:rPr lang="en-US" sz="2400" b="1" dirty="0" err="1">
                <a:solidFill>
                  <a:srgbClr val="000000"/>
                </a:solidFill>
                <a:latin typeface="Times New Roman" panose="02020603050405020304" pitchFamily="18" charset="0"/>
                <a:ea typeface="Arial" panose="020B0604020202020204" pitchFamily="34" charset="0"/>
              </a:rPr>
              <a:t>học</a:t>
            </a:r>
            <a:r>
              <a:rPr lang="en-US" sz="2400" b="1" dirty="0">
                <a:solidFill>
                  <a:srgbClr val="000000"/>
                </a:solidFill>
                <a:latin typeface="Times New Roman" panose="02020603050405020304" pitchFamily="18" charset="0"/>
                <a:ea typeface="Arial" panose="020B0604020202020204" pitchFamily="34" charset="0"/>
              </a:rPr>
              <a:t> </a:t>
            </a:r>
            <a:r>
              <a:rPr lang="en-US" sz="2400" b="1" dirty="0" err="1">
                <a:solidFill>
                  <a:srgbClr val="000000"/>
                </a:solidFill>
                <a:latin typeface="Times New Roman" panose="02020603050405020304" pitchFamily="18" charset="0"/>
                <a:ea typeface="Arial" panose="020B0604020202020204" pitchFamily="34" charset="0"/>
              </a:rPr>
              <a:t>tập</a:t>
            </a:r>
            <a:r>
              <a:rPr lang="en-US" sz="2400" b="1" dirty="0">
                <a:solidFill>
                  <a:srgbClr val="000000"/>
                </a:solidFill>
                <a:latin typeface="Times New Roman" panose="02020603050405020304" pitchFamily="18" charset="0"/>
                <a:ea typeface="Arial" panose="020B0604020202020204" pitchFamily="34" charset="0"/>
              </a:rPr>
              <a:t> </a:t>
            </a:r>
            <a:r>
              <a:rPr lang="en-US" sz="2400" b="1" dirty="0" err="1">
                <a:solidFill>
                  <a:srgbClr val="000000"/>
                </a:solidFill>
                <a:latin typeface="Times New Roman" panose="02020603050405020304" pitchFamily="18" charset="0"/>
                <a:ea typeface="Arial" panose="020B0604020202020204" pitchFamily="34" charset="0"/>
              </a:rPr>
              <a:t>như</a:t>
            </a:r>
            <a:r>
              <a:rPr lang="en-US" sz="2400" b="1" dirty="0">
                <a:solidFill>
                  <a:srgbClr val="000000"/>
                </a:solidFill>
                <a:latin typeface="Times New Roman" panose="02020603050405020304" pitchFamily="18" charset="0"/>
                <a:ea typeface="Arial" panose="020B0604020202020204" pitchFamily="34" charset="0"/>
              </a:rPr>
              <a:t> </a:t>
            </a:r>
            <a:r>
              <a:rPr lang="en-US" sz="2400" b="1" dirty="0" err="1">
                <a:solidFill>
                  <a:srgbClr val="000000"/>
                </a:solidFill>
                <a:latin typeface="Times New Roman" panose="02020603050405020304" pitchFamily="18" charset="0"/>
                <a:ea typeface="Arial" panose="020B0604020202020204" pitchFamily="34" charset="0"/>
              </a:rPr>
              <a:t>sau</a:t>
            </a:r>
            <a:endParaRPr lang="en-US" sz="2400" b="1" dirty="0"/>
          </a:p>
        </p:txBody>
      </p:sp>
      <p:graphicFrame>
        <p:nvGraphicFramePr>
          <p:cNvPr id="8" name="Table 7"/>
          <p:cNvGraphicFramePr>
            <a:graphicFrameLocks noGrp="1"/>
          </p:cNvGraphicFramePr>
          <p:nvPr>
            <p:extLst>
              <p:ext uri="{D42A27DB-BD31-4B8C-83A1-F6EECF244321}">
                <p14:modId xmlns:p14="http://schemas.microsoft.com/office/powerpoint/2010/main" val="679245524"/>
              </p:ext>
            </p:extLst>
          </p:nvPr>
        </p:nvGraphicFramePr>
        <p:xfrm>
          <a:off x="2020825" y="2212849"/>
          <a:ext cx="7424928" cy="4329028"/>
        </p:xfrm>
        <a:graphic>
          <a:graphicData uri="http://schemas.openxmlformats.org/drawingml/2006/table">
            <a:tbl>
              <a:tblPr firstRow="1" firstCol="1" bandRow="1">
                <a:tableStyleId>{5C22544A-7EE6-4342-B048-85BDC9FD1C3A}</a:tableStyleId>
              </a:tblPr>
              <a:tblGrid>
                <a:gridCol w="1215047">
                  <a:extLst>
                    <a:ext uri="{9D8B030D-6E8A-4147-A177-3AD203B41FA5}">
                      <a16:colId xmlns:a16="http://schemas.microsoft.com/office/drawing/2014/main" val="3945958271"/>
                    </a:ext>
                  </a:extLst>
                </a:gridCol>
                <a:gridCol w="6209881">
                  <a:extLst>
                    <a:ext uri="{9D8B030D-6E8A-4147-A177-3AD203B41FA5}">
                      <a16:colId xmlns:a16="http://schemas.microsoft.com/office/drawing/2014/main" val="2809432103"/>
                    </a:ext>
                  </a:extLst>
                </a:gridCol>
              </a:tblGrid>
              <a:tr h="762868">
                <a:tc>
                  <a:txBody>
                    <a:bodyPr/>
                    <a:lstStyle/>
                    <a:p>
                      <a:pPr indent="254000" algn="l">
                        <a:lnSpc>
                          <a:spcPct val="130000"/>
                        </a:lnSpc>
                        <a:spcAft>
                          <a:spcPts val="0"/>
                        </a:spcAft>
                      </a:pPr>
                      <a:r>
                        <a:rPr lang="vi-VN" sz="2000" b="1" dirty="0">
                          <a:solidFill>
                            <a:srgbClr val="FF0000"/>
                          </a:solidFill>
                          <a:effectLst/>
                          <a:latin typeface="Times New Roman" panose="02020603050405020304" pitchFamily="18" charset="0"/>
                          <a:cs typeface="Times New Roman" panose="02020603050405020304" pitchFamily="18" charset="0"/>
                        </a:rPr>
                        <a:t>Đại diện</a:t>
                      </a:r>
                      <a:endParaRPr lang="en-US" sz="2000" b="1"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tc>
                  <a:txBody>
                    <a:bodyPr/>
                    <a:lstStyle/>
                    <a:p>
                      <a:pPr indent="254000" algn="l">
                        <a:lnSpc>
                          <a:spcPct val="130000"/>
                        </a:lnSpc>
                        <a:spcAft>
                          <a:spcPts val="0"/>
                        </a:spcAft>
                      </a:pPr>
                      <a:r>
                        <a:rPr lang="vi-VN" sz="2000" b="1" dirty="0">
                          <a:solidFill>
                            <a:srgbClr val="FF0000"/>
                          </a:solidFill>
                          <a:effectLst/>
                          <a:latin typeface="Times New Roman" panose="02020603050405020304" pitchFamily="18" charset="0"/>
                          <a:cs typeface="Times New Roman" panose="02020603050405020304" pitchFamily="18" charset="0"/>
                        </a:rPr>
                        <a:t>Cây con phát triển từ bộ phận nào của cây?</a:t>
                      </a:r>
                      <a:endParaRPr lang="en-US" sz="2000" b="1"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extLst>
                  <a:ext uri="{0D108BD9-81ED-4DB2-BD59-A6C34878D82A}">
                    <a16:rowId xmlns:a16="http://schemas.microsoft.com/office/drawing/2014/main" val="4173642532"/>
                  </a:ext>
                </a:extLst>
              </a:tr>
              <a:tr h="587432">
                <a:tc>
                  <a:txBody>
                    <a:bodyPr/>
                    <a:lstStyle/>
                    <a:p>
                      <a:pPr indent="254000" algn="l">
                        <a:lnSpc>
                          <a:spcPct val="130000"/>
                        </a:lnSpc>
                        <a:spcAft>
                          <a:spcPts val="0"/>
                        </a:spcAft>
                      </a:pPr>
                      <a:r>
                        <a:rPr lang="vi-VN" sz="2000" b="1" dirty="0">
                          <a:solidFill>
                            <a:srgbClr val="FF0000"/>
                          </a:solidFill>
                          <a:effectLst/>
                          <a:latin typeface="Times New Roman" panose="02020603050405020304" pitchFamily="18" charset="0"/>
                          <a:cs typeface="Times New Roman" panose="02020603050405020304" pitchFamily="18" charset="0"/>
                        </a:rPr>
                        <a:t>Cây dâu tây</a:t>
                      </a:r>
                      <a:endParaRPr lang="en-US" sz="2000" b="1"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tc>
                  <a:txBody>
                    <a:bodyPr/>
                    <a:lstStyle/>
                    <a:p>
                      <a:pPr indent="254000" algn="l">
                        <a:lnSpc>
                          <a:spcPct val="130000"/>
                        </a:lnSpc>
                        <a:spcAft>
                          <a:spcPts val="0"/>
                        </a:spcAft>
                      </a:pPr>
                      <a:r>
                        <a:rPr lang="vi-VN" sz="2000" b="1">
                          <a:solidFill>
                            <a:srgbClr val="FF0000"/>
                          </a:solidFill>
                          <a:effectLst/>
                          <a:latin typeface="Times New Roman" panose="02020603050405020304" pitchFamily="18" charset="0"/>
                          <a:cs typeface="Times New Roman" panose="02020603050405020304" pitchFamily="18" charset="0"/>
                        </a:rPr>
                        <a:t> </a:t>
                      </a:r>
                      <a:endParaRPr lang="en-US" sz="2000" b="1">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extLst>
                  <a:ext uri="{0D108BD9-81ED-4DB2-BD59-A6C34878D82A}">
                    <a16:rowId xmlns:a16="http://schemas.microsoft.com/office/drawing/2014/main" val="2183618205"/>
                  </a:ext>
                </a:extLst>
              </a:tr>
              <a:tr h="638660">
                <a:tc>
                  <a:txBody>
                    <a:bodyPr/>
                    <a:lstStyle/>
                    <a:p>
                      <a:pPr indent="254000" algn="l">
                        <a:lnSpc>
                          <a:spcPct val="130000"/>
                        </a:lnSpc>
                        <a:spcAft>
                          <a:spcPts val="0"/>
                        </a:spcAft>
                      </a:pPr>
                      <a:r>
                        <a:rPr lang="vi-VN" sz="2000" b="1">
                          <a:solidFill>
                            <a:srgbClr val="FF0000"/>
                          </a:solidFill>
                          <a:effectLst/>
                          <a:latin typeface="Times New Roman" panose="02020603050405020304" pitchFamily="18" charset="0"/>
                          <a:cs typeface="Times New Roman" panose="02020603050405020304" pitchFamily="18" charset="0"/>
                        </a:rPr>
                        <a:t>Cây thuốc bỏng</a:t>
                      </a:r>
                      <a:endParaRPr lang="en-US" sz="2000" b="1">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tc>
                  <a:txBody>
                    <a:bodyPr/>
                    <a:lstStyle/>
                    <a:p>
                      <a:pPr indent="254000" algn="l">
                        <a:lnSpc>
                          <a:spcPct val="130000"/>
                        </a:lnSpc>
                        <a:spcAft>
                          <a:spcPts val="0"/>
                        </a:spcAft>
                      </a:pPr>
                      <a:r>
                        <a:rPr lang="vi-VN" sz="2000" b="1">
                          <a:solidFill>
                            <a:srgbClr val="FF0000"/>
                          </a:solidFill>
                          <a:effectLst/>
                          <a:latin typeface="Times New Roman" panose="02020603050405020304" pitchFamily="18" charset="0"/>
                          <a:cs typeface="Times New Roman" panose="02020603050405020304" pitchFamily="18" charset="0"/>
                        </a:rPr>
                        <a:t> </a:t>
                      </a:r>
                      <a:endParaRPr lang="en-US" sz="2000" b="1">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extLst>
                  <a:ext uri="{0D108BD9-81ED-4DB2-BD59-A6C34878D82A}">
                    <a16:rowId xmlns:a16="http://schemas.microsoft.com/office/drawing/2014/main" val="646782834"/>
                  </a:ext>
                </a:extLst>
              </a:tr>
              <a:tr h="587432">
                <a:tc>
                  <a:txBody>
                    <a:bodyPr/>
                    <a:lstStyle/>
                    <a:p>
                      <a:pPr indent="254000" algn="l">
                        <a:lnSpc>
                          <a:spcPct val="130000"/>
                        </a:lnSpc>
                        <a:spcAft>
                          <a:spcPts val="0"/>
                        </a:spcAft>
                      </a:pPr>
                      <a:r>
                        <a:rPr lang="vi-VN" sz="2000" b="1">
                          <a:solidFill>
                            <a:srgbClr val="FF0000"/>
                          </a:solidFill>
                          <a:effectLst/>
                          <a:latin typeface="Times New Roman" panose="02020603050405020304" pitchFamily="18" charset="0"/>
                          <a:cs typeface="Times New Roman" panose="02020603050405020304" pitchFamily="18" charset="0"/>
                        </a:rPr>
                        <a:t>Cây khoai lang</a:t>
                      </a:r>
                      <a:endParaRPr lang="en-US" sz="2000" b="1">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tc>
                <a:tc>
                  <a:txBody>
                    <a:bodyPr/>
                    <a:lstStyle/>
                    <a:p>
                      <a:pPr indent="254000" algn="l">
                        <a:lnSpc>
                          <a:spcPct val="120000"/>
                        </a:lnSpc>
                        <a:spcAft>
                          <a:spcPts val="0"/>
                        </a:spcAft>
                      </a:pPr>
                      <a:r>
                        <a:rPr lang="vi-VN" sz="2000" b="1">
                          <a:solidFill>
                            <a:srgbClr val="FF0000"/>
                          </a:solidFill>
                          <a:effectLst/>
                          <a:latin typeface="Times New Roman" panose="02020603050405020304" pitchFamily="18" charset="0"/>
                          <a:cs typeface="Times New Roman" panose="02020603050405020304" pitchFamily="18" charset="0"/>
                        </a:rPr>
                        <a:t> </a:t>
                      </a:r>
                      <a:endParaRPr lang="en-US" sz="2000" b="1">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extLst>
                  <a:ext uri="{0D108BD9-81ED-4DB2-BD59-A6C34878D82A}">
                    <a16:rowId xmlns:a16="http://schemas.microsoft.com/office/drawing/2014/main" val="986266108"/>
                  </a:ext>
                </a:extLst>
              </a:tr>
              <a:tr h="587432">
                <a:tc>
                  <a:txBody>
                    <a:bodyPr/>
                    <a:lstStyle/>
                    <a:p>
                      <a:pPr indent="254000" algn="l">
                        <a:lnSpc>
                          <a:spcPct val="130000"/>
                        </a:lnSpc>
                        <a:spcAft>
                          <a:spcPts val="0"/>
                        </a:spcAft>
                      </a:pPr>
                      <a:r>
                        <a:rPr lang="vi-VN" sz="2000" b="1" dirty="0">
                          <a:solidFill>
                            <a:srgbClr val="FF0000"/>
                          </a:solidFill>
                          <a:effectLst/>
                          <a:latin typeface="Times New Roman" panose="02020603050405020304" pitchFamily="18" charset="0"/>
                          <a:cs typeface="Times New Roman" panose="02020603050405020304" pitchFamily="18" charset="0"/>
                        </a:rPr>
                        <a:t>Cây nghệ</a:t>
                      </a:r>
                      <a:endParaRPr lang="en-US" sz="2000" b="1"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tc>
                  <a:txBody>
                    <a:bodyPr/>
                    <a:lstStyle/>
                    <a:p>
                      <a:pPr indent="254000" algn="l">
                        <a:lnSpc>
                          <a:spcPct val="130000"/>
                        </a:lnSpc>
                        <a:spcAft>
                          <a:spcPts val="0"/>
                        </a:spcAft>
                      </a:pPr>
                      <a:r>
                        <a:rPr lang="vi-VN" sz="2000" b="1" dirty="0">
                          <a:solidFill>
                            <a:srgbClr val="FF0000"/>
                          </a:solidFill>
                          <a:effectLst/>
                          <a:latin typeface="Times New Roman" panose="02020603050405020304" pitchFamily="18" charset="0"/>
                          <a:cs typeface="Times New Roman" panose="02020603050405020304" pitchFamily="18" charset="0"/>
                        </a:rPr>
                        <a:t> </a:t>
                      </a:r>
                      <a:endParaRPr lang="en-US" sz="2000" b="1"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extLst>
                  <a:ext uri="{0D108BD9-81ED-4DB2-BD59-A6C34878D82A}">
                    <a16:rowId xmlns:a16="http://schemas.microsoft.com/office/drawing/2014/main" val="2765752631"/>
                  </a:ext>
                </a:extLst>
              </a:tr>
            </a:tbl>
          </a:graphicData>
        </a:graphic>
      </p:graphicFrame>
    </p:spTree>
    <p:extLst>
      <p:ext uri="{BB962C8B-B14F-4D97-AF65-F5344CB8AC3E}">
        <p14:creationId xmlns:p14="http://schemas.microsoft.com/office/powerpoint/2010/main" val="376824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TotalTime>
  <Words>1627</Words>
  <PresentationFormat>Widescreen</PresentationFormat>
  <Paragraphs>162</Paragraphs>
  <Slides>22</Slides>
  <Notes>0</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0" baseType="lpstr">
      <vt:lpstr>Arial</vt:lpstr>
      <vt:lpstr>Calibri</vt:lpstr>
      <vt:lpstr>Calibri Light</vt:lpstr>
      <vt:lpstr>Segoe UI</vt:lpstr>
      <vt:lpstr>Symbol</vt:lpstr>
      <vt:lpstr>Times New Roman</vt:lpstr>
      <vt:lpstr>Office Theme</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2022-06-26T16:42:01Z</dcterms:created>
  <dcterms:modified xsi:type="dcterms:W3CDTF">2022-06-27T06:50:59Z</dcterms:modified>
</cp:coreProperties>
</file>