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Quattrocento Sans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hIxYj1oKkXMi8FJJWGo9VVp5iz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7" name="Google Shape;67;p5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2584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2584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2584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2584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2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52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6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5.pn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401763" y="838200"/>
            <a:ext cx="6034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D0A955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D0A955"/>
                </a:solidFill>
                <a:latin typeface="Cambria"/>
                <a:ea typeface="Cambria"/>
                <a:cs typeface="Cambria"/>
                <a:sym typeface="Cambria"/>
              </a:rPr>
              <a:t>BỘ SÁCH GIÁO KHOA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2BE4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72BE43"/>
                </a:solidFill>
                <a:latin typeface="Cambria"/>
                <a:ea typeface="Cambria"/>
                <a:cs typeface="Cambria"/>
                <a:sym typeface="Cambria"/>
              </a:rPr>
              <a:t>KẾT NỐI TRI THỨC VỚI CUỘC SỐNG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8238" y="1636713"/>
            <a:ext cx="12858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3779838" y="1668463"/>
            <a:ext cx="127635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LỚP 4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l="1134" t="21924" r="261" b="21928"/>
          <a:stretch/>
        </p:blipFill>
        <p:spPr>
          <a:xfrm>
            <a:off x="504000" y="2228240"/>
            <a:ext cx="8136000" cy="32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0"/>
          <p:cNvSpPr/>
          <p:nvPr/>
        </p:nvSpPr>
        <p:spPr>
          <a:xfrm>
            <a:off x="338138" y="1697038"/>
            <a:ext cx="638071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CÁC PHƯƠNG TIỆN HỖ TRỢ HOẠT ĐỘNG CỦA HS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306" name="Google Shape;3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7038" y="2651125"/>
            <a:ext cx="2633662" cy="2038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0"/>
          <p:cNvGrpSpPr/>
          <p:nvPr/>
        </p:nvGrpSpPr>
        <p:grpSpPr>
          <a:xfrm>
            <a:off x="4229100" y="3429000"/>
            <a:ext cx="982663" cy="755650"/>
            <a:chOff x="4094922" y="2571750"/>
            <a:chExt cx="983974" cy="756209"/>
          </a:xfrm>
        </p:grpSpPr>
        <p:sp>
          <p:nvSpPr>
            <p:cNvPr id="308" name="Google Shape;308;p10"/>
            <p:cNvSpPr/>
            <p:nvPr/>
          </p:nvSpPr>
          <p:spPr>
            <a:xfrm>
              <a:off x="4094922" y="2571750"/>
              <a:ext cx="983974" cy="241024"/>
            </a:xfrm>
            <a:prstGeom prst="rect">
              <a:avLst/>
            </a:prstGeom>
            <a:solidFill>
              <a:srgbClr val="31BD9C"/>
            </a:solidFill>
            <a:ln w="12700" cap="flat" cmpd="sng">
              <a:solidFill>
                <a:srgbClr val="31BD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4094922" y="3086935"/>
              <a:ext cx="983974" cy="241024"/>
            </a:xfrm>
            <a:prstGeom prst="rect">
              <a:avLst/>
            </a:prstGeom>
            <a:solidFill>
              <a:srgbClr val="31BD9C"/>
            </a:solidFill>
            <a:ln w="12700" cap="flat" cmpd="sng">
              <a:solidFill>
                <a:srgbClr val="31BD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p10"/>
          <p:cNvSpPr txBox="1"/>
          <p:nvPr/>
        </p:nvSpPr>
        <p:spPr>
          <a:xfrm>
            <a:off x="100330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STICKER QUÀ TẶNG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11" name="Google Shape;311;p10"/>
          <p:cNvSpPr txBox="1"/>
          <p:nvPr/>
        </p:nvSpPr>
        <p:spPr>
          <a:xfrm>
            <a:off x="543560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PHƯƠNG ÁN THAY THẾ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312" name="Google Shape;312;p10" descr="sticker qua ta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9513" y="2768600"/>
            <a:ext cx="2590800" cy="1868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10"/>
          <p:cNvGrpSpPr/>
          <p:nvPr/>
        </p:nvGrpSpPr>
        <p:grpSpPr>
          <a:xfrm>
            <a:off x="-171450" y="776288"/>
            <a:ext cx="5478463" cy="687212"/>
            <a:chOff x="-171449" y="776375"/>
            <a:chExt cx="5477800" cy="686770"/>
          </a:xfrm>
        </p:grpSpPr>
        <p:sp>
          <p:nvSpPr>
            <p:cNvPr id="314" name="Google Shape;314;p10"/>
            <p:cNvSpPr/>
            <p:nvPr/>
          </p:nvSpPr>
          <p:spPr>
            <a:xfrm>
              <a:off x="-171449" y="776375"/>
              <a:ext cx="5444466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507544" y="862975"/>
              <a:ext cx="47988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6" name="Google Shape;316;p10"/>
            <p:cNvGrpSpPr/>
            <p:nvPr/>
          </p:nvGrpSpPr>
          <p:grpSpPr>
            <a:xfrm>
              <a:off x="11092" y="781134"/>
              <a:ext cx="496827" cy="682011"/>
              <a:chOff x="317760" y="672597"/>
              <a:chExt cx="824480" cy="1131790"/>
            </a:xfrm>
          </p:grpSpPr>
          <p:sp>
            <p:nvSpPr>
              <p:cNvPr id="317" name="Google Shape;317;p10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0"/>
              <p:cNvSpPr/>
              <p:nvPr/>
            </p:nvSpPr>
            <p:spPr>
              <a:xfrm>
                <a:off x="438531" y="732566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"/>
          <p:cNvSpPr/>
          <p:nvPr/>
        </p:nvSpPr>
        <p:spPr>
          <a:xfrm>
            <a:off x="338137" y="1697038"/>
            <a:ext cx="631445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CÁC PHƯƠNG TIỆN HỖ TRỢ HOẠT ĐỘNG CỦA HS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325" name="Google Shape;32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8288" y="2481263"/>
            <a:ext cx="3117850" cy="20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1"/>
          <p:cNvSpPr txBox="1"/>
          <p:nvPr/>
        </p:nvSpPr>
        <p:spPr>
          <a:xfrm>
            <a:off x="982663" y="5160963"/>
            <a:ext cx="294163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THẺ TỪ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27" name="Google Shape;327;p11"/>
          <p:cNvSpPr txBox="1"/>
          <p:nvPr/>
        </p:nvSpPr>
        <p:spPr>
          <a:xfrm>
            <a:off x="5435600" y="5160963"/>
            <a:ext cx="294163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VÒNG TAY NHẮC VIỆC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328" name="Google Shape;32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9075" y="2289175"/>
            <a:ext cx="1800225" cy="27003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11"/>
          <p:cNvGrpSpPr/>
          <p:nvPr/>
        </p:nvGrpSpPr>
        <p:grpSpPr>
          <a:xfrm>
            <a:off x="-171450" y="776288"/>
            <a:ext cx="5478463" cy="687212"/>
            <a:chOff x="-171449" y="776375"/>
            <a:chExt cx="5477800" cy="686770"/>
          </a:xfrm>
        </p:grpSpPr>
        <p:sp>
          <p:nvSpPr>
            <p:cNvPr id="330" name="Google Shape;330;p11"/>
            <p:cNvSpPr/>
            <p:nvPr/>
          </p:nvSpPr>
          <p:spPr>
            <a:xfrm>
              <a:off x="-171449" y="776375"/>
              <a:ext cx="5444466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507544" y="862975"/>
              <a:ext cx="47988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2" name="Google Shape;332;p11"/>
            <p:cNvGrpSpPr/>
            <p:nvPr/>
          </p:nvGrpSpPr>
          <p:grpSpPr>
            <a:xfrm>
              <a:off x="11092" y="781134"/>
              <a:ext cx="496827" cy="682011"/>
              <a:chOff x="317760" y="672597"/>
              <a:chExt cx="824480" cy="1131790"/>
            </a:xfrm>
          </p:grpSpPr>
          <p:sp>
            <p:nvSpPr>
              <p:cNvPr id="333" name="Google Shape;333;p11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438531" y="732566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2"/>
          <p:cNvSpPr/>
          <p:nvPr/>
        </p:nvSpPr>
        <p:spPr>
          <a:xfrm>
            <a:off x="338137" y="1697038"/>
            <a:ext cx="663250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CÁC PHƯƠNG TIỆN HỖ TRỢ HOẠT ĐỘNG CỦA HS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341" name="Google Shape;34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4850" y="2281238"/>
            <a:ext cx="2243138" cy="24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2"/>
          <p:cNvSpPr txBox="1"/>
          <p:nvPr/>
        </p:nvSpPr>
        <p:spPr>
          <a:xfrm>
            <a:off x="100330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TỜ BÌA THU HOẠCH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43" name="Google Shape;343;p12"/>
          <p:cNvSpPr txBox="1"/>
          <p:nvPr/>
        </p:nvSpPr>
        <p:spPr>
          <a:xfrm>
            <a:off x="543560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QUẢ CHUÔNG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344" name="Google Shape;34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025" y="2451100"/>
            <a:ext cx="2857500" cy="2239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2"/>
          <p:cNvGrpSpPr/>
          <p:nvPr/>
        </p:nvGrpSpPr>
        <p:grpSpPr>
          <a:xfrm>
            <a:off x="-171450" y="776288"/>
            <a:ext cx="5478463" cy="687212"/>
            <a:chOff x="-171449" y="776375"/>
            <a:chExt cx="5477800" cy="686770"/>
          </a:xfrm>
        </p:grpSpPr>
        <p:sp>
          <p:nvSpPr>
            <p:cNvPr id="346" name="Google Shape;346;p12"/>
            <p:cNvSpPr/>
            <p:nvPr/>
          </p:nvSpPr>
          <p:spPr>
            <a:xfrm>
              <a:off x="-171449" y="776375"/>
              <a:ext cx="5444466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2"/>
            <p:cNvSpPr/>
            <p:nvPr/>
          </p:nvSpPr>
          <p:spPr>
            <a:xfrm>
              <a:off x="507544" y="862975"/>
              <a:ext cx="47988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8" name="Google Shape;348;p12"/>
            <p:cNvGrpSpPr/>
            <p:nvPr/>
          </p:nvGrpSpPr>
          <p:grpSpPr>
            <a:xfrm>
              <a:off x="11092" y="781134"/>
              <a:ext cx="496827" cy="682011"/>
              <a:chOff x="317760" y="672597"/>
              <a:chExt cx="824480" cy="1131790"/>
            </a:xfrm>
          </p:grpSpPr>
          <p:sp>
            <p:nvSpPr>
              <p:cNvPr id="349" name="Google Shape;349;p12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2"/>
              <p:cNvSpPr/>
              <p:nvPr/>
            </p:nvSpPr>
            <p:spPr>
              <a:xfrm>
                <a:off x="438531" y="732566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3"/>
          <p:cNvSpPr/>
          <p:nvPr/>
        </p:nvSpPr>
        <p:spPr>
          <a:xfrm>
            <a:off x="338138" y="1697038"/>
            <a:ext cx="68975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3. CÁC PHƯƠNG TIỆN HỖ TRỢ CÁC CHỦ ĐỀ KHÁC NHAU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357" name="Google Shape;3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9475" y="2190343"/>
            <a:ext cx="3943955" cy="14619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8" name="Google Shape;358;p13"/>
          <p:cNvPicPr preferRelativeResize="0"/>
          <p:nvPr/>
        </p:nvPicPr>
        <p:blipFill rotWithShape="1">
          <a:blip r:embed="rId5">
            <a:alphaModFix/>
          </a:blip>
          <a:srcRect b="72852"/>
          <a:stretch/>
        </p:blipFill>
        <p:spPr>
          <a:xfrm>
            <a:off x="818737" y="4339373"/>
            <a:ext cx="3943955" cy="15032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9" name="Google Shape;359;p13"/>
          <p:cNvPicPr preferRelativeResize="0"/>
          <p:nvPr/>
        </p:nvPicPr>
        <p:blipFill rotWithShape="1">
          <a:blip r:embed="rId6">
            <a:alphaModFix/>
          </a:blip>
          <a:srcRect l="6097" t="32300" r="10317" b="36013"/>
          <a:stretch/>
        </p:blipFill>
        <p:spPr>
          <a:xfrm>
            <a:off x="453335" y="2641075"/>
            <a:ext cx="2633822" cy="13105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360" name="Google Shape;360;p13"/>
          <p:cNvGrpSpPr/>
          <p:nvPr/>
        </p:nvGrpSpPr>
        <p:grpSpPr>
          <a:xfrm>
            <a:off x="-171450" y="776288"/>
            <a:ext cx="5445641" cy="686949"/>
            <a:chOff x="-171449" y="776375"/>
            <a:chExt cx="5444982" cy="686507"/>
          </a:xfrm>
        </p:grpSpPr>
        <p:sp>
          <p:nvSpPr>
            <p:cNvPr id="361" name="Google Shape;361;p13"/>
            <p:cNvSpPr/>
            <p:nvPr/>
          </p:nvSpPr>
          <p:spPr>
            <a:xfrm>
              <a:off x="-171449" y="776375"/>
              <a:ext cx="5444982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507544" y="862975"/>
              <a:ext cx="4565627" cy="338514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3" name="Google Shape;363;p13"/>
            <p:cNvGrpSpPr/>
            <p:nvPr/>
          </p:nvGrpSpPr>
          <p:grpSpPr>
            <a:xfrm>
              <a:off x="11092" y="781134"/>
              <a:ext cx="496827" cy="681748"/>
              <a:chOff x="317760" y="672597"/>
              <a:chExt cx="824480" cy="1131353"/>
            </a:xfrm>
          </p:grpSpPr>
          <p:sp>
            <p:nvSpPr>
              <p:cNvPr id="364" name="Google Shape;364;p13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418520" y="732129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  <p:pic>
        <p:nvPicPr>
          <p:cNvPr id="366" name="Google Shape;366;p13"/>
          <p:cNvPicPr preferRelativeResize="0"/>
          <p:nvPr/>
        </p:nvPicPr>
        <p:blipFill rotWithShape="1">
          <a:blip r:embed="rId7">
            <a:alphaModFix/>
          </a:blip>
          <a:srcRect t="73411" r="14048" b="4662"/>
          <a:stretch/>
        </p:blipFill>
        <p:spPr>
          <a:xfrm>
            <a:off x="5274191" y="3843583"/>
            <a:ext cx="3558823" cy="1274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oogle Shape;372;p14"/>
          <p:cNvGrpSpPr/>
          <p:nvPr/>
        </p:nvGrpSpPr>
        <p:grpSpPr>
          <a:xfrm>
            <a:off x="2745425" y="2230440"/>
            <a:ext cx="3691538" cy="2757486"/>
            <a:chOff x="2797688" y="2178702"/>
            <a:chExt cx="3831713" cy="2705531"/>
          </a:xfrm>
        </p:grpSpPr>
        <p:pic>
          <p:nvPicPr>
            <p:cNvPr id="373" name="Google Shape;373;p14"/>
            <p:cNvPicPr preferRelativeResize="0"/>
            <p:nvPr/>
          </p:nvPicPr>
          <p:blipFill rotWithShape="1">
            <a:blip r:embed="rId4">
              <a:alphaModFix/>
            </a:blip>
            <a:srcRect t="918" b="918"/>
            <a:stretch/>
          </p:blipFill>
          <p:spPr>
            <a:xfrm>
              <a:off x="2797688" y="2636173"/>
              <a:ext cx="3526988" cy="22480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14"/>
            <p:cNvGrpSpPr/>
            <p:nvPr/>
          </p:nvGrpSpPr>
          <p:grpSpPr>
            <a:xfrm>
              <a:off x="2900474" y="2178702"/>
              <a:ext cx="3728927" cy="540958"/>
              <a:chOff x="2900474" y="2178702"/>
              <a:chExt cx="3728927" cy="540958"/>
            </a:xfrm>
          </p:grpSpPr>
          <p:pic>
            <p:nvPicPr>
              <p:cNvPr id="375" name="Google Shape;375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00474" y="2178702"/>
                <a:ext cx="528710" cy="54095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6" name="Google Shape;376;p14"/>
              <p:cNvSpPr txBox="1"/>
              <p:nvPr/>
            </p:nvSpPr>
            <p:spPr>
              <a:xfrm>
                <a:off x="3429185" y="2233737"/>
                <a:ext cx="3200216" cy="347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Quattrocento Sans"/>
                    <a:cs typeface="Quattrocento Sans"/>
                    <a:sym typeface="Quattrocento Sans"/>
                  </a:rPr>
                  <a:t>QUAN SÁT, THẢO LUẬN</a:t>
                </a:r>
                <a:endParaRPr sz="1700" dirty="0">
                  <a:solidFill>
                    <a:srgbClr val="000000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</p:grpSp>
      <p:sp>
        <p:nvSpPr>
          <p:cNvPr id="377" name="Google Shape;377;p14"/>
          <p:cNvSpPr/>
          <p:nvPr/>
        </p:nvSpPr>
        <p:spPr>
          <a:xfrm>
            <a:off x="6022626" y="3695701"/>
            <a:ext cx="1920875" cy="754062"/>
          </a:xfrm>
          <a:prstGeom prst="cloud">
            <a:avLst/>
          </a:pr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Phán đoán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78" name="Google Shape;378;p14"/>
          <p:cNvSpPr/>
          <p:nvPr/>
        </p:nvSpPr>
        <p:spPr>
          <a:xfrm>
            <a:off x="6436963" y="2230438"/>
            <a:ext cx="2600325" cy="749300"/>
          </a:xfrm>
          <a:prstGeom prst="cloud">
            <a:avLst/>
          </a:prstGeom>
          <a:solidFill>
            <a:srgbClr val="5D9B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Kết luận,         khái quát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79" name="Google Shape;379;p14"/>
          <p:cNvSpPr/>
          <p:nvPr/>
        </p:nvSpPr>
        <p:spPr>
          <a:xfrm>
            <a:off x="3578290" y="5116838"/>
            <a:ext cx="2279171" cy="674687"/>
          </a:xfrm>
          <a:prstGeom prst="cloud">
            <a:avLst/>
          </a:prstGeom>
          <a:solidFill>
            <a:srgbClr val="F38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Đặt câu hỏi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80" name="Google Shape;380;p14"/>
          <p:cNvSpPr/>
          <p:nvPr/>
        </p:nvSpPr>
        <p:spPr>
          <a:xfrm>
            <a:off x="140938" y="3695701"/>
            <a:ext cx="2881074" cy="749300"/>
          </a:xfrm>
          <a:prstGeom prst="cloud">
            <a:avLst/>
          </a:prstGeom>
          <a:solidFill>
            <a:srgbClr val="49CF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Phân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tích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so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sánh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nhận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xét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81" name="Google Shape;381;p14"/>
          <p:cNvSpPr/>
          <p:nvPr/>
        </p:nvSpPr>
        <p:spPr>
          <a:xfrm>
            <a:off x="611589" y="1772204"/>
            <a:ext cx="2126150" cy="982663"/>
          </a:xfrm>
          <a:prstGeom prst="cloud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Trải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nghiệm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bằng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giác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quan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382" name="Google Shape;382;p14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4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384" name="Google Shape;384;p14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385" name="Google Shape;385;p14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15"/>
          <p:cNvGrpSpPr/>
          <p:nvPr/>
        </p:nvGrpSpPr>
        <p:grpSpPr>
          <a:xfrm>
            <a:off x="2717800" y="1550988"/>
            <a:ext cx="3729038" cy="539750"/>
            <a:chOff x="2628024" y="304184"/>
            <a:chExt cx="3728927" cy="540958"/>
          </a:xfrm>
        </p:grpSpPr>
        <p:pic>
          <p:nvPicPr>
            <p:cNvPr id="393" name="Google Shape;393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28024" y="304184"/>
              <a:ext cx="528710" cy="540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15"/>
            <p:cNvSpPr txBox="1"/>
            <p:nvPr/>
          </p:nvSpPr>
          <p:spPr>
            <a:xfrm>
              <a:off x="3156735" y="359219"/>
              <a:ext cx="3200216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QUAN SÁT, THẢO LUẬN</a:t>
              </a:r>
              <a:endParaRPr sz="14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5" name="Google Shape;3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38" y="2640013"/>
            <a:ext cx="8064500" cy="20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5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5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398" name="Google Shape;398;p15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399" name="Google Shape;399;p15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574502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16"/>
          <p:cNvGrpSpPr/>
          <p:nvPr/>
        </p:nvGrpSpPr>
        <p:grpSpPr>
          <a:xfrm>
            <a:off x="1042988" y="2398713"/>
            <a:ext cx="2759284" cy="3114675"/>
            <a:chOff x="3233036" y="2233737"/>
            <a:chExt cx="2386666" cy="3113873"/>
          </a:xfrm>
        </p:grpSpPr>
        <p:pic>
          <p:nvPicPr>
            <p:cNvPr id="407" name="Google Shape;40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33036" y="2997692"/>
              <a:ext cx="2356849" cy="2349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16"/>
            <p:cNvSpPr txBox="1"/>
            <p:nvPr/>
          </p:nvSpPr>
          <p:spPr>
            <a:xfrm>
              <a:off x="3429185" y="2233737"/>
              <a:ext cx="219051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PHỎNG VẤN</a:t>
              </a:r>
              <a:endParaRPr sz="14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p16"/>
          <p:cNvSpPr/>
          <p:nvPr/>
        </p:nvSpPr>
        <p:spPr>
          <a:xfrm>
            <a:off x="4572000" y="3767001"/>
            <a:ext cx="3693928" cy="1027249"/>
          </a:xfrm>
          <a:prstGeom prst="cloud">
            <a:avLst/>
          </a:pr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Ghi nhớ thông tin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660900" y="2398713"/>
            <a:ext cx="3440112" cy="1020762"/>
          </a:xfrm>
          <a:prstGeom prst="cloud">
            <a:avLst/>
          </a:prstGeom>
          <a:solidFill>
            <a:srgbClr val="49CF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Mạnh dạn đặt câu hỏi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-171450" y="776288"/>
            <a:ext cx="6296969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474663" y="863600"/>
            <a:ext cx="511101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413" name="Google Shape;413;p16"/>
          <p:cNvGrpSpPr/>
          <p:nvPr/>
        </p:nvGrpSpPr>
        <p:grpSpPr>
          <a:xfrm>
            <a:off x="11113" y="781050"/>
            <a:ext cx="574621" cy="595554"/>
            <a:chOff x="318658" y="672458"/>
            <a:chExt cx="822960" cy="987163"/>
          </a:xfrm>
        </p:grpSpPr>
        <p:sp>
          <p:nvSpPr>
            <p:cNvPr id="414" name="Google Shape;414;p16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7"/>
          <p:cNvSpPr txBox="1"/>
          <p:nvPr/>
        </p:nvSpPr>
        <p:spPr>
          <a:xfrm>
            <a:off x="860011" y="1545010"/>
            <a:ext cx="1691101" cy="4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KHẢO SÁT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7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7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424" name="Google Shape;424;p17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425" name="Google Shape;425;p17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427" name="Google Shape;427;p17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0242"/>
          <a:stretch/>
        </p:blipFill>
        <p:spPr>
          <a:xfrm>
            <a:off x="1849437" y="2014538"/>
            <a:ext cx="5445125" cy="3804039"/>
          </a:xfrm>
          <a:prstGeom prst="rect">
            <a:avLst/>
          </a:prstGeom>
          <a:noFill/>
          <a:ln>
            <a:noFill/>
          </a:ln>
          <a:effectLst>
            <a:outerShdw blurRad="153461" dist="50800" dir="5400000" algn="ctr" rotWithShape="0">
              <a:srgbClr val="000000">
                <a:alpha val="93725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8"/>
          <p:cNvPicPr preferRelativeResize="0"/>
          <p:nvPr/>
        </p:nvPicPr>
        <p:blipFill rotWithShape="1">
          <a:blip r:embed="rId4">
            <a:alphaModFix/>
          </a:blip>
          <a:srcRect l="794" t="54395" r="9372" b="7446"/>
          <a:stretch/>
        </p:blipFill>
        <p:spPr>
          <a:xfrm>
            <a:off x="4572000" y="2333464"/>
            <a:ext cx="2465151" cy="14701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434" name="Google Shape;434;p18"/>
          <p:cNvPicPr preferRelativeResize="0"/>
          <p:nvPr/>
        </p:nvPicPr>
        <p:blipFill rotWithShape="1">
          <a:blip r:embed="rId5">
            <a:alphaModFix/>
          </a:blip>
          <a:srcRect l="6698" t="19229" b="43406"/>
          <a:stretch/>
        </p:blipFill>
        <p:spPr>
          <a:xfrm>
            <a:off x="5711825" y="4184650"/>
            <a:ext cx="2465151" cy="13860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435" name="Google Shape;435;p18"/>
          <p:cNvSpPr txBox="1"/>
          <p:nvPr/>
        </p:nvSpPr>
        <p:spPr>
          <a:xfrm>
            <a:off x="2990850" y="1398588"/>
            <a:ext cx="3413125" cy="677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TRÌNH DIỄN TƯƠNG TÁC</a:t>
            </a:r>
            <a:endParaRPr sz="160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206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Thơ, tiểu phẩm, kể chuyện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436" name="Google Shape;436;p18"/>
          <p:cNvSpPr/>
          <p:nvPr/>
        </p:nvSpPr>
        <p:spPr>
          <a:xfrm>
            <a:off x="2643188" y="5407025"/>
            <a:ext cx="2897187" cy="1069975"/>
          </a:xfrm>
          <a:prstGeom prst="cloud">
            <a:avLst/>
          </a:pr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Có những chi tiết mở để tạo tình huống cần giải quyết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37" name="Google Shape;437;p18"/>
          <p:cNvSpPr/>
          <p:nvPr/>
        </p:nvSpPr>
        <p:spPr>
          <a:xfrm>
            <a:off x="1631950" y="4279900"/>
            <a:ext cx="2908300" cy="1109663"/>
          </a:xfrm>
          <a:prstGeom prst="cloud">
            <a:avLst/>
          </a:prstGeom>
          <a:solidFill>
            <a:srgbClr val="5D9B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Người trình diễn được quyền đưa ra phương án lời thơ, lời thoại của mình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38" name="Google Shape;438;p18"/>
          <p:cNvSpPr/>
          <p:nvPr/>
        </p:nvSpPr>
        <p:spPr>
          <a:xfrm>
            <a:off x="858838" y="3306763"/>
            <a:ext cx="2752725" cy="968375"/>
          </a:xfrm>
          <a:prstGeom prst="cloud">
            <a:avLst/>
          </a:prstGeom>
          <a:solidFill>
            <a:srgbClr val="49CF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Có sự tương tác giữa người trình diễn và khán giả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39" name="Google Shape;439;p18"/>
          <p:cNvSpPr/>
          <p:nvPr/>
        </p:nvSpPr>
        <p:spPr>
          <a:xfrm>
            <a:off x="274638" y="2108200"/>
            <a:ext cx="2716212" cy="1044575"/>
          </a:xfrm>
          <a:prstGeom prst="cloud">
            <a:avLst/>
          </a:prstGeom>
          <a:solidFill>
            <a:srgbClr val="F38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Có sự tương tác giữa những người trình diễn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40" name="Google Shape;440;p18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8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442" name="Google Shape;442;p18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443" name="Google Shape;443;p18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9"/>
          <p:cNvSpPr txBox="1"/>
          <p:nvPr/>
        </p:nvSpPr>
        <p:spPr>
          <a:xfrm>
            <a:off x="823913" y="1935163"/>
            <a:ext cx="39766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9"/>
          <p:cNvSpPr txBox="1"/>
          <p:nvPr/>
        </p:nvSpPr>
        <p:spPr>
          <a:xfrm>
            <a:off x="823913" y="1935163"/>
            <a:ext cx="39766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19"/>
          <p:cNvPicPr preferRelativeResize="0"/>
          <p:nvPr/>
        </p:nvPicPr>
        <p:blipFill rotWithShape="1">
          <a:blip r:embed="rId4">
            <a:alphaModFix/>
          </a:blip>
          <a:srcRect l="15376" t="72852" r="9289" b="5309"/>
          <a:stretch/>
        </p:blipFill>
        <p:spPr>
          <a:xfrm>
            <a:off x="3577565" y="4860898"/>
            <a:ext cx="2284132" cy="91482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9"/>
          <p:cNvSpPr/>
          <p:nvPr/>
        </p:nvSpPr>
        <p:spPr>
          <a:xfrm>
            <a:off x="5975350" y="3621088"/>
            <a:ext cx="1843088" cy="585787"/>
          </a:xfrm>
          <a:prstGeom prst="ellipse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Bài hát</a:t>
            </a:r>
            <a:endParaRPr>
              <a:latin typeface="Cambria" panose="02040503050406030204" pitchFamily="18" charset="0"/>
            </a:endParaRPr>
          </a:p>
        </p:txBody>
      </p:sp>
      <p:pic>
        <p:nvPicPr>
          <p:cNvPr id="454" name="Google Shape;45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273" y="2014538"/>
            <a:ext cx="2441841" cy="112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9"/>
          <p:cNvPicPr preferRelativeResize="0"/>
          <p:nvPr/>
        </p:nvPicPr>
        <p:blipFill rotWithShape="1">
          <a:blip r:embed="rId6">
            <a:alphaModFix/>
          </a:blip>
          <a:srcRect l="58174" t="22278" r="2997" b="57637"/>
          <a:stretch/>
        </p:blipFill>
        <p:spPr>
          <a:xfrm>
            <a:off x="391821" y="4693444"/>
            <a:ext cx="2187574" cy="158867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9"/>
          <p:cNvSpPr/>
          <p:nvPr/>
        </p:nvSpPr>
        <p:spPr>
          <a:xfrm>
            <a:off x="570560" y="1474788"/>
            <a:ext cx="1830095" cy="460375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Tình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huống</a:t>
            </a:r>
            <a:endParaRPr sz="1400" b="1" dirty="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9"/>
          <p:cNvSpPr/>
          <p:nvPr/>
        </p:nvSpPr>
        <p:spPr>
          <a:xfrm>
            <a:off x="3637585" y="1727340"/>
            <a:ext cx="1487488" cy="460375"/>
          </a:xfrm>
          <a:prstGeom prst="ellipse">
            <a:avLst/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Điệu nhảy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458" name="Google Shape;458;p19"/>
          <p:cNvSpPr/>
          <p:nvPr/>
        </p:nvSpPr>
        <p:spPr>
          <a:xfrm>
            <a:off x="5975350" y="2671763"/>
            <a:ext cx="1843088" cy="585787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Tranh ảnh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459" name="Google Shape;459;p19"/>
          <p:cNvSpPr/>
          <p:nvPr/>
        </p:nvSpPr>
        <p:spPr>
          <a:xfrm>
            <a:off x="609600" y="3994151"/>
            <a:ext cx="1843088" cy="585787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Làm thủ công</a:t>
            </a:r>
            <a:endParaRPr sz="1400" b="1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19"/>
          <p:cNvPicPr preferRelativeResize="0"/>
          <p:nvPr/>
        </p:nvPicPr>
        <p:blipFill rotWithShape="1">
          <a:blip r:embed="rId7">
            <a:alphaModFix/>
          </a:blip>
          <a:srcRect l="10124" t="58176" r="-2237" b="6264"/>
          <a:stretch/>
        </p:blipFill>
        <p:spPr>
          <a:xfrm>
            <a:off x="3168651" y="2333364"/>
            <a:ext cx="2454382" cy="1330324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9"/>
          <p:cNvSpPr/>
          <p:nvPr/>
        </p:nvSpPr>
        <p:spPr>
          <a:xfrm>
            <a:off x="3948872" y="4180681"/>
            <a:ext cx="1568450" cy="512763"/>
          </a:xfrm>
          <a:prstGeom prst="ellipse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>
                <a:solidFill>
                  <a:srgbClr val="40404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Diễn tả bằng động tác cơ thể</a:t>
            </a:r>
            <a:endParaRPr sz="1000" b="1">
              <a:solidFill>
                <a:srgbClr val="40404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9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9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464" name="Google Shape;464;p19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465" name="Google Shape;465;p19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824593" y="1934936"/>
            <a:ext cx="39760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277447" y="1564711"/>
            <a:ext cx="4962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B0F0"/>
                </a:solidFill>
                <a:latin typeface="Cambria"/>
                <a:ea typeface="Cambria"/>
                <a:cs typeface="Cambria"/>
                <a:sym typeface="Cambria"/>
              </a:rPr>
              <a:t>SÁCH GIÁO KHOA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B0F0"/>
                </a:solidFill>
                <a:latin typeface="Cambria"/>
                <a:ea typeface="Cambria"/>
                <a:cs typeface="Cambria"/>
                <a:sym typeface="Cambria"/>
              </a:rPr>
              <a:t>HOẠT ĐỘNG TRẢI NGHIỆM 4</a:t>
            </a:r>
            <a:endParaRPr sz="2600">
              <a:solidFill>
                <a:srgbClr val="00B0F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347467" y="3033249"/>
            <a:ext cx="4343803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Tổng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Chủ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biên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	: 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Lưu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Thu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Thuỷ</a:t>
            </a:r>
            <a:endParaRPr sz="14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Chủ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biên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  	: 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Nguyễn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Thuỵ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Anh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Tác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giả</a:t>
            </a:r>
            <a:r>
              <a:rPr lang="en-US" sz="14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	   	: 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Nguyễn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Thị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Thanh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Bình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		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Bùi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Thị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Hương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Liên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/>
                <a:ea typeface="Cambria"/>
                <a:cs typeface="Cambria"/>
                <a:sym typeface="Cambria"/>
              </a:rPr>
              <a:t>		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Trần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Thị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Tố</a:t>
            </a:r>
            <a:r>
              <a:rPr lang="en-US" sz="14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Oanh</a:t>
            </a:r>
            <a:endParaRPr sz="1400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l="-1" r="6449"/>
          <a:stretch/>
        </p:blipFill>
        <p:spPr>
          <a:xfrm>
            <a:off x="5356389" y="1564711"/>
            <a:ext cx="3787611" cy="345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0"/>
          <p:cNvSpPr txBox="1"/>
          <p:nvPr/>
        </p:nvSpPr>
        <p:spPr>
          <a:xfrm>
            <a:off x="2947988" y="1552575"/>
            <a:ext cx="34131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TRÒ CHƠI</a:t>
            </a:r>
            <a:endParaRPr sz="2000" i="1">
              <a:solidFill>
                <a:srgbClr val="00206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4500" y="2136775"/>
            <a:ext cx="2763838" cy="2343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74" name="Google Shape;474;p20"/>
          <p:cNvSpPr/>
          <p:nvPr/>
        </p:nvSpPr>
        <p:spPr>
          <a:xfrm>
            <a:off x="4795838" y="4600575"/>
            <a:ext cx="3654425" cy="1150938"/>
          </a:xfrm>
          <a:prstGeom prst="cloud">
            <a:avLst/>
          </a:pr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Tạo cảm xúc tích cực </a:t>
            </a:r>
            <a:r>
              <a:rPr lang="en-US" sz="16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🙂</a:t>
            </a:r>
            <a:endParaRPr sz="1600" b="1" i="1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0"/>
          <p:cNvSpPr/>
          <p:nvPr/>
        </p:nvSpPr>
        <p:spPr>
          <a:xfrm>
            <a:off x="6311900" y="2447925"/>
            <a:ext cx="2352675" cy="981075"/>
          </a:xfrm>
          <a:prstGeom prst="cloud">
            <a:avLst/>
          </a:prstGeom>
          <a:solidFill>
            <a:srgbClr val="5D9B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Đưa ra bí kíp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260350" y="4767263"/>
            <a:ext cx="3179763" cy="1150937"/>
          </a:xfrm>
          <a:prstGeom prst="cloud">
            <a:avLst/>
          </a:prstGeom>
          <a:solidFill>
            <a:srgbClr val="49CF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Truyền tải thông điệp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77" name="Google Shape;477;p20"/>
          <p:cNvSpPr/>
          <p:nvPr/>
        </p:nvSpPr>
        <p:spPr>
          <a:xfrm>
            <a:off x="274638" y="2327275"/>
            <a:ext cx="2373312" cy="981075"/>
          </a:xfrm>
          <a:prstGeom prst="cloud">
            <a:avLst/>
          </a:prstGeom>
          <a:solidFill>
            <a:srgbClr val="F38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Luân phiên 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Tĩnh – Động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78" name="Google Shape;478;p20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0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480" name="Google Shape;480;p20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481" name="Google Shape;481;p20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13" y="642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21"/>
          <p:cNvGrpSpPr/>
          <p:nvPr/>
        </p:nvGrpSpPr>
        <p:grpSpPr>
          <a:xfrm>
            <a:off x="469165" y="3695735"/>
            <a:ext cx="3594381" cy="2020848"/>
            <a:chOff x="469082" y="3696502"/>
            <a:chExt cx="3594805" cy="2020621"/>
          </a:xfrm>
        </p:grpSpPr>
        <p:pic>
          <p:nvPicPr>
            <p:cNvPr id="489" name="Google Shape;489;p21"/>
            <p:cNvPicPr preferRelativeResize="0"/>
            <p:nvPr/>
          </p:nvPicPr>
          <p:blipFill rotWithShape="1">
            <a:blip r:embed="rId4">
              <a:alphaModFix/>
            </a:blip>
            <a:srcRect l="50032" t="26927" r="3144" b="10065"/>
            <a:stretch/>
          </p:blipFill>
          <p:spPr>
            <a:xfrm>
              <a:off x="1298731" y="4093916"/>
              <a:ext cx="2765156" cy="16232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21"/>
            <p:cNvSpPr/>
            <p:nvPr/>
          </p:nvSpPr>
          <p:spPr>
            <a:xfrm>
              <a:off x="469082" y="3696502"/>
              <a:ext cx="1790912" cy="711119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Bảng thông tin</a:t>
              </a:r>
              <a:endParaRPr sz="1400">
                <a:solidFill>
                  <a:srgbClr val="0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491" name="Google Shape;491;p21"/>
          <p:cNvGrpSpPr/>
          <p:nvPr/>
        </p:nvGrpSpPr>
        <p:grpSpPr>
          <a:xfrm>
            <a:off x="182563" y="1490663"/>
            <a:ext cx="4005123" cy="1926204"/>
            <a:chOff x="183231" y="1491344"/>
            <a:chExt cx="4004498" cy="1924688"/>
          </a:xfrm>
        </p:grpSpPr>
        <p:pic>
          <p:nvPicPr>
            <p:cNvPr id="492" name="Google Shape;492;p21"/>
            <p:cNvPicPr preferRelativeResize="0"/>
            <p:nvPr/>
          </p:nvPicPr>
          <p:blipFill rotWithShape="1">
            <a:blip r:embed="rId5">
              <a:alphaModFix/>
            </a:blip>
            <a:srcRect l="20525" t="8057" r="10315" b="68274"/>
            <a:stretch/>
          </p:blipFill>
          <p:spPr>
            <a:xfrm>
              <a:off x="1391948" y="2073498"/>
              <a:ext cx="2795781" cy="1342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21"/>
            <p:cNvSpPr/>
            <p:nvPr/>
          </p:nvSpPr>
          <p:spPr>
            <a:xfrm>
              <a:off x="183231" y="1491344"/>
              <a:ext cx="1623758" cy="678915"/>
            </a:xfrm>
            <a:prstGeom prst="clou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Vẽ sơ đồ</a:t>
              </a:r>
              <a:endParaRPr sz="1400">
                <a:solidFill>
                  <a:srgbClr val="0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494" name="Google Shape;494;p21"/>
          <p:cNvGrpSpPr/>
          <p:nvPr/>
        </p:nvGrpSpPr>
        <p:grpSpPr>
          <a:xfrm>
            <a:off x="4741864" y="1517649"/>
            <a:ext cx="4263791" cy="2070100"/>
            <a:chOff x="4571705" y="1917576"/>
            <a:chExt cx="4263805" cy="2071217"/>
          </a:xfrm>
        </p:grpSpPr>
        <p:pic>
          <p:nvPicPr>
            <p:cNvPr id="495" name="Google Shape;495;p21"/>
            <p:cNvPicPr preferRelativeResize="0"/>
            <p:nvPr/>
          </p:nvPicPr>
          <p:blipFill rotWithShape="1">
            <a:blip r:embed="rId6">
              <a:alphaModFix/>
            </a:blip>
            <a:srcRect t="51410" r="5558" b="19104"/>
            <a:stretch/>
          </p:blipFill>
          <p:spPr>
            <a:xfrm>
              <a:off x="5464799" y="2570391"/>
              <a:ext cx="3370711" cy="14184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21"/>
            <p:cNvSpPr/>
            <p:nvPr/>
          </p:nvSpPr>
          <p:spPr>
            <a:xfrm>
              <a:off x="4571705" y="1917576"/>
              <a:ext cx="1751017" cy="749705"/>
            </a:xfrm>
            <a:prstGeom prst="cloud">
              <a:avLst/>
            </a:prstGeom>
            <a:solidFill>
              <a:srgbClr val="49CF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Bản đồ tư duy</a:t>
              </a:r>
              <a:endParaRPr sz="1100">
                <a:solidFill>
                  <a:srgbClr val="0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497" name="Google Shape;497;p21"/>
          <p:cNvGrpSpPr/>
          <p:nvPr/>
        </p:nvGrpSpPr>
        <p:grpSpPr>
          <a:xfrm>
            <a:off x="4571999" y="3668501"/>
            <a:ext cx="3273285" cy="2229559"/>
            <a:chOff x="4741989" y="3739824"/>
            <a:chExt cx="3272968" cy="2229194"/>
          </a:xfrm>
        </p:grpSpPr>
        <p:pic>
          <p:nvPicPr>
            <p:cNvPr id="498" name="Google Shape;498;p21"/>
            <p:cNvPicPr preferRelativeResize="0"/>
            <p:nvPr/>
          </p:nvPicPr>
          <p:blipFill rotWithShape="1">
            <a:blip r:embed="rId7">
              <a:alphaModFix/>
            </a:blip>
            <a:srcRect l="59471" t="22009" r="4072" b="58540"/>
            <a:stretch/>
          </p:blipFill>
          <p:spPr>
            <a:xfrm>
              <a:off x="5831700" y="4333764"/>
              <a:ext cx="2183257" cy="1635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21"/>
            <p:cNvSpPr/>
            <p:nvPr/>
          </p:nvSpPr>
          <p:spPr>
            <a:xfrm>
              <a:off x="4741989" y="3739824"/>
              <a:ext cx="1858782" cy="676165"/>
            </a:xfrm>
            <a:prstGeom prst="cloud">
              <a:avLst/>
            </a:prstGeom>
            <a:solidFill>
              <a:srgbClr val="F38D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Cẩm nang</a:t>
              </a:r>
              <a:endParaRPr sz="1400">
                <a:solidFill>
                  <a:srgbClr val="0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500" name="Google Shape;500;p21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1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502" name="Google Shape;502;p21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503" name="Google Shape;503;p21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2"/>
          <p:cNvSpPr/>
          <p:nvPr/>
        </p:nvSpPr>
        <p:spPr>
          <a:xfrm>
            <a:off x="2755830" y="1456909"/>
            <a:ext cx="3779838" cy="679450"/>
          </a:xfrm>
          <a:prstGeom prst="cloud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Trải nghiệm qua dự án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511" name="Google Shape;511;p22"/>
          <p:cNvSpPr/>
          <p:nvPr/>
        </p:nvSpPr>
        <p:spPr>
          <a:xfrm>
            <a:off x="-171450" y="776288"/>
            <a:ext cx="5445125" cy="461962"/>
          </a:xfrm>
          <a:prstGeom prst="roundRect">
            <a:avLst>
              <a:gd name="adj" fmla="val 5000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2"/>
          <p:cNvSpPr/>
          <p:nvPr/>
        </p:nvSpPr>
        <p:spPr>
          <a:xfrm>
            <a:off x="474663" y="863600"/>
            <a:ext cx="4419600" cy="30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 PHƯƠNG PHÁP THƯỜNG DÙNG TRONG HĐTN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513" name="Google Shape;513;p22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514" name="Google Shape;514;p22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III.</a:t>
              </a:r>
              <a:endParaRPr>
                <a:latin typeface="Cambria" panose="02040503050406030204" pitchFamily="18" charset="0"/>
              </a:endParaRPr>
            </a:p>
          </p:txBody>
        </p:sp>
      </p:grpSp>
      <p:sp>
        <p:nvSpPr>
          <p:cNvPr id="516" name="Google Shape;516;p22"/>
          <p:cNvSpPr txBox="1"/>
          <p:nvPr/>
        </p:nvSpPr>
        <p:spPr>
          <a:xfrm>
            <a:off x="185859" y="2210954"/>
            <a:ext cx="346430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Thảo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luận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đưa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ra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mục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tiêu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hoạt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động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dự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án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;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Đề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xuất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các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công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việc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nội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dung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hoạt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động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dự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án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;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Phân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công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công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việc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cụ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thể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;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Xác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định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tiến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độ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thời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hạn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công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việc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;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Phản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hồi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chia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sẻ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theo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từng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giai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đoạn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của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hoạt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động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dự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án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để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có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sự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điều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chỉnh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phù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hợp</a:t>
            </a:r>
            <a:r>
              <a:rPr lang="en-US" dirty="0">
                <a:solidFill>
                  <a:srgbClr val="3F3F3F"/>
                </a:solidFill>
                <a:latin typeface="Cambria" panose="02040503050406030204" pitchFamily="18" charset="0"/>
              </a:rPr>
              <a:t>;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Đề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xuất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các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phương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án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phản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hồi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,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trình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bày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kết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quả</a:t>
            </a:r>
            <a:r>
              <a:rPr lang="en-US" dirty="0">
                <a:solidFill>
                  <a:srgbClr val="3F3F3F"/>
                </a:solidFill>
                <a:latin typeface="Cambria" panose="02040503050406030204" pitchFamily="18" charset="0"/>
              </a:rPr>
              <a:t>;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Wingdings" pitchFamily="2" charset="2"/>
              <a:buChar char="v"/>
            </a:pP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Đánh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 </a:t>
            </a:r>
            <a:r>
              <a:rPr lang="en-US" sz="1400" dirty="0" err="1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giá</a:t>
            </a:r>
            <a:r>
              <a:rPr lang="en-US" sz="1400" dirty="0">
                <a:solidFill>
                  <a:srgbClr val="3F3F3F"/>
                </a:solidFill>
                <a:latin typeface="Cambria" panose="02040503050406030204" pitchFamily="18" charset="0"/>
                <a:sym typeface="Arial"/>
              </a:rPr>
              <a:t>.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517" name="Google Shape;517;p22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2424" y="2550537"/>
            <a:ext cx="4397375" cy="29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8441" y="3263196"/>
            <a:ext cx="521970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2" descr="Graphical user interface, text, application, emai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7138" y="2355455"/>
            <a:ext cx="4939886" cy="3029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300"/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00"/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300"/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300"/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300"/>
                                        <p:tgtEl>
                                          <p:spTgt spid="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00"/>
                                        <p:tgtEl>
                                          <p:spTgt spid="5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p23"/>
          <p:cNvGrpSpPr/>
          <p:nvPr/>
        </p:nvGrpSpPr>
        <p:grpSpPr>
          <a:xfrm>
            <a:off x="4176713" y="1660525"/>
            <a:ext cx="2970212" cy="400050"/>
            <a:chOff x="140188" y="883298"/>
            <a:chExt cx="2970017" cy="400110"/>
          </a:xfrm>
        </p:grpSpPr>
        <p:sp>
          <p:nvSpPr>
            <p:cNvPr id="526" name="Google Shape;526;p23"/>
            <p:cNvSpPr txBox="1"/>
            <p:nvPr/>
          </p:nvSpPr>
          <p:spPr>
            <a:xfrm>
              <a:off x="441650" y="883298"/>
              <a:ext cx="26685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TRƯỚC HOẠT ĐỘNG:</a:t>
              </a:r>
              <a:endParaRPr sz="20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7" name="Google Shape;527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0188" y="883298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8" name="Google Shape;528;p23"/>
          <p:cNvSpPr txBox="1"/>
          <p:nvPr/>
        </p:nvSpPr>
        <p:spPr>
          <a:xfrm>
            <a:off x="4478338" y="1985963"/>
            <a:ext cx="4640262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Lựa chọn chủ đề và không gian sư phạm</a:t>
            </a:r>
            <a:endParaRPr>
              <a:latin typeface="Cambria" panose="020405030504060302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Soạn kịch bản</a:t>
            </a:r>
            <a:endParaRPr>
              <a:latin typeface="Cambria" panose="020405030504060302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Phương tiện</a:t>
            </a:r>
            <a:endParaRPr sz="180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p23"/>
          <p:cNvGrpSpPr/>
          <p:nvPr/>
        </p:nvGrpSpPr>
        <p:grpSpPr>
          <a:xfrm>
            <a:off x="4176713" y="2938463"/>
            <a:ext cx="4304678" cy="707846"/>
            <a:chOff x="140188" y="883298"/>
            <a:chExt cx="4303983" cy="709298"/>
          </a:xfrm>
        </p:grpSpPr>
        <p:sp>
          <p:nvSpPr>
            <p:cNvPr id="530" name="Google Shape;530;p23"/>
            <p:cNvSpPr txBox="1"/>
            <p:nvPr/>
          </p:nvSpPr>
          <p:spPr>
            <a:xfrm>
              <a:off x="441650" y="883298"/>
              <a:ext cx="4002521" cy="709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TRONG HOẠT ĐỘNG: </a:t>
              </a:r>
              <a:endParaRPr dirty="0">
                <a:latin typeface="Cambria" panose="02040503050406030204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Đảm</a:t>
              </a:r>
              <a:r>
                <a:rPr lang="en-US" sz="20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bảo</a:t>
              </a:r>
              <a:r>
                <a:rPr lang="en-US" sz="20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4 </a:t>
              </a:r>
              <a:r>
                <a:rPr lang="en-US" sz="20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thời</a:t>
              </a:r>
              <a:r>
                <a:rPr lang="en-US" sz="20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điểm</a:t>
              </a:r>
              <a:r>
                <a:rPr lang="en-US" sz="20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HĐTN</a:t>
              </a:r>
              <a:endParaRPr sz="20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1" name="Google Shape;531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0188" y="883298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2" name="Google Shape;532;p23"/>
          <p:cNvSpPr txBox="1"/>
          <p:nvPr/>
        </p:nvSpPr>
        <p:spPr>
          <a:xfrm>
            <a:off x="4478338" y="3559175"/>
            <a:ext cx="4410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Gợi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lại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kinh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nghiệm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cũ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Trải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nghiệm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Khái quát </a:t>
            </a:r>
            <a:r>
              <a:rPr lang="en-US" sz="1800" dirty="0" smtClean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hoá 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kiến thức mới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Nhiệm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vụ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ứng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dụng</a:t>
            </a:r>
            <a:endParaRPr sz="1800" dirty="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23"/>
          <p:cNvGrpSpPr/>
          <p:nvPr/>
        </p:nvGrpSpPr>
        <p:grpSpPr>
          <a:xfrm>
            <a:off x="4176713" y="4775200"/>
            <a:ext cx="2970212" cy="400050"/>
            <a:chOff x="140188" y="883298"/>
            <a:chExt cx="2970017" cy="400110"/>
          </a:xfrm>
        </p:grpSpPr>
        <p:sp>
          <p:nvSpPr>
            <p:cNvPr id="534" name="Google Shape;534;p23"/>
            <p:cNvSpPr txBox="1"/>
            <p:nvPr/>
          </p:nvSpPr>
          <p:spPr>
            <a:xfrm>
              <a:off x="441650" y="883298"/>
              <a:ext cx="26685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SAU HOẠT ĐỘNG:</a:t>
              </a:r>
              <a:endParaRPr sz="20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5" name="Google Shape;535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0188" y="883298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6" name="Google Shape;536;p23"/>
          <p:cNvSpPr txBox="1"/>
          <p:nvPr/>
        </p:nvSpPr>
        <p:spPr>
          <a:xfrm>
            <a:off x="4478338" y="5100638"/>
            <a:ext cx="32162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Thu hoạch</a:t>
            </a:r>
            <a:endParaRPr>
              <a:latin typeface="Cambria" panose="020405030504060302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800"/>
              <a:buFont typeface="Arial"/>
              <a:buAutoNum type="alphaLcParenR"/>
            </a:pPr>
            <a:r>
              <a:rPr lang="en-US" sz="180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Phản hồi</a:t>
            </a:r>
            <a:endParaRPr sz="180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863" y="2128838"/>
            <a:ext cx="3654425" cy="472916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3"/>
          <p:cNvSpPr/>
          <p:nvPr/>
        </p:nvSpPr>
        <p:spPr>
          <a:xfrm>
            <a:off x="-171450" y="776288"/>
            <a:ext cx="5459067" cy="461962"/>
          </a:xfrm>
          <a:prstGeom prst="roundRect">
            <a:avLst>
              <a:gd name="adj" fmla="val 50000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3"/>
          <p:cNvSpPr/>
          <p:nvPr/>
        </p:nvSpPr>
        <p:spPr>
          <a:xfrm>
            <a:off x="474663" y="863600"/>
            <a:ext cx="460092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QUY TRÌNH CHUNG VÀ CẤU TRÚC MỘT TIẾT HĐTN</a:t>
            </a:r>
            <a:endParaRPr sz="1500" dirty="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40" name="Google Shape;540;p23"/>
          <p:cNvGrpSpPr/>
          <p:nvPr/>
        </p:nvGrpSpPr>
        <p:grpSpPr>
          <a:xfrm>
            <a:off x="11113" y="781050"/>
            <a:ext cx="496887" cy="595554"/>
            <a:chOff x="318658" y="672458"/>
            <a:chExt cx="822960" cy="987163"/>
          </a:xfrm>
        </p:grpSpPr>
        <p:sp>
          <p:nvSpPr>
            <p:cNvPr id="541" name="Google Shape;541;p23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444283" y="792422"/>
              <a:ext cx="633015" cy="86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IV.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24"/>
          <p:cNvGrpSpPr/>
          <p:nvPr/>
        </p:nvGrpSpPr>
        <p:grpSpPr>
          <a:xfrm>
            <a:off x="-104775" y="468552"/>
            <a:ext cx="3619500" cy="904875"/>
            <a:chOff x="-136460" y="0"/>
            <a:chExt cx="3619500" cy="904875"/>
          </a:xfrm>
        </p:grpSpPr>
        <p:pic>
          <p:nvPicPr>
            <p:cNvPr id="548" name="Google Shape;548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36460" y="0"/>
              <a:ext cx="3619500" cy="90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24"/>
            <p:cNvSpPr txBox="1"/>
            <p:nvPr/>
          </p:nvSpPr>
          <p:spPr>
            <a:xfrm>
              <a:off x="42928" y="198438"/>
              <a:ext cx="3371850" cy="461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>
                  <a:solidFill>
                    <a:schemeClr val="lt1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rPr>
                <a:t>TRƯỚC HOẠT ĐỘNG</a:t>
              </a:r>
              <a:endParaRPr sz="2400" b="1" i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550" name="Google Shape;550;p24"/>
          <p:cNvSpPr txBox="1"/>
          <p:nvPr/>
        </p:nvSpPr>
        <p:spPr>
          <a:xfrm>
            <a:off x="266699" y="1779588"/>
            <a:ext cx="598487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Lựa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chọn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chủ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đề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không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gian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sư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phạm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sz="2200" b="1" dirty="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51" name="Google Shape;551;p24"/>
          <p:cNvGrpSpPr/>
          <p:nvPr/>
        </p:nvGrpSpPr>
        <p:grpSpPr>
          <a:xfrm>
            <a:off x="776288" y="2435225"/>
            <a:ext cx="2046287" cy="2432050"/>
            <a:chOff x="721568" y="1578752"/>
            <a:chExt cx="1903444" cy="2432038"/>
          </a:xfrm>
        </p:grpSpPr>
        <p:grpSp>
          <p:nvGrpSpPr>
            <p:cNvPr id="552" name="Google Shape;552;p24"/>
            <p:cNvGrpSpPr/>
            <p:nvPr/>
          </p:nvGrpSpPr>
          <p:grpSpPr>
            <a:xfrm>
              <a:off x="721568" y="1578752"/>
              <a:ext cx="1903444" cy="2432038"/>
              <a:chOff x="1306286" y="1685092"/>
              <a:chExt cx="1903444" cy="2432038"/>
            </a:xfrm>
          </p:grpSpPr>
          <p:sp>
            <p:nvSpPr>
              <p:cNvPr id="553" name="Google Shape;553;p24"/>
              <p:cNvSpPr/>
              <p:nvPr/>
            </p:nvSpPr>
            <p:spPr>
              <a:xfrm>
                <a:off x="1306286" y="1685092"/>
                <a:ext cx="1903444" cy="2432038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554" name="Google Shape;554;p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502395" y="1685092"/>
                <a:ext cx="1377081" cy="20011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55" name="Google Shape;555;p24"/>
            <p:cNvSpPr txBox="1"/>
            <p:nvPr/>
          </p:nvSpPr>
          <p:spPr>
            <a:xfrm>
              <a:off x="871442" y="3583957"/>
              <a:ext cx="15894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C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HỌC SINH</a:t>
              </a:r>
              <a:endParaRPr sz="1800" b="1">
                <a:solidFill>
                  <a:srgbClr val="C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24"/>
          <p:cNvGrpSpPr/>
          <p:nvPr/>
        </p:nvGrpSpPr>
        <p:grpSpPr>
          <a:xfrm>
            <a:off x="6251575" y="2435225"/>
            <a:ext cx="2155825" cy="2432050"/>
            <a:chOff x="5864774" y="1578751"/>
            <a:chExt cx="2156161" cy="2432036"/>
          </a:xfrm>
        </p:grpSpPr>
        <p:sp>
          <p:nvSpPr>
            <p:cNvPr id="557" name="Google Shape;557;p24"/>
            <p:cNvSpPr/>
            <p:nvPr/>
          </p:nvSpPr>
          <p:spPr>
            <a:xfrm>
              <a:off x="5934635" y="1578751"/>
              <a:ext cx="2046607" cy="2432036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chemeClr val="lt1"/>
                </a:solidFill>
                <a:latin typeface="Cambria" panose="02040503050406030204" pitchFamily="18" charset="0"/>
                <a:sym typeface="Arial"/>
              </a:endParaRPr>
            </a:p>
          </p:txBody>
        </p:sp>
        <p:pic>
          <p:nvPicPr>
            <p:cNvPr id="558" name="Google Shape;558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64774" y="1744879"/>
              <a:ext cx="2156161" cy="15463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24"/>
            <p:cNvSpPr txBox="1"/>
            <p:nvPr/>
          </p:nvSpPr>
          <p:spPr>
            <a:xfrm>
              <a:off x="6063145" y="3376547"/>
              <a:ext cx="1918091" cy="58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NỘI DUNG GD CỦA NHÀ TRƯỜNG</a:t>
              </a:r>
              <a:endParaRPr sz="1600" b="1" dirty="0">
                <a:solidFill>
                  <a:srgbClr val="C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4"/>
          <p:cNvGrpSpPr/>
          <p:nvPr/>
        </p:nvGrpSpPr>
        <p:grpSpPr>
          <a:xfrm>
            <a:off x="3514725" y="2435225"/>
            <a:ext cx="2047875" cy="2432050"/>
            <a:chOff x="3459072" y="1578752"/>
            <a:chExt cx="2048771" cy="2432037"/>
          </a:xfrm>
        </p:grpSpPr>
        <p:pic>
          <p:nvPicPr>
            <p:cNvPr id="561" name="Google Shape;56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59072" y="1781821"/>
              <a:ext cx="2046239" cy="1490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4"/>
            <p:cNvSpPr/>
            <p:nvPr/>
          </p:nvSpPr>
          <p:spPr>
            <a:xfrm>
              <a:off x="3462248" y="1578752"/>
              <a:ext cx="2045595" cy="2432037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chemeClr val="lt1"/>
                </a:solidFill>
                <a:latin typeface="Cambria" panose="02040503050406030204" pitchFamily="18" charset="0"/>
                <a:sym typeface="Arial"/>
              </a:endParaRPr>
            </a:p>
          </p:txBody>
        </p:sp>
        <p:sp>
          <p:nvSpPr>
            <p:cNvPr id="563" name="Google Shape;563;p24"/>
            <p:cNvSpPr txBox="1"/>
            <p:nvPr/>
          </p:nvSpPr>
          <p:spPr>
            <a:xfrm>
              <a:off x="3687461" y="3579903"/>
              <a:ext cx="1817850" cy="369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C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ĐỊA PHƯƠNG</a:t>
              </a:r>
              <a:endParaRPr sz="1800" b="1" dirty="0">
                <a:solidFill>
                  <a:srgbClr val="C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24"/>
          <p:cNvGrpSpPr/>
          <p:nvPr/>
        </p:nvGrpSpPr>
        <p:grpSpPr>
          <a:xfrm>
            <a:off x="1799432" y="4867275"/>
            <a:ext cx="5574506" cy="473075"/>
            <a:chOff x="1799125" y="4010789"/>
            <a:chExt cx="5575162" cy="472224"/>
          </a:xfrm>
        </p:grpSpPr>
        <p:cxnSp>
          <p:nvCxnSpPr>
            <p:cNvPr id="565" name="Google Shape;565;p24"/>
            <p:cNvCxnSpPr>
              <a:stCxn id="553" idx="2"/>
            </p:cNvCxnSpPr>
            <p:nvPr/>
          </p:nvCxnSpPr>
          <p:spPr>
            <a:xfrm rot="-5400000" flipH="1">
              <a:off x="3086125" y="2723789"/>
              <a:ext cx="210900" cy="2784900"/>
            </a:xfrm>
            <a:prstGeom prst="bentConnector2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6" name="Google Shape;566;p24"/>
            <p:cNvCxnSpPr/>
            <p:nvPr/>
          </p:nvCxnSpPr>
          <p:spPr>
            <a:xfrm>
              <a:off x="4584721" y="4025051"/>
              <a:ext cx="0" cy="457962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7" name="Google Shape;567;p24"/>
            <p:cNvCxnSpPr/>
            <p:nvPr/>
          </p:nvCxnSpPr>
          <p:spPr>
            <a:xfrm rot="5400000">
              <a:off x="5877294" y="2724554"/>
              <a:ext cx="204420" cy="2789566"/>
            </a:xfrm>
            <a:prstGeom prst="bentConnector2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68" name="Google Shape;568;p24"/>
          <p:cNvSpPr/>
          <p:nvPr/>
        </p:nvSpPr>
        <p:spPr>
          <a:xfrm>
            <a:off x="3357563" y="5272088"/>
            <a:ext cx="2428875" cy="6111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CHỦ ĐỀ</a:t>
            </a:r>
            <a:endParaRPr sz="3600" b="1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25"/>
          <p:cNvGrpSpPr/>
          <p:nvPr/>
        </p:nvGrpSpPr>
        <p:grpSpPr>
          <a:xfrm>
            <a:off x="-84375" y="287122"/>
            <a:ext cx="3619500" cy="904875"/>
            <a:chOff x="-136460" y="0"/>
            <a:chExt cx="3619500" cy="904875"/>
          </a:xfrm>
        </p:grpSpPr>
        <p:pic>
          <p:nvPicPr>
            <p:cNvPr id="574" name="Google Shape;574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36460" y="0"/>
              <a:ext cx="3619500" cy="90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25"/>
            <p:cNvSpPr txBox="1"/>
            <p:nvPr/>
          </p:nvSpPr>
          <p:spPr>
            <a:xfrm>
              <a:off x="42928" y="198438"/>
              <a:ext cx="3371850" cy="461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>
                  <a:solidFill>
                    <a:schemeClr val="lt1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rPr>
                <a:t>TRƯỚC HOẠT ĐỘNG</a:t>
              </a:r>
              <a:endParaRPr sz="2400" b="1" i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576" name="Google Shape;576;p25"/>
          <p:cNvSpPr txBox="1"/>
          <p:nvPr/>
        </p:nvSpPr>
        <p:spPr>
          <a:xfrm>
            <a:off x="266700" y="1779588"/>
            <a:ext cx="594857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Lựa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chọn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chủ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đề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không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gian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sư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phạm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sz="2200" b="1" dirty="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77" name="Google Shape;577;p25"/>
          <p:cNvGrpSpPr/>
          <p:nvPr/>
        </p:nvGrpSpPr>
        <p:grpSpPr>
          <a:xfrm>
            <a:off x="712788" y="2527300"/>
            <a:ext cx="3765550" cy="1711325"/>
            <a:chOff x="712365" y="1669409"/>
            <a:chExt cx="3766657" cy="1711354"/>
          </a:xfrm>
        </p:grpSpPr>
        <p:sp>
          <p:nvSpPr>
            <p:cNvPr id="578" name="Google Shape;578;p25"/>
            <p:cNvSpPr/>
            <p:nvPr/>
          </p:nvSpPr>
          <p:spPr>
            <a:xfrm>
              <a:off x="712365" y="1669409"/>
              <a:ext cx="3766657" cy="171135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chemeClr val="lt1"/>
                </a:solidFill>
                <a:latin typeface="Cambria" panose="02040503050406030204" pitchFamily="18" charset="0"/>
                <a:sym typeface="Arial"/>
              </a:endParaRPr>
            </a:p>
          </p:txBody>
        </p:sp>
        <p:pic>
          <p:nvPicPr>
            <p:cNvPr id="579" name="Google Shape;579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123" y="1847505"/>
              <a:ext cx="1504254" cy="14484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0" name="Google Shape;580;p25"/>
            <p:cNvSpPr txBox="1"/>
            <p:nvPr/>
          </p:nvSpPr>
          <p:spPr>
            <a:xfrm>
              <a:off x="2623722" y="2217807"/>
              <a:ext cx="171863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TÍNH CHẤT HOẠT ĐỘNG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581" name="Google Shape;581;p25"/>
          <p:cNvGrpSpPr/>
          <p:nvPr/>
        </p:nvGrpSpPr>
        <p:grpSpPr>
          <a:xfrm>
            <a:off x="4359275" y="2009775"/>
            <a:ext cx="4071938" cy="2228850"/>
            <a:chOff x="4359663" y="1151913"/>
            <a:chExt cx="4071972" cy="2228850"/>
          </a:xfrm>
        </p:grpSpPr>
        <p:sp>
          <p:nvSpPr>
            <p:cNvPr id="582" name="Google Shape;582;p25"/>
            <p:cNvSpPr/>
            <p:nvPr/>
          </p:nvSpPr>
          <p:spPr>
            <a:xfrm>
              <a:off x="4664466" y="1669438"/>
              <a:ext cx="3767169" cy="1711325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chemeClr val="lt1"/>
                </a:solidFill>
                <a:latin typeface="Cambria" panose="02040503050406030204" pitchFamily="18" charset="0"/>
                <a:sym typeface="Arial"/>
              </a:endParaRPr>
            </a:p>
          </p:txBody>
        </p:sp>
        <p:pic>
          <p:nvPicPr>
            <p:cNvPr id="583" name="Google Shape;583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59663" y="1151913"/>
              <a:ext cx="2981325" cy="2228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25"/>
            <p:cNvSpPr txBox="1"/>
            <p:nvPr/>
          </p:nvSpPr>
          <p:spPr>
            <a:xfrm>
              <a:off x="6970018" y="2217806"/>
              <a:ext cx="146161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THỜI TIẾT,</a:t>
              </a:r>
              <a:endParaRPr dirty="0">
                <a:latin typeface="Cambria" panose="02040503050406030204" pitchFamily="18" charset="0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KHÍ HẬU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sp>
        <p:nvSpPr>
          <p:cNvPr id="585" name="Google Shape;585;p25"/>
          <p:cNvSpPr/>
          <p:nvPr/>
        </p:nvSpPr>
        <p:spPr>
          <a:xfrm>
            <a:off x="331788" y="5202238"/>
            <a:ext cx="1519237" cy="649287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KHÔNG GIAN TRONG NHÀ</a:t>
            </a:r>
            <a:endParaRPr sz="1600" dirty="0">
              <a:latin typeface="Cambria" panose="02040503050406030204" pitchFamily="18" charset="0"/>
            </a:endParaRPr>
          </a:p>
        </p:txBody>
      </p:sp>
      <p:sp>
        <p:nvSpPr>
          <p:cNvPr id="586" name="Google Shape;586;p25"/>
          <p:cNvSpPr/>
          <p:nvPr/>
        </p:nvSpPr>
        <p:spPr>
          <a:xfrm>
            <a:off x="2071688" y="5202238"/>
            <a:ext cx="1519237" cy="649287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NGOÀI TRỜI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587" name="Google Shape;587;p25"/>
          <p:cNvSpPr/>
          <p:nvPr/>
        </p:nvSpPr>
        <p:spPr>
          <a:xfrm>
            <a:off x="3813175" y="5202238"/>
            <a:ext cx="1517650" cy="649287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SẢNH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588" name="Google Shape;588;p25"/>
          <p:cNvSpPr/>
          <p:nvPr/>
        </p:nvSpPr>
        <p:spPr>
          <a:xfrm>
            <a:off x="5553075" y="5202238"/>
            <a:ext cx="1519238" cy="649287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KÊ BÀN GHẾ CHỮ U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589" name="Google Shape;589;p25"/>
          <p:cNvSpPr/>
          <p:nvPr/>
        </p:nvSpPr>
        <p:spPr>
          <a:xfrm>
            <a:off x="7292975" y="5202238"/>
            <a:ext cx="1519238" cy="649287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KÊ BÀN GHẾ THEO DÃY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590" name="Google Shape;590;p25"/>
          <p:cNvGrpSpPr/>
          <p:nvPr/>
        </p:nvGrpSpPr>
        <p:grpSpPr>
          <a:xfrm>
            <a:off x="1091407" y="4238625"/>
            <a:ext cx="6961187" cy="974725"/>
            <a:chOff x="1090932" y="3380763"/>
            <a:chExt cx="6962139" cy="974679"/>
          </a:xfrm>
        </p:grpSpPr>
        <p:grpSp>
          <p:nvGrpSpPr>
            <p:cNvPr id="591" name="Google Shape;591;p25"/>
            <p:cNvGrpSpPr/>
            <p:nvPr/>
          </p:nvGrpSpPr>
          <p:grpSpPr>
            <a:xfrm>
              <a:off x="2595294" y="3380763"/>
              <a:ext cx="3952621" cy="230100"/>
              <a:chOff x="2595294" y="3380763"/>
              <a:chExt cx="3952621" cy="230100"/>
            </a:xfrm>
          </p:grpSpPr>
          <p:cxnSp>
            <p:nvCxnSpPr>
              <p:cNvPr id="592" name="Google Shape;592;p25"/>
              <p:cNvCxnSpPr>
                <a:stCxn id="578" idx="2"/>
              </p:cNvCxnSpPr>
              <p:nvPr/>
            </p:nvCxnSpPr>
            <p:spPr>
              <a:xfrm rot="-5400000" flipH="1">
                <a:off x="3468594" y="2507463"/>
                <a:ext cx="230100" cy="1976700"/>
              </a:xfrm>
              <a:prstGeom prst="bentConnector2">
                <a:avLst/>
              </a:prstGeom>
              <a:noFill/>
              <a:ln w="19050" cap="flat" cmpd="sng">
                <a:solidFill>
                  <a:srgbClr val="F6986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93" name="Google Shape;593;p25"/>
              <p:cNvCxnSpPr>
                <a:stCxn id="582" idx="2"/>
              </p:cNvCxnSpPr>
              <p:nvPr/>
            </p:nvCxnSpPr>
            <p:spPr>
              <a:xfrm rot="5400000">
                <a:off x="5444516" y="2507463"/>
                <a:ext cx="230100" cy="1976700"/>
              </a:xfrm>
              <a:prstGeom prst="bentConnector2">
                <a:avLst/>
              </a:prstGeom>
              <a:noFill/>
              <a:ln w="19050" cap="flat" cmpd="sng">
                <a:solidFill>
                  <a:srgbClr val="F6986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594" name="Google Shape;594;p25"/>
            <p:cNvCxnSpPr/>
            <p:nvPr/>
          </p:nvCxnSpPr>
          <p:spPr>
            <a:xfrm>
              <a:off x="4572001" y="3610940"/>
              <a:ext cx="0" cy="298436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5" name="Google Shape;595;p25"/>
            <p:cNvCxnSpPr>
              <a:endCxn id="585" idx="0"/>
            </p:cNvCxnSpPr>
            <p:nvPr/>
          </p:nvCxnSpPr>
          <p:spPr>
            <a:xfrm flipH="1">
              <a:off x="1090932" y="3907831"/>
              <a:ext cx="3480300" cy="436500"/>
            </a:xfrm>
            <a:prstGeom prst="bentConnector2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6" name="Google Shape;596;p25"/>
            <p:cNvCxnSpPr>
              <a:endCxn id="589" idx="0"/>
            </p:cNvCxnSpPr>
            <p:nvPr/>
          </p:nvCxnSpPr>
          <p:spPr>
            <a:xfrm>
              <a:off x="4572771" y="3907831"/>
              <a:ext cx="3480300" cy="436500"/>
            </a:xfrm>
            <a:prstGeom prst="bentConnector2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7" name="Google Shape;597;p25"/>
            <p:cNvCxnSpPr/>
            <p:nvPr/>
          </p:nvCxnSpPr>
          <p:spPr>
            <a:xfrm>
              <a:off x="4572001" y="3920488"/>
              <a:ext cx="0" cy="415905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8" name="Google Shape;598;p25"/>
            <p:cNvCxnSpPr>
              <a:endCxn id="586" idx="0"/>
            </p:cNvCxnSpPr>
            <p:nvPr/>
          </p:nvCxnSpPr>
          <p:spPr>
            <a:xfrm>
              <a:off x="2831070" y="3907831"/>
              <a:ext cx="0" cy="43650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9" name="Google Shape;599;p25"/>
            <p:cNvCxnSpPr/>
            <p:nvPr/>
          </p:nvCxnSpPr>
          <p:spPr>
            <a:xfrm>
              <a:off x="6312139" y="3918901"/>
              <a:ext cx="0" cy="436541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6"/>
          <p:cNvGrpSpPr/>
          <p:nvPr/>
        </p:nvGrpSpPr>
        <p:grpSpPr>
          <a:xfrm>
            <a:off x="0" y="277813"/>
            <a:ext cx="3619500" cy="904875"/>
            <a:chOff x="-136460" y="0"/>
            <a:chExt cx="3619500" cy="904875"/>
          </a:xfrm>
        </p:grpSpPr>
        <p:pic>
          <p:nvPicPr>
            <p:cNvPr id="605" name="Google Shape;605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36460" y="0"/>
              <a:ext cx="3619500" cy="90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26"/>
            <p:cNvSpPr txBox="1"/>
            <p:nvPr/>
          </p:nvSpPr>
          <p:spPr>
            <a:xfrm>
              <a:off x="42928" y="198438"/>
              <a:ext cx="3371850" cy="461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>
                  <a:solidFill>
                    <a:schemeClr val="lt1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rPr>
                <a:t>TRƯỚC HOẠT ĐỘNG</a:t>
              </a:r>
              <a:endParaRPr sz="2400" b="1" i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07" name="Google Shape;607;p26"/>
          <p:cNvSpPr txBox="1"/>
          <p:nvPr/>
        </p:nvSpPr>
        <p:spPr>
          <a:xfrm>
            <a:off x="266700" y="1779588"/>
            <a:ext cx="8310563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Thiết kế kịch bản: </a:t>
            </a:r>
            <a:r>
              <a:rPr lang="en-US" sz="22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GV có thể thay đổi nội dung hoạt động trò chơi, nhiệm vụ </a:t>
            </a:r>
            <a:r>
              <a:rPr lang="en-US" sz="2200" dirty="0" smtClean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tuỳ </a:t>
            </a:r>
            <a:r>
              <a:rPr lang="en-US" sz="22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theo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608" name="Google Shape;608;p26"/>
          <p:cNvPicPr preferRelativeResize="0"/>
          <p:nvPr/>
        </p:nvPicPr>
        <p:blipFill rotWithShape="1">
          <a:blip r:embed="rId4">
            <a:alphaModFix/>
          </a:blip>
          <a:srcRect b="11967"/>
          <a:stretch/>
        </p:blipFill>
        <p:spPr>
          <a:xfrm>
            <a:off x="3235325" y="3740150"/>
            <a:ext cx="2374900" cy="2255838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6"/>
          <p:cNvSpPr/>
          <p:nvPr/>
        </p:nvSpPr>
        <p:spPr>
          <a:xfrm>
            <a:off x="177800" y="3743325"/>
            <a:ext cx="3373438" cy="995363"/>
          </a:xfrm>
          <a:prstGeom prst="cloud">
            <a:avLst/>
          </a:prstGeom>
          <a:solidFill>
            <a:srgbClr val="F38D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TRÌNH ĐỘ KIẾN THỨC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610" name="Google Shape;610;p26"/>
          <p:cNvSpPr/>
          <p:nvPr/>
        </p:nvSpPr>
        <p:spPr>
          <a:xfrm>
            <a:off x="5535613" y="3675063"/>
            <a:ext cx="2945778" cy="909637"/>
          </a:xfrm>
          <a:prstGeom prst="cloud">
            <a:avLst/>
          </a:prstGeom>
          <a:solidFill>
            <a:srgbClr val="FFCE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dirty="0" smtClean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KĨ </a:t>
            </a:r>
            <a:r>
              <a:rPr lang="en-US" sz="1600" b="1" i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NĂNG CỦA HS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611" name="Google Shape;611;p26"/>
          <p:cNvSpPr/>
          <p:nvPr/>
        </p:nvSpPr>
        <p:spPr>
          <a:xfrm>
            <a:off x="2857500" y="2397125"/>
            <a:ext cx="3130550" cy="1103313"/>
          </a:xfrm>
          <a:prstGeom prst="cloud">
            <a:avLst/>
          </a:prstGeom>
          <a:solidFill>
            <a:srgbClr val="5D9B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TRÌNH ĐỘ DIỄN ĐẠT NGÔN NGỮ CỦA HS</a:t>
            </a:r>
            <a:endParaRPr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27"/>
          <p:cNvGrpSpPr/>
          <p:nvPr/>
        </p:nvGrpSpPr>
        <p:grpSpPr>
          <a:xfrm>
            <a:off x="102014" y="200025"/>
            <a:ext cx="3619500" cy="904875"/>
            <a:chOff x="-136460" y="0"/>
            <a:chExt cx="3619500" cy="904875"/>
          </a:xfrm>
        </p:grpSpPr>
        <p:pic>
          <p:nvPicPr>
            <p:cNvPr id="617" name="Google Shape;617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36460" y="0"/>
              <a:ext cx="3619500" cy="90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27"/>
            <p:cNvSpPr txBox="1"/>
            <p:nvPr/>
          </p:nvSpPr>
          <p:spPr>
            <a:xfrm>
              <a:off x="42928" y="198438"/>
              <a:ext cx="3371850" cy="461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>
                  <a:solidFill>
                    <a:schemeClr val="lt1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rPr>
                <a:t>TRƯỚC HOẠT ĐỘNG</a:t>
              </a:r>
              <a:endParaRPr sz="2400" b="1" i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19" name="Google Shape;619;p27"/>
          <p:cNvSpPr txBox="1"/>
          <p:nvPr/>
        </p:nvSpPr>
        <p:spPr>
          <a:xfrm>
            <a:off x="266700" y="1779588"/>
            <a:ext cx="5397500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3. Phương tiện hoạt động.</a:t>
            </a:r>
            <a:endParaRPr sz="2200" b="1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20" name="Google Shape;620;p27"/>
          <p:cNvGrpSpPr/>
          <p:nvPr/>
        </p:nvGrpSpPr>
        <p:grpSpPr>
          <a:xfrm>
            <a:off x="503238" y="2336800"/>
            <a:ext cx="5321299" cy="768350"/>
            <a:chOff x="130249" y="883298"/>
            <a:chExt cx="5321547" cy="769441"/>
          </a:xfrm>
        </p:grpSpPr>
        <p:sp>
          <p:nvSpPr>
            <p:cNvPr id="621" name="Google Shape;621;p27"/>
            <p:cNvSpPr txBox="1"/>
            <p:nvPr/>
          </p:nvSpPr>
          <p:spPr>
            <a:xfrm>
              <a:off x="441650" y="883298"/>
              <a:ext cx="5010146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Loa, đài, âm nhạc và các phương tiện khác hỗ trợ hoạt </a:t>
              </a:r>
              <a:r>
                <a:rPr lang="en-US" sz="22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động,…</a:t>
              </a:r>
              <a:endParaRPr sz="2200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2" name="Google Shape;622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0249" y="932993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3" name="Google Shape;623;p27"/>
          <p:cNvPicPr preferRelativeResize="0"/>
          <p:nvPr/>
        </p:nvPicPr>
        <p:blipFill rotWithShape="1">
          <a:blip r:embed="rId5">
            <a:alphaModFix/>
          </a:blip>
          <a:srcRect t="5125"/>
          <a:stretch/>
        </p:blipFill>
        <p:spPr>
          <a:xfrm>
            <a:off x="2898775" y="3143250"/>
            <a:ext cx="1838325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3013" y="3779838"/>
            <a:ext cx="1811337" cy="20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24538" y="2181225"/>
            <a:ext cx="2470150" cy="33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8063" y="4594225"/>
            <a:ext cx="1243012" cy="1303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28"/>
          <p:cNvGrpSpPr/>
          <p:nvPr/>
        </p:nvGrpSpPr>
        <p:grpSpPr>
          <a:xfrm>
            <a:off x="249238" y="262490"/>
            <a:ext cx="3621088" cy="842962"/>
            <a:chOff x="-56948" y="1055"/>
            <a:chExt cx="3620653" cy="843130"/>
          </a:xfrm>
        </p:grpSpPr>
        <p:pic>
          <p:nvPicPr>
            <p:cNvPr id="632" name="Google Shape;632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6948" y="1055"/>
              <a:ext cx="3619500" cy="843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3" name="Google Shape;633;p28"/>
            <p:cNvSpPr txBox="1"/>
            <p:nvPr/>
          </p:nvSpPr>
          <p:spPr>
            <a:xfrm>
              <a:off x="192260" y="199532"/>
              <a:ext cx="3371445" cy="460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>
                  <a:solidFill>
                    <a:schemeClr val="lt1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rPr>
                <a:t>SAU HOẠT ĐỘNG</a:t>
              </a:r>
              <a:endParaRPr sz="2400" b="1" i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34" name="Google Shape;634;p28"/>
          <p:cNvSpPr txBox="1"/>
          <p:nvPr/>
        </p:nvSpPr>
        <p:spPr>
          <a:xfrm>
            <a:off x="266700" y="1779588"/>
            <a:ext cx="5397500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Thu hoạch:</a:t>
            </a:r>
            <a:endParaRPr sz="2200" b="1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28"/>
          <p:cNvSpPr txBox="1"/>
          <p:nvPr/>
        </p:nvSpPr>
        <p:spPr>
          <a:xfrm>
            <a:off x="249237" y="2262188"/>
            <a:ext cx="389869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ghi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chép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sau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quan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sát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đo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lường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Bí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kíp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Đoạn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thơ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văn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Ca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dao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tục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ngữ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câu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đố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Sơ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bản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đồ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Clip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tư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liệu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Ảnh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chụp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tự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vẽ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Sản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vật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quà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tặng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đồ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lưu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niệm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636" name="Google Shape;636;p28"/>
          <p:cNvSpPr txBox="1"/>
          <p:nvPr/>
        </p:nvSpPr>
        <p:spPr>
          <a:xfrm>
            <a:off x="4873626" y="2262188"/>
            <a:ext cx="402113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Bộ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giải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thưởng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phần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thưởng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huy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hiệu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Tiểu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phẩm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bài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hát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Truyện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tranh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tự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vẽ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Lá thư, nhật </a:t>
            </a:r>
            <a:r>
              <a:rPr lang="en-US" sz="2000" dirty="0" smtClean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kí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Dự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án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của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tổ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lớp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Ý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tưởng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sáng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kiến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mới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Hiện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vật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sưu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tầm</a:t>
            </a:r>
            <a:endParaRPr dirty="0">
              <a:latin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Hộp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lưu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giữ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cảm</a:t>
            </a:r>
            <a:r>
              <a: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xúc</a:t>
            </a:r>
            <a:endParaRPr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29"/>
          <p:cNvGrpSpPr/>
          <p:nvPr/>
        </p:nvGrpSpPr>
        <p:grpSpPr>
          <a:xfrm>
            <a:off x="182563" y="258212"/>
            <a:ext cx="3621088" cy="842962"/>
            <a:chOff x="-56948" y="1055"/>
            <a:chExt cx="3620653" cy="843130"/>
          </a:xfrm>
        </p:grpSpPr>
        <p:pic>
          <p:nvPicPr>
            <p:cNvPr id="642" name="Google Shape;642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6948" y="1055"/>
              <a:ext cx="3619500" cy="843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p29"/>
            <p:cNvSpPr txBox="1"/>
            <p:nvPr/>
          </p:nvSpPr>
          <p:spPr>
            <a:xfrm>
              <a:off x="192260" y="199532"/>
              <a:ext cx="3371445" cy="460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>
                  <a:solidFill>
                    <a:schemeClr val="lt1"/>
                  </a:solidFill>
                  <a:latin typeface="Cambria" panose="02040503050406030204" pitchFamily="18" charset="0"/>
                  <a:ea typeface="Quattrocento Sans"/>
                  <a:cs typeface="Quattrocento Sans"/>
                  <a:sym typeface="Quattrocento Sans"/>
                </a:rPr>
                <a:t>SAU HOẠT ĐỘNG</a:t>
              </a:r>
              <a:endParaRPr sz="2400" b="1" i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44" name="Google Shape;644;p29"/>
          <p:cNvSpPr txBox="1"/>
          <p:nvPr/>
        </p:nvSpPr>
        <p:spPr>
          <a:xfrm>
            <a:off x="266700" y="1779588"/>
            <a:ext cx="5397500" cy="43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2.Phản </a:t>
            </a:r>
            <a:r>
              <a:rPr lang="en-US" sz="22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hồi</a:t>
            </a:r>
            <a:r>
              <a:rPr lang="en-US" sz="22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:</a:t>
            </a:r>
            <a:endParaRPr sz="2200" b="1" dirty="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45" name="Google Shape;645;p29"/>
          <p:cNvGrpSpPr/>
          <p:nvPr/>
        </p:nvGrpSpPr>
        <p:grpSpPr>
          <a:xfrm>
            <a:off x="2127250" y="2387600"/>
            <a:ext cx="2236788" cy="2192338"/>
            <a:chOff x="487014" y="1599346"/>
            <a:chExt cx="2236304" cy="2193529"/>
          </a:xfrm>
        </p:grpSpPr>
        <p:pic>
          <p:nvPicPr>
            <p:cNvPr id="646" name="Google Shape;646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7014" y="1599346"/>
              <a:ext cx="2236304" cy="2193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29"/>
            <p:cNvSpPr txBox="1"/>
            <p:nvPr/>
          </p:nvSpPr>
          <p:spPr>
            <a:xfrm>
              <a:off x="636105" y="3279913"/>
              <a:ext cx="184867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CÙNG XỬ </a:t>
              </a:r>
              <a:r>
                <a:rPr lang="en-US" sz="22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LÍ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48" name="Google Shape;648;p29"/>
          <p:cNvGrpSpPr/>
          <p:nvPr/>
        </p:nvGrpSpPr>
        <p:grpSpPr>
          <a:xfrm>
            <a:off x="4625975" y="2401888"/>
            <a:ext cx="2332038" cy="2178050"/>
            <a:chOff x="408020" y="1614251"/>
            <a:chExt cx="2333109" cy="2178624"/>
          </a:xfrm>
        </p:grpSpPr>
        <p:pic>
          <p:nvPicPr>
            <p:cNvPr id="649" name="Google Shape;649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8020" y="1614251"/>
              <a:ext cx="2333109" cy="217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0" name="Google Shape;650;p29"/>
            <p:cNvSpPr txBox="1"/>
            <p:nvPr/>
          </p:nvSpPr>
          <p:spPr>
            <a:xfrm>
              <a:off x="507410" y="3279913"/>
              <a:ext cx="210658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CÙNG TỰ HÀO</a:t>
              </a:r>
              <a:endParaRPr>
                <a:latin typeface="Cambria" panose="02040503050406030204" pitchFamily="18" charset="0"/>
              </a:endParaRPr>
            </a:p>
          </p:txBody>
        </p:sp>
      </p:grpSp>
      <p:sp>
        <p:nvSpPr>
          <p:cNvPr id="651" name="Google Shape;651;p29"/>
          <p:cNvSpPr txBox="1"/>
          <p:nvPr/>
        </p:nvSpPr>
        <p:spPr>
          <a:xfrm>
            <a:off x="1676400" y="5054600"/>
            <a:ext cx="579120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C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PHẢN HỒI TRUNG THỰC, CHÂN THÀNH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652" name="Google Shape;652;p29"/>
          <p:cNvSpPr txBox="1"/>
          <p:nvPr/>
        </p:nvSpPr>
        <p:spPr>
          <a:xfrm>
            <a:off x="1006475" y="5054600"/>
            <a:ext cx="7239000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C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PHẢN HỒI – TẠO ĐỘNG LỰC TIẾP TỤC HÀNH ĐỘNG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653" name="Google Shape;653;p29"/>
          <p:cNvSpPr txBox="1"/>
          <p:nvPr/>
        </p:nvSpPr>
        <p:spPr>
          <a:xfrm>
            <a:off x="182563" y="5054600"/>
            <a:ext cx="885031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C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PHẢN HỒI – CÓ THỂ LÀ BƯỚC KHỞI ĐỘNG CỦA HĐTN LẦN SAU</a:t>
            </a:r>
            <a:endParaRPr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3675063" y="644525"/>
            <a:ext cx="254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65656"/>
                </a:solidFill>
                <a:latin typeface="Cambria"/>
                <a:ea typeface="Cambria"/>
                <a:cs typeface="Cambria"/>
                <a:sym typeface="Cambria"/>
              </a:rPr>
              <a:t>NỘI DUNG</a:t>
            </a:r>
            <a:endParaRPr sz="3600" b="1">
              <a:solidFill>
                <a:srgbClr val="C6565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7" name="Google Shape;107;p3"/>
          <p:cNvGrpSpPr/>
          <p:nvPr/>
        </p:nvGrpSpPr>
        <p:grpSpPr>
          <a:xfrm>
            <a:off x="696913" y="2163763"/>
            <a:ext cx="4343400" cy="546100"/>
            <a:chOff x="450670" y="2055921"/>
            <a:chExt cx="5792904" cy="731520"/>
          </a:xfrm>
        </p:grpSpPr>
        <p:sp>
          <p:nvSpPr>
            <p:cNvPr id="108" name="Google Shape;108;p3"/>
            <p:cNvSpPr/>
            <p:nvPr/>
          </p:nvSpPr>
          <p:spPr>
            <a:xfrm>
              <a:off x="1327228" y="2325987"/>
              <a:ext cx="4916346" cy="452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262626"/>
                  </a:solidFill>
                  <a:latin typeface="Cambria"/>
                  <a:ea typeface="Cambria"/>
                  <a:cs typeface="Cambria"/>
                  <a:sym typeface="Cambria"/>
                </a:rPr>
                <a:t>PHƯƠNG TIỆN TỔ CHỨC CÁC HĐTN</a:t>
              </a:r>
              <a:endParaRPr sz="1600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450670" y="2055921"/>
              <a:ext cx="823626" cy="731520"/>
              <a:chOff x="294136" y="1516965"/>
              <a:chExt cx="823626" cy="731520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294136" y="1516965"/>
                <a:ext cx="823626" cy="731520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440228" y="1672200"/>
                <a:ext cx="556848" cy="5358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II.</a:t>
                </a:r>
                <a:endParaRPr/>
              </a:p>
            </p:txBody>
          </p:sp>
        </p:grpSp>
      </p:grpSp>
      <p:grpSp>
        <p:nvGrpSpPr>
          <p:cNvPr id="112" name="Google Shape;112;p3"/>
          <p:cNvGrpSpPr/>
          <p:nvPr/>
        </p:nvGrpSpPr>
        <p:grpSpPr>
          <a:xfrm>
            <a:off x="696913" y="1393825"/>
            <a:ext cx="7378101" cy="546100"/>
            <a:chOff x="455315" y="1262499"/>
            <a:chExt cx="9639865" cy="731520"/>
          </a:xfrm>
        </p:grpSpPr>
        <p:sp>
          <p:nvSpPr>
            <p:cNvPr id="113" name="Google Shape;113;p3"/>
            <p:cNvSpPr/>
            <p:nvPr/>
          </p:nvSpPr>
          <p:spPr>
            <a:xfrm>
              <a:off x="1299480" y="1404977"/>
              <a:ext cx="87957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262626"/>
                  </a:solidFill>
                  <a:latin typeface="Cambria"/>
                  <a:ea typeface="Cambria"/>
                  <a:cs typeface="Cambria"/>
                  <a:sym typeface="Cambria"/>
                </a:rPr>
                <a:t>ĐỊNH HƯỚNG, YÊU CẦU CƠ BẢN VỀ PHƯƠNG PHÁP TỔ CHỨC HĐTN</a:t>
              </a:r>
              <a:endParaRPr sz="1600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14" name="Google Shape;114;p3"/>
            <p:cNvGrpSpPr/>
            <p:nvPr/>
          </p:nvGrpSpPr>
          <p:grpSpPr>
            <a:xfrm>
              <a:off x="455315" y="1262499"/>
              <a:ext cx="800622" cy="731520"/>
              <a:chOff x="318659" y="672458"/>
              <a:chExt cx="800622" cy="731520"/>
            </a:xfrm>
          </p:grpSpPr>
          <p:sp>
            <p:nvSpPr>
              <p:cNvPr id="115" name="Google Shape;115;p3"/>
              <p:cNvSpPr/>
              <p:nvPr/>
            </p:nvSpPr>
            <p:spPr>
              <a:xfrm>
                <a:off x="318659" y="672458"/>
                <a:ext cx="800622" cy="731520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9900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519851" y="738381"/>
                <a:ext cx="437646" cy="533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I.</a:t>
                </a:r>
                <a:endParaRPr/>
              </a:p>
            </p:txBody>
          </p:sp>
        </p:grpSp>
      </p:grpSp>
      <p:grpSp>
        <p:nvGrpSpPr>
          <p:cNvPr id="117" name="Google Shape;117;p3"/>
          <p:cNvGrpSpPr/>
          <p:nvPr/>
        </p:nvGrpSpPr>
        <p:grpSpPr>
          <a:xfrm>
            <a:off x="696913" y="2947988"/>
            <a:ext cx="6350000" cy="546100"/>
            <a:chOff x="477438" y="2895893"/>
            <a:chExt cx="7374300" cy="731520"/>
          </a:xfrm>
        </p:grpSpPr>
        <p:sp>
          <p:nvSpPr>
            <p:cNvPr id="118" name="Google Shape;118;p3"/>
            <p:cNvSpPr/>
            <p:nvPr/>
          </p:nvSpPr>
          <p:spPr>
            <a:xfrm>
              <a:off x="1262801" y="3038369"/>
              <a:ext cx="6588937" cy="452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262626"/>
                  </a:solidFill>
                  <a:latin typeface="Cambria"/>
                  <a:ea typeface="Cambria"/>
                  <a:cs typeface="Cambria"/>
                  <a:sym typeface="Cambria"/>
                </a:rPr>
                <a:t>CÁC PHƯƠNG PHÁP THƯỜNG DÙNG TRONG HĐTN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19" name="Google Shape;119;p3"/>
            <p:cNvGrpSpPr/>
            <p:nvPr/>
          </p:nvGrpSpPr>
          <p:grpSpPr>
            <a:xfrm>
              <a:off x="477438" y="2895893"/>
              <a:ext cx="717150" cy="731520"/>
              <a:chOff x="291087" y="2387819"/>
              <a:chExt cx="717150" cy="731520"/>
            </a:xfrm>
          </p:grpSpPr>
          <p:sp>
            <p:nvSpPr>
              <p:cNvPr id="120" name="Google Shape;120;p3"/>
              <p:cNvSpPr/>
              <p:nvPr/>
            </p:nvSpPr>
            <p:spPr>
              <a:xfrm>
                <a:off x="291087" y="2387819"/>
                <a:ext cx="717150" cy="731520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416450" y="2587711"/>
                <a:ext cx="508827" cy="4529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III.</a:t>
                </a:r>
                <a:endParaRPr/>
              </a:p>
            </p:txBody>
          </p:sp>
        </p:grpSp>
      </p:grpSp>
      <p:grpSp>
        <p:nvGrpSpPr>
          <p:cNvPr id="122" name="Google Shape;122;p3"/>
          <p:cNvGrpSpPr/>
          <p:nvPr/>
        </p:nvGrpSpPr>
        <p:grpSpPr>
          <a:xfrm>
            <a:off x="696913" y="3749675"/>
            <a:ext cx="6910387" cy="547688"/>
            <a:chOff x="449957" y="3777636"/>
            <a:chExt cx="9214611" cy="731520"/>
          </a:xfrm>
        </p:grpSpPr>
        <p:sp>
          <p:nvSpPr>
            <p:cNvPr id="123" name="Google Shape;123;p3"/>
            <p:cNvSpPr/>
            <p:nvPr/>
          </p:nvSpPr>
          <p:spPr>
            <a:xfrm>
              <a:off x="1343264" y="3976949"/>
              <a:ext cx="8321304" cy="453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262626"/>
                  </a:solidFill>
                  <a:latin typeface="Cambria"/>
                  <a:ea typeface="Cambria"/>
                  <a:cs typeface="Cambria"/>
                  <a:sym typeface="Cambria"/>
                </a:rPr>
                <a:t>QUY TRÌNH CHUNG VÀ CẤU TRÚC MỘT TIẾT HĐTN</a:t>
              </a:r>
              <a:endParaRPr sz="1600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24" name="Google Shape;124;p3"/>
            <p:cNvGrpSpPr/>
            <p:nvPr/>
          </p:nvGrpSpPr>
          <p:grpSpPr>
            <a:xfrm>
              <a:off x="449957" y="3777636"/>
              <a:ext cx="822960" cy="731520"/>
              <a:chOff x="291086" y="2387819"/>
              <a:chExt cx="822960" cy="731520"/>
            </a:xfrm>
          </p:grpSpPr>
          <p:sp>
            <p:nvSpPr>
              <p:cNvPr id="125" name="Google Shape;125;p3"/>
              <p:cNvSpPr/>
              <p:nvPr/>
            </p:nvSpPr>
            <p:spPr>
              <a:xfrm>
                <a:off x="291086" y="2387819"/>
                <a:ext cx="822960" cy="731520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66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39301" y="2542987"/>
                <a:ext cx="562975" cy="4527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IV.</a:t>
                </a:r>
                <a:endParaRPr/>
              </a:p>
            </p:txBody>
          </p:sp>
        </p:grpSp>
      </p:grpSp>
      <p:grpSp>
        <p:nvGrpSpPr>
          <p:cNvPr id="127" name="Google Shape;127;p3"/>
          <p:cNvGrpSpPr/>
          <p:nvPr/>
        </p:nvGrpSpPr>
        <p:grpSpPr>
          <a:xfrm>
            <a:off x="681038" y="4667250"/>
            <a:ext cx="5597525" cy="546100"/>
            <a:chOff x="455314" y="4634886"/>
            <a:chExt cx="7461445" cy="731520"/>
          </a:xfrm>
        </p:grpSpPr>
        <p:sp>
          <p:nvSpPr>
            <p:cNvPr id="128" name="Google Shape;128;p3"/>
            <p:cNvSpPr/>
            <p:nvPr/>
          </p:nvSpPr>
          <p:spPr>
            <a:xfrm>
              <a:off x="1327156" y="4832652"/>
              <a:ext cx="6589603" cy="452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262626"/>
                  </a:solidFill>
                  <a:latin typeface="Cambria"/>
                  <a:ea typeface="Cambria"/>
                  <a:cs typeface="Cambria"/>
                  <a:sym typeface="Cambria"/>
                </a:rPr>
                <a:t>PHƯƠNG PHÁP TRIỂN KHAI CÁC HĐTN</a:t>
              </a:r>
              <a:endParaRPr sz="1600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29" name="Google Shape;129;p3"/>
            <p:cNvGrpSpPr/>
            <p:nvPr/>
          </p:nvGrpSpPr>
          <p:grpSpPr>
            <a:xfrm>
              <a:off x="455314" y="4634886"/>
              <a:ext cx="822960" cy="731520"/>
              <a:chOff x="291086" y="2387819"/>
              <a:chExt cx="822960" cy="731520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91086" y="2387819"/>
                <a:ext cx="822960" cy="731520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39301" y="2542987"/>
                <a:ext cx="503985" cy="493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V.</a:t>
                </a:r>
                <a:endParaRPr/>
              </a:p>
            </p:txBody>
          </p:sp>
        </p:grpSp>
      </p:grpSp>
      <p:grpSp>
        <p:nvGrpSpPr>
          <p:cNvPr id="132" name="Google Shape;132;p3"/>
          <p:cNvGrpSpPr/>
          <p:nvPr/>
        </p:nvGrpSpPr>
        <p:grpSpPr>
          <a:xfrm>
            <a:off x="696913" y="5529263"/>
            <a:ext cx="5595937" cy="547687"/>
            <a:chOff x="455314" y="4634886"/>
            <a:chExt cx="7461445" cy="731520"/>
          </a:xfrm>
        </p:grpSpPr>
        <p:sp>
          <p:nvSpPr>
            <p:cNvPr id="133" name="Google Shape;133;p3"/>
            <p:cNvSpPr/>
            <p:nvPr/>
          </p:nvSpPr>
          <p:spPr>
            <a:xfrm>
              <a:off x="1327404" y="4832078"/>
              <a:ext cx="6589355" cy="45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dirty="0">
                  <a:solidFill>
                    <a:srgbClr val="262626"/>
                  </a:solidFill>
                  <a:latin typeface="Cambria"/>
                  <a:ea typeface="Cambria"/>
                  <a:cs typeface="Cambria"/>
                  <a:sym typeface="Cambria"/>
                </a:rPr>
                <a:t>GIỚI THIỆU SÁCH GIÁO VIÊN VÀ TÀI LIỆU BỔ TRỢ </a:t>
              </a:r>
              <a:endParaRPr sz="2000" b="1" i="1" dirty="0">
                <a:solidFill>
                  <a:srgbClr val="26262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34" name="Google Shape;134;p3"/>
            <p:cNvGrpSpPr/>
            <p:nvPr/>
          </p:nvGrpSpPr>
          <p:grpSpPr>
            <a:xfrm>
              <a:off x="455314" y="4634886"/>
              <a:ext cx="822960" cy="731520"/>
              <a:chOff x="291086" y="2387819"/>
              <a:chExt cx="822960" cy="731520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291086" y="2387819"/>
                <a:ext cx="822960" cy="731520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78773" y="2564168"/>
                <a:ext cx="633079" cy="4939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lt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VI.</a:t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0"/>
          <p:cNvSpPr/>
          <p:nvPr/>
        </p:nvSpPr>
        <p:spPr>
          <a:xfrm>
            <a:off x="723900" y="1570038"/>
            <a:ext cx="5414963" cy="1073150"/>
          </a:xfrm>
          <a:prstGeom prst="cloudCallout">
            <a:avLst>
              <a:gd name="adj1" fmla="val -41346"/>
              <a:gd name="adj2" fmla="val 80690"/>
            </a:avLst>
          </a:prstGeom>
          <a:solidFill>
            <a:srgbClr val="F6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1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HS LÀM GÌ Ở CÁC TIẾT DO LỚP MÌNH DẪN DẮT?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659" name="Google Shape;659;p30"/>
          <p:cNvSpPr txBox="1"/>
          <p:nvPr/>
        </p:nvSpPr>
        <p:spPr>
          <a:xfrm>
            <a:off x="1560513" y="6292850"/>
            <a:ext cx="55753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CÓ SỰ THAM GIA CỦA THẦY CÔ GIÁO CHỦ NHIỆM.</a:t>
            </a:r>
            <a:endParaRPr sz="1800" b="1" i="1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30"/>
          <p:cNvSpPr/>
          <p:nvPr/>
        </p:nvSpPr>
        <p:spPr>
          <a:xfrm>
            <a:off x="0" y="481013"/>
            <a:ext cx="5978525" cy="647700"/>
          </a:xfrm>
          <a:prstGeom prst="rect">
            <a:avLst/>
          </a:prstGeom>
          <a:solidFill>
            <a:srgbClr val="31BD9C"/>
          </a:solidFill>
          <a:ln w="25400" cap="flat" cmpd="sng">
            <a:solidFill>
              <a:srgbClr val="31BD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Quy trình một buổi 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Sinh 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 dưới cờ.</a:t>
            </a:r>
            <a:endParaRPr sz="2400" dirty="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661" name="Google Shape;661;p30"/>
          <p:cNvPicPr preferRelativeResize="0"/>
          <p:nvPr/>
        </p:nvPicPr>
        <p:blipFill>
          <a:blip r:embed="rId3"/>
          <a:srcRect/>
          <a:stretch/>
        </p:blipFill>
        <p:spPr>
          <a:xfrm>
            <a:off x="189874" y="3160322"/>
            <a:ext cx="3030796" cy="2846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2" name="Google Shape;662;p30"/>
          <p:cNvGrpSpPr/>
          <p:nvPr/>
        </p:nvGrpSpPr>
        <p:grpSpPr>
          <a:xfrm>
            <a:off x="2941638" y="2720975"/>
            <a:ext cx="5943600" cy="3273425"/>
            <a:chOff x="2941154" y="2721564"/>
            <a:chExt cx="5944429" cy="3273439"/>
          </a:xfrm>
        </p:grpSpPr>
        <p:grpSp>
          <p:nvGrpSpPr>
            <p:cNvPr id="663" name="Google Shape;663;p30"/>
            <p:cNvGrpSpPr/>
            <p:nvPr/>
          </p:nvGrpSpPr>
          <p:grpSpPr>
            <a:xfrm>
              <a:off x="2941154" y="2721564"/>
              <a:ext cx="4324350" cy="719345"/>
              <a:chOff x="2941154" y="1616350"/>
              <a:chExt cx="4324350" cy="719345"/>
            </a:xfrm>
          </p:grpSpPr>
          <p:pic>
            <p:nvPicPr>
              <p:cNvPr id="664" name="Google Shape;664;p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941154" y="1616350"/>
                <a:ext cx="4324350" cy="7193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5" name="Google Shape;665;p30"/>
              <p:cNvSpPr txBox="1"/>
              <p:nvPr/>
            </p:nvSpPr>
            <p:spPr>
              <a:xfrm>
                <a:off x="3415184" y="1769897"/>
                <a:ext cx="372111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lt1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1. Trình diễn, thể nghiệm: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666" name="Google Shape;666;p30"/>
            <p:cNvGrpSpPr/>
            <p:nvPr/>
          </p:nvGrpSpPr>
          <p:grpSpPr>
            <a:xfrm>
              <a:off x="3256224" y="3676963"/>
              <a:ext cx="4794473" cy="646331"/>
              <a:chOff x="130249" y="883298"/>
              <a:chExt cx="4794473" cy="646331"/>
            </a:xfrm>
          </p:grpSpPr>
          <p:sp>
            <p:nvSpPr>
              <p:cNvPr id="667" name="Google Shape;667;p30"/>
              <p:cNvSpPr txBox="1"/>
              <p:nvPr/>
            </p:nvSpPr>
            <p:spPr>
              <a:xfrm>
                <a:off x="441650" y="883298"/>
                <a:ext cx="44830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Tham gia dẫn chương trình cùng thầy cô, đặt câu hỏi cho người xem.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8" name="Google Shape;668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9" name="Google Shape;669;p30"/>
            <p:cNvGrpSpPr/>
            <p:nvPr/>
          </p:nvGrpSpPr>
          <p:grpSpPr>
            <a:xfrm>
              <a:off x="3256224" y="4966770"/>
              <a:ext cx="5629359" cy="646331"/>
              <a:chOff x="130249" y="883298"/>
              <a:chExt cx="5629359" cy="646331"/>
            </a:xfrm>
          </p:grpSpPr>
          <p:sp>
            <p:nvSpPr>
              <p:cNvPr id="670" name="Google Shape;670;p30"/>
              <p:cNvSpPr txBox="1"/>
              <p:nvPr/>
            </p:nvSpPr>
            <p:spPr>
              <a:xfrm>
                <a:off x="441649" y="883298"/>
                <a:ext cx="531795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Biểu diễn đọc thơ tương tác để chuyển tải một thông điệp về trải nghiệm cuộc sống đến HS khối Tiểu học;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1" name="Google Shape;671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2" name="Google Shape;672;p30"/>
            <p:cNvGrpSpPr/>
            <p:nvPr/>
          </p:nvGrpSpPr>
          <p:grpSpPr>
            <a:xfrm>
              <a:off x="3236662" y="4386109"/>
              <a:ext cx="5629359" cy="374152"/>
              <a:chOff x="130249" y="883298"/>
              <a:chExt cx="5629359" cy="374152"/>
            </a:xfrm>
          </p:grpSpPr>
          <p:sp>
            <p:nvSpPr>
              <p:cNvPr id="673" name="Google Shape;673;p30"/>
              <p:cNvSpPr txBox="1"/>
              <p:nvPr/>
            </p:nvSpPr>
            <p:spPr>
              <a:xfrm>
                <a:off x="441649" y="883298"/>
                <a:ext cx="53179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Trình diễn tiểu phẩm;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4" name="Google Shape;674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5" name="Google Shape;675;p30"/>
            <p:cNvGrpSpPr/>
            <p:nvPr/>
          </p:nvGrpSpPr>
          <p:grpSpPr>
            <a:xfrm>
              <a:off x="3256224" y="5620851"/>
              <a:ext cx="5629359" cy="374152"/>
              <a:chOff x="130249" y="883298"/>
              <a:chExt cx="5629359" cy="374152"/>
            </a:xfrm>
          </p:grpSpPr>
          <p:sp>
            <p:nvSpPr>
              <p:cNvPr id="676" name="Google Shape;676;p30"/>
              <p:cNvSpPr txBox="1"/>
              <p:nvPr/>
            </p:nvSpPr>
            <p:spPr>
              <a:xfrm>
                <a:off x="441649" y="883298"/>
                <a:ext cx="53179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Tạo bối cảnh trên sân khấu.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7" name="Google Shape;677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78" name="Google Shape;678;p30"/>
          <p:cNvGrpSpPr/>
          <p:nvPr/>
        </p:nvGrpSpPr>
        <p:grpSpPr>
          <a:xfrm>
            <a:off x="2989263" y="2808288"/>
            <a:ext cx="6115050" cy="3522662"/>
            <a:chOff x="6981825" y="1610172"/>
            <a:chExt cx="6114792" cy="3522690"/>
          </a:xfrm>
        </p:grpSpPr>
        <p:grpSp>
          <p:nvGrpSpPr>
            <p:cNvPr id="679" name="Google Shape;679;p30"/>
            <p:cNvGrpSpPr/>
            <p:nvPr/>
          </p:nvGrpSpPr>
          <p:grpSpPr>
            <a:xfrm>
              <a:off x="6981825" y="1610172"/>
              <a:ext cx="4324350" cy="719345"/>
              <a:chOff x="2941154" y="1616350"/>
              <a:chExt cx="4324350" cy="719345"/>
            </a:xfrm>
          </p:grpSpPr>
          <p:pic>
            <p:nvPicPr>
              <p:cNvPr id="680" name="Google Shape;680;p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941154" y="1616350"/>
                <a:ext cx="4324350" cy="7193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1" name="Google Shape;681;p30"/>
              <p:cNvSpPr txBox="1"/>
              <p:nvPr/>
            </p:nvSpPr>
            <p:spPr>
              <a:xfrm>
                <a:off x="3415184" y="1769897"/>
                <a:ext cx="372111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lt1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2. Giao lưu nhân vật.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682" name="Google Shape;682;p30"/>
            <p:cNvGrpSpPr/>
            <p:nvPr/>
          </p:nvGrpSpPr>
          <p:grpSpPr>
            <a:xfrm>
              <a:off x="7467258" y="2558673"/>
              <a:ext cx="4794473" cy="374152"/>
              <a:chOff x="130249" y="883298"/>
              <a:chExt cx="4794473" cy="374152"/>
            </a:xfrm>
          </p:grpSpPr>
          <p:sp>
            <p:nvSpPr>
              <p:cNvPr id="683" name="Google Shape;683;p30"/>
              <p:cNvSpPr txBox="1"/>
              <p:nvPr/>
            </p:nvSpPr>
            <p:spPr>
              <a:xfrm>
                <a:off x="441650" y="883298"/>
                <a:ext cx="44830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Đón khách, dẫn khách lên sân khấu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4" name="Google Shape;684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5" name="Google Shape;685;p30"/>
            <p:cNvGrpSpPr/>
            <p:nvPr/>
          </p:nvGrpSpPr>
          <p:grpSpPr>
            <a:xfrm>
              <a:off x="7431347" y="3778259"/>
              <a:ext cx="4794473" cy="374152"/>
              <a:chOff x="130249" y="883298"/>
              <a:chExt cx="4794473" cy="374152"/>
            </a:xfrm>
          </p:grpSpPr>
          <p:sp>
            <p:nvSpPr>
              <p:cNvPr id="686" name="Google Shape;686;p30"/>
              <p:cNvSpPr txBox="1"/>
              <p:nvPr/>
            </p:nvSpPr>
            <p:spPr>
              <a:xfrm>
                <a:off x="441650" y="883298"/>
                <a:ext cx="44830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Tham gia trải nghiệm là nhân vật.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7" name="Google Shape;687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8" name="Google Shape;688;p30"/>
            <p:cNvGrpSpPr/>
            <p:nvPr/>
          </p:nvGrpSpPr>
          <p:grpSpPr>
            <a:xfrm>
              <a:off x="7467258" y="4283617"/>
              <a:ext cx="4794473" cy="374152"/>
              <a:chOff x="130249" y="883298"/>
              <a:chExt cx="4794473" cy="374152"/>
            </a:xfrm>
          </p:grpSpPr>
          <p:sp>
            <p:nvSpPr>
              <p:cNvPr id="689" name="Google Shape;689;p30"/>
              <p:cNvSpPr txBox="1"/>
              <p:nvPr/>
            </p:nvSpPr>
            <p:spPr>
              <a:xfrm>
                <a:off x="441650" y="883298"/>
                <a:ext cx="44830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Tặng quà và chia sẻ cảm xúc với nhân vật.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0" name="Google Shape;690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1" name="Google Shape;691;p30"/>
            <p:cNvGrpSpPr/>
            <p:nvPr/>
          </p:nvGrpSpPr>
          <p:grpSpPr>
            <a:xfrm>
              <a:off x="7443903" y="3185342"/>
              <a:ext cx="4794473" cy="646331"/>
              <a:chOff x="130249" y="883298"/>
              <a:chExt cx="4794473" cy="646331"/>
            </a:xfrm>
          </p:grpSpPr>
          <p:sp>
            <p:nvSpPr>
              <p:cNvPr id="692" name="Google Shape;692;p30"/>
              <p:cNvSpPr txBox="1"/>
              <p:nvPr/>
            </p:nvSpPr>
            <p:spPr>
              <a:xfrm>
                <a:off x="441650" y="883298"/>
                <a:ext cx="44830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Tham gia dẫn chương trình cùng thầy cô, đặt câu hỏi phỏng vấn nhân vật.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3" name="Google Shape;693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4" name="Google Shape;694;p30"/>
            <p:cNvGrpSpPr/>
            <p:nvPr/>
          </p:nvGrpSpPr>
          <p:grpSpPr>
            <a:xfrm>
              <a:off x="7467258" y="4758710"/>
              <a:ext cx="5629359" cy="374152"/>
              <a:chOff x="130249" y="883298"/>
              <a:chExt cx="5629359" cy="374152"/>
            </a:xfrm>
          </p:grpSpPr>
          <p:sp>
            <p:nvSpPr>
              <p:cNvPr id="695" name="Google Shape;695;p30"/>
              <p:cNvSpPr txBox="1"/>
              <p:nvPr/>
            </p:nvSpPr>
            <p:spPr>
              <a:xfrm>
                <a:off x="441649" y="883298"/>
                <a:ext cx="53179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Tạo bối cảnh trên sân khấu.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6" name="Google Shape;696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97" name="Google Shape;697;p30"/>
          <p:cNvGrpSpPr/>
          <p:nvPr/>
        </p:nvGrpSpPr>
        <p:grpSpPr>
          <a:xfrm>
            <a:off x="3049588" y="2833688"/>
            <a:ext cx="6315075" cy="2395537"/>
            <a:chOff x="6226603" y="5313744"/>
            <a:chExt cx="6315024" cy="2395499"/>
          </a:xfrm>
        </p:grpSpPr>
        <p:grpSp>
          <p:nvGrpSpPr>
            <p:cNvPr id="698" name="Google Shape;698;p30"/>
            <p:cNvGrpSpPr/>
            <p:nvPr/>
          </p:nvGrpSpPr>
          <p:grpSpPr>
            <a:xfrm>
              <a:off x="6226603" y="5313744"/>
              <a:ext cx="4324350" cy="719345"/>
              <a:chOff x="2941154" y="1616350"/>
              <a:chExt cx="4324350" cy="719345"/>
            </a:xfrm>
          </p:grpSpPr>
          <p:pic>
            <p:nvPicPr>
              <p:cNvPr id="699" name="Google Shape;699;p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941154" y="1616350"/>
                <a:ext cx="4324350" cy="7193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0" name="Google Shape;700;p30"/>
              <p:cNvSpPr txBox="1"/>
              <p:nvPr/>
            </p:nvSpPr>
            <p:spPr>
              <a:xfrm>
                <a:off x="3415184" y="1769897"/>
                <a:ext cx="372111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200" b="1">
                    <a:solidFill>
                      <a:schemeClr val="lt1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3. Festival, ngày hội.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701" name="Google Shape;701;p30"/>
            <p:cNvGrpSpPr/>
            <p:nvPr/>
          </p:nvGrpSpPr>
          <p:grpSpPr>
            <a:xfrm>
              <a:off x="6912268" y="6249339"/>
              <a:ext cx="4794473" cy="374152"/>
              <a:chOff x="130249" y="883298"/>
              <a:chExt cx="4794473" cy="374152"/>
            </a:xfrm>
          </p:grpSpPr>
          <p:sp>
            <p:nvSpPr>
              <p:cNvPr id="702" name="Google Shape;702;p30"/>
              <p:cNvSpPr txBox="1"/>
              <p:nvPr/>
            </p:nvSpPr>
            <p:spPr>
              <a:xfrm>
                <a:off x="441650" y="883298"/>
                <a:ext cx="44830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HS tham gia hoạt động ở các góc.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3" name="Google Shape;703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4" name="Google Shape;704;p30"/>
            <p:cNvGrpSpPr/>
            <p:nvPr/>
          </p:nvGrpSpPr>
          <p:grpSpPr>
            <a:xfrm>
              <a:off x="6912268" y="6715168"/>
              <a:ext cx="5349463" cy="646331"/>
              <a:chOff x="130249" y="883298"/>
              <a:chExt cx="4794473" cy="646331"/>
            </a:xfrm>
          </p:grpSpPr>
          <p:sp>
            <p:nvSpPr>
              <p:cNvPr id="705" name="Google Shape;705;p30"/>
              <p:cNvSpPr txBox="1"/>
              <p:nvPr/>
            </p:nvSpPr>
            <p:spPr>
              <a:xfrm>
                <a:off x="441650" y="883298"/>
                <a:ext cx="448307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HS tham gia dẫn dắt hoặc biểu diễn trên sân khấu.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6" name="Google Shape;706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7" name="Google Shape;707;p30"/>
            <p:cNvGrpSpPr/>
            <p:nvPr/>
          </p:nvGrpSpPr>
          <p:grpSpPr>
            <a:xfrm>
              <a:off x="6912268" y="7335091"/>
              <a:ext cx="5629359" cy="374152"/>
              <a:chOff x="130249" y="883298"/>
              <a:chExt cx="5629359" cy="374152"/>
            </a:xfrm>
          </p:grpSpPr>
          <p:sp>
            <p:nvSpPr>
              <p:cNvPr id="708" name="Google Shape;708;p30"/>
              <p:cNvSpPr txBox="1"/>
              <p:nvPr/>
            </p:nvSpPr>
            <p:spPr>
              <a:xfrm>
                <a:off x="441649" y="883298"/>
                <a:ext cx="53179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Tạo bối cảnh trên sân khấu.</a:t>
                </a:r>
                <a:endParaRPr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09" name="Google Shape;709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0249" y="932993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1"/>
          <p:cNvSpPr txBox="1">
            <a:spLocks noGrp="1"/>
          </p:cNvSpPr>
          <p:nvPr>
            <p:ph type="sldNum" idx="4294967295"/>
          </p:nvPr>
        </p:nvSpPr>
        <p:spPr>
          <a:xfrm>
            <a:off x="7618413" y="5494338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Cambria" panose="02040503050406030204" pitchFamily="18" charset="0"/>
                <a:ea typeface="Roboto Condensed"/>
                <a:cs typeface="Roboto Condensed"/>
                <a:sym typeface="Roboto Condensed"/>
              </a:rPr>
              <a:t>31</a:t>
            </a:fld>
            <a:endParaRPr sz="1200" b="1">
              <a:solidFill>
                <a:srgbClr val="FFFFFF"/>
              </a:solidFill>
              <a:latin typeface="Cambria" panose="02040503050406030204" pitchFamily="18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5" name="Google Shape;715;p31"/>
          <p:cNvSpPr/>
          <p:nvPr/>
        </p:nvSpPr>
        <p:spPr>
          <a:xfrm>
            <a:off x="2197100" y="446088"/>
            <a:ext cx="4710113" cy="646112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Quy trình tiến hành tiết SHDC </a:t>
            </a:r>
            <a:endParaRPr>
              <a:latin typeface="Cambria" panose="0204050305040603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TRÌNH DIỄN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716" name="Google Shape;716;p31"/>
          <p:cNvSpPr txBox="1"/>
          <p:nvPr/>
        </p:nvSpPr>
        <p:spPr>
          <a:xfrm>
            <a:off x="88900" y="2076450"/>
            <a:ext cx="2227263" cy="27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GV: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Lựa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chọn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chủ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đề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hình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thức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biểu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diễn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Thiết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kế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kịch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bản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phương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tiện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None/>
            </a:pPr>
            <a:endParaRPr sz="1600" i="1" dirty="0">
              <a:solidFill>
                <a:srgbClr val="0000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HS: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Luyện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tập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công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nhiệm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vụ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717" name="Google Shape;717;p31"/>
          <p:cNvGrpSpPr/>
          <p:nvPr/>
        </p:nvGrpSpPr>
        <p:grpSpPr>
          <a:xfrm>
            <a:off x="-60325" y="1652588"/>
            <a:ext cx="2751551" cy="400069"/>
            <a:chOff x="-59635" y="1543872"/>
            <a:chExt cx="2751095" cy="400129"/>
          </a:xfrm>
        </p:grpSpPr>
        <p:sp>
          <p:nvSpPr>
            <p:cNvPr id="718" name="Google Shape;718;p31"/>
            <p:cNvSpPr txBox="1"/>
            <p:nvPr/>
          </p:nvSpPr>
          <p:spPr>
            <a:xfrm>
              <a:off x="-59635" y="1543872"/>
              <a:ext cx="2751095" cy="400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TRƯỚC HOẠT ĐỘNG</a:t>
              </a:r>
              <a:endParaRPr dirty="0">
                <a:latin typeface="Cambria" panose="02040503050406030204" pitchFamily="18" charset="0"/>
              </a:endParaRPr>
            </a:p>
          </p:txBody>
        </p:sp>
        <p:cxnSp>
          <p:nvCxnSpPr>
            <p:cNvPr id="719" name="Google Shape;719;p31"/>
            <p:cNvCxnSpPr/>
            <p:nvPr/>
          </p:nvCxnSpPr>
          <p:spPr>
            <a:xfrm rot="10800000">
              <a:off x="10203" y="1943982"/>
              <a:ext cx="2306256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20" name="Google Shape;720;p31"/>
          <p:cNvGrpSpPr/>
          <p:nvPr/>
        </p:nvGrpSpPr>
        <p:grpSpPr>
          <a:xfrm>
            <a:off x="6477587" y="2015620"/>
            <a:ext cx="2751551" cy="437066"/>
            <a:chOff x="-213108" y="1506850"/>
            <a:chExt cx="2752840" cy="437132"/>
          </a:xfrm>
        </p:grpSpPr>
        <p:sp>
          <p:nvSpPr>
            <p:cNvPr id="721" name="Google Shape;721;p31"/>
            <p:cNvSpPr txBox="1"/>
            <p:nvPr/>
          </p:nvSpPr>
          <p:spPr>
            <a:xfrm>
              <a:off x="-213108" y="1506850"/>
              <a:ext cx="2752840" cy="400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TRONG HOẠT ĐỘNG</a:t>
              </a:r>
              <a:endParaRPr dirty="0">
                <a:latin typeface="Cambria" panose="02040503050406030204" pitchFamily="18" charset="0"/>
              </a:endParaRPr>
            </a:p>
          </p:txBody>
        </p:sp>
        <p:cxnSp>
          <p:nvCxnSpPr>
            <p:cNvPr id="722" name="Google Shape;722;p31"/>
            <p:cNvCxnSpPr/>
            <p:nvPr/>
          </p:nvCxnSpPr>
          <p:spPr>
            <a:xfrm rot="10800000">
              <a:off x="10248" y="1943982"/>
              <a:ext cx="2306130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3" name="Google Shape;723;p31"/>
          <p:cNvSpPr txBox="1"/>
          <p:nvPr/>
        </p:nvSpPr>
        <p:spPr>
          <a:xfrm>
            <a:off x="6569075" y="2478088"/>
            <a:ext cx="2436813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rabicPeriod"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Nghi thức</a:t>
            </a:r>
            <a:endParaRPr>
              <a:latin typeface="Cambria" panose="02040503050406030204" pitchFamily="18" charset="0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rabicPeriod"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Dẫn dắt </a:t>
            </a:r>
            <a:endParaRPr>
              <a:latin typeface="Cambria" panose="02040503050406030204" pitchFamily="18" charset="0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rabicPeriod"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Biểu diễn</a:t>
            </a:r>
            <a:endParaRPr>
              <a:latin typeface="Cambria" panose="02040503050406030204" pitchFamily="18" charset="0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rabicPeriod"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Tổng kết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724" name="Google Shape;724;p31"/>
          <p:cNvGrpSpPr/>
          <p:nvPr/>
        </p:nvGrpSpPr>
        <p:grpSpPr>
          <a:xfrm>
            <a:off x="3300413" y="5349875"/>
            <a:ext cx="2503487" cy="400050"/>
            <a:chOff x="-59635" y="1543872"/>
            <a:chExt cx="2504660" cy="400110"/>
          </a:xfrm>
        </p:grpSpPr>
        <p:sp>
          <p:nvSpPr>
            <p:cNvPr id="725" name="Google Shape;725;p31"/>
            <p:cNvSpPr txBox="1"/>
            <p:nvPr/>
          </p:nvSpPr>
          <p:spPr>
            <a:xfrm>
              <a:off x="-59635" y="1543872"/>
              <a:ext cx="25046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SAU HOẠT ĐỘNG</a:t>
              </a:r>
              <a:endParaRPr>
                <a:latin typeface="Cambria" panose="02040503050406030204" pitchFamily="18" charset="0"/>
              </a:endParaRPr>
            </a:p>
          </p:txBody>
        </p:sp>
        <p:cxnSp>
          <p:nvCxnSpPr>
            <p:cNvPr id="726" name="Google Shape;726;p31"/>
            <p:cNvCxnSpPr/>
            <p:nvPr/>
          </p:nvCxnSpPr>
          <p:spPr>
            <a:xfrm rot="10800000">
              <a:off x="288190" y="1923342"/>
              <a:ext cx="1828069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7" name="Google Shape;727;p31"/>
          <p:cNvSpPr txBox="1"/>
          <p:nvPr/>
        </p:nvSpPr>
        <p:spPr>
          <a:xfrm>
            <a:off x="3648075" y="5851525"/>
            <a:ext cx="1878013" cy="38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Cam kết hành động.</a:t>
            </a:r>
            <a:endParaRPr>
              <a:latin typeface="Cambria" panose="02040503050406030204" pitchFamily="18" charset="0"/>
            </a:endParaRPr>
          </a:p>
        </p:txBody>
      </p:sp>
      <p:pic>
        <p:nvPicPr>
          <p:cNvPr id="728" name="Google Shape;728;p31"/>
          <p:cNvPicPr preferRelativeResize="0"/>
          <p:nvPr/>
        </p:nvPicPr>
        <p:blipFill rotWithShape="1">
          <a:blip r:embed="rId3">
            <a:alphaModFix/>
          </a:blip>
          <a:srcRect l="1574" t="30421" r="-1573" b="18217"/>
          <a:stretch/>
        </p:blipFill>
        <p:spPr>
          <a:xfrm>
            <a:off x="2722203" y="2127796"/>
            <a:ext cx="3282566" cy="2367128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7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2"/>
          <p:cNvSpPr txBox="1">
            <a:spLocks noGrp="1"/>
          </p:cNvSpPr>
          <p:nvPr>
            <p:ph type="sldNum" idx="4294967295"/>
          </p:nvPr>
        </p:nvSpPr>
        <p:spPr>
          <a:xfrm>
            <a:off x="7618413" y="5494338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Cambria" panose="02040503050406030204" pitchFamily="18" charset="0"/>
                <a:ea typeface="Roboto Condensed"/>
                <a:cs typeface="Roboto Condensed"/>
                <a:sym typeface="Roboto Condensed"/>
              </a:rPr>
              <a:t>32</a:t>
            </a:fld>
            <a:endParaRPr sz="1200" b="1">
              <a:solidFill>
                <a:srgbClr val="FFFFFF"/>
              </a:solidFill>
              <a:latin typeface="Cambria" panose="02040503050406030204" pitchFamily="18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2166938" y="606425"/>
            <a:ext cx="4711700" cy="646113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Quy trình tiến hành tiết SHDC </a:t>
            </a:r>
            <a:endParaRPr>
              <a:latin typeface="Cambria" panose="0204050305040603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TRÒ CHUYỆN - GIAO LƯU NHÂN VẬT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735" name="Google Shape;735;p32"/>
          <p:cNvSpPr txBox="1"/>
          <p:nvPr/>
        </p:nvSpPr>
        <p:spPr>
          <a:xfrm>
            <a:off x="119063" y="2119313"/>
            <a:ext cx="268059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GV: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Lựa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chọn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vật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Tìm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hiểu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về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vật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Thiết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kế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kịch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bản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đạo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cụ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quà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tặng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HS: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Arial"/>
              <a:buAutoNum type="alphaLcParenR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lời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dẫn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câu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hỏi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736" name="Google Shape;736;p32"/>
          <p:cNvGrpSpPr/>
          <p:nvPr/>
        </p:nvGrpSpPr>
        <p:grpSpPr>
          <a:xfrm>
            <a:off x="-30163" y="1695450"/>
            <a:ext cx="2680598" cy="400069"/>
            <a:chOff x="-59635" y="1543872"/>
            <a:chExt cx="2680153" cy="400129"/>
          </a:xfrm>
        </p:grpSpPr>
        <p:sp>
          <p:nvSpPr>
            <p:cNvPr id="737" name="Google Shape;737;p32"/>
            <p:cNvSpPr txBox="1"/>
            <p:nvPr/>
          </p:nvSpPr>
          <p:spPr>
            <a:xfrm>
              <a:off x="-59635" y="1543872"/>
              <a:ext cx="2680153" cy="400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TRƯỚC HOẠT ĐỘNG</a:t>
              </a:r>
              <a:endParaRPr dirty="0">
                <a:latin typeface="Cambria" panose="02040503050406030204" pitchFamily="18" charset="0"/>
              </a:endParaRPr>
            </a:p>
          </p:txBody>
        </p:sp>
        <p:cxnSp>
          <p:nvCxnSpPr>
            <p:cNvPr id="738" name="Google Shape;738;p32"/>
            <p:cNvCxnSpPr/>
            <p:nvPr/>
          </p:nvCxnSpPr>
          <p:spPr>
            <a:xfrm rot="10800000">
              <a:off x="10204" y="1943982"/>
              <a:ext cx="2306254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39" name="Google Shape;739;p32"/>
          <p:cNvGrpSpPr/>
          <p:nvPr/>
        </p:nvGrpSpPr>
        <p:grpSpPr>
          <a:xfrm>
            <a:off x="6518066" y="1641574"/>
            <a:ext cx="2680598" cy="453926"/>
            <a:chOff x="-172611" y="1489988"/>
            <a:chExt cx="2681854" cy="453994"/>
          </a:xfrm>
        </p:grpSpPr>
        <p:sp>
          <p:nvSpPr>
            <p:cNvPr id="740" name="Google Shape;740;p32"/>
            <p:cNvSpPr txBox="1"/>
            <p:nvPr/>
          </p:nvSpPr>
          <p:spPr>
            <a:xfrm>
              <a:off x="-172611" y="1489988"/>
              <a:ext cx="2681854" cy="400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TRONG HOẠT ĐỘNG</a:t>
              </a:r>
              <a:endParaRPr dirty="0">
                <a:latin typeface="Cambria" panose="02040503050406030204" pitchFamily="18" charset="0"/>
              </a:endParaRPr>
            </a:p>
          </p:txBody>
        </p:sp>
        <p:cxnSp>
          <p:nvCxnSpPr>
            <p:cNvPr id="741" name="Google Shape;741;p32"/>
            <p:cNvCxnSpPr/>
            <p:nvPr/>
          </p:nvCxnSpPr>
          <p:spPr>
            <a:xfrm rot="10800000">
              <a:off x="10248" y="1943982"/>
              <a:ext cx="2306130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42" name="Google Shape;742;p32"/>
          <p:cNvSpPr txBox="1"/>
          <p:nvPr/>
        </p:nvSpPr>
        <p:spPr>
          <a:xfrm>
            <a:off x="6518066" y="2247259"/>
            <a:ext cx="268059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Đón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khách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Nghi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thức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3.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giao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lưu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Khởi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Câu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chuyện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vật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cùng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vật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4.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Tổng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kết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743" name="Google Shape;743;p32"/>
          <p:cNvGrpSpPr/>
          <p:nvPr/>
        </p:nvGrpSpPr>
        <p:grpSpPr>
          <a:xfrm>
            <a:off x="3009900" y="4760913"/>
            <a:ext cx="2505075" cy="400050"/>
            <a:chOff x="-59635" y="1543872"/>
            <a:chExt cx="2504660" cy="400110"/>
          </a:xfrm>
        </p:grpSpPr>
        <p:sp>
          <p:nvSpPr>
            <p:cNvPr id="744" name="Google Shape;744;p32"/>
            <p:cNvSpPr txBox="1"/>
            <p:nvPr/>
          </p:nvSpPr>
          <p:spPr>
            <a:xfrm>
              <a:off x="-59635" y="1543872"/>
              <a:ext cx="25046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SAU HOẠT ĐỘNG</a:t>
              </a:r>
              <a:endParaRPr>
                <a:latin typeface="Cambria" panose="02040503050406030204" pitchFamily="18" charset="0"/>
              </a:endParaRPr>
            </a:p>
          </p:txBody>
        </p:sp>
        <p:cxnSp>
          <p:nvCxnSpPr>
            <p:cNvPr id="745" name="Google Shape;745;p32"/>
            <p:cNvCxnSpPr/>
            <p:nvPr/>
          </p:nvCxnSpPr>
          <p:spPr>
            <a:xfrm rot="10800000">
              <a:off x="287970" y="1923341"/>
              <a:ext cx="1828497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46" name="Google Shape;746;p32"/>
          <p:cNvSpPr txBox="1"/>
          <p:nvPr/>
        </p:nvSpPr>
        <p:spPr>
          <a:xfrm>
            <a:off x="3281363" y="5183188"/>
            <a:ext cx="3597275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Cam kết hành động</a:t>
            </a:r>
            <a:endParaRPr>
              <a:latin typeface="Cambria" panose="02040503050406030204" pitchFamily="18" charset="0"/>
            </a:endParaRPr>
          </a:p>
        </p:txBody>
      </p:sp>
      <p:pic>
        <p:nvPicPr>
          <p:cNvPr id="747" name="Google Shape;747;p32"/>
          <p:cNvPicPr preferRelativeResize="0"/>
          <p:nvPr/>
        </p:nvPicPr>
        <p:blipFill rotWithShape="1">
          <a:blip r:embed="rId3">
            <a:alphaModFix/>
          </a:blip>
          <a:srcRect t="36693" r="5076" b="8068"/>
          <a:stretch/>
        </p:blipFill>
        <p:spPr>
          <a:xfrm>
            <a:off x="2872835" y="1903413"/>
            <a:ext cx="3064138" cy="250353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7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7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7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3"/>
          <p:cNvSpPr txBox="1">
            <a:spLocks noGrp="1"/>
          </p:cNvSpPr>
          <p:nvPr>
            <p:ph type="sldNum" idx="4294967295"/>
          </p:nvPr>
        </p:nvSpPr>
        <p:spPr>
          <a:xfrm>
            <a:off x="7618413" y="5494338"/>
            <a:ext cx="1487487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1">
                <a:solidFill>
                  <a:srgbClr val="FFFFFF"/>
                </a:solidFill>
                <a:latin typeface="Cambria" panose="02040503050406030204" pitchFamily="18" charset="0"/>
                <a:ea typeface="Roboto Condensed"/>
                <a:cs typeface="Roboto Condensed"/>
                <a:sym typeface="Roboto Condensed"/>
              </a:rPr>
              <a:t>33</a:t>
            </a:fld>
            <a:endParaRPr sz="1200" b="1">
              <a:solidFill>
                <a:srgbClr val="FFFFFF"/>
              </a:solidFill>
              <a:latin typeface="Cambria" panose="02040503050406030204" pitchFamily="18" charset="0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53" name="Google Shape;753;p33"/>
          <p:cNvSpPr/>
          <p:nvPr/>
        </p:nvSpPr>
        <p:spPr>
          <a:xfrm>
            <a:off x="2166938" y="606425"/>
            <a:ext cx="4711700" cy="646113"/>
          </a:xfrm>
          <a:prstGeom prst="roundRect">
            <a:avLst>
              <a:gd name="adj" fmla="val 16667"/>
            </a:avLst>
          </a:prstGeom>
          <a:solidFill>
            <a:srgbClr val="F69864"/>
          </a:solidFill>
          <a:ln w="25400" cap="flat" cmpd="sng">
            <a:solidFill>
              <a:srgbClr val="F69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Quy trình tiến hành tiết SHDC </a:t>
            </a:r>
            <a:endParaRPr>
              <a:latin typeface="Cambria" panose="0204050305040603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NGÀY HỘI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754" name="Google Shape;754;p33"/>
          <p:cNvSpPr txBox="1"/>
          <p:nvPr/>
        </p:nvSpPr>
        <p:spPr>
          <a:xfrm>
            <a:off x="192578" y="2289435"/>
            <a:ext cx="230663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a) </a:t>
            </a:r>
            <a:r>
              <a:rPr lang="en-US" sz="1600" b="1" i="1" dirty="0" err="1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Nhóm</a:t>
            </a: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GV: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Lựa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chọn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hình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thức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trên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khấu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Thiết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kế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kịch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bản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góc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sinh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theo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chủ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đề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b) </a:t>
            </a:r>
            <a:r>
              <a:rPr lang="en-US" sz="1600" b="1" i="1" dirty="0" err="1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Các</a:t>
            </a: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tập</a:t>
            </a: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thể</a:t>
            </a: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b="1" i="1" dirty="0" err="1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lớp</a:t>
            </a:r>
            <a:r>
              <a:rPr lang="en-US" sz="1600" b="1" i="1" dirty="0">
                <a:solidFill>
                  <a:schemeClr val="dk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: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trang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trí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nội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dung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cho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góc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của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lớp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F47C3A"/>
              </a:buClr>
              <a:buSzPts val="1600"/>
              <a:buFont typeface="Noto Sans Symbols"/>
              <a:buChar char="✔"/>
            </a:pP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Chuẩn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bị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tiết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mục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chia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sẻ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755" name="Google Shape;755;p33"/>
          <p:cNvGrpSpPr/>
          <p:nvPr/>
        </p:nvGrpSpPr>
        <p:grpSpPr>
          <a:xfrm>
            <a:off x="-160912" y="1695431"/>
            <a:ext cx="2766573" cy="400069"/>
            <a:chOff x="-190362" y="1543853"/>
            <a:chExt cx="2766114" cy="400129"/>
          </a:xfrm>
        </p:grpSpPr>
        <p:sp>
          <p:nvSpPr>
            <p:cNvPr id="756" name="Google Shape;756;p33"/>
            <p:cNvSpPr txBox="1"/>
            <p:nvPr/>
          </p:nvSpPr>
          <p:spPr>
            <a:xfrm>
              <a:off x="-190362" y="1543853"/>
              <a:ext cx="2766114" cy="400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TRƯỚC HOẠT ĐỘNG</a:t>
              </a:r>
              <a:endParaRPr dirty="0">
                <a:latin typeface="Cambria" panose="02040503050406030204" pitchFamily="18" charset="0"/>
              </a:endParaRPr>
            </a:p>
          </p:txBody>
        </p:sp>
        <p:cxnSp>
          <p:nvCxnSpPr>
            <p:cNvPr id="757" name="Google Shape;757;p33"/>
            <p:cNvCxnSpPr/>
            <p:nvPr/>
          </p:nvCxnSpPr>
          <p:spPr>
            <a:xfrm rot="10800000">
              <a:off x="10204" y="1943982"/>
              <a:ext cx="2306254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58" name="Google Shape;758;p33"/>
          <p:cNvGrpSpPr/>
          <p:nvPr/>
        </p:nvGrpSpPr>
        <p:grpSpPr>
          <a:xfrm>
            <a:off x="6538342" y="1695450"/>
            <a:ext cx="2596134" cy="400069"/>
            <a:chOff x="-152324" y="1543872"/>
            <a:chExt cx="2597350" cy="400129"/>
          </a:xfrm>
        </p:grpSpPr>
        <p:sp>
          <p:nvSpPr>
            <p:cNvPr id="759" name="Google Shape;759;p33"/>
            <p:cNvSpPr txBox="1"/>
            <p:nvPr/>
          </p:nvSpPr>
          <p:spPr>
            <a:xfrm>
              <a:off x="-152324" y="1543872"/>
              <a:ext cx="2597350" cy="400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TRONG HOẠT ĐỘNG</a:t>
              </a:r>
              <a:endParaRPr dirty="0">
                <a:latin typeface="Cambria" panose="02040503050406030204" pitchFamily="18" charset="0"/>
              </a:endParaRPr>
            </a:p>
          </p:txBody>
        </p:sp>
        <p:cxnSp>
          <p:nvCxnSpPr>
            <p:cNvPr id="760" name="Google Shape;760;p33"/>
            <p:cNvCxnSpPr/>
            <p:nvPr/>
          </p:nvCxnSpPr>
          <p:spPr>
            <a:xfrm rot="10800000">
              <a:off x="10248" y="1943982"/>
              <a:ext cx="2306130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61" name="Google Shape;761;p33"/>
          <p:cNvSpPr txBox="1"/>
          <p:nvPr/>
        </p:nvSpPr>
        <p:spPr>
          <a:xfrm>
            <a:off x="6396969" y="2120991"/>
            <a:ext cx="29127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góc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sân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khấu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chính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3.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Tổng</a:t>
            </a:r>
            <a:r>
              <a:rPr lang="en-US" sz="1600" i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kết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762" name="Google Shape;762;p33"/>
          <p:cNvGrpSpPr/>
          <p:nvPr/>
        </p:nvGrpSpPr>
        <p:grpSpPr>
          <a:xfrm>
            <a:off x="3009900" y="4760913"/>
            <a:ext cx="2505075" cy="400050"/>
            <a:chOff x="-59635" y="1543872"/>
            <a:chExt cx="2504660" cy="400110"/>
          </a:xfrm>
        </p:grpSpPr>
        <p:sp>
          <p:nvSpPr>
            <p:cNvPr id="763" name="Google Shape;763;p33"/>
            <p:cNvSpPr txBox="1"/>
            <p:nvPr/>
          </p:nvSpPr>
          <p:spPr>
            <a:xfrm>
              <a:off x="-59635" y="1543872"/>
              <a:ext cx="25046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70C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SAU HOẠT ĐỘNG</a:t>
              </a:r>
              <a:endParaRPr>
                <a:latin typeface="Cambria" panose="02040503050406030204" pitchFamily="18" charset="0"/>
              </a:endParaRPr>
            </a:p>
          </p:txBody>
        </p:sp>
        <p:cxnSp>
          <p:nvCxnSpPr>
            <p:cNvPr id="764" name="Google Shape;764;p33"/>
            <p:cNvCxnSpPr/>
            <p:nvPr/>
          </p:nvCxnSpPr>
          <p:spPr>
            <a:xfrm rot="10800000">
              <a:off x="287970" y="1923341"/>
              <a:ext cx="1828497" cy="0"/>
            </a:xfrm>
            <a:prstGeom prst="straightConnector1">
              <a:avLst/>
            </a:prstGeom>
            <a:noFill/>
            <a:ln w="19050" cap="flat" cmpd="sng">
              <a:solidFill>
                <a:srgbClr val="F6986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65" name="Google Shape;765;p33"/>
          <p:cNvSpPr txBox="1"/>
          <p:nvPr/>
        </p:nvSpPr>
        <p:spPr>
          <a:xfrm>
            <a:off x="3281363" y="5181600"/>
            <a:ext cx="3597275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Cam kết hành động</a:t>
            </a:r>
            <a:endParaRPr>
              <a:latin typeface="Cambria" panose="02040503050406030204" pitchFamily="18" charset="0"/>
            </a:endParaRPr>
          </a:p>
        </p:txBody>
      </p:sp>
      <p:pic>
        <p:nvPicPr>
          <p:cNvPr id="766" name="Google Shape;766;p33"/>
          <p:cNvPicPr preferRelativeResize="0"/>
          <p:nvPr/>
        </p:nvPicPr>
        <p:blipFill rotWithShape="1">
          <a:blip r:embed="rId3">
            <a:alphaModFix/>
          </a:blip>
          <a:srcRect t="34756" r="5936" b="6971"/>
          <a:stretch/>
        </p:blipFill>
        <p:spPr>
          <a:xfrm>
            <a:off x="2864997" y="1781867"/>
            <a:ext cx="3085229" cy="2683568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7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4"/>
          <p:cNvSpPr/>
          <p:nvPr/>
        </p:nvSpPr>
        <p:spPr>
          <a:xfrm>
            <a:off x="-1" y="369888"/>
            <a:ext cx="6964363" cy="646112"/>
          </a:xfrm>
          <a:prstGeom prst="rect">
            <a:avLst/>
          </a:prstGeom>
          <a:solidFill>
            <a:srgbClr val="31BD9C"/>
          </a:solidFill>
          <a:ln w="25400" cap="flat" cmpd="sng">
            <a:solidFill>
              <a:srgbClr val="31BD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Quy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trình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tiết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động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giáo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dục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theo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chủ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đề</a:t>
            </a:r>
            <a:endParaRPr sz="2400" dirty="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772" name="Google Shape;772;p34"/>
          <p:cNvGrpSpPr/>
          <p:nvPr/>
        </p:nvGrpSpPr>
        <p:grpSpPr>
          <a:xfrm>
            <a:off x="0" y="1603375"/>
            <a:ext cx="6964363" cy="1235075"/>
            <a:chOff x="-3" y="745495"/>
            <a:chExt cx="6964328" cy="1236061"/>
          </a:xfrm>
        </p:grpSpPr>
        <p:grpSp>
          <p:nvGrpSpPr>
            <p:cNvPr id="773" name="Google Shape;773;p34"/>
            <p:cNvGrpSpPr/>
            <p:nvPr/>
          </p:nvGrpSpPr>
          <p:grpSpPr>
            <a:xfrm>
              <a:off x="-3" y="745495"/>
              <a:ext cx="2424227" cy="1236061"/>
              <a:chOff x="-3" y="745495"/>
              <a:chExt cx="2424227" cy="1236061"/>
            </a:xfrm>
          </p:grpSpPr>
          <p:sp>
            <p:nvSpPr>
              <p:cNvPr id="774" name="Google Shape;774;p34"/>
              <p:cNvSpPr/>
              <p:nvPr/>
            </p:nvSpPr>
            <p:spPr>
              <a:xfrm flipH="1">
                <a:off x="-3" y="745495"/>
                <a:ext cx="2424227" cy="1236061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23" extrusionOk="0">
                    <a:moveTo>
                      <a:pt x="158" y="0"/>
                    </a:moveTo>
                    <a:cubicBezTo>
                      <a:pt x="366" y="0"/>
                      <a:pt x="366" y="0"/>
                      <a:pt x="366" y="0"/>
                    </a:cubicBezTo>
                    <a:cubicBezTo>
                      <a:pt x="367" y="0"/>
                      <a:pt x="367" y="0"/>
                      <a:pt x="367" y="0"/>
                    </a:cubicBezTo>
                    <a:cubicBezTo>
                      <a:pt x="367" y="0"/>
                      <a:pt x="367" y="0"/>
                      <a:pt x="367" y="0"/>
                    </a:cubicBezTo>
                    <a:cubicBezTo>
                      <a:pt x="454" y="0"/>
                      <a:pt x="524" y="71"/>
                      <a:pt x="524" y="157"/>
                    </a:cubicBezTo>
                    <a:cubicBezTo>
                      <a:pt x="524" y="244"/>
                      <a:pt x="525" y="423"/>
                      <a:pt x="525" y="423"/>
                    </a:cubicBezTo>
                    <a:cubicBezTo>
                      <a:pt x="525" y="423"/>
                      <a:pt x="485" y="335"/>
                      <a:pt x="389" y="321"/>
                    </a:cubicBezTo>
                    <a:cubicBezTo>
                      <a:pt x="377" y="319"/>
                      <a:pt x="158" y="316"/>
                      <a:pt x="158" y="316"/>
                    </a:cubicBezTo>
                    <a:cubicBezTo>
                      <a:pt x="71" y="316"/>
                      <a:pt x="0" y="246"/>
                      <a:pt x="0" y="158"/>
                    </a:cubicBezTo>
                    <a:cubicBezTo>
                      <a:pt x="0" y="71"/>
                      <a:pt x="71" y="0"/>
                      <a:pt x="158" y="0"/>
                    </a:cubicBezTo>
                  </a:path>
                </a:pathLst>
              </a:custGeom>
              <a:solidFill>
                <a:srgbClr val="ED546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775" name="Google Shape;775;p34"/>
              <p:cNvSpPr txBox="1"/>
              <p:nvPr/>
            </p:nvSpPr>
            <p:spPr>
              <a:xfrm>
                <a:off x="95690" y="1073887"/>
                <a:ext cx="224347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chemeClr val="lt1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TRƯỚC HOẠT ĐỘNG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776" name="Google Shape;776;p34"/>
            <p:cNvSpPr txBox="1"/>
            <p:nvPr/>
          </p:nvSpPr>
          <p:spPr>
            <a:xfrm>
              <a:off x="2604976" y="809293"/>
              <a:ext cx="435934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Lựa chọn chủ đề và không gian sư phạm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Thiết kế kịch bản hoạt động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Chuẩn bị phương tiện hoạt động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777" name="Google Shape;777;p34"/>
          <p:cNvGrpSpPr/>
          <p:nvPr/>
        </p:nvGrpSpPr>
        <p:grpSpPr>
          <a:xfrm>
            <a:off x="0" y="2925763"/>
            <a:ext cx="6586538" cy="1549400"/>
            <a:chOff x="-2" y="2067953"/>
            <a:chExt cx="6586871" cy="1549728"/>
          </a:xfrm>
        </p:grpSpPr>
        <p:grpSp>
          <p:nvGrpSpPr>
            <p:cNvPr id="778" name="Google Shape;778;p34"/>
            <p:cNvGrpSpPr/>
            <p:nvPr/>
          </p:nvGrpSpPr>
          <p:grpSpPr>
            <a:xfrm>
              <a:off x="-2" y="2067953"/>
              <a:ext cx="2424225" cy="1549728"/>
              <a:chOff x="-2" y="2067953"/>
              <a:chExt cx="2424225" cy="1549728"/>
            </a:xfrm>
          </p:grpSpPr>
          <p:sp>
            <p:nvSpPr>
              <p:cNvPr id="779" name="Google Shape;779;p34"/>
              <p:cNvSpPr/>
              <p:nvPr/>
            </p:nvSpPr>
            <p:spPr>
              <a:xfrm flipH="1">
                <a:off x="-2" y="2067953"/>
                <a:ext cx="2424225" cy="154972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5" extrusionOk="0">
                    <a:moveTo>
                      <a:pt x="275" y="0"/>
                    </a:moveTo>
                    <a:cubicBezTo>
                      <a:pt x="636" y="0"/>
                      <a:pt x="636" y="0"/>
                      <a:pt x="636" y="0"/>
                    </a:cubicBezTo>
                    <a:cubicBezTo>
                      <a:pt x="637" y="0"/>
                      <a:pt x="637" y="0"/>
                      <a:pt x="63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789" y="0"/>
                      <a:pt x="911" y="122"/>
                      <a:pt x="911" y="273"/>
                    </a:cubicBezTo>
                    <a:cubicBezTo>
                      <a:pt x="911" y="424"/>
                      <a:pt x="913" y="735"/>
                      <a:pt x="913" y="735"/>
                    </a:cubicBezTo>
                    <a:cubicBezTo>
                      <a:pt x="913" y="735"/>
                      <a:pt x="844" y="582"/>
                      <a:pt x="677" y="557"/>
                    </a:cubicBezTo>
                    <a:cubicBezTo>
                      <a:pt x="655" y="554"/>
                      <a:pt x="275" y="550"/>
                      <a:pt x="275" y="550"/>
                    </a:cubicBezTo>
                    <a:cubicBezTo>
                      <a:pt x="123" y="550"/>
                      <a:pt x="0" y="427"/>
                      <a:pt x="0" y="275"/>
                    </a:cubicBezTo>
                    <a:cubicBezTo>
                      <a:pt x="0" y="123"/>
                      <a:pt x="123" y="0"/>
                      <a:pt x="275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780" name="Google Shape;780;p34"/>
              <p:cNvSpPr txBox="1"/>
              <p:nvPr/>
            </p:nvSpPr>
            <p:spPr>
              <a:xfrm>
                <a:off x="90375" y="2458810"/>
                <a:ext cx="224347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chemeClr val="lt1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TRONG HOẠT ĐỘNG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781" name="Google Shape;781;p34"/>
            <p:cNvSpPr txBox="1"/>
            <p:nvPr/>
          </p:nvSpPr>
          <p:spPr>
            <a:xfrm>
              <a:off x="2604976" y="2067953"/>
              <a:ext cx="398189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Khởi động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Khám phá chủ đề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Mở rộng và tổng kết chủ đề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Cam kết hành động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782" name="Google Shape;782;p34"/>
          <p:cNvGrpSpPr/>
          <p:nvPr/>
        </p:nvGrpSpPr>
        <p:grpSpPr>
          <a:xfrm>
            <a:off x="0" y="4471988"/>
            <a:ext cx="6586538" cy="1541462"/>
            <a:chOff x="0" y="3614794"/>
            <a:chExt cx="6586869" cy="1541999"/>
          </a:xfrm>
        </p:grpSpPr>
        <p:grpSp>
          <p:nvGrpSpPr>
            <p:cNvPr id="783" name="Google Shape;783;p34"/>
            <p:cNvGrpSpPr/>
            <p:nvPr/>
          </p:nvGrpSpPr>
          <p:grpSpPr>
            <a:xfrm>
              <a:off x="0" y="3614794"/>
              <a:ext cx="2269980" cy="1541999"/>
              <a:chOff x="0" y="3614794"/>
              <a:chExt cx="2269980" cy="1541999"/>
            </a:xfrm>
          </p:grpSpPr>
          <p:sp>
            <p:nvSpPr>
              <p:cNvPr id="784" name="Google Shape;784;p34"/>
              <p:cNvSpPr/>
              <p:nvPr/>
            </p:nvSpPr>
            <p:spPr>
              <a:xfrm flipH="1">
                <a:off x="0" y="3614794"/>
                <a:ext cx="2269980" cy="1541999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5" extrusionOk="0">
                    <a:moveTo>
                      <a:pt x="275" y="0"/>
                    </a:moveTo>
                    <a:cubicBezTo>
                      <a:pt x="636" y="0"/>
                      <a:pt x="636" y="0"/>
                      <a:pt x="636" y="0"/>
                    </a:cubicBezTo>
                    <a:cubicBezTo>
                      <a:pt x="637" y="0"/>
                      <a:pt x="637" y="0"/>
                      <a:pt x="637" y="0"/>
                    </a:cubicBezTo>
                    <a:cubicBezTo>
                      <a:pt x="638" y="0"/>
                      <a:pt x="638" y="0"/>
                      <a:pt x="638" y="0"/>
                    </a:cubicBezTo>
                    <a:cubicBezTo>
                      <a:pt x="789" y="0"/>
                      <a:pt x="911" y="122"/>
                      <a:pt x="911" y="273"/>
                    </a:cubicBezTo>
                    <a:cubicBezTo>
                      <a:pt x="911" y="424"/>
                      <a:pt x="913" y="735"/>
                      <a:pt x="913" y="735"/>
                    </a:cubicBezTo>
                    <a:cubicBezTo>
                      <a:pt x="913" y="735"/>
                      <a:pt x="844" y="582"/>
                      <a:pt x="677" y="557"/>
                    </a:cubicBezTo>
                    <a:cubicBezTo>
                      <a:pt x="655" y="554"/>
                      <a:pt x="275" y="550"/>
                      <a:pt x="275" y="550"/>
                    </a:cubicBezTo>
                    <a:cubicBezTo>
                      <a:pt x="123" y="550"/>
                      <a:pt x="0" y="427"/>
                      <a:pt x="0" y="275"/>
                    </a:cubicBezTo>
                    <a:cubicBezTo>
                      <a:pt x="0" y="123"/>
                      <a:pt x="123" y="0"/>
                      <a:pt x="275" y="0"/>
                    </a:cubicBezTo>
                  </a:path>
                </a:pathLst>
              </a:custGeom>
              <a:solidFill>
                <a:srgbClr val="5D9BE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785" name="Google Shape;785;p34"/>
              <p:cNvSpPr txBox="1"/>
              <p:nvPr/>
            </p:nvSpPr>
            <p:spPr>
              <a:xfrm>
                <a:off x="13255" y="4052342"/>
                <a:ext cx="224347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chemeClr val="lt1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SAU HOẠT ĐỘNG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786" name="Google Shape;786;p34"/>
            <p:cNvSpPr txBox="1"/>
            <p:nvPr/>
          </p:nvSpPr>
          <p:spPr>
            <a:xfrm>
              <a:off x="2604976" y="3775343"/>
              <a:ext cx="39818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5D9BEC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Thu hoạch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5D9BEC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Phản hồi</a:t>
              </a:r>
              <a:endParaRPr>
                <a:latin typeface="Cambria" panose="02040503050406030204" pitchFamily="18" charset="0"/>
              </a:endParaRPr>
            </a:p>
          </p:txBody>
        </p:sp>
        <p:pic>
          <p:nvPicPr>
            <p:cNvPr id="787" name="Google Shape;787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17628" y="4576543"/>
              <a:ext cx="627281" cy="418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34"/>
            <p:cNvPicPr preferRelativeResize="0"/>
            <p:nvPr/>
          </p:nvPicPr>
          <p:blipFill rotWithShape="1">
            <a:blip r:embed="rId4">
              <a:alphaModFix/>
            </a:blip>
            <a:srcRect l="1668" t="2052" r="3244"/>
            <a:stretch/>
          </p:blipFill>
          <p:spPr>
            <a:xfrm>
              <a:off x="3535559" y="4576543"/>
              <a:ext cx="539834" cy="418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4189607" y="4416009"/>
              <a:ext cx="764787" cy="5098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0" name="Google Shape;79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9238" y="2300288"/>
            <a:ext cx="3305175" cy="379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5"/>
          <p:cNvSpPr/>
          <p:nvPr/>
        </p:nvSpPr>
        <p:spPr>
          <a:xfrm>
            <a:off x="-9525" y="495300"/>
            <a:ext cx="5241194" cy="647700"/>
          </a:xfrm>
          <a:prstGeom prst="rect">
            <a:avLst/>
          </a:prstGeom>
          <a:solidFill>
            <a:srgbClr val="31BD9C"/>
          </a:solidFill>
          <a:ln w="25400" cap="flat" cmpd="sng">
            <a:solidFill>
              <a:srgbClr val="31BD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3.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Quy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trình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một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buổi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Sinh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hoạt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lớp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796" name="Google Shape;796;p35"/>
          <p:cNvGrpSpPr/>
          <p:nvPr/>
        </p:nvGrpSpPr>
        <p:grpSpPr>
          <a:xfrm>
            <a:off x="-11113" y="4030663"/>
            <a:ext cx="2605088" cy="687387"/>
            <a:chOff x="-11465" y="3172703"/>
            <a:chExt cx="2605808" cy="688347"/>
          </a:xfrm>
        </p:grpSpPr>
        <p:grpSp>
          <p:nvGrpSpPr>
            <p:cNvPr id="797" name="Google Shape;797;p35"/>
            <p:cNvGrpSpPr/>
            <p:nvPr/>
          </p:nvGrpSpPr>
          <p:grpSpPr>
            <a:xfrm rot="10800000" flipH="1">
              <a:off x="-11465" y="3172703"/>
              <a:ext cx="2605808" cy="688347"/>
              <a:chOff x="6402590" y="1821759"/>
              <a:chExt cx="1827702" cy="850209"/>
            </a:xfrm>
          </p:grpSpPr>
          <p:sp>
            <p:nvSpPr>
              <p:cNvPr id="798" name="Google Shape;798;p35"/>
              <p:cNvSpPr/>
              <p:nvPr/>
            </p:nvSpPr>
            <p:spPr>
              <a:xfrm>
                <a:off x="6402590" y="1821759"/>
                <a:ext cx="913710" cy="850209"/>
              </a:xfrm>
              <a:prstGeom prst="rect">
                <a:avLst/>
              </a:prstGeom>
              <a:solidFill>
                <a:srgbClr val="ED54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 rot="10800000" flipH="1">
                <a:off x="7316582" y="1821759"/>
                <a:ext cx="913710" cy="850209"/>
              </a:xfrm>
              <a:prstGeom prst="round1Rect">
                <a:avLst>
                  <a:gd name="adj" fmla="val 50000"/>
                </a:avLst>
              </a:prstGeom>
              <a:solidFill>
                <a:srgbClr val="E71D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 rot="5400000">
                <a:off x="7273447" y="2198347"/>
                <a:ext cx="208428" cy="122723"/>
              </a:xfrm>
              <a:prstGeom prst="triangle">
                <a:avLst>
                  <a:gd name="adj" fmla="val 50000"/>
                </a:avLst>
              </a:prstGeom>
              <a:solidFill>
                <a:srgbClr val="ED54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801" name="Google Shape;801;p35"/>
            <p:cNvSpPr txBox="1"/>
            <p:nvPr/>
          </p:nvSpPr>
          <p:spPr>
            <a:xfrm>
              <a:off x="20644" y="3348638"/>
              <a:ext cx="22434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TRƯỚC HOẠT ĐỘNG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802" name="Google Shape;802;p35"/>
          <p:cNvGrpSpPr/>
          <p:nvPr/>
        </p:nvGrpSpPr>
        <p:grpSpPr>
          <a:xfrm>
            <a:off x="1312863" y="4719638"/>
            <a:ext cx="2562225" cy="628650"/>
            <a:chOff x="1312503" y="3862006"/>
            <a:chExt cx="2563024" cy="628828"/>
          </a:xfrm>
        </p:grpSpPr>
        <p:grpSp>
          <p:nvGrpSpPr>
            <p:cNvPr id="803" name="Google Shape;803;p35"/>
            <p:cNvGrpSpPr/>
            <p:nvPr/>
          </p:nvGrpSpPr>
          <p:grpSpPr>
            <a:xfrm>
              <a:off x="1312503" y="3862006"/>
              <a:ext cx="2563024" cy="628828"/>
              <a:chOff x="917661" y="2671968"/>
              <a:chExt cx="1827419" cy="850209"/>
            </a:xfrm>
          </p:grpSpPr>
          <p:sp>
            <p:nvSpPr>
              <p:cNvPr id="804" name="Google Shape;804;p35"/>
              <p:cNvSpPr/>
              <p:nvPr/>
            </p:nvSpPr>
            <p:spPr>
              <a:xfrm>
                <a:off x="917661" y="2671968"/>
                <a:ext cx="913710" cy="8502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831370" y="2671968"/>
                <a:ext cx="913710" cy="850209"/>
              </a:xfrm>
              <a:prstGeom prst="round1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 rot="5400000">
                <a:off x="1785948" y="3035711"/>
                <a:ext cx="208428" cy="122723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807" name="Google Shape;807;p35"/>
            <p:cNvSpPr txBox="1"/>
            <p:nvPr/>
          </p:nvSpPr>
          <p:spPr>
            <a:xfrm>
              <a:off x="1509965" y="3991754"/>
              <a:ext cx="22434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TRONG HOẠT ĐỘNG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808" name="Google Shape;808;p35"/>
          <p:cNvGrpSpPr/>
          <p:nvPr/>
        </p:nvGrpSpPr>
        <p:grpSpPr>
          <a:xfrm>
            <a:off x="2584450" y="5345113"/>
            <a:ext cx="2562225" cy="661987"/>
            <a:chOff x="2583710" y="4487936"/>
            <a:chExt cx="2563025" cy="662271"/>
          </a:xfrm>
        </p:grpSpPr>
        <p:grpSp>
          <p:nvGrpSpPr>
            <p:cNvPr id="809" name="Google Shape;809;p35"/>
            <p:cNvGrpSpPr/>
            <p:nvPr/>
          </p:nvGrpSpPr>
          <p:grpSpPr>
            <a:xfrm>
              <a:off x="2583710" y="4487936"/>
              <a:ext cx="2563025" cy="662271"/>
              <a:chOff x="2745079" y="3522177"/>
              <a:chExt cx="1827419" cy="850209"/>
            </a:xfrm>
          </p:grpSpPr>
          <p:sp>
            <p:nvSpPr>
              <p:cNvPr id="810" name="Google Shape;810;p35"/>
              <p:cNvSpPr/>
              <p:nvPr/>
            </p:nvSpPr>
            <p:spPr>
              <a:xfrm>
                <a:off x="2745079" y="3522177"/>
                <a:ext cx="913710" cy="850209"/>
              </a:xfrm>
              <a:prstGeom prst="rect">
                <a:avLst/>
              </a:prstGeom>
              <a:solidFill>
                <a:srgbClr val="5D9B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3658788" y="3522177"/>
                <a:ext cx="913710" cy="850209"/>
              </a:xfrm>
              <a:prstGeom prst="round1Rect">
                <a:avLst>
                  <a:gd name="adj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 rot="5400000">
                <a:off x="3615935" y="3908056"/>
                <a:ext cx="208428" cy="122723"/>
              </a:xfrm>
              <a:prstGeom prst="triangle">
                <a:avLst>
                  <a:gd name="adj" fmla="val 50000"/>
                </a:avLst>
              </a:prstGeom>
              <a:solidFill>
                <a:srgbClr val="5D9B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813" name="Google Shape;813;p35"/>
            <p:cNvSpPr txBox="1"/>
            <p:nvPr/>
          </p:nvSpPr>
          <p:spPr>
            <a:xfrm>
              <a:off x="2728923" y="4645039"/>
              <a:ext cx="22434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SAU HOẠT ĐỘNG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814" name="Google Shape;814;p35"/>
          <p:cNvGrpSpPr/>
          <p:nvPr/>
        </p:nvGrpSpPr>
        <p:grpSpPr>
          <a:xfrm>
            <a:off x="303213" y="1684338"/>
            <a:ext cx="4703762" cy="2354262"/>
            <a:chOff x="303365" y="827598"/>
            <a:chExt cx="4703732" cy="2354479"/>
          </a:xfrm>
        </p:grpSpPr>
        <p:sp>
          <p:nvSpPr>
            <p:cNvPr id="815" name="Google Shape;815;p35"/>
            <p:cNvSpPr txBox="1"/>
            <p:nvPr/>
          </p:nvSpPr>
          <p:spPr>
            <a:xfrm>
              <a:off x="647748" y="827598"/>
              <a:ext cx="435934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Lựa chọn chủ đề và không gian sư phạm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Thiết kế kế hoạch hoạt động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Chuẩn bị phương tiện hoạt động</a:t>
              </a:r>
              <a:endParaRPr>
                <a:latin typeface="Cambria" panose="02040503050406030204" pitchFamily="18" charset="0"/>
              </a:endParaRPr>
            </a:p>
          </p:txBody>
        </p:sp>
        <p:grpSp>
          <p:nvGrpSpPr>
            <p:cNvPr id="816" name="Google Shape;816;p35"/>
            <p:cNvGrpSpPr/>
            <p:nvPr/>
          </p:nvGrpSpPr>
          <p:grpSpPr>
            <a:xfrm>
              <a:off x="303365" y="1265788"/>
              <a:ext cx="333373" cy="1916289"/>
              <a:chOff x="1374514" y="1505263"/>
              <a:chExt cx="260995" cy="1166705"/>
            </a:xfrm>
          </p:grpSpPr>
          <p:cxnSp>
            <p:nvCxnSpPr>
              <p:cNvPr id="817" name="Google Shape;817;p35"/>
              <p:cNvCxnSpPr/>
              <p:nvPr/>
            </p:nvCxnSpPr>
            <p:spPr>
              <a:xfrm rot="10800000">
                <a:off x="1374514" y="1505263"/>
                <a:ext cx="0" cy="1166705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8" name="Google Shape;818;p35"/>
              <p:cNvCxnSpPr/>
              <p:nvPr/>
            </p:nvCxnSpPr>
            <p:spPr>
              <a:xfrm>
                <a:off x="1374514" y="1505263"/>
                <a:ext cx="26099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oval" w="med" len="med"/>
              </a:ln>
            </p:spPr>
          </p:cxnSp>
        </p:grpSp>
      </p:grpSp>
      <p:grpSp>
        <p:nvGrpSpPr>
          <p:cNvPr id="819" name="Google Shape;819;p35"/>
          <p:cNvGrpSpPr/>
          <p:nvPr/>
        </p:nvGrpSpPr>
        <p:grpSpPr>
          <a:xfrm>
            <a:off x="2646363" y="2735263"/>
            <a:ext cx="5391150" cy="1978025"/>
            <a:chOff x="2646778" y="1877963"/>
            <a:chExt cx="5391422" cy="1977955"/>
          </a:xfrm>
        </p:grpSpPr>
        <p:sp>
          <p:nvSpPr>
            <p:cNvPr id="820" name="Google Shape;820;p35"/>
            <p:cNvSpPr txBox="1"/>
            <p:nvPr/>
          </p:nvSpPr>
          <p:spPr>
            <a:xfrm>
              <a:off x="2796737" y="1877963"/>
              <a:ext cx="52414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Hoạt động tổng kết tuần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Phản hồi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Hoạt động nhóm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Cam kết hành động</a:t>
              </a:r>
              <a:endParaRPr>
                <a:latin typeface="Cambria" panose="02040503050406030204" pitchFamily="18" charset="0"/>
              </a:endParaRPr>
            </a:p>
          </p:txBody>
        </p:sp>
        <p:grpSp>
          <p:nvGrpSpPr>
            <p:cNvPr id="821" name="Google Shape;821;p35"/>
            <p:cNvGrpSpPr/>
            <p:nvPr/>
          </p:nvGrpSpPr>
          <p:grpSpPr>
            <a:xfrm>
              <a:off x="2646778" y="2512941"/>
              <a:ext cx="115893" cy="1342977"/>
              <a:chOff x="1374514" y="1504572"/>
              <a:chExt cx="261597" cy="1167396"/>
            </a:xfrm>
          </p:grpSpPr>
          <p:cxnSp>
            <p:nvCxnSpPr>
              <p:cNvPr id="822" name="Google Shape;822;p35"/>
              <p:cNvCxnSpPr/>
              <p:nvPr/>
            </p:nvCxnSpPr>
            <p:spPr>
              <a:xfrm rot="10800000">
                <a:off x="1374514" y="1504572"/>
                <a:ext cx="0" cy="1167396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3" name="Google Shape;823;p35"/>
              <p:cNvCxnSpPr/>
              <p:nvPr/>
            </p:nvCxnSpPr>
            <p:spPr>
              <a:xfrm>
                <a:off x="1374514" y="1504572"/>
                <a:ext cx="26159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oval" w="med" len="med"/>
              </a:ln>
            </p:spPr>
          </p:cxnSp>
        </p:grpSp>
      </p:grpSp>
      <p:grpSp>
        <p:nvGrpSpPr>
          <p:cNvPr id="824" name="Google Shape;824;p35"/>
          <p:cNvGrpSpPr/>
          <p:nvPr/>
        </p:nvGrpSpPr>
        <p:grpSpPr>
          <a:xfrm>
            <a:off x="3929063" y="4106863"/>
            <a:ext cx="2636837" cy="1222375"/>
            <a:chOff x="3928289" y="3249729"/>
            <a:chExt cx="2637052" cy="1222903"/>
          </a:xfrm>
        </p:grpSpPr>
        <p:grpSp>
          <p:nvGrpSpPr>
            <p:cNvPr id="825" name="Google Shape;825;p35"/>
            <p:cNvGrpSpPr/>
            <p:nvPr/>
          </p:nvGrpSpPr>
          <p:grpSpPr>
            <a:xfrm>
              <a:off x="3928289" y="3591188"/>
              <a:ext cx="147649" cy="881444"/>
              <a:chOff x="1374514" y="1505395"/>
              <a:chExt cx="261858" cy="1166573"/>
            </a:xfrm>
          </p:grpSpPr>
          <p:cxnSp>
            <p:nvCxnSpPr>
              <p:cNvPr id="826" name="Google Shape;826;p35"/>
              <p:cNvCxnSpPr/>
              <p:nvPr/>
            </p:nvCxnSpPr>
            <p:spPr>
              <a:xfrm rot="10800000">
                <a:off x="1374514" y="1505395"/>
                <a:ext cx="0" cy="1166573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7" name="Google Shape;827;p35"/>
              <p:cNvCxnSpPr/>
              <p:nvPr/>
            </p:nvCxnSpPr>
            <p:spPr>
              <a:xfrm>
                <a:off x="1374514" y="1505395"/>
                <a:ext cx="261858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oval" w="med" len="med"/>
              </a:ln>
            </p:spPr>
          </p:cxnSp>
        </p:grpSp>
        <p:sp>
          <p:nvSpPr>
            <p:cNvPr id="828" name="Google Shape;828;p35"/>
            <p:cNvSpPr txBox="1"/>
            <p:nvPr/>
          </p:nvSpPr>
          <p:spPr>
            <a:xfrm>
              <a:off x="4128480" y="3249729"/>
              <a:ext cx="24368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HS tiếp tục hành động đã chọn hoặc có những cam kết mới</a:t>
              </a: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829" name="Google Shape;82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4900" y="3762375"/>
            <a:ext cx="2516188" cy="288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36"/>
          <p:cNvSpPr/>
          <p:nvPr/>
        </p:nvSpPr>
        <p:spPr>
          <a:xfrm>
            <a:off x="-171450" y="776288"/>
            <a:ext cx="5991225" cy="461962"/>
          </a:xfrm>
          <a:prstGeom prst="roundRect">
            <a:avLst>
              <a:gd name="adj" fmla="val 50000"/>
            </a:avLst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36"/>
          <p:cNvSpPr/>
          <p:nvPr/>
        </p:nvSpPr>
        <p:spPr>
          <a:xfrm>
            <a:off x="508000" y="755650"/>
            <a:ext cx="519747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PHƯƠNG PHÁP TRIỂN KHAI CÁC HĐTN</a:t>
            </a:r>
            <a:endParaRPr sz="1400" b="1">
              <a:solidFill>
                <a:schemeClr val="lt1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>
                <a:solidFill>
                  <a:srgbClr val="262626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TỰ ĐÁNH GIÁ HĐ CÁ NHÂN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837" name="Google Shape;837;p36"/>
          <p:cNvGrpSpPr/>
          <p:nvPr/>
        </p:nvGrpSpPr>
        <p:grpSpPr>
          <a:xfrm>
            <a:off x="11113" y="781050"/>
            <a:ext cx="496887" cy="752371"/>
            <a:chOff x="318658" y="672458"/>
            <a:chExt cx="822960" cy="1248977"/>
          </a:xfrm>
        </p:grpSpPr>
        <p:sp>
          <p:nvSpPr>
            <p:cNvPr id="838" name="Google Shape;838;p36"/>
            <p:cNvSpPr/>
            <p:nvPr/>
          </p:nvSpPr>
          <p:spPr>
            <a:xfrm>
              <a:off x="318658" y="672458"/>
              <a:ext cx="822960" cy="732623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429084" y="746372"/>
              <a:ext cx="633015" cy="1175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V.</a:t>
              </a: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840" name="Google Shape;840;p36"/>
          <p:cNvPicPr preferRelativeResize="0"/>
          <p:nvPr/>
        </p:nvPicPr>
        <p:blipFill rotWithShape="1">
          <a:blip r:embed="rId4">
            <a:alphaModFix/>
          </a:blip>
          <a:srcRect l="-3673" t="54348" r="7732" b="7700"/>
          <a:stretch/>
        </p:blipFill>
        <p:spPr>
          <a:xfrm>
            <a:off x="876885" y="1533421"/>
            <a:ext cx="7021412" cy="38996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6" name="Google Shape;846;p37"/>
          <p:cNvGrpSpPr/>
          <p:nvPr/>
        </p:nvGrpSpPr>
        <p:grpSpPr>
          <a:xfrm>
            <a:off x="-11113" y="4030663"/>
            <a:ext cx="2605088" cy="687387"/>
            <a:chOff x="-11465" y="3172703"/>
            <a:chExt cx="2605808" cy="688347"/>
          </a:xfrm>
        </p:grpSpPr>
        <p:grpSp>
          <p:nvGrpSpPr>
            <p:cNvPr id="847" name="Google Shape;847;p37"/>
            <p:cNvGrpSpPr/>
            <p:nvPr/>
          </p:nvGrpSpPr>
          <p:grpSpPr>
            <a:xfrm rot="10800000" flipH="1">
              <a:off x="-11465" y="3172703"/>
              <a:ext cx="2605808" cy="688347"/>
              <a:chOff x="6402590" y="1821759"/>
              <a:chExt cx="1827702" cy="850209"/>
            </a:xfrm>
          </p:grpSpPr>
          <p:sp>
            <p:nvSpPr>
              <p:cNvPr id="848" name="Google Shape;848;p37"/>
              <p:cNvSpPr/>
              <p:nvPr/>
            </p:nvSpPr>
            <p:spPr>
              <a:xfrm>
                <a:off x="6402590" y="1821759"/>
                <a:ext cx="913710" cy="850209"/>
              </a:xfrm>
              <a:prstGeom prst="rect">
                <a:avLst/>
              </a:prstGeom>
              <a:solidFill>
                <a:srgbClr val="ED54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49" name="Google Shape;849;p37"/>
              <p:cNvSpPr/>
              <p:nvPr/>
            </p:nvSpPr>
            <p:spPr>
              <a:xfrm rot="10800000" flipH="1">
                <a:off x="7316582" y="1821759"/>
                <a:ext cx="913710" cy="850209"/>
              </a:xfrm>
              <a:prstGeom prst="round1Rect">
                <a:avLst>
                  <a:gd name="adj" fmla="val 50000"/>
                </a:avLst>
              </a:prstGeom>
              <a:solidFill>
                <a:srgbClr val="E71D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50" name="Google Shape;850;p37"/>
              <p:cNvSpPr/>
              <p:nvPr/>
            </p:nvSpPr>
            <p:spPr>
              <a:xfrm rot="5400000">
                <a:off x="7273447" y="2198347"/>
                <a:ext cx="208428" cy="122723"/>
              </a:xfrm>
              <a:prstGeom prst="triangle">
                <a:avLst>
                  <a:gd name="adj" fmla="val 50000"/>
                </a:avLst>
              </a:prstGeom>
              <a:solidFill>
                <a:srgbClr val="ED54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851" name="Google Shape;851;p37"/>
            <p:cNvSpPr txBox="1"/>
            <p:nvPr/>
          </p:nvSpPr>
          <p:spPr>
            <a:xfrm>
              <a:off x="20643" y="3348638"/>
              <a:ext cx="2438723" cy="308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ĐÁNH GIÁ THƯỜNG XUYÊN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52" name="Google Shape;852;p37"/>
          <p:cNvGrpSpPr/>
          <p:nvPr/>
        </p:nvGrpSpPr>
        <p:grpSpPr>
          <a:xfrm>
            <a:off x="1312863" y="4719638"/>
            <a:ext cx="2562225" cy="628650"/>
            <a:chOff x="1312503" y="3862006"/>
            <a:chExt cx="2563024" cy="628828"/>
          </a:xfrm>
        </p:grpSpPr>
        <p:grpSp>
          <p:nvGrpSpPr>
            <p:cNvPr id="853" name="Google Shape;853;p37"/>
            <p:cNvGrpSpPr/>
            <p:nvPr/>
          </p:nvGrpSpPr>
          <p:grpSpPr>
            <a:xfrm>
              <a:off x="1312503" y="3862006"/>
              <a:ext cx="2563024" cy="628828"/>
              <a:chOff x="917661" y="2671968"/>
              <a:chExt cx="1827419" cy="850209"/>
            </a:xfrm>
          </p:grpSpPr>
          <p:sp>
            <p:nvSpPr>
              <p:cNvPr id="854" name="Google Shape;854;p37"/>
              <p:cNvSpPr/>
              <p:nvPr/>
            </p:nvSpPr>
            <p:spPr>
              <a:xfrm>
                <a:off x="917661" y="2671968"/>
                <a:ext cx="913710" cy="8502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55" name="Google Shape;855;p37"/>
              <p:cNvSpPr/>
              <p:nvPr/>
            </p:nvSpPr>
            <p:spPr>
              <a:xfrm>
                <a:off x="1831370" y="2671968"/>
                <a:ext cx="913710" cy="850209"/>
              </a:xfrm>
              <a:prstGeom prst="round1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56" name="Google Shape;856;p37"/>
              <p:cNvSpPr/>
              <p:nvPr/>
            </p:nvSpPr>
            <p:spPr>
              <a:xfrm rot="5400000">
                <a:off x="1785948" y="3035711"/>
                <a:ext cx="208428" cy="122723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857" name="Google Shape;857;p37"/>
            <p:cNvSpPr txBox="1"/>
            <p:nvPr/>
          </p:nvSpPr>
          <p:spPr>
            <a:xfrm>
              <a:off x="1378678" y="3922934"/>
              <a:ext cx="2430670" cy="523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ĐÁNH GIÁ ĐỊNH KÌ</a:t>
              </a:r>
              <a:endParaRPr dirty="0">
                <a:latin typeface="Cambria" panose="02040503050406030204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(</a:t>
              </a:r>
              <a:r>
                <a:rPr lang="en-US" sz="1400" b="1" i="1" dirty="0" err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dự</a:t>
              </a: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1" i="1" dirty="0" err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án</a:t>
              </a: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1" i="1" dirty="0" err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và</a:t>
              </a: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1" i="1" dirty="0" err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hoạt</a:t>
              </a: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1" i="1" dirty="0" err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động</a:t>
              </a: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1" i="1" dirty="0" err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chung</a:t>
              </a:r>
              <a:r>
                <a:rPr lang="en-US" sz="1400" b="1" i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)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58" name="Google Shape;858;p37"/>
          <p:cNvGrpSpPr/>
          <p:nvPr/>
        </p:nvGrpSpPr>
        <p:grpSpPr>
          <a:xfrm>
            <a:off x="2584450" y="5345113"/>
            <a:ext cx="2562225" cy="661987"/>
            <a:chOff x="2583710" y="4487936"/>
            <a:chExt cx="2563025" cy="662271"/>
          </a:xfrm>
        </p:grpSpPr>
        <p:grpSp>
          <p:nvGrpSpPr>
            <p:cNvPr id="859" name="Google Shape;859;p37"/>
            <p:cNvGrpSpPr/>
            <p:nvPr/>
          </p:nvGrpSpPr>
          <p:grpSpPr>
            <a:xfrm>
              <a:off x="2583710" y="4487936"/>
              <a:ext cx="2563025" cy="662271"/>
              <a:chOff x="2745079" y="3522177"/>
              <a:chExt cx="1827419" cy="850209"/>
            </a:xfrm>
          </p:grpSpPr>
          <p:sp>
            <p:nvSpPr>
              <p:cNvPr id="860" name="Google Shape;860;p37"/>
              <p:cNvSpPr/>
              <p:nvPr/>
            </p:nvSpPr>
            <p:spPr>
              <a:xfrm>
                <a:off x="2745079" y="3522177"/>
                <a:ext cx="913710" cy="850209"/>
              </a:xfrm>
              <a:prstGeom prst="rect">
                <a:avLst/>
              </a:prstGeom>
              <a:solidFill>
                <a:srgbClr val="5D9B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61" name="Google Shape;861;p37"/>
              <p:cNvSpPr/>
              <p:nvPr/>
            </p:nvSpPr>
            <p:spPr>
              <a:xfrm>
                <a:off x="3658788" y="3522177"/>
                <a:ext cx="913710" cy="850209"/>
              </a:xfrm>
              <a:prstGeom prst="round1Rect">
                <a:avLst>
                  <a:gd name="adj" fmla="val 5000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862" name="Google Shape;862;p37"/>
              <p:cNvSpPr/>
              <p:nvPr/>
            </p:nvSpPr>
            <p:spPr>
              <a:xfrm rot="5400000">
                <a:off x="3615935" y="3908056"/>
                <a:ext cx="208428" cy="122723"/>
              </a:xfrm>
              <a:prstGeom prst="triangle">
                <a:avLst>
                  <a:gd name="adj" fmla="val 50000"/>
                </a:avLst>
              </a:prstGeom>
              <a:solidFill>
                <a:srgbClr val="5D9B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</p:grpSp>
        <p:sp>
          <p:nvSpPr>
            <p:cNvPr id="863" name="Google Shape;863;p37"/>
            <p:cNvSpPr txBox="1"/>
            <p:nvPr/>
          </p:nvSpPr>
          <p:spPr>
            <a:xfrm>
              <a:off x="2728923" y="4645039"/>
              <a:ext cx="224347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ĐÁNH GIÁ TỔNG HỢP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864" name="Google Shape;864;p37"/>
          <p:cNvGrpSpPr/>
          <p:nvPr/>
        </p:nvGrpSpPr>
        <p:grpSpPr>
          <a:xfrm>
            <a:off x="1343025" y="1652588"/>
            <a:ext cx="4703763" cy="2371725"/>
            <a:chOff x="303365" y="827598"/>
            <a:chExt cx="4703732" cy="2354479"/>
          </a:xfrm>
        </p:grpSpPr>
        <p:sp>
          <p:nvSpPr>
            <p:cNvPr id="865" name="Google Shape;865;p37"/>
            <p:cNvSpPr txBox="1"/>
            <p:nvPr/>
          </p:nvSpPr>
          <p:spPr>
            <a:xfrm>
              <a:off x="647748" y="827598"/>
              <a:ext cx="435934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Đánh giá thông qua sản phẩm;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ED5463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Đánh giá thông qua chia sẻ, phản hồi.</a:t>
              </a:r>
              <a:endParaRPr>
                <a:latin typeface="Cambria" panose="02040503050406030204" pitchFamily="18" charset="0"/>
              </a:endParaRPr>
            </a:p>
          </p:txBody>
        </p:sp>
        <p:grpSp>
          <p:nvGrpSpPr>
            <p:cNvPr id="866" name="Google Shape;866;p37"/>
            <p:cNvGrpSpPr/>
            <p:nvPr/>
          </p:nvGrpSpPr>
          <p:grpSpPr>
            <a:xfrm>
              <a:off x="303365" y="1265714"/>
              <a:ext cx="333373" cy="1916363"/>
              <a:chOff x="1374514" y="1505218"/>
              <a:chExt cx="260995" cy="1166750"/>
            </a:xfrm>
          </p:grpSpPr>
          <p:cxnSp>
            <p:nvCxnSpPr>
              <p:cNvPr id="867" name="Google Shape;867;p37"/>
              <p:cNvCxnSpPr/>
              <p:nvPr/>
            </p:nvCxnSpPr>
            <p:spPr>
              <a:xfrm rot="10800000">
                <a:off x="1374514" y="1505218"/>
                <a:ext cx="0" cy="116675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8" name="Google Shape;868;p37"/>
              <p:cNvCxnSpPr/>
              <p:nvPr/>
            </p:nvCxnSpPr>
            <p:spPr>
              <a:xfrm>
                <a:off x="1374514" y="1505218"/>
                <a:ext cx="260995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oval" w="med" len="med"/>
              </a:ln>
            </p:spPr>
          </p:cxnSp>
        </p:grpSp>
      </p:grpSp>
      <p:grpSp>
        <p:nvGrpSpPr>
          <p:cNvPr id="869" name="Google Shape;869;p37"/>
          <p:cNvGrpSpPr/>
          <p:nvPr/>
        </p:nvGrpSpPr>
        <p:grpSpPr>
          <a:xfrm>
            <a:off x="2646363" y="2351088"/>
            <a:ext cx="6310312" cy="2362200"/>
            <a:chOff x="2646778" y="1877963"/>
            <a:chExt cx="5391422" cy="1977955"/>
          </a:xfrm>
        </p:grpSpPr>
        <p:sp>
          <p:nvSpPr>
            <p:cNvPr id="870" name="Google Shape;870;p37"/>
            <p:cNvSpPr txBox="1"/>
            <p:nvPr/>
          </p:nvSpPr>
          <p:spPr>
            <a:xfrm>
              <a:off x="2796737" y="1877963"/>
              <a:ext cx="5241463" cy="1005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Đánh giá theo tổ, nhóm đồng thời cũng là kết quả đánh giá dành cho cá nhân trong tổ, nhóm đó;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Dùng để điều chỉnh nội dung và phương pháp tổ chức HĐTN của GV và để phát hiện điểm cần hỗ trợ ở từng HS.</a:t>
              </a:r>
              <a:endParaRPr>
                <a:latin typeface="Cambria" panose="02040503050406030204" pitchFamily="18" charset="0"/>
              </a:endParaRPr>
            </a:p>
          </p:txBody>
        </p:sp>
        <p:grpSp>
          <p:nvGrpSpPr>
            <p:cNvPr id="871" name="Google Shape;871;p37"/>
            <p:cNvGrpSpPr/>
            <p:nvPr/>
          </p:nvGrpSpPr>
          <p:grpSpPr>
            <a:xfrm>
              <a:off x="2646778" y="2513354"/>
              <a:ext cx="115288" cy="1342564"/>
              <a:chOff x="1374514" y="1504931"/>
              <a:chExt cx="260231" cy="1167037"/>
            </a:xfrm>
          </p:grpSpPr>
          <p:cxnSp>
            <p:nvCxnSpPr>
              <p:cNvPr id="872" name="Google Shape;872;p37"/>
              <p:cNvCxnSpPr/>
              <p:nvPr/>
            </p:nvCxnSpPr>
            <p:spPr>
              <a:xfrm rot="10800000">
                <a:off x="1374514" y="1504931"/>
                <a:ext cx="0" cy="1167037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73" name="Google Shape;873;p37"/>
              <p:cNvCxnSpPr/>
              <p:nvPr/>
            </p:nvCxnSpPr>
            <p:spPr>
              <a:xfrm>
                <a:off x="1374514" y="1504931"/>
                <a:ext cx="260231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oval" w="med" len="med"/>
              </a:ln>
            </p:spPr>
          </p:cxnSp>
        </p:grpSp>
      </p:grpSp>
      <p:grpSp>
        <p:nvGrpSpPr>
          <p:cNvPr id="874" name="Google Shape;874;p37"/>
          <p:cNvGrpSpPr/>
          <p:nvPr/>
        </p:nvGrpSpPr>
        <p:grpSpPr>
          <a:xfrm>
            <a:off x="3929063" y="3636963"/>
            <a:ext cx="5027612" cy="1692275"/>
            <a:chOff x="3928289" y="3249729"/>
            <a:chExt cx="3169286" cy="1222903"/>
          </a:xfrm>
        </p:grpSpPr>
        <p:grpSp>
          <p:nvGrpSpPr>
            <p:cNvPr id="875" name="Google Shape;875;p37"/>
            <p:cNvGrpSpPr/>
            <p:nvPr/>
          </p:nvGrpSpPr>
          <p:grpSpPr>
            <a:xfrm>
              <a:off x="3928289" y="3590444"/>
              <a:ext cx="147106" cy="882188"/>
              <a:chOff x="1374514" y="1504410"/>
              <a:chExt cx="260894" cy="1167558"/>
            </a:xfrm>
          </p:grpSpPr>
          <p:cxnSp>
            <p:nvCxnSpPr>
              <p:cNvPr id="876" name="Google Shape;876;p37"/>
              <p:cNvCxnSpPr/>
              <p:nvPr/>
            </p:nvCxnSpPr>
            <p:spPr>
              <a:xfrm rot="10800000">
                <a:off x="1374514" y="1504410"/>
                <a:ext cx="0" cy="11675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77" name="Google Shape;877;p37"/>
              <p:cNvCxnSpPr/>
              <p:nvPr/>
            </p:nvCxnSpPr>
            <p:spPr>
              <a:xfrm>
                <a:off x="1374514" y="1504410"/>
                <a:ext cx="260894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dot"/>
                <a:round/>
                <a:headEnd type="none" w="sm" len="sm"/>
                <a:tailEnd type="oval" w="med" len="med"/>
              </a:ln>
            </p:spPr>
          </p:cxnSp>
        </p:grpSp>
        <p:sp>
          <p:nvSpPr>
            <p:cNvPr id="878" name="Google Shape;878;p37"/>
            <p:cNvSpPr txBox="1"/>
            <p:nvPr/>
          </p:nvSpPr>
          <p:spPr>
            <a:xfrm>
              <a:off x="4128480" y="3249729"/>
              <a:ext cx="2969095" cy="1067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5D9BEC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Nhận xét theo 3 mức độ: BIẾT -&gt; HIỂU -&gt; VẬN DỤNG;</a:t>
              </a:r>
              <a:endParaRPr>
                <a:latin typeface="Cambria" panose="02040503050406030204" pitchFamily="18" charset="0"/>
              </a:endParaRPr>
            </a:p>
            <a:p>
              <a:pPr marL="342900" marR="0" lvl="0" indent="-342900" algn="just" rtl="0">
                <a:spcBef>
                  <a:spcPts val="0"/>
                </a:spcBef>
                <a:spcAft>
                  <a:spcPts val="0"/>
                </a:spcAft>
                <a:buClr>
                  <a:srgbClr val="5D9BEC"/>
                </a:buClr>
                <a:buSzPts val="1800"/>
                <a:buFont typeface="Arial"/>
                <a:buAutoNum type="alphaLcParenR"/>
              </a:pPr>
              <a:r>
                <a:rPr lang="en-US" sz="1800" i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Dựa trên tiêu chí rèn luyện 2 năng lực: Năng lực thích ứng với cuộc sống và năng lực thiết kế, tổ chức HĐ.</a:t>
              </a:r>
              <a:endParaRPr>
                <a:latin typeface="Cambria" panose="02040503050406030204" pitchFamily="18" charset="0"/>
              </a:endParaRPr>
            </a:p>
          </p:txBody>
        </p:sp>
      </p:grpSp>
      <p:sp>
        <p:nvSpPr>
          <p:cNvPr id="879" name="Google Shape;879;p37"/>
          <p:cNvSpPr/>
          <p:nvPr/>
        </p:nvSpPr>
        <p:spPr>
          <a:xfrm>
            <a:off x="-171450" y="776288"/>
            <a:ext cx="5991225" cy="461962"/>
          </a:xfrm>
          <a:prstGeom prst="roundRect">
            <a:avLst>
              <a:gd name="adj" fmla="val 50000"/>
            </a:avLst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37"/>
          <p:cNvSpPr/>
          <p:nvPr/>
        </p:nvSpPr>
        <p:spPr>
          <a:xfrm>
            <a:off x="508000" y="755650"/>
            <a:ext cx="519747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PHƯƠNG PHÁP TRIỂN KHAI CÁC HĐTN</a:t>
            </a:r>
            <a:endParaRPr sz="1400" b="1">
              <a:solidFill>
                <a:schemeClr val="lt1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>
                <a:solidFill>
                  <a:srgbClr val="262626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ĐÁNH GIÁ TỪ GÓC ĐỘ GIÁO VIÊN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881" name="Google Shape;881;p37"/>
          <p:cNvGrpSpPr/>
          <p:nvPr/>
        </p:nvGrpSpPr>
        <p:grpSpPr>
          <a:xfrm>
            <a:off x="11113" y="781050"/>
            <a:ext cx="496887" cy="752371"/>
            <a:chOff x="318658" y="672458"/>
            <a:chExt cx="822960" cy="1248977"/>
          </a:xfrm>
        </p:grpSpPr>
        <p:sp>
          <p:nvSpPr>
            <p:cNvPr id="882" name="Google Shape;882;p37"/>
            <p:cNvSpPr/>
            <p:nvPr/>
          </p:nvSpPr>
          <p:spPr>
            <a:xfrm>
              <a:off x="318658" y="672458"/>
              <a:ext cx="822960" cy="732623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429084" y="746372"/>
              <a:ext cx="633015" cy="1175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V.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38"/>
          <p:cNvPicPr preferRelativeResize="0"/>
          <p:nvPr/>
        </p:nvPicPr>
        <p:blipFill rotWithShape="1">
          <a:blip r:embed="rId4">
            <a:alphaModFix/>
          </a:blip>
          <a:srcRect t="34269" b="40739"/>
          <a:stretch/>
        </p:blipFill>
        <p:spPr>
          <a:xfrm>
            <a:off x="1770791" y="1660828"/>
            <a:ext cx="4880409" cy="171236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90" name="Google Shape;890;p38"/>
          <p:cNvSpPr/>
          <p:nvPr/>
        </p:nvSpPr>
        <p:spPr>
          <a:xfrm>
            <a:off x="-171450" y="776288"/>
            <a:ext cx="5991225" cy="461962"/>
          </a:xfrm>
          <a:prstGeom prst="roundRect">
            <a:avLst>
              <a:gd name="adj" fmla="val 50000"/>
            </a:avLst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38"/>
          <p:cNvSpPr/>
          <p:nvPr/>
        </p:nvSpPr>
        <p:spPr>
          <a:xfrm>
            <a:off x="508000" y="755650"/>
            <a:ext cx="5197475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PHƯƠNG PHÁP TRIỂN KHAI CÁC HĐTN</a:t>
            </a:r>
            <a:endParaRPr sz="1400" b="1">
              <a:solidFill>
                <a:schemeClr val="lt1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1">
                <a:solidFill>
                  <a:srgbClr val="262626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ĐÁNH GIÁ TỪ GÓC ĐỘ PHỤ HUYNH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892" name="Google Shape;892;p38"/>
          <p:cNvGrpSpPr/>
          <p:nvPr/>
        </p:nvGrpSpPr>
        <p:grpSpPr>
          <a:xfrm>
            <a:off x="11113" y="781050"/>
            <a:ext cx="496887" cy="752371"/>
            <a:chOff x="318658" y="672458"/>
            <a:chExt cx="822960" cy="1248977"/>
          </a:xfrm>
        </p:grpSpPr>
        <p:sp>
          <p:nvSpPr>
            <p:cNvPr id="893" name="Google Shape;893;p38"/>
            <p:cNvSpPr/>
            <p:nvPr/>
          </p:nvSpPr>
          <p:spPr>
            <a:xfrm>
              <a:off x="318658" y="672458"/>
              <a:ext cx="822960" cy="732623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429084" y="746372"/>
              <a:ext cx="633015" cy="1175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V.</a:t>
              </a:r>
              <a:endParaRPr>
                <a:latin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89F144-9DC8-20A8-F8D5-5EC122573029}"/>
              </a:ext>
            </a:extLst>
          </p:cNvPr>
          <p:cNvSpPr txBox="1"/>
          <p:nvPr/>
        </p:nvSpPr>
        <p:spPr>
          <a:xfrm>
            <a:off x="825066" y="3776717"/>
            <a:ext cx="67718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VN" sz="1600" b="1" dirty="0">
                <a:latin typeface="Cambria" panose="02040503050406030204" pitchFamily="18" charset="0"/>
              </a:rPr>
              <a:t>Đánh giá sự thay đổi của con về thái độ, hành vi trong cuộc sống: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1600" dirty="0">
                <a:latin typeface="Cambria" panose="02040503050406030204" pitchFamily="18" charset="0"/>
              </a:rPr>
              <a:t>Việc nhà;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1600" dirty="0">
                <a:latin typeface="Cambria" panose="02040503050406030204" pitchFamily="18" charset="0"/>
              </a:rPr>
              <a:t>Quan tâm chăm sóc người thân;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1600" dirty="0">
                <a:latin typeface="Cambria" panose="02040503050406030204" pitchFamily="18" charset="0"/>
              </a:rPr>
              <a:t>Tham gia quản lí chi tiêu, tài chính gia đình.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1600" dirty="0">
                <a:latin typeface="Cambria" panose="02040503050406030204" pitchFamily="18" charset="0"/>
              </a:rPr>
              <a:t>…</a:t>
            </a:r>
          </a:p>
          <a:p>
            <a:endParaRPr lang="en-VN" sz="1600" dirty="0">
              <a:latin typeface="Cambria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VN" sz="1600" b="1" dirty="0">
                <a:latin typeface="Cambria" panose="02040503050406030204" pitchFamily="18" charset="0"/>
              </a:rPr>
              <a:t>Chia sẻ những cảm xúc về các hoạt động trải nghiệm cùng gia đình do HS chủ động đề xuất.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39"/>
          <p:cNvSpPr/>
          <p:nvPr/>
        </p:nvSpPr>
        <p:spPr>
          <a:xfrm>
            <a:off x="-192088" y="788988"/>
            <a:ext cx="5991226" cy="461962"/>
          </a:xfrm>
          <a:prstGeom prst="roundRect">
            <a:avLst>
              <a:gd name="adj" fmla="val 50000"/>
            </a:avLst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39"/>
          <p:cNvSpPr/>
          <p:nvPr/>
        </p:nvSpPr>
        <p:spPr>
          <a:xfrm>
            <a:off x="495300" y="863600"/>
            <a:ext cx="5199063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GIỚI THIỆU SÁCH GIÁO VIÊN VÀ TÀI LIỆU BỔ TRỢ </a:t>
            </a:r>
            <a:endParaRPr sz="2000" b="1" i="1">
              <a:solidFill>
                <a:srgbClr val="FFFF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902" name="Google Shape;902;p39"/>
          <p:cNvGrpSpPr/>
          <p:nvPr/>
        </p:nvGrpSpPr>
        <p:grpSpPr>
          <a:xfrm>
            <a:off x="-9525" y="793750"/>
            <a:ext cx="496888" cy="441325"/>
            <a:chOff x="318658" y="672458"/>
            <a:chExt cx="822960" cy="731520"/>
          </a:xfrm>
        </p:grpSpPr>
        <p:sp>
          <p:nvSpPr>
            <p:cNvPr id="903" name="Google Shape;903;p39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356584" y="767817"/>
              <a:ext cx="766252" cy="612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VI.</a:t>
              </a: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905" name="Google Shape;905;p39"/>
          <p:cNvPicPr preferRelativeResize="0"/>
          <p:nvPr/>
        </p:nvPicPr>
        <p:blipFill rotWithShape="1">
          <a:blip r:embed="rId4">
            <a:alphaModFix/>
          </a:blip>
          <a:srcRect t="2580" r="2349" b="2612"/>
          <a:stretch/>
        </p:blipFill>
        <p:spPr>
          <a:xfrm>
            <a:off x="307141" y="1634469"/>
            <a:ext cx="3164928" cy="4359931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39"/>
          <p:cNvSpPr txBox="1"/>
          <p:nvPr/>
        </p:nvSpPr>
        <p:spPr>
          <a:xfrm>
            <a:off x="3789287" y="1956834"/>
            <a:ext cx="453497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Bao </a:t>
            </a:r>
            <a:r>
              <a:rPr lang="en-US" sz="1400" i="1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gồm</a:t>
            </a:r>
            <a:r>
              <a:rPr lang="en-US" sz="14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: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Quy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trình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loại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hình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HĐTN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Phương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pháp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tổ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chức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HĐTN 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Kế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hoạch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tổ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chức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HĐTN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và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kịch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bản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chi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tiết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cho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loại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hình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HĐTN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mỗi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tuần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đề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xuất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mới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mẻ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phong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phú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ngoài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SGK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Hướng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dẫn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tổ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chức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câu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lạc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bộ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HS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và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HĐTN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thực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địa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tham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quan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)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Mô tả một số tình huống khó trong quá trình tổ chức HĐTN và phương án xử </a:t>
            </a:r>
            <a:r>
              <a:rPr lang="en-US" sz="1400" dirty="0" smtClean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lí</a:t>
            </a:r>
            <a:endParaRPr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/>
          <p:nvPr/>
        </p:nvSpPr>
        <p:spPr>
          <a:xfrm>
            <a:off x="338138" y="1476375"/>
            <a:ext cx="64173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PHƯƠNG PHÁP TƯƠNG TÁC TÍCH CỰC, ĐA DẠNG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43" name="Google Shape;143;p4"/>
          <p:cNvGrpSpPr/>
          <p:nvPr/>
        </p:nvGrpSpPr>
        <p:grpSpPr>
          <a:xfrm>
            <a:off x="466725" y="2143127"/>
            <a:ext cx="3301725" cy="391265"/>
            <a:chOff x="466252" y="1285670"/>
            <a:chExt cx="3302335" cy="392093"/>
          </a:xfrm>
        </p:grpSpPr>
        <p:pic>
          <p:nvPicPr>
            <p:cNvPr id="144" name="Google Shape;144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4"/>
            <p:cNvSpPr txBox="1"/>
            <p:nvPr/>
          </p:nvSpPr>
          <p:spPr>
            <a:xfrm>
              <a:off x="786581" y="1307690"/>
              <a:ext cx="2982006" cy="370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Tạo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động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lực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hành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động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.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466725" y="2622550"/>
            <a:ext cx="6297613" cy="636588"/>
            <a:chOff x="466252" y="1285670"/>
            <a:chExt cx="6298140" cy="637573"/>
          </a:xfrm>
        </p:grpSpPr>
        <p:pic>
          <p:nvPicPr>
            <p:cNvPr id="147" name="Google Shape;14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4"/>
            <p:cNvSpPr txBox="1"/>
            <p:nvPr/>
          </p:nvSpPr>
          <p:spPr>
            <a:xfrm>
              <a:off x="786580" y="1307690"/>
              <a:ext cx="5977812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Hình thành </a:t>
              </a:r>
              <a:r>
                <a:rPr lang="en-US" sz="17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7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năng làm việc nhóm, </a:t>
              </a:r>
              <a:r>
                <a:rPr lang="en-US" sz="17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7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năng giao tiếp, </a:t>
              </a:r>
              <a:r>
                <a:rPr lang="en-US" sz="17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7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năng </a:t>
              </a:r>
              <a:r>
                <a:rPr lang="en-US" sz="17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thoả </a:t>
              </a:r>
              <a:r>
                <a:rPr lang="en-US" sz="17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thuận, </a:t>
              </a:r>
              <a:r>
                <a:rPr lang="en-US" sz="17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7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năng lập kế hoạch và thực hiện kế hoạch.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9" name="Google Shape;149;p4"/>
          <p:cNvGrpSpPr/>
          <p:nvPr/>
        </p:nvGrpSpPr>
        <p:grpSpPr>
          <a:xfrm>
            <a:off x="466725" y="3362325"/>
            <a:ext cx="3460750" cy="392113"/>
            <a:chOff x="466252" y="1285670"/>
            <a:chExt cx="3461735" cy="391352"/>
          </a:xfrm>
        </p:grpSpPr>
        <p:pic>
          <p:nvPicPr>
            <p:cNvPr id="150" name="Google Shape;150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4"/>
            <p:cNvSpPr txBox="1"/>
            <p:nvPr/>
          </p:nvSpPr>
          <p:spPr>
            <a:xfrm>
              <a:off x="786581" y="1307690"/>
              <a:ext cx="31414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Học sinh có thể hoạt động: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152" name="Google Shape;152;p4"/>
          <p:cNvGrpSpPr/>
          <p:nvPr/>
        </p:nvGrpSpPr>
        <p:grpSpPr>
          <a:xfrm>
            <a:off x="658537" y="4007715"/>
            <a:ext cx="1222381" cy="1801281"/>
            <a:chOff x="817763" y="2940150"/>
            <a:chExt cx="1222736" cy="1800949"/>
          </a:xfrm>
        </p:grpSpPr>
        <p:pic>
          <p:nvPicPr>
            <p:cNvPr id="153" name="Google Shape;153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7763" y="2940150"/>
              <a:ext cx="1051228" cy="1485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4"/>
            <p:cNvSpPr txBox="1"/>
            <p:nvPr/>
          </p:nvSpPr>
          <p:spPr>
            <a:xfrm>
              <a:off x="866102" y="4371876"/>
              <a:ext cx="1174397" cy="369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Cá</a:t>
              </a:r>
              <a:r>
                <a:rPr lang="en-US" sz="1800" b="1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nhân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5" name="Google Shape;155;p4"/>
          <p:cNvGrpSpPr/>
          <p:nvPr/>
        </p:nvGrpSpPr>
        <p:grpSpPr>
          <a:xfrm>
            <a:off x="2234744" y="3897406"/>
            <a:ext cx="1533706" cy="1914876"/>
            <a:chOff x="2407145" y="2704123"/>
            <a:chExt cx="1768978" cy="2160501"/>
          </a:xfrm>
        </p:grpSpPr>
        <p:pic>
          <p:nvPicPr>
            <p:cNvPr id="156" name="Google Shape;156;p4"/>
            <p:cNvPicPr preferRelativeResize="0"/>
            <p:nvPr/>
          </p:nvPicPr>
          <p:blipFill rotWithShape="1">
            <a:blip r:embed="rId6">
              <a:alphaModFix/>
            </a:blip>
            <a:srcRect l="57799" t="64667" r="-1209" b="7349"/>
            <a:stretch/>
          </p:blipFill>
          <p:spPr>
            <a:xfrm>
              <a:off x="2407145" y="2704123"/>
              <a:ext cx="1768978" cy="1566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4"/>
            <p:cNvSpPr txBox="1"/>
            <p:nvPr/>
          </p:nvSpPr>
          <p:spPr>
            <a:xfrm>
              <a:off x="2619734" y="4448094"/>
              <a:ext cx="1156831" cy="416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Cặp đôi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158" name="Google Shape;158;p4"/>
          <p:cNvGrpSpPr/>
          <p:nvPr/>
        </p:nvGrpSpPr>
        <p:grpSpPr>
          <a:xfrm>
            <a:off x="4027649" y="3946703"/>
            <a:ext cx="2059701" cy="1878087"/>
            <a:chOff x="4058803" y="2863913"/>
            <a:chExt cx="2058964" cy="1877327"/>
          </a:xfrm>
        </p:grpSpPr>
        <p:pic>
          <p:nvPicPr>
            <p:cNvPr id="159" name="Google Shape;159;p4"/>
            <p:cNvPicPr preferRelativeResize="0"/>
            <p:nvPr/>
          </p:nvPicPr>
          <p:blipFill rotWithShape="1">
            <a:blip r:embed="rId7">
              <a:alphaModFix/>
            </a:blip>
            <a:srcRect l="11926" t="34499" r="17146" b="36221"/>
            <a:stretch/>
          </p:blipFill>
          <p:spPr>
            <a:xfrm>
              <a:off x="4058803" y="2863913"/>
              <a:ext cx="2058964" cy="11933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4"/>
            <p:cNvSpPr txBox="1"/>
            <p:nvPr/>
          </p:nvSpPr>
          <p:spPr>
            <a:xfrm>
              <a:off x="4222094" y="4372098"/>
              <a:ext cx="1808473" cy="369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Theo </a:t>
              </a:r>
              <a:r>
                <a:rPr lang="en-US" sz="1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tổ</a:t>
              </a:r>
              <a:r>
                <a:rPr lang="en-US" sz="1800" b="1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, </a:t>
              </a:r>
              <a:r>
                <a:rPr lang="en-US" sz="1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nhóm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1" name="Google Shape;161;p4"/>
          <p:cNvGrpSpPr/>
          <p:nvPr/>
        </p:nvGrpSpPr>
        <p:grpSpPr>
          <a:xfrm>
            <a:off x="6091422" y="3860504"/>
            <a:ext cx="2656125" cy="1950184"/>
            <a:chOff x="6185410" y="2800898"/>
            <a:chExt cx="2655810" cy="1949177"/>
          </a:xfrm>
        </p:grpSpPr>
        <p:pic>
          <p:nvPicPr>
            <p:cNvPr id="162" name="Google Shape;162;p4"/>
            <p:cNvPicPr preferRelativeResize="0"/>
            <p:nvPr/>
          </p:nvPicPr>
          <p:blipFill rotWithShape="1">
            <a:blip r:embed="rId8">
              <a:alphaModFix/>
            </a:blip>
            <a:srcRect l="12502" t="19541" r="12030" b="52354"/>
            <a:stretch/>
          </p:blipFill>
          <p:spPr>
            <a:xfrm>
              <a:off x="6185410" y="2800898"/>
              <a:ext cx="2655810" cy="133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4"/>
            <p:cNvSpPr txBox="1"/>
            <p:nvPr/>
          </p:nvSpPr>
          <p:spPr>
            <a:xfrm>
              <a:off x="6980441" y="4380743"/>
              <a:ext cx="10028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Cả lớp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164" name="Google Shape;164;p4"/>
          <p:cNvGrpSpPr/>
          <p:nvPr/>
        </p:nvGrpSpPr>
        <p:grpSpPr>
          <a:xfrm>
            <a:off x="-171458" y="776237"/>
            <a:ext cx="7133651" cy="461942"/>
            <a:chOff x="-171449" y="776375"/>
            <a:chExt cx="6762396" cy="461665"/>
          </a:xfrm>
        </p:grpSpPr>
        <p:sp>
          <p:nvSpPr>
            <p:cNvPr id="165" name="Google Shape;165;p4"/>
            <p:cNvSpPr/>
            <p:nvPr/>
          </p:nvSpPr>
          <p:spPr>
            <a:xfrm>
              <a:off x="-171449" y="776375"/>
              <a:ext cx="6156178" cy="461665"/>
            </a:xfrm>
            <a:prstGeom prst="roundRect">
              <a:avLst>
                <a:gd name="adj" fmla="val 50000"/>
              </a:avLst>
            </a:prstGeom>
            <a:solidFill>
              <a:srgbClr val="CC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07547" y="853349"/>
              <a:ext cx="608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mbria" panose="02040503050406030204" pitchFamily="18" charset="0"/>
                  <a:ea typeface="Cambria"/>
                  <a:cs typeface="Cambria"/>
                  <a:sym typeface="Cambria"/>
                </a:rPr>
                <a:t>ĐỊNH HƯỚNG, YÊU CẦU CƠ BẢN VỀ PHƯƠNG PHÁP TỔ CHỨC HĐTN</a:t>
              </a:r>
              <a:endParaRPr sz="1400">
                <a:solidFill>
                  <a:schemeClr val="lt1"/>
                </a:solidFill>
                <a:latin typeface="Cambria" panose="02040503050406030204" pitchFamily="18" charset="0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67" name="Google Shape;167;p4"/>
            <p:cNvGrpSpPr/>
            <p:nvPr/>
          </p:nvGrpSpPr>
          <p:grpSpPr>
            <a:xfrm>
              <a:off x="11110" y="781134"/>
              <a:ext cx="496875" cy="441041"/>
              <a:chOff x="317790" y="672597"/>
              <a:chExt cx="824560" cy="731903"/>
            </a:xfrm>
          </p:grpSpPr>
          <p:sp>
            <p:nvSpPr>
              <p:cNvPr id="168" name="Google Shape;168;p4"/>
              <p:cNvSpPr/>
              <p:nvPr/>
            </p:nvSpPr>
            <p:spPr>
              <a:xfrm>
                <a:off x="317790" y="672597"/>
                <a:ext cx="82456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438531" y="732566"/>
                <a:ext cx="633015" cy="663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40"/>
          <p:cNvSpPr/>
          <p:nvPr/>
        </p:nvSpPr>
        <p:spPr>
          <a:xfrm>
            <a:off x="-192088" y="788988"/>
            <a:ext cx="5991226" cy="461962"/>
          </a:xfrm>
          <a:prstGeom prst="roundRect">
            <a:avLst>
              <a:gd name="adj" fmla="val 50000"/>
            </a:avLst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0"/>
          <p:cNvSpPr/>
          <p:nvPr/>
        </p:nvSpPr>
        <p:spPr>
          <a:xfrm>
            <a:off x="495300" y="863600"/>
            <a:ext cx="5199063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GIỚI THIỆU SÁCH GIÁO VIÊN VÀ TÀI LIỆU BỔ TRỢ </a:t>
            </a:r>
            <a:endParaRPr sz="2000" b="1" i="1">
              <a:solidFill>
                <a:srgbClr val="FFFF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914" name="Google Shape;914;p40"/>
          <p:cNvGrpSpPr/>
          <p:nvPr/>
        </p:nvGrpSpPr>
        <p:grpSpPr>
          <a:xfrm>
            <a:off x="-9525" y="793750"/>
            <a:ext cx="496888" cy="441325"/>
            <a:chOff x="318658" y="672458"/>
            <a:chExt cx="822960" cy="731520"/>
          </a:xfrm>
        </p:grpSpPr>
        <p:sp>
          <p:nvSpPr>
            <p:cNvPr id="915" name="Google Shape;915;p40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356584" y="767817"/>
              <a:ext cx="766252" cy="612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VI.</a:t>
              </a: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917" name="Google Shape;91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898" y="1465548"/>
            <a:ext cx="3241045" cy="459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40"/>
          <p:cNvSpPr/>
          <p:nvPr/>
        </p:nvSpPr>
        <p:spPr>
          <a:xfrm>
            <a:off x="3773945" y="1465548"/>
            <a:ext cx="4773707" cy="1279036"/>
          </a:xfrm>
          <a:prstGeom prst="wedgeRoundRectCallout">
            <a:avLst>
              <a:gd name="adj1" fmla="val -57600"/>
              <a:gd name="adj2" fmla="val 93140"/>
              <a:gd name="adj3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Đề xuất thêm nhiều phương án hoạt động cho các bước trong kịch bản của HĐGDTCĐ và SHL.</a:t>
            </a:r>
            <a:endParaRPr>
              <a:latin typeface="Cambria" panose="02040503050406030204" pitchFamily="18" charset="0"/>
            </a:endParaRPr>
          </a:p>
          <a:p>
            <a:pPr marL="285750" marR="0" lvl="0" indent="-1968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1">
              <a:solidFill>
                <a:schemeClr val="lt1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 b="1">
                <a:solidFill>
                  <a:schemeClr val="lt1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Hỗ trợ GV và HS rút ra các bí kíp bằng những đoạn thơ vui.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919" name="Google Shape;919;p40"/>
          <p:cNvSpPr/>
          <p:nvPr/>
        </p:nvSpPr>
        <p:spPr>
          <a:xfrm>
            <a:off x="6338958" y="3081154"/>
            <a:ext cx="2577092" cy="133113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CHI TIÊU TIẾT KIỆM </a:t>
            </a:r>
            <a:endParaRPr sz="1400" b="1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	(</a:t>
            </a:r>
            <a:r>
              <a:rPr lang="en-US" sz="1050" i="1" dirty="0" smtClean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Thuỵ </a:t>
            </a:r>
            <a:r>
              <a:rPr lang="en-US" sz="105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Anh)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Mua sắm vừa đủ dùng: 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Không thừa mà không thiếu. 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Có khoản tiền dự phòng - 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Để riêng khi cần đến. 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20" name="Google Shape;920;p40"/>
          <p:cNvSpPr/>
          <p:nvPr/>
        </p:nvSpPr>
        <p:spPr>
          <a:xfrm>
            <a:off x="3791144" y="3404973"/>
            <a:ext cx="2344613" cy="289310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“BÍ KÍP” MUA HÀNG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	</a:t>
            </a:r>
            <a:r>
              <a:rPr lang="en-US" sz="11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(</a:t>
            </a:r>
            <a:r>
              <a:rPr lang="en-US" sz="1100" i="1" dirty="0" smtClean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Thuỵ </a:t>
            </a:r>
            <a:r>
              <a:rPr lang="en-US" sz="11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Anh)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Khi đi mua hàng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Ta luôn tự hỏi: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Đồ mình MUỐN mua 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Có CẦN không nhỉ?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Tiền mình có ĐỦ?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ĐẮT – RẺ thế nào?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CHẤT LƯỢNG ra sao?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Và HẠN SỬ DỤNG?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Rồi mới quyết định!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Vì ta là người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TIÊU DÙNG THÔNG MINH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21" name="Google Shape;921;p40"/>
          <p:cNvSpPr/>
          <p:nvPr/>
        </p:nvSpPr>
        <p:spPr>
          <a:xfrm>
            <a:off x="6338958" y="4726885"/>
            <a:ext cx="1983407" cy="1331134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HÒN ĐÁ 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	(</a:t>
            </a:r>
            <a:r>
              <a:rPr lang="en-US" sz="1050" i="1" dirty="0" smtClean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Thuỵ </a:t>
            </a:r>
            <a:r>
              <a:rPr lang="en-US" sz="105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Anh)</a:t>
            </a:r>
            <a:endParaRPr dirty="0">
              <a:latin typeface="Cambria" panose="020405030504060302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Những gì mình nghĩ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Xin cùng nói ra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Phá tung hòn đá </a:t>
            </a:r>
            <a:b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</a:b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Đang làm khổ ta!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1"/>
          <p:cNvSpPr/>
          <p:nvPr/>
        </p:nvSpPr>
        <p:spPr>
          <a:xfrm>
            <a:off x="-192088" y="788988"/>
            <a:ext cx="5991226" cy="461962"/>
          </a:xfrm>
          <a:prstGeom prst="roundRect">
            <a:avLst>
              <a:gd name="adj" fmla="val 50000"/>
            </a:avLst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FFFFFF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1"/>
          <p:cNvSpPr/>
          <p:nvPr/>
        </p:nvSpPr>
        <p:spPr>
          <a:xfrm>
            <a:off x="495300" y="863600"/>
            <a:ext cx="5199063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GIỚI THIỆU SÁCH GIÁO VIÊN VÀ TÀI LIỆU BỔ TRỢ </a:t>
            </a:r>
            <a:endParaRPr sz="2000" b="1" i="1">
              <a:solidFill>
                <a:srgbClr val="FFFF00"/>
              </a:solidFill>
              <a:latin typeface="Cambria" panose="02040503050406030204" pitchFamily="18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929" name="Google Shape;929;p41"/>
          <p:cNvGrpSpPr/>
          <p:nvPr/>
        </p:nvGrpSpPr>
        <p:grpSpPr>
          <a:xfrm>
            <a:off x="-9525" y="793750"/>
            <a:ext cx="496888" cy="441325"/>
            <a:chOff x="318658" y="672458"/>
            <a:chExt cx="822960" cy="731520"/>
          </a:xfrm>
        </p:grpSpPr>
        <p:sp>
          <p:nvSpPr>
            <p:cNvPr id="930" name="Google Shape;930;p41"/>
            <p:cNvSpPr/>
            <p:nvPr/>
          </p:nvSpPr>
          <p:spPr>
            <a:xfrm>
              <a:off x="318658" y="672458"/>
              <a:ext cx="822960" cy="731520"/>
            </a:xfrm>
            <a:prstGeom prst="star5">
              <a:avLst>
                <a:gd name="adj" fmla="val 28157"/>
                <a:gd name="hf" fmla="val 105146"/>
                <a:gd name="vf" fmla="val 11055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56584" y="767817"/>
              <a:ext cx="766252" cy="612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FFFF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VI.</a:t>
              </a:r>
              <a:endParaRPr>
                <a:latin typeface="Cambria" panose="02040503050406030204" pitchFamily="18" charset="0"/>
              </a:endParaRPr>
            </a:p>
          </p:txBody>
        </p:sp>
      </p:grpSp>
      <p:sp>
        <p:nvSpPr>
          <p:cNvPr id="932" name="Google Shape;932;p41"/>
          <p:cNvSpPr txBox="1"/>
          <p:nvPr/>
        </p:nvSpPr>
        <p:spPr>
          <a:xfrm>
            <a:off x="4096581" y="1325562"/>
            <a:ext cx="454383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4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Bao </a:t>
            </a:r>
            <a:r>
              <a:rPr lang="en-US" sz="1400" i="1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gồm</a:t>
            </a:r>
            <a:r>
              <a:rPr lang="en-US" sz="1400" i="1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:</a:t>
            </a:r>
            <a:endParaRPr dirty="0">
              <a:latin typeface="Cambria" panose="02040503050406030204" pitchFamily="18" charset="0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Hỗ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trợ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việc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tự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trải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nghiệm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của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HS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sau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giờ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lên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lớp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: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Gợi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ý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quan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sát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phỏng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vấn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khảo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sát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Chỉ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dẫn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thực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hiện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vận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dụng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ea typeface="Quattrocento Sans"/>
              <a:cs typeface="Quattrocento Sans"/>
              <a:sym typeface="Quattrocento Sans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ü"/>
            </a:pP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Hướng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dẫn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ghi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chép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thu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hoạch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kết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quả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HĐTN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và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chia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sẻ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cảm</a:t>
            </a: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xúc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933" name="Google Shape;93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978" y="1459665"/>
            <a:ext cx="3360009" cy="4662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4" name="Google Shape;934;p41"/>
          <p:cNvGrpSpPr/>
          <p:nvPr/>
        </p:nvGrpSpPr>
        <p:grpSpPr>
          <a:xfrm>
            <a:off x="3987446" y="5078461"/>
            <a:ext cx="3655049" cy="915939"/>
            <a:chOff x="3898217" y="1776132"/>
            <a:chExt cx="3234550" cy="915939"/>
          </a:xfrm>
        </p:grpSpPr>
        <p:sp>
          <p:nvSpPr>
            <p:cNvPr id="935" name="Google Shape;935;p41"/>
            <p:cNvSpPr/>
            <p:nvPr/>
          </p:nvSpPr>
          <p:spPr>
            <a:xfrm>
              <a:off x="3898217" y="1776132"/>
              <a:ext cx="3234550" cy="915939"/>
            </a:xfrm>
            <a:prstGeom prst="roundRect">
              <a:avLst>
                <a:gd name="adj" fmla="val 10000"/>
              </a:avLst>
            </a:prstGeom>
            <a:solidFill>
              <a:srgbClr val="43BCB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</a:endParaRPr>
            </a:p>
          </p:txBody>
        </p:sp>
        <p:sp>
          <p:nvSpPr>
            <p:cNvPr id="936" name="Google Shape;936;p41"/>
            <p:cNvSpPr txBox="1"/>
            <p:nvPr/>
          </p:nvSpPr>
          <p:spPr>
            <a:xfrm>
              <a:off x="3925044" y="1802959"/>
              <a:ext cx="3180896" cy="86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en-US" sz="2400" b="1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rPr>
                <a:t>hanhtrangso.nxbgd.vn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937" name="Google Shape;937;p41"/>
          <p:cNvGrpSpPr/>
          <p:nvPr/>
        </p:nvGrpSpPr>
        <p:grpSpPr>
          <a:xfrm>
            <a:off x="3987446" y="4023165"/>
            <a:ext cx="3280328" cy="915939"/>
            <a:chOff x="345222" y="1764147"/>
            <a:chExt cx="3280328" cy="915939"/>
          </a:xfrm>
        </p:grpSpPr>
        <p:sp>
          <p:nvSpPr>
            <p:cNvPr id="938" name="Google Shape;938;p41"/>
            <p:cNvSpPr/>
            <p:nvPr/>
          </p:nvSpPr>
          <p:spPr>
            <a:xfrm>
              <a:off x="345222" y="1764147"/>
              <a:ext cx="3280328" cy="915939"/>
            </a:xfrm>
            <a:prstGeom prst="roundRect">
              <a:avLst>
                <a:gd name="adj" fmla="val 10000"/>
              </a:avLst>
            </a:prstGeom>
            <a:solidFill>
              <a:srgbClr val="6FAA4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</a:endParaRPr>
            </a:p>
          </p:txBody>
        </p:sp>
        <p:sp>
          <p:nvSpPr>
            <p:cNvPr id="939" name="Google Shape;939;p41"/>
            <p:cNvSpPr txBox="1"/>
            <p:nvPr/>
          </p:nvSpPr>
          <p:spPr>
            <a:xfrm>
              <a:off x="372049" y="1790974"/>
              <a:ext cx="3226674" cy="86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en-US" sz="2400" b="1">
                  <a:solidFill>
                    <a:schemeClr val="lt1"/>
                  </a:solidFill>
                  <a:latin typeface="Cambria" panose="02040503050406030204" pitchFamily="18" charset="0"/>
                  <a:sym typeface="Arial"/>
                </a:rPr>
                <a:t>taphuan.nxbgd.vn</a:t>
              </a:r>
              <a:endParaRPr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822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822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/>
          <p:nvPr/>
        </p:nvSpPr>
        <p:spPr>
          <a:xfrm>
            <a:off x="338138" y="1499076"/>
            <a:ext cx="77819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KHÔNG GIAN VÀ MÔI TRƯỜNG SƯ PHẠM – TẠO KHU VỰC 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“TÂM </a:t>
            </a:r>
            <a:r>
              <a:rPr lang="en-US" sz="2000" b="1" dirty="0" smtClean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LÍ </a:t>
            </a: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THOẢI MÁI” CHO HS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176" name="Google Shape;176;p5"/>
          <p:cNvGrpSpPr/>
          <p:nvPr/>
        </p:nvGrpSpPr>
        <p:grpSpPr>
          <a:xfrm>
            <a:off x="454025" y="2462213"/>
            <a:ext cx="6294438" cy="3538537"/>
            <a:chOff x="453811" y="1604183"/>
            <a:chExt cx="6294088" cy="3539317"/>
          </a:xfrm>
        </p:grpSpPr>
        <p:grpSp>
          <p:nvGrpSpPr>
            <p:cNvPr id="177" name="Google Shape;177;p5"/>
            <p:cNvGrpSpPr/>
            <p:nvPr/>
          </p:nvGrpSpPr>
          <p:grpSpPr>
            <a:xfrm>
              <a:off x="453811" y="1678535"/>
              <a:ext cx="5455577" cy="391352"/>
              <a:chOff x="466252" y="1285670"/>
              <a:chExt cx="5455577" cy="391352"/>
            </a:xfrm>
          </p:grpSpPr>
          <p:pic>
            <p:nvPicPr>
              <p:cNvPr id="178" name="Google Shape;178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66252" y="1285670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" name="Google Shape;179;p5"/>
              <p:cNvSpPr txBox="1"/>
              <p:nvPr/>
            </p:nvSpPr>
            <p:spPr>
              <a:xfrm>
                <a:off x="786581" y="1307690"/>
                <a:ext cx="513524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Kê bàn ghế hình chữ U hoặc có khoảng trống rộng.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80" name="Google Shape;18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43198" y="1604183"/>
              <a:ext cx="4004701" cy="35393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5"/>
          <p:cNvGrpSpPr/>
          <p:nvPr/>
        </p:nvGrpSpPr>
        <p:grpSpPr>
          <a:xfrm>
            <a:off x="454025" y="2528888"/>
            <a:ext cx="6871835" cy="3557587"/>
            <a:chOff x="453811" y="1615140"/>
            <a:chExt cx="6871756" cy="3557400"/>
          </a:xfrm>
        </p:grpSpPr>
        <p:grpSp>
          <p:nvGrpSpPr>
            <p:cNvPr id="182" name="Google Shape;182;p5"/>
            <p:cNvGrpSpPr/>
            <p:nvPr/>
          </p:nvGrpSpPr>
          <p:grpSpPr>
            <a:xfrm>
              <a:off x="453811" y="1615140"/>
              <a:ext cx="6871756" cy="406379"/>
              <a:chOff x="466252" y="1285670"/>
              <a:chExt cx="6871756" cy="406379"/>
            </a:xfrm>
          </p:grpSpPr>
          <p:pic>
            <p:nvPicPr>
              <p:cNvPr id="183" name="Google Shape;183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66252" y="1285670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p5"/>
              <p:cNvSpPr txBox="1"/>
              <p:nvPr/>
            </p:nvSpPr>
            <p:spPr>
              <a:xfrm>
                <a:off x="786595" y="1322778"/>
                <a:ext cx="6551413" cy="3692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Trong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khi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làm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việc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nhóm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, GV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hỗ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trợ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nhóm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cần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ngồi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ngang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tầm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HS</a:t>
                </a:r>
                <a:endParaRPr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85" name="Google Shape;18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19260" y="1842411"/>
              <a:ext cx="4643468" cy="33301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5"/>
          <p:cNvGrpSpPr/>
          <p:nvPr/>
        </p:nvGrpSpPr>
        <p:grpSpPr>
          <a:xfrm>
            <a:off x="438150" y="2530475"/>
            <a:ext cx="7681913" cy="3429000"/>
            <a:chOff x="338434" y="1678669"/>
            <a:chExt cx="7682483" cy="3429785"/>
          </a:xfrm>
        </p:grpSpPr>
        <p:grpSp>
          <p:nvGrpSpPr>
            <p:cNvPr id="187" name="Google Shape;187;p5"/>
            <p:cNvGrpSpPr/>
            <p:nvPr/>
          </p:nvGrpSpPr>
          <p:grpSpPr>
            <a:xfrm>
              <a:off x="338434" y="1678669"/>
              <a:ext cx="7682483" cy="391352"/>
              <a:chOff x="466252" y="1285670"/>
              <a:chExt cx="7682483" cy="391352"/>
            </a:xfrm>
          </p:grpSpPr>
          <p:pic>
            <p:nvPicPr>
              <p:cNvPr id="188" name="Google Shape;188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66252" y="1285670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" name="Google Shape;189;p5"/>
              <p:cNvSpPr txBox="1"/>
              <p:nvPr/>
            </p:nvSpPr>
            <p:spPr>
              <a:xfrm>
                <a:off x="786581" y="1307690"/>
                <a:ext cx="736215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Chú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trọng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tìm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tòi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nhiều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phương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án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Khởi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động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làm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tan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băng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tạo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hứng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thú</a:t>
                </a:r>
                <a:endParaRPr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90" name="Google Shape;190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356598" y="2092041"/>
              <a:ext cx="3966483" cy="30164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" name="Google Shape;191;p5"/>
          <p:cNvGrpSpPr/>
          <p:nvPr/>
        </p:nvGrpSpPr>
        <p:grpSpPr>
          <a:xfrm>
            <a:off x="454025" y="2413955"/>
            <a:ext cx="8235948" cy="3586795"/>
            <a:chOff x="453811" y="1556622"/>
            <a:chExt cx="8236479" cy="3586878"/>
          </a:xfrm>
        </p:grpSpPr>
        <p:grpSp>
          <p:nvGrpSpPr>
            <p:cNvPr id="192" name="Google Shape;192;p5"/>
            <p:cNvGrpSpPr/>
            <p:nvPr/>
          </p:nvGrpSpPr>
          <p:grpSpPr>
            <a:xfrm>
              <a:off x="453811" y="1556622"/>
              <a:ext cx="8236479" cy="646331"/>
              <a:chOff x="466252" y="1161209"/>
              <a:chExt cx="8236479" cy="646331"/>
            </a:xfrm>
          </p:grpSpPr>
          <p:pic>
            <p:nvPicPr>
              <p:cNvPr id="193" name="Google Shape;193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66252" y="1285670"/>
                <a:ext cx="351511" cy="3244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4" name="Google Shape;194;p5"/>
              <p:cNvSpPr txBox="1"/>
              <p:nvPr/>
            </p:nvSpPr>
            <p:spPr>
              <a:xfrm>
                <a:off x="770702" y="1161209"/>
                <a:ext cx="793202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Dùng Bóng gai tương tác trong phương pháp Động não, tạo cảm giác trò chơi,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xoá </a:t>
                </a:r>
                <a:r>
                  <a:rPr lang="en-US" sz="1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mờ khoảng cách giữa thầy và trò</a:t>
                </a:r>
                <a:endParaRPr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95" name="Google Shape;195;p5"/>
            <p:cNvPicPr preferRelativeResize="0"/>
            <p:nvPr/>
          </p:nvPicPr>
          <p:blipFill rotWithShape="1">
            <a:blip r:embed="rId8">
              <a:alphaModFix/>
            </a:blip>
            <a:srcRect r="55084"/>
            <a:stretch/>
          </p:blipFill>
          <p:spPr>
            <a:xfrm>
              <a:off x="3002392" y="2233062"/>
              <a:ext cx="3092795" cy="29104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6" name="Google Shape;196;p5"/>
          <p:cNvGrpSpPr/>
          <p:nvPr/>
        </p:nvGrpSpPr>
        <p:grpSpPr>
          <a:xfrm>
            <a:off x="-171450" y="776288"/>
            <a:ext cx="6479485" cy="461962"/>
            <a:chOff x="-171449" y="776375"/>
            <a:chExt cx="6479330" cy="461665"/>
          </a:xfrm>
        </p:grpSpPr>
        <p:sp>
          <p:nvSpPr>
            <p:cNvPr id="197" name="Google Shape;197;p5"/>
            <p:cNvSpPr/>
            <p:nvPr/>
          </p:nvSpPr>
          <p:spPr>
            <a:xfrm>
              <a:off x="-171449" y="776375"/>
              <a:ext cx="6479330" cy="461665"/>
            </a:xfrm>
            <a:prstGeom prst="roundRect">
              <a:avLst>
                <a:gd name="adj" fmla="val 50000"/>
              </a:avLst>
            </a:prstGeom>
            <a:solidFill>
              <a:srgbClr val="CC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07544" y="853339"/>
              <a:ext cx="5694322" cy="307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ĐỊNH HƯỚNG, YÊU CẦU CƠ BẢN VỀ PHƯƠNG PHÁP TỔ CHỨC HĐTN</a:t>
              </a:r>
              <a:endParaRPr sz="1400" dirty="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9" name="Google Shape;199;p5"/>
            <p:cNvGrpSpPr/>
            <p:nvPr/>
          </p:nvGrpSpPr>
          <p:grpSpPr>
            <a:xfrm>
              <a:off x="11110" y="781134"/>
              <a:ext cx="496875" cy="441041"/>
              <a:chOff x="317790" y="672597"/>
              <a:chExt cx="824560" cy="731903"/>
            </a:xfrm>
          </p:grpSpPr>
          <p:sp>
            <p:nvSpPr>
              <p:cNvPr id="200" name="Google Shape;200;p5"/>
              <p:cNvSpPr/>
              <p:nvPr/>
            </p:nvSpPr>
            <p:spPr>
              <a:xfrm>
                <a:off x="317790" y="672597"/>
                <a:ext cx="82456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38531" y="732566"/>
                <a:ext cx="633015" cy="663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6"/>
          <p:cNvSpPr/>
          <p:nvPr/>
        </p:nvSpPr>
        <p:spPr>
          <a:xfrm>
            <a:off x="319675" y="1565817"/>
            <a:ext cx="575786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3. GV NẮM VỮNG MỘT SỐ </a:t>
            </a:r>
            <a:r>
              <a:rPr lang="en-US" sz="2000" b="1" dirty="0" smtClean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KĨ </a:t>
            </a: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THUẬT QUAN TRỌNG</a:t>
            </a:r>
            <a:endParaRPr sz="1400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08" name="Google Shape;208;p6"/>
          <p:cNvGrpSpPr/>
          <p:nvPr/>
        </p:nvGrpSpPr>
        <p:grpSpPr>
          <a:xfrm>
            <a:off x="466725" y="2649538"/>
            <a:ext cx="5143500" cy="390525"/>
            <a:chOff x="466252" y="1285670"/>
            <a:chExt cx="5144555" cy="391352"/>
          </a:xfrm>
        </p:grpSpPr>
        <p:pic>
          <p:nvPicPr>
            <p:cNvPr id="209" name="Google Shape;209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6"/>
            <p:cNvSpPr txBox="1"/>
            <p:nvPr/>
          </p:nvSpPr>
          <p:spPr>
            <a:xfrm>
              <a:off x="786580" y="1307690"/>
              <a:ext cx="48242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thuật đặt câu hỏi gợi mở; câu hỏi thảo luận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>
            <a:off x="466725" y="3148013"/>
            <a:ext cx="5143500" cy="390525"/>
            <a:chOff x="466252" y="1285670"/>
            <a:chExt cx="5144555" cy="39135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 txBox="1"/>
            <p:nvPr/>
          </p:nvSpPr>
          <p:spPr>
            <a:xfrm>
              <a:off x="786580" y="1307690"/>
              <a:ext cx="4824227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thuật kiểm soát lớp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4" name="Google Shape;214;p6"/>
          <p:cNvGrpSpPr/>
          <p:nvPr/>
        </p:nvGrpSpPr>
        <p:grpSpPr>
          <a:xfrm>
            <a:off x="466725" y="3667125"/>
            <a:ext cx="5143500" cy="392113"/>
            <a:chOff x="466252" y="1285670"/>
            <a:chExt cx="5144555" cy="391351"/>
          </a:xfrm>
        </p:grpSpPr>
        <p:pic>
          <p:nvPicPr>
            <p:cNvPr id="215" name="Google Shape;21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6"/>
            <p:cNvSpPr txBox="1"/>
            <p:nvPr/>
          </p:nvSpPr>
          <p:spPr>
            <a:xfrm>
              <a:off x="786580" y="1307690"/>
              <a:ext cx="4824227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thuật phản hồi và nhận phản hồi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pic>
        <p:nvPicPr>
          <p:cNvPr id="217" name="Google Shape;21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363" y="4062413"/>
            <a:ext cx="1498601" cy="1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6">
            <a:alphaModFix/>
          </a:blip>
          <a:srcRect b="37971"/>
          <a:stretch/>
        </p:blipFill>
        <p:spPr>
          <a:xfrm>
            <a:off x="1122363" y="5295900"/>
            <a:ext cx="2195512" cy="10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8800" y="2433638"/>
            <a:ext cx="4491038" cy="2862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6"/>
          <p:cNvGrpSpPr/>
          <p:nvPr/>
        </p:nvGrpSpPr>
        <p:grpSpPr>
          <a:xfrm>
            <a:off x="5453063" y="3721100"/>
            <a:ext cx="2830512" cy="1392238"/>
            <a:chOff x="3710608" y="2673626"/>
            <a:chExt cx="2594113" cy="974035"/>
          </a:xfrm>
        </p:grpSpPr>
        <p:sp>
          <p:nvSpPr>
            <p:cNvPr id="221" name="Google Shape;221;p6"/>
            <p:cNvSpPr/>
            <p:nvPr/>
          </p:nvSpPr>
          <p:spPr>
            <a:xfrm flipH="1">
              <a:off x="3710608" y="2673626"/>
              <a:ext cx="1232452" cy="974035"/>
            </a:xfrm>
            <a:prstGeom prst="rightArrow">
              <a:avLst>
                <a:gd name="adj1" fmla="val 43880"/>
                <a:gd name="adj2" fmla="val 71431"/>
              </a:avLst>
            </a:prstGeom>
            <a:solidFill>
              <a:srgbClr val="FB7122"/>
            </a:solidFill>
            <a:ln w="12700" cap="flat" cmpd="sng">
              <a:solidFill>
                <a:srgbClr val="FB71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5072269" y="2673626"/>
              <a:ext cx="1232452" cy="974035"/>
            </a:xfrm>
            <a:prstGeom prst="rightArrow">
              <a:avLst>
                <a:gd name="adj1" fmla="val 43880"/>
                <a:gd name="adj2" fmla="val 71431"/>
              </a:avLst>
            </a:prstGeom>
            <a:solidFill>
              <a:srgbClr val="FB7122"/>
            </a:solidFill>
            <a:ln w="12700" cap="flat" cmpd="sng">
              <a:solidFill>
                <a:srgbClr val="FB71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3" name="Google Shape;22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6600" y="2889250"/>
            <a:ext cx="4135438" cy="2965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6"/>
          <p:cNvGrpSpPr/>
          <p:nvPr/>
        </p:nvGrpSpPr>
        <p:grpSpPr>
          <a:xfrm>
            <a:off x="474663" y="2171700"/>
            <a:ext cx="5145087" cy="390525"/>
            <a:chOff x="466252" y="1285670"/>
            <a:chExt cx="5144555" cy="391352"/>
          </a:xfrm>
        </p:grpSpPr>
        <p:pic>
          <p:nvPicPr>
            <p:cNvPr id="225" name="Google Shape;22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6"/>
            <p:cNvSpPr txBox="1"/>
            <p:nvPr/>
          </p:nvSpPr>
          <p:spPr>
            <a:xfrm>
              <a:off x="786580" y="1307690"/>
              <a:ext cx="48242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Kĩ </a:t>
              </a:r>
              <a:r>
                <a:rPr lang="en-US" sz="1800" dirty="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thuật hướng dẫn làm việc nhóm.</a:t>
              </a:r>
              <a:endParaRPr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7" name="Google Shape;227;p6"/>
          <p:cNvGrpSpPr/>
          <p:nvPr/>
        </p:nvGrpSpPr>
        <p:grpSpPr>
          <a:xfrm>
            <a:off x="-171450" y="776288"/>
            <a:ext cx="6651763" cy="461962"/>
            <a:chOff x="-171449" y="776375"/>
            <a:chExt cx="6651604" cy="461665"/>
          </a:xfrm>
        </p:grpSpPr>
        <p:sp>
          <p:nvSpPr>
            <p:cNvPr id="228" name="Google Shape;228;p6"/>
            <p:cNvSpPr/>
            <p:nvPr/>
          </p:nvSpPr>
          <p:spPr>
            <a:xfrm>
              <a:off x="-171449" y="776375"/>
              <a:ext cx="6651604" cy="461665"/>
            </a:xfrm>
            <a:prstGeom prst="roundRect">
              <a:avLst>
                <a:gd name="adj" fmla="val 50000"/>
              </a:avLst>
            </a:prstGeom>
            <a:solidFill>
              <a:srgbClr val="CC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07544" y="853339"/>
              <a:ext cx="5757724" cy="307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ĐỊNH HƯỚNG, YÊU CẦU CƠ BẢN VỀ PHƯƠNG PHÁP TỔ CHỨC HĐTN</a:t>
              </a:r>
              <a:endParaRPr sz="1400" dirty="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0" name="Google Shape;230;p6"/>
            <p:cNvGrpSpPr/>
            <p:nvPr/>
          </p:nvGrpSpPr>
          <p:grpSpPr>
            <a:xfrm>
              <a:off x="11110" y="781134"/>
              <a:ext cx="496875" cy="441041"/>
              <a:chOff x="317790" y="672597"/>
              <a:chExt cx="824560" cy="731903"/>
            </a:xfrm>
          </p:grpSpPr>
          <p:sp>
            <p:nvSpPr>
              <p:cNvPr id="231" name="Google Shape;231;p6"/>
              <p:cNvSpPr/>
              <p:nvPr/>
            </p:nvSpPr>
            <p:spPr>
              <a:xfrm>
                <a:off x="317790" y="672597"/>
                <a:ext cx="82456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993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438531" y="732566"/>
                <a:ext cx="633015" cy="663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7"/>
          <p:cNvSpPr/>
          <p:nvPr/>
        </p:nvSpPr>
        <p:spPr>
          <a:xfrm>
            <a:off x="338137" y="1306513"/>
            <a:ext cx="59831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1. CÁC PHƯƠNG TIỆN </a:t>
            </a:r>
            <a:r>
              <a:rPr lang="en-US" sz="2000" b="1" dirty="0" smtClean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KĨ </a:t>
            </a: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THUẬT HỖ TRỢ CHUNG</a:t>
            </a: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239" name="Google Shape;239;p7"/>
          <p:cNvGrpSpPr/>
          <p:nvPr/>
        </p:nvGrpSpPr>
        <p:grpSpPr>
          <a:xfrm>
            <a:off x="466725" y="1752600"/>
            <a:ext cx="2836863" cy="390525"/>
            <a:chOff x="466252" y="1285670"/>
            <a:chExt cx="2837387" cy="391351"/>
          </a:xfrm>
        </p:grpSpPr>
        <p:pic>
          <p:nvPicPr>
            <p:cNvPr id="240" name="Google Shape;24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1" name="Google Shape;241;p7"/>
            <p:cNvSpPr txBox="1"/>
            <p:nvPr/>
          </p:nvSpPr>
          <p:spPr>
            <a:xfrm>
              <a:off x="786581" y="1307690"/>
              <a:ext cx="2517058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Quy mô trường:</a:t>
              </a:r>
              <a:endParaRPr>
                <a:latin typeface="Cambria" panose="02040503050406030204" pitchFamily="18" charset="0"/>
              </a:endParaRPr>
            </a:p>
          </p:txBody>
        </p:sp>
      </p:grpSp>
      <p:grpSp>
        <p:nvGrpSpPr>
          <p:cNvPr id="242" name="Google Shape;242;p7"/>
          <p:cNvGrpSpPr/>
          <p:nvPr/>
        </p:nvGrpSpPr>
        <p:grpSpPr>
          <a:xfrm>
            <a:off x="5072063" y="1774825"/>
            <a:ext cx="2836862" cy="390525"/>
            <a:chOff x="466252" y="1285670"/>
            <a:chExt cx="2837387" cy="391351"/>
          </a:xfrm>
        </p:grpSpPr>
        <p:pic>
          <p:nvPicPr>
            <p:cNvPr id="243" name="Google Shape;243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252" y="1285670"/>
              <a:ext cx="351511" cy="3244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7"/>
            <p:cNvSpPr txBox="1"/>
            <p:nvPr/>
          </p:nvSpPr>
          <p:spPr>
            <a:xfrm>
              <a:off x="786581" y="1307690"/>
              <a:ext cx="2517058" cy="369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Quy mô lớp:</a:t>
              </a: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245" name="Google Shape;2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813" y="2054225"/>
            <a:ext cx="2517775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4575" y="2317750"/>
            <a:ext cx="1773238" cy="148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27838" y="2259013"/>
            <a:ext cx="1844675" cy="15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7"/>
          <p:cNvPicPr preferRelativeResize="0"/>
          <p:nvPr/>
        </p:nvPicPr>
        <p:blipFill rotWithShape="1">
          <a:blip r:embed="rId8">
            <a:alphaModFix/>
          </a:blip>
          <a:srcRect t="5125"/>
          <a:stretch/>
        </p:blipFill>
        <p:spPr>
          <a:xfrm>
            <a:off x="5246688" y="4235450"/>
            <a:ext cx="1631950" cy="129698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7"/>
          <p:cNvSpPr txBox="1"/>
          <p:nvPr/>
        </p:nvSpPr>
        <p:spPr>
          <a:xfrm>
            <a:off x="969962" y="3641725"/>
            <a:ext cx="219730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Loa </a:t>
            </a: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đài</a:t>
            </a: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âm</a:t>
            </a: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thanh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250" name="Google Shape;250;p7"/>
          <p:cNvSpPr txBox="1"/>
          <p:nvPr/>
        </p:nvSpPr>
        <p:spPr>
          <a:xfrm>
            <a:off x="5199063" y="3865563"/>
            <a:ext cx="10080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Mic cài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251" name="Google Shape;251;p7"/>
          <p:cNvSpPr txBox="1"/>
          <p:nvPr/>
        </p:nvSpPr>
        <p:spPr>
          <a:xfrm>
            <a:off x="7377113" y="3867150"/>
            <a:ext cx="877887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USB</a:t>
            </a:r>
            <a:endParaRPr>
              <a:latin typeface="Cambria" panose="02040503050406030204" pitchFamily="18" charset="0"/>
            </a:endParaRPr>
          </a:p>
        </p:txBody>
      </p:sp>
      <p:sp>
        <p:nvSpPr>
          <p:cNvPr id="252" name="Google Shape;252;p7"/>
          <p:cNvSpPr txBox="1"/>
          <p:nvPr/>
        </p:nvSpPr>
        <p:spPr>
          <a:xfrm>
            <a:off x="6150769" y="5454154"/>
            <a:ext cx="223361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Loa mini </a:t>
            </a: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phát</a:t>
            </a:r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nhạc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253" name="Google Shape;253;p7"/>
          <p:cNvSpPr txBox="1"/>
          <p:nvPr/>
        </p:nvSpPr>
        <p:spPr>
          <a:xfrm>
            <a:off x="3425825" y="5638800"/>
            <a:ext cx="1965325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Bộ tranh ảnh theo chủ đề</a:t>
            </a:r>
            <a:endParaRPr>
              <a:latin typeface="Cambria" panose="02040503050406030204" pitchFamily="18" charset="0"/>
            </a:endParaRPr>
          </a:p>
        </p:txBody>
      </p:sp>
      <p:grpSp>
        <p:nvGrpSpPr>
          <p:cNvPr id="254" name="Google Shape;254;p7"/>
          <p:cNvGrpSpPr/>
          <p:nvPr/>
        </p:nvGrpSpPr>
        <p:grpSpPr>
          <a:xfrm>
            <a:off x="-171450" y="776288"/>
            <a:ext cx="5478463" cy="687212"/>
            <a:chOff x="-171449" y="776375"/>
            <a:chExt cx="5477800" cy="686770"/>
          </a:xfrm>
        </p:grpSpPr>
        <p:sp>
          <p:nvSpPr>
            <p:cNvPr id="255" name="Google Shape;255;p7"/>
            <p:cNvSpPr/>
            <p:nvPr/>
          </p:nvSpPr>
          <p:spPr>
            <a:xfrm>
              <a:off x="-171449" y="776375"/>
              <a:ext cx="5444466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507544" y="862975"/>
              <a:ext cx="47988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7" name="Google Shape;257;p7"/>
            <p:cNvGrpSpPr/>
            <p:nvPr/>
          </p:nvGrpSpPr>
          <p:grpSpPr>
            <a:xfrm>
              <a:off x="11092" y="781134"/>
              <a:ext cx="496827" cy="682011"/>
              <a:chOff x="317760" y="672597"/>
              <a:chExt cx="824480" cy="1131790"/>
            </a:xfrm>
          </p:grpSpPr>
          <p:sp>
            <p:nvSpPr>
              <p:cNvPr id="258" name="Google Shape;258;p7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438531" y="732566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  <p:pic>
        <p:nvPicPr>
          <p:cNvPr id="260" name="Google Shape;260;p7" descr="C:\Users\ITplus\Desktop\1.jpg"/>
          <p:cNvPicPr preferRelativeResize="0"/>
          <p:nvPr/>
        </p:nvPicPr>
        <p:blipFill rotWithShape="1">
          <a:blip r:embed="rId9">
            <a:alphaModFix/>
          </a:blip>
          <a:srcRect l="15797" t="41025" r="59640" b="23940"/>
          <a:stretch/>
        </p:blipFill>
        <p:spPr>
          <a:xfrm>
            <a:off x="2168525" y="4184650"/>
            <a:ext cx="1125538" cy="22082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261" name="Google Shape;261;p7" descr="C:\Users\ITplus\Desktop\1.jpg"/>
          <p:cNvPicPr preferRelativeResize="0"/>
          <p:nvPr/>
        </p:nvPicPr>
        <p:blipFill rotWithShape="1">
          <a:blip r:embed="rId10">
            <a:alphaModFix/>
          </a:blip>
          <a:srcRect l="16725" t="81228" r="58886" b="6403"/>
          <a:stretch/>
        </p:blipFill>
        <p:spPr>
          <a:xfrm>
            <a:off x="260350" y="4433888"/>
            <a:ext cx="1779588" cy="1241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1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2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2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3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8"/>
          <p:cNvSpPr/>
          <p:nvPr/>
        </p:nvSpPr>
        <p:spPr>
          <a:xfrm>
            <a:off x="338138" y="1697038"/>
            <a:ext cx="65264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CÁC PHƯƠNG TIỆN HỖ TRỢ HOẠT ĐỘNG CỦA HS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268" name="Google Shape;268;p8"/>
          <p:cNvPicPr preferRelativeResize="0"/>
          <p:nvPr/>
        </p:nvPicPr>
        <p:blipFill rotWithShape="1">
          <a:blip r:embed="rId4">
            <a:alphaModFix/>
          </a:blip>
          <a:srcRect r="55084"/>
          <a:stretch/>
        </p:blipFill>
        <p:spPr>
          <a:xfrm>
            <a:off x="863600" y="2176463"/>
            <a:ext cx="3094038" cy="290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/>
          <p:cNvPicPr preferRelativeResize="0"/>
          <p:nvPr/>
        </p:nvPicPr>
        <p:blipFill rotWithShape="1">
          <a:blip r:embed="rId4">
            <a:alphaModFix/>
          </a:blip>
          <a:srcRect l="59576" t="1365" r="2171" b="-1365"/>
          <a:stretch/>
        </p:blipFill>
        <p:spPr>
          <a:xfrm>
            <a:off x="5367338" y="2214563"/>
            <a:ext cx="2633662" cy="291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8"/>
          <p:cNvGrpSpPr/>
          <p:nvPr/>
        </p:nvGrpSpPr>
        <p:grpSpPr>
          <a:xfrm>
            <a:off x="4089400" y="3429000"/>
            <a:ext cx="984250" cy="755650"/>
            <a:chOff x="4094922" y="2571750"/>
            <a:chExt cx="983974" cy="756209"/>
          </a:xfrm>
        </p:grpSpPr>
        <p:sp>
          <p:nvSpPr>
            <p:cNvPr id="271" name="Google Shape;271;p8"/>
            <p:cNvSpPr/>
            <p:nvPr/>
          </p:nvSpPr>
          <p:spPr>
            <a:xfrm>
              <a:off x="4094922" y="2571750"/>
              <a:ext cx="983974" cy="241024"/>
            </a:xfrm>
            <a:prstGeom prst="rect">
              <a:avLst/>
            </a:prstGeom>
            <a:solidFill>
              <a:srgbClr val="31BD9C"/>
            </a:solidFill>
            <a:ln w="12700" cap="flat" cmpd="sng">
              <a:solidFill>
                <a:srgbClr val="31BD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4094922" y="3086935"/>
              <a:ext cx="983974" cy="241024"/>
            </a:xfrm>
            <a:prstGeom prst="rect">
              <a:avLst/>
            </a:prstGeom>
            <a:solidFill>
              <a:srgbClr val="31BD9C"/>
            </a:solidFill>
            <a:ln w="12700" cap="flat" cmpd="sng">
              <a:solidFill>
                <a:srgbClr val="31BD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8"/>
          <p:cNvSpPr txBox="1"/>
          <p:nvPr/>
        </p:nvSpPr>
        <p:spPr>
          <a:xfrm>
            <a:off x="86360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BÓNG GAI TƯƠNG TÁC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74" name="Google Shape;274;p8"/>
          <p:cNvSpPr txBox="1"/>
          <p:nvPr/>
        </p:nvSpPr>
        <p:spPr>
          <a:xfrm>
            <a:off x="529590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PHƯƠNG ÁN THAY THẾ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75" name="Google Shape;275;p8"/>
          <p:cNvGrpSpPr/>
          <p:nvPr/>
        </p:nvGrpSpPr>
        <p:grpSpPr>
          <a:xfrm>
            <a:off x="-171450" y="776288"/>
            <a:ext cx="5478463" cy="687212"/>
            <a:chOff x="-171449" y="776375"/>
            <a:chExt cx="5477800" cy="686770"/>
          </a:xfrm>
        </p:grpSpPr>
        <p:sp>
          <p:nvSpPr>
            <p:cNvPr id="276" name="Google Shape;276;p8"/>
            <p:cNvSpPr/>
            <p:nvPr/>
          </p:nvSpPr>
          <p:spPr>
            <a:xfrm>
              <a:off x="-171449" y="776375"/>
              <a:ext cx="5444466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07544" y="862975"/>
              <a:ext cx="47988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8" name="Google Shape;278;p8"/>
            <p:cNvGrpSpPr/>
            <p:nvPr/>
          </p:nvGrpSpPr>
          <p:grpSpPr>
            <a:xfrm>
              <a:off x="11092" y="781134"/>
              <a:ext cx="496827" cy="682011"/>
              <a:chOff x="317760" y="672597"/>
              <a:chExt cx="824480" cy="1131790"/>
            </a:xfrm>
          </p:grpSpPr>
          <p:sp>
            <p:nvSpPr>
              <p:cNvPr id="279" name="Google Shape;279;p8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438531" y="732566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67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67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67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67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9"/>
          <p:cNvSpPr/>
          <p:nvPr/>
        </p:nvSpPr>
        <p:spPr>
          <a:xfrm>
            <a:off x="338137" y="1697038"/>
            <a:ext cx="66060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47C3A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2. CÁC PHƯƠNG TIỆN HỖ TRỢ HOẠT ĐỘNG CỦA HS</a:t>
            </a:r>
            <a:endParaRPr dirty="0">
              <a:latin typeface="Cambria" panose="02040503050406030204" pitchFamily="18" charset="0"/>
            </a:endParaRPr>
          </a:p>
        </p:txBody>
      </p:sp>
      <p:pic>
        <p:nvPicPr>
          <p:cNvPr id="287" name="Google Shape;28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7038" y="2516188"/>
            <a:ext cx="3048000" cy="203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9"/>
          <p:cNvGrpSpPr/>
          <p:nvPr/>
        </p:nvGrpSpPr>
        <p:grpSpPr>
          <a:xfrm>
            <a:off x="4229100" y="3429000"/>
            <a:ext cx="982663" cy="755650"/>
            <a:chOff x="4094922" y="2571750"/>
            <a:chExt cx="983974" cy="756209"/>
          </a:xfrm>
        </p:grpSpPr>
        <p:sp>
          <p:nvSpPr>
            <p:cNvPr id="289" name="Google Shape;289;p9"/>
            <p:cNvSpPr/>
            <p:nvPr/>
          </p:nvSpPr>
          <p:spPr>
            <a:xfrm>
              <a:off x="4094922" y="2571750"/>
              <a:ext cx="983974" cy="241024"/>
            </a:xfrm>
            <a:prstGeom prst="rect">
              <a:avLst/>
            </a:prstGeom>
            <a:solidFill>
              <a:srgbClr val="31BD9C"/>
            </a:solidFill>
            <a:ln w="12700" cap="flat" cmpd="sng">
              <a:solidFill>
                <a:srgbClr val="31BD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094922" y="3086935"/>
              <a:ext cx="983974" cy="241024"/>
            </a:xfrm>
            <a:prstGeom prst="rect">
              <a:avLst/>
            </a:prstGeom>
            <a:solidFill>
              <a:srgbClr val="31BD9C"/>
            </a:solidFill>
            <a:ln w="12700" cap="flat" cmpd="sng">
              <a:solidFill>
                <a:srgbClr val="31BD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9"/>
          <p:cNvSpPr txBox="1"/>
          <p:nvPr/>
        </p:nvSpPr>
        <p:spPr>
          <a:xfrm>
            <a:off x="844550" y="4843463"/>
            <a:ext cx="294163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STICKER GHI TÊN HS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92" name="Google Shape;292;p9"/>
          <p:cNvSpPr txBox="1"/>
          <p:nvPr/>
        </p:nvSpPr>
        <p:spPr>
          <a:xfrm>
            <a:off x="5530850" y="4843463"/>
            <a:ext cx="29432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3C86E8"/>
                </a:solidFill>
                <a:latin typeface="Cambria" panose="02040503050406030204" pitchFamily="18" charset="0"/>
                <a:ea typeface="Quattrocento Sans"/>
                <a:cs typeface="Quattrocento Sans"/>
                <a:sym typeface="Quattrocento Sans"/>
              </a:rPr>
              <a:t>PHƯƠNG ÁN THAY THẾ</a:t>
            </a:r>
            <a:endParaRPr sz="140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93" name="Google Shape;29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738" y="2516188"/>
            <a:ext cx="3076575" cy="2051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9"/>
          <p:cNvGrpSpPr/>
          <p:nvPr/>
        </p:nvGrpSpPr>
        <p:grpSpPr>
          <a:xfrm>
            <a:off x="-171450" y="776288"/>
            <a:ext cx="5478463" cy="687212"/>
            <a:chOff x="-171449" y="776375"/>
            <a:chExt cx="5477800" cy="686770"/>
          </a:xfrm>
        </p:grpSpPr>
        <p:sp>
          <p:nvSpPr>
            <p:cNvPr id="295" name="Google Shape;295;p9"/>
            <p:cNvSpPr/>
            <p:nvPr/>
          </p:nvSpPr>
          <p:spPr>
            <a:xfrm>
              <a:off x="-171449" y="776375"/>
              <a:ext cx="5444466" cy="461665"/>
            </a:xfrm>
            <a:prstGeom prst="roundRect">
              <a:avLst>
                <a:gd name="adj" fmla="val 5000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FFFFFF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07544" y="862975"/>
              <a:ext cx="4798807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rPr>
                <a:t>PHƯƠNG TIỆN TỔ CHỨC CÁC HĐTN</a:t>
              </a:r>
              <a:endParaRPr sz="1600">
                <a:solidFill>
                  <a:schemeClr val="lt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7" name="Google Shape;297;p9"/>
            <p:cNvGrpSpPr/>
            <p:nvPr/>
          </p:nvGrpSpPr>
          <p:grpSpPr>
            <a:xfrm>
              <a:off x="11092" y="781134"/>
              <a:ext cx="496827" cy="682011"/>
              <a:chOff x="317760" y="672597"/>
              <a:chExt cx="824480" cy="113179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317760" y="672597"/>
                <a:ext cx="824480" cy="731903"/>
              </a:xfrm>
              <a:prstGeom prst="star5">
                <a:avLst>
                  <a:gd name="adj" fmla="val 28157"/>
                  <a:gd name="hf" fmla="val 105146"/>
                  <a:gd name="vf" fmla="val 11055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lt1"/>
                  </a:solidFill>
                  <a:latin typeface="Cambria" panose="02040503050406030204" pitchFamily="18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8531" y="732566"/>
                <a:ext cx="633014" cy="10718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Cambria" panose="02040503050406030204" pitchFamily="18" charset="0"/>
                    <a:ea typeface="Calibri"/>
                    <a:cs typeface="Calibri"/>
                    <a:sym typeface="Calibri"/>
                  </a:rPr>
                  <a:t>II.</a:t>
                </a:r>
                <a:endParaRPr>
                  <a:latin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2203</Words>
  <Application>Microsoft Office PowerPoint</Application>
  <PresentationFormat>On-screen Show (4:3)</PresentationFormat>
  <Paragraphs>372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Courier New</vt:lpstr>
      <vt:lpstr>Cambria</vt:lpstr>
      <vt:lpstr>Wingdings</vt:lpstr>
      <vt:lpstr>Calibri</vt:lpstr>
      <vt:lpstr>Quattrocento Sans</vt:lpstr>
      <vt:lpstr>Roboto Condensed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Cong Duy</dc:creator>
  <cp:lastModifiedBy>Trang</cp:lastModifiedBy>
  <cp:revision>5</cp:revision>
  <dcterms:created xsi:type="dcterms:W3CDTF">2021-01-27T14:03:16Z</dcterms:created>
  <dcterms:modified xsi:type="dcterms:W3CDTF">2023-04-14T02:48:45Z</dcterms:modified>
</cp:coreProperties>
</file>