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1" r:id="rId4"/>
    <p:sldId id="258" r:id="rId5"/>
    <p:sldId id="260" r:id="rId6"/>
    <p:sldId id="272" r:id="rId7"/>
    <p:sldId id="273" r:id="rId8"/>
    <p:sldId id="276" r:id="rId9"/>
    <p:sldId id="274" r:id="rId10"/>
    <p:sldId id="275" r:id="rId11"/>
    <p:sldId id="277" r:id="rId12"/>
    <p:sldId id="278" r:id="rId13"/>
    <p:sldId id="259" r:id="rId14"/>
    <p:sldId id="279" r:id="rId15"/>
    <p:sldId id="280" r:id="rId16"/>
    <p:sldId id="261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4" r:id="rId25"/>
    <p:sldId id="288" r:id="rId26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811776F-9159-4E23-A62E-721DBC78A13F}">
          <p14:sldIdLst>
            <p14:sldId id="257"/>
            <p14:sldId id="256"/>
            <p14:sldId id="271"/>
            <p14:sldId id="258"/>
            <p14:sldId id="260"/>
            <p14:sldId id="272"/>
            <p14:sldId id="273"/>
            <p14:sldId id="276"/>
            <p14:sldId id="274"/>
            <p14:sldId id="275"/>
            <p14:sldId id="277"/>
            <p14:sldId id="278"/>
            <p14:sldId id="259"/>
            <p14:sldId id="279"/>
            <p14:sldId id="280"/>
            <p14:sldId id="261"/>
            <p14:sldId id="281"/>
            <p14:sldId id="282"/>
            <p14:sldId id="283"/>
            <p14:sldId id="284"/>
            <p14:sldId id="285"/>
            <p14:sldId id="286"/>
            <p14:sldId id="287"/>
            <p14:sldId id="264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-1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7.png"/><Relationship Id="rId1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24.png"/><Relationship Id="rId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370.svg"/><Relationship Id="rId4" Type="http://schemas.openxmlformats.org/officeDocument/2006/relationships/image" Target="../media/image5.sv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4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47.svg"/><Relationship Id="rId4" Type="http://schemas.openxmlformats.org/officeDocument/2006/relationships/image" Target="../media/image7.sv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3.png"/><Relationship Id="rId10" Type="http://schemas.openxmlformats.org/officeDocument/2006/relationships/image" Target="../media/image11.svg"/><Relationship Id="rId9" Type="http://schemas.openxmlformats.org/officeDocument/2006/relationships/image" Target="../media/image26.png"/><Relationship Id="rId4" Type="http://schemas.openxmlformats.org/officeDocument/2006/relationships/image" Target="../media/image6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7.png"/><Relationship Id="rId1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9.svg"/><Relationship Id="rId17" Type="http://schemas.openxmlformats.org/officeDocument/2006/relationships/image" Target="../media/image16.png"/><Relationship Id="rId2" Type="http://schemas.openxmlformats.org/officeDocument/2006/relationships/image" Target="../media/image12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2" Type="http://schemas.openxmlformats.org/officeDocument/2006/relationships/image" Target="../media/image8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54033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30293" y="891344"/>
            <a:ext cx="891051" cy="925942"/>
            <a:chOff x="0" y="0"/>
            <a:chExt cx="1239597" cy="128813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76097" cy="1224636"/>
            </a:xfrm>
            <a:custGeom>
              <a:avLst/>
              <a:gdLst/>
              <a:ahLst/>
              <a:cxnLst/>
              <a:rect l="l" t="t" r="r" b="b"/>
              <a:pathLst>
                <a:path w="1176097" h="1224636">
                  <a:moveTo>
                    <a:pt x="1083387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82117" y="0"/>
                  </a:lnTo>
                  <a:cubicBezTo>
                    <a:pt x="1132917" y="0"/>
                    <a:pt x="1174827" y="41910"/>
                    <a:pt x="1174827" y="92710"/>
                  </a:cubicBezTo>
                  <a:lnTo>
                    <a:pt x="1174827" y="1130656"/>
                  </a:lnTo>
                  <a:cubicBezTo>
                    <a:pt x="1176097" y="1182726"/>
                    <a:pt x="1134187" y="1224636"/>
                    <a:pt x="1083387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39597" cy="1288136"/>
            </a:xfrm>
            <a:custGeom>
              <a:avLst/>
              <a:gdLst/>
              <a:ahLst/>
              <a:cxnLst/>
              <a:rect l="l" t="t" r="r" b="b"/>
              <a:pathLst>
                <a:path w="1239597" h="1288136">
                  <a:moveTo>
                    <a:pt x="1115137" y="59690"/>
                  </a:moveTo>
                  <a:cubicBezTo>
                    <a:pt x="1150697" y="59690"/>
                    <a:pt x="1179907" y="88900"/>
                    <a:pt x="1179907" y="124460"/>
                  </a:cubicBezTo>
                  <a:lnTo>
                    <a:pt x="1179907" y="1163676"/>
                  </a:lnTo>
                  <a:cubicBezTo>
                    <a:pt x="1179907" y="1199236"/>
                    <a:pt x="1150697" y="1228446"/>
                    <a:pt x="1115137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15137" y="59690"/>
                  </a:lnTo>
                  <a:moveTo>
                    <a:pt x="11151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1115137" y="1288136"/>
                  </a:lnTo>
                  <a:cubicBezTo>
                    <a:pt x="1183717" y="1288136"/>
                    <a:pt x="1239597" y="1232256"/>
                    <a:pt x="1239597" y="1163676"/>
                  </a:cubicBezTo>
                  <a:lnTo>
                    <a:pt x="1239597" y="124460"/>
                  </a:lnTo>
                  <a:cubicBezTo>
                    <a:pt x="1239597" y="55880"/>
                    <a:pt x="1183717" y="0"/>
                    <a:pt x="1115137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69440" y="891344"/>
            <a:ext cx="3483510" cy="925942"/>
            <a:chOff x="0" y="0"/>
            <a:chExt cx="4846130" cy="1288136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782630" cy="1224636"/>
            </a:xfrm>
            <a:custGeom>
              <a:avLst/>
              <a:gdLst/>
              <a:ahLst/>
              <a:cxnLst/>
              <a:rect l="l" t="t" r="r" b="b"/>
              <a:pathLst>
                <a:path w="4782630" h="1224636">
                  <a:moveTo>
                    <a:pt x="4689920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88650" y="0"/>
                  </a:lnTo>
                  <a:cubicBezTo>
                    <a:pt x="4739450" y="0"/>
                    <a:pt x="4781360" y="41910"/>
                    <a:pt x="4781360" y="92710"/>
                  </a:cubicBezTo>
                  <a:lnTo>
                    <a:pt x="4781360" y="1130656"/>
                  </a:lnTo>
                  <a:cubicBezTo>
                    <a:pt x="4782630" y="1182726"/>
                    <a:pt x="4740720" y="1224636"/>
                    <a:pt x="4689920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846130" cy="1288136"/>
            </a:xfrm>
            <a:custGeom>
              <a:avLst/>
              <a:gdLst/>
              <a:ahLst/>
              <a:cxnLst/>
              <a:rect l="l" t="t" r="r" b="b"/>
              <a:pathLst>
                <a:path w="4846130" h="1288136">
                  <a:moveTo>
                    <a:pt x="4721670" y="59690"/>
                  </a:moveTo>
                  <a:cubicBezTo>
                    <a:pt x="4757230" y="59690"/>
                    <a:pt x="4786440" y="88900"/>
                    <a:pt x="4786440" y="124460"/>
                  </a:cubicBezTo>
                  <a:lnTo>
                    <a:pt x="4786440" y="1163676"/>
                  </a:lnTo>
                  <a:cubicBezTo>
                    <a:pt x="4786440" y="1199236"/>
                    <a:pt x="4757230" y="1228446"/>
                    <a:pt x="4721670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1670" y="59690"/>
                  </a:lnTo>
                  <a:moveTo>
                    <a:pt x="47216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4721670" y="1288136"/>
                  </a:lnTo>
                  <a:cubicBezTo>
                    <a:pt x="4790250" y="1288136"/>
                    <a:pt x="4846130" y="1232256"/>
                    <a:pt x="4846130" y="1163676"/>
                  </a:cubicBezTo>
                  <a:lnTo>
                    <a:pt x="4846130" y="124460"/>
                  </a:lnTo>
                  <a:cubicBezTo>
                    <a:pt x="4846130" y="55880"/>
                    <a:pt x="4790250" y="0"/>
                    <a:pt x="4721670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24302" y="1510261"/>
            <a:ext cx="15039396" cy="8122706"/>
            <a:chOff x="0" y="0"/>
            <a:chExt cx="46776466" cy="2526374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915759" y="2719433"/>
            <a:ext cx="14456482" cy="6560350"/>
            <a:chOff x="0" y="0"/>
            <a:chExt cx="44963451" cy="20404410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488708" y="1749497"/>
            <a:ext cx="8431321" cy="743652"/>
            <a:chOff x="0" y="0"/>
            <a:chExt cx="21699163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14747260" y="1918415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4747260" y="209572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747260" y="227302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69194" y="1879860"/>
            <a:ext cx="503047" cy="482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65326" y="1983606"/>
            <a:ext cx="611966" cy="326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1983606"/>
            <a:ext cx="611966" cy="3266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26811"/>
            <a:ext cx="428780" cy="535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48601" y="1879860"/>
            <a:ext cx="418770" cy="41877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64853" y="891344"/>
            <a:ext cx="381605" cy="3816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971072" y="891344"/>
            <a:ext cx="381605" cy="3816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77292" y="891344"/>
            <a:ext cx="381605" cy="381605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 rot="5383831">
            <a:off x="8683678" y="1201878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8683678" y="1197003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97802" y="5816301"/>
            <a:ext cx="2512612" cy="4387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613582" y="6314413"/>
            <a:ext cx="3180525" cy="404928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019609" y="6418751"/>
            <a:ext cx="1791883" cy="410639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2134605" y="3425451"/>
            <a:ext cx="140075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95400" y="876300"/>
            <a:ext cx="15354300" cy="2514600"/>
            <a:chOff x="1271588" y="800100"/>
            <a:chExt cx="15354300" cy="2514600"/>
          </a:xfrm>
        </p:grpSpPr>
        <p:sp>
          <p:nvSpPr>
            <p:cNvPr id="4" name="Rounded Rectangle 3"/>
            <p:cNvSpPr/>
            <p:nvPr/>
          </p:nvSpPr>
          <p:spPr>
            <a:xfrm>
              <a:off x="1766888" y="800100"/>
              <a:ext cx="14859000" cy="2514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</a:rPr>
                <a:t>Sắp </a:t>
              </a:r>
              <a:r>
                <a:rPr lang="vi-VN" sz="4000">
                  <a:solidFill>
                    <a:schemeClr val="tx1"/>
                  </a:solidFill>
                </a:rPr>
                <a:t>xếp các bước sau đây theo thứ tự đúng để tính </a:t>
              </a:r>
              <a:endParaRPr lang="en-US" sz="400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</a:rPr>
                <a:t>điểm </a:t>
              </a:r>
              <a:r>
                <a:rPr lang="vi-VN" sz="4000">
                  <a:solidFill>
                    <a:schemeClr val="tx1"/>
                  </a:solidFill>
                </a:rPr>
                <a:t>trung bình cộng các Điểm thường xuyên 1 ở ô C9.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71588" y="1562100"/>
              <a:ext cx="990600" cy="9906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238500" y="422910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Nháy chuột vào vùng nhập liệu.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4700" y="601726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Chọn ô C9.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45180" y="786130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Nhập công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0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Enter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05100" y="440055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705100" y="615442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76208" y="801116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18089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1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12573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947828"/>
            <a:ext cx="14325600" cy="5209937"/>
          </a:xfrm>
          <a:prstGeom prst="roundRect">
            <a:avLst>
              <a:gd name="adj" fmla="val 1198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Khi nhập công thức tính toán, ta nên sử dụng địa chỉ của ô tính (hay khối ô tính) thay cho dữ liệu chứa trong đó. Phần mềm bảng tính sẽ tự động tính toán lại mỗi khi dữ liệu trong các ô tính (hay khối ô tính) này thay đổi, như vậy ta luôn có kết quả đúng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1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9668" y="5715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Sao chép công thức 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42975" y="1993310"/>
            <a:ext cx="5534025" cy="78799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148420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2, hình 3, thảo luận cặp đôi và trả lời câu hỏi:</a:t>
            </a:r>
            <a:endParaRPr lang="en-US" sz="4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81200" y="4615133"/>
            <a:ext cx="8305800" cy="4493940"/>
          </a:xfrm>
          <a:prstGeom prst="wedgeRoundRectCallout">
            <a:avLst>
              <a:gd name="adj1" fmla="val 54275"/>
              <a:gd name="adj2" fmla="val -4330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smtClean="0">
                <a:solidFill>
                  <a:schemeClr val="tx1"/>
                </a:solidFill>
              </a:rPr>
              <a:t>Có mấy cách thực hiện sao chép công thức. Nêu các bước thực hiện của từng cách.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25724">
            <a:off x="15132664" y="7254642"/>
            <a:ext cx="2134283" cy="246608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04979">
            <a:off x="10501621" y="7198626"/>
            <a:ext cx="2340507" cy="277430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14">
            <a:off x="12200443" y="6264070"/>
            <a:ext cx="3368012" cy="38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138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9404" y="535720"/>
            <a:ext cx="9641833" cy="4742240"/>
            <a:chOff x="0" y="0"/>
            <a:chExt cx="31149825" cy="153207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1005046" cy="15175952"/>
            </a:xfrm>
            <a:custGeom>
              <a:avLst/>
              <a:gdLst/>
              <a:ahLst/>
              <a:cxnLst/>
              <a:rect l="l" t="t" r="r" b="b"/>
              <a:pathLst>
                <a:path w="31005046" h="15175952">
                  <a:moveTo>
                    <a:pt x="0" y="0"/>
                  </a:moveTo>
                  <a:lnTo>
                    <a:pt x="31005046" y="0"/>
                  </a:lnTo>
                  <a:lnTo>
                    <a:pt x="31005046" y="15175952"/>
                  </a:lnTo>
                  <a:lnTo>
                    <a:pt x="0" y="15175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149826" cy="15320732"/>
            </a:xfrm>
            <a:custGeom>
              <a:avLst/>
              <a:gdLst/>
              <a:ahLst/>
              <a:cxnLst/>
              <a:rect l="l" t="t" r="r" b="b"/>
              <a:pathLst>
                <a:path w="31149826" h="15320732">
                  <a:moveTo>
                    <a:pt x="31005044" y="15175951"/>
                  </a:moveTo>
                  <a:lnTo>
                    <a:pt x="31149826" y="15175951"/>
                  </a:lnTo>
                  <a:lnTo>
                    <a:pt x="31149826" y="15320732"/>
                  </a:lnTo>
                  <a:lnTo>
                    <a:pt x="31005044" y="15320732"/>
                  </a:lnTo>
                  <a:lnTo>
                    <a:pt x="31005044" y="151759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175951"/>
                  </a:lnTo>
                  <a:lnTo>
                    <a:pt x="0" y="15175951"/>
                  </a:lnTo>
                  <a:lnTo>
                    <a:pt x="0" y="144780"/>
                  </a:lnTo>
                  <a:close/>
                  <a:moveTo>
                    <a:pt x="0" y="15175951"/>
                  </a:moveTo>
                  <a:lnTo>
                    <a:pt x="144780" y="15175951"/>
                  </a:lnTo>
                  <a:lnTo>
                    <a:pt x="144780" y="15320732"/>
                  </a:lnTo>
                  <a:lnTo>
                    <a:pt x="0" y="15320732"/>
                  </a:lnTo>
                  <a:lnTo>
                    <a:pt x="0" y="15175951"/>
                  </a:lnTo>
                  <a:close/>
                  <a:moveTo>
                    <a:pt x="31005044" y="144780"/>
                  </a:moveTo>
                  <a:lnTo>
                    <a:pt x="31149826" y="144780"/>
                  </a:lnTo>
                  <a:lnTo>
                    <a:pt x="31149826" y="15175951"/>
                  </a:lnTo>
                  <a:lnTo>
                    <a:pt x="31005044" y="15175951"/>
                  </a:lnTo>
                  <a:lnTo>
                    <a:pt x="31005044" y="144780"/>
                  </a:lnTo>
                  <a:close/>
                  <a:moveTo>
                    <a:pt x="144780" y="15175951"/>
                  </a:moveTo>
                  <a:lnTo>
                    <a:pt x="31005044" y="15175951"/>
                  </a:lnTo>
                  <a:lnTo>
                    <a:pt x="31005044" y="15320732"/>
                  </a:lnTo>
                  <a:lnTo>
                    <a:pt x="144780" y="15320732"/>
                  </a:lnTo>
                  <a:lnTo>
                    <a:pt x="144780" y="15175951"/>
                  </a:lnTo>
                  <a:close/>
                  <a:moveTo>
                    <a:pt x="31005044" y="0"/>
                  </a:moveTo>
                  <a:lnTo>
                    <a:pt x="31149826" y="0"/>
                  </a:lnTo>
                  <a:lnTo>
                    <a:pt x="31149826" y="144780"/>
                  </a:lnTo>
                  <a:lnTo>
                    <a:pt x="31005044" y="144780"/>
                  </a:lnTo>
                  <a:lnTo>
                    <a:pt x="310050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005044" y="0"/>
                  </a:lnTo>
                  <a:lnTo>
                    <a:pt x="310050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026971" y="1782448"/>
            <a:ext cx="9110486" cy="3241238"/>
            <a:chOff x="0" y="0"/>
            <a:chExt cx="29433203" cy="1047145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29288423" cy="10326672"/>
            </a:xfrm>
            <a:custGeom>
              <a:avLst/>
              <a:gdLst/>
              <a:ahLst/>
              <a:cxnLst/>
              <a:rect l="l" t="t" r="r" b="b"/>
              <a:pathLst>
                <a:path w="29288423" h="10326672">
                  <a:moveTo>
                    <a:pt x="0" y="0"/>
                  </a:moveTo>
                  <a:lnTo>
                    <a:pt x="29288422" y="0"/>
                  </a:lnTo>
                  <a:lnTo>
                    <a:pt x="29288422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9433202" cy="10471452"/>
            </a:xfrm>
            <a:custGeom>
              <a:avLst/>
              <a:gdLst/>
              <a:ahLst/>
              <a:cxnLst/>
              <a:rect l="l" t="t" r="r" b="b"/>
              <a:pathLst>
                <a:path w="29433202" h="10471452">
                  <a:moveTo>
                    <a:pt x="29288423" y="10326673"/>
                  </a:moveTo>
                  <a:lnTo>
                    <a:pt x="29433202" y="10326673"/>
                  </a:lnTo>
                  <a:lnTo>
                    <a:pt x="29433202" y="10471452"/>
                  </a:lnTo>
                  <a:lnTo>
                    <a:pt x="29288423" y="10471452"/>
                  </a:lnTo>
                  <a:lnTo>
                    <a:pt x="2928842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9288423" y="144780"/>
                  </a:moveTo>
                  <a:lnTo>
                    <a:pt x="29433202" y="144780"/>
                  </a:lnTo>
                  <a:lnTo>
                    <a:pt x="29433202" y="10326673"/>
                  </a:lnTo>
                  <a:lnTo>
                    <a:pt x="29288423" y="10326673"/>
                  </a:lnTo>
                  <a:lnTo>
                    <a:pt x="29288423" y="144780"/>
                  </a:lnTo>
                  <a:close/>
                  <a:moveTo>
                    <a:pt x="144780" y="10326673"/>
                  </a:moveTo>
                  <a:lnTo>
                    <a:pt x="29288423" y="10326673"/>
                  </a:lnTo>
                  <a:lnTo>
                    <a:pt x="2928842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9288423" y="0"/>
                  </a:moveTo>
                  <a:lnTo>
                    <a:pt x="29433202" y="0"/>
                  </a:lnTo>
                  <a:lnTo>
                    <a:pt x="29433202" y="144780"/>
                  </a:lnTo>
                  <a:lnTo>
                    <a:pt x="29288423" y="144780"/>
                  </a:lnTo>
                  <a:lnTo>
                    <a:pt x="292884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9288423" y="0"/>
                  </a:lnTo>
                  <a:lnTo>
                    <a:pt x="292884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617467" y="4921593"/>
            <a:ext cx="9641833" cy="4742240"/>
            <a:chOff x="0" y="0"/>
            <a:chExt cx="31149825" cy="153207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31005046" cy="15175952"/>
            </a:xfrm>
            <a:custGeom>
              <a:avLst/>
              <a:gdLst/>
              <a:ahLst/>
              <a:cxnLst/>
              <a:rect l="l" t="t" r="r" b="b"/>
              <a:pathLst>
                <a:path w="31005046" h="15175952">
                  <a:moveTo>
                    <a:pt x="0" y="0"/>
                  </a:moveTo>
                  <a:lnTo>
                    <a:pt x="31005046" y="0"/>
                  </a:lnTo>
                  <a:lnTo>
                    <a:pt x="31005046" y="15175952"/>
                  </a:lnTo>
                  <a:lnTo>
                    <a:pt x="0" y="15175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1149826" cy="15320732"/>
            </a:xfrm>
            <a:custGeom>
              <a:avLst/>
              <a:gdLst/>
              <a:ahLst/>
              <a:cxnLst/>
              <a:rect l="l" t="t" r="r" b="b"/>
              <a:pathLst>
                <a:path w="31149826" h="15320732">
                  <a:moveTo>
                    <a:pt x="31005044" y="15175951"/>
                  </a:moveTo>
                  <a:lnTo>
                    <a:pt x="31149826" y="15175951"/>
                  </a:lnTo>
                  <a:lnTo>
                    <a:pt x="31149826" y="15320732"/>
                  </a:lnTo>
                  <a:lnTo>
                    <a:pt x="31005044" y="15320732"/>
                  </a:lnTo>
                  <a:lnTo>
                    <a:pt x="31005044" y="151759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175951"/>
                  </a:lnTo>
                  <a:lnTo>
                    <a:pt x="0" y="15175951"/>
                  </a:lnTo>
                  <a:lnTo>
                    <a:pt x="0" y="144780"/>
                  </a:lnTo>
                  <a:close/>
                  <a:moveTo>
                    <a:pt x="0" y="15175951"/>
                  </a:moveTo>
                  <a:lnTo>
                    <a:pt x="144780" y="15175951"/>
                  </a:lnTo>
                  <a:lnTo>
                    <a:pt x="144780" y="15320732"/>
                  </a:lnTo>
                  <a:lnTo>
                    <a:pt x="0" y="15320732"/>
                  </a:lnTo>
                  <a:lnTo>
                    <a:pt x="0" y="15175951"/>
                  </a:lnTo>
                  <a:close/>
                  <a:moveTo>
                    <a:pt x="31005044" y="144780"/>
                  </a:moveTo>
                  <a:lnTo>
                    <a:pt x="31149826" y="144780"/>
                  </a:lnTo>
                  <a:lnTo>
                    <a:pt x="31149826" y="15175951"/>
                  </a:lnTo>
                  <a:lnTo>
                    <a:pt x="31005044" y="15175951"/>
                  </a:lnTo>
                  <a:lnTo>
                    <a:pt x="31005044" y="144780"/>
                  </a:lnTo>
                  <a:close/>
                  <a:moveTo>
                    <a:pt x="144780" y="15175951"/>
                  </a:moveTo>
                  <a:lnTo>
                    <a:pt x="31005044" y="15175951"/>
                  </a:lnTo>
                  <a:lnTo>
                    <a:pt x="31005044" y="15320732"/>
                  </a:lnTo>
                  <a:lnTo>
                    <a:pt x="144780" y="15320732"/>
                  </a:lnTo>
                  <a:lnTo>
                    <a:pt x="144780" y="15175951"/>
                  </a:lnTo>
                  <a:close/>
                  <a:moveTo>
                    <a:pt x="31005044" y="0"/>
                  </a:moveTo>
                  <a:lnTo>
                    <a:pt x="31149826" y="0"/>
                  </a:lnTo>
                  <a:lnTo>
                    <a:pt x="31149826" y="144780"/>
                  </a:lnTo>
                  <a:lnTo>
                    <a:pt x="31005044" y="144780"/>
                  </a:lnTo>
                  <a:lnTo>
                    <a:pt x="310050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005044" y="0"/>
                  </a:lnTo>
                  <a:lnTo>
                    <a:pt x="310050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905034" y="6168321"/>
            <a:ext cx="9110486" cy="3241238"/>
            <a:chOff x="0" y="0"/>
            <a:chExt cx="29433203" cy="1047145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9288423" cy="10326672"/>
            </a:xfrm>
            <a:custGeom>
              <a:avLst/>
              <a:gdLst/>
              <a:ahLst/>
              <a:cxnLst/>
              <a:rect l="l" t="t" r="r" b="b"/>
              <a:pathLst>
                <a:path w="29288423" h="10326672">
                  <a:moveTo>
                    <a:pt x="0" y="0"/>
                  </a:moveTo>
                  <a:lnTo>
                    <a:pt x="29288422" y="0"/>
                  </a:lnTo>
                  <a:lnTo>
                    <a:pt x="29288422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9433202" cy="10471452"/>
            </a:xfrm>
            <a:custGeom>
              <a:avLst/>
              <a:gdLst/>
              <a:ahLst/>
              <a:cxnLst/>
              <a:rect l="l" t="t" r="r" b="b"/>
              <a:pathLst>
                <a:path w="29433202" h="10471452">
                  <a:moveTo>
                    <a:pt x="29288423" y="10326673"/>
                  </a:moveTo>
                  <a:lnTo>
                    <a:pt x="29433202" y="10326673"/>
                  </a:lnTo>
                  <a:lnTo>
                    <a:pt x="29433202" y="10471452"/>
                  </a:lnTo>
                  <a:lnTo>
                    <a:pt x="29288423" y="10471452"/>
                  </a:lnTo>
                  <a:lnTo>
                    <a:pt x="2928842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9288423" y="144780"/>
                  </a:moveTo>
                  <a:lnTo>
                    <a:pt x="29433202" y="144780"/>
                  </a:lnTo>
                  <a:lnTo>
                    <a:pt x="29433202" y="10326673"/>
                  </a:lnTo>
                  <a:lnTo>
                    <a:pt x="29288423" y="10326673"/>
                  </a:lnTo>
                  <a:lnTo>
                    <a:pt x="29288423" y="144780"/>
                  </a:lnTo>
                  <a:close/>
                  <a:moveTo>
                    <a:pt x="144780" y="10326673"/>
                  </a:moveTo>
                  <a:lnTo>
                    <a:pt x="29288423" y="10326673"/>
                  </a:lnTo>
                  <a:lnTo>
                    <a:pt x="2928842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9288423" y="0"/>
                  </a:moveTo>
                  <a:lnTo>
                    <a:pt x="29433202" y="0"/>
                  </a:lnTo>
                  <a:lnTo>
                    <a:pt x="29433202" y="144780"/>
                  </a:lnTo>
                  <a:lnTo>
                    <a:pt x="29288423" y="144780"/>
                  </a:lnTo>
                  <a:lnTo>
                    <a:pt x="292884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9288423" y="0"/>
                  </a:lnTo>
                  <a:lnTo>
                    <a:pt x="292884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898059" y="5211285"/>
            <a:ext cx="6750368" cy="673527"/>
            <a:chOff x="0" y="0"/>
            <a:chExt cx="1918180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81800" cy="1913890"/>
            </a:xfrm>
            <a:custGeom>
              <a:avLst/>
              <a:gdLst/>
              <a:ahLst/>
              <a:cxnLst/>
              <a:rect l="l" t="t" r="r" b="b"/>
              <a:pathLst>
                <a:path w="19181800" h="1913890">
                  <a:moveTo>
                    <a:pt x="19181800" y="956945"/>
                  </a:moveTo>
                  <a:lnTo>
                    <a:pt x="19181800" y="956945"/>
                  </a:lnTo>
                  <a:cubicBezTo>
                    <a:pt x="19181800" y="1485392"/>
                    <a:pt x="18753429" y="1913890"/>
                    <a:pt x="1822485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8224855" y="0"/>
                  </a:lnTo>
                  <a:cubicBezTo>
                    <a:pt x="18753302" y="0"/>
                    <a:pt x="19181800" y="428371"/>
                    <a:pt x="19181800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5895252" y="5392607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5895252" y="5528436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5895252" y="5664265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30150" y="5343459"/>
            <a:ext cx="385369" cy="36995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5263881" y="5322432"/>
            <a:ext cx="289157" cy="36144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41058" y="5336788"/>
            <a:ext cx="403159" cy="40315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7019996" y="825412"/>
            <a:ext cx="6750368" cy="673527"/>
            <a:chOff x="0" y="0"/>
            <a:chExt cx="1918180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81800" cy="1913890"/>
            </a:xfrm>
            <a:custGeom>
              <a:avLst/>
              <a:gdLst/>
              <a:ahLst/>
              <a:cxnLst/>
              <a:rect l="l" t="t" r="r" b="b"/>
              <a:pathLst>
                <a:path w="19181800" h="1913890">
                  <a:moveTo>
                    <a:pt x="19181800" y="956945"/>
                  </a:moveTo>
                  <a:lnTo>
                    <a:pt x="19181800" y="956945"/>
                  </a:lnTo>
                  <a:cubicBezTo>
                    <a:pt x="19181800" y="1485392"/>
                    <a:pt x="18753429" y="1913890"/>
                    <a:pt x="1822485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8224855" y="0"/>
                  </a:lnTo>
                  <a:cubicBezTo>
                    <a:pt x="18753302" y="0"/>
                    <a:pt x="19181800" y="428371"/>
                    <a:pt x="19181800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5017189" y="1006734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5017189" y="1142564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5017189" y="1278393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52088" y="957586"/>
            <a:ext cx="385369" cy="36995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4385818" y="936559"/>
            <a:ext cx="289157" cy="36144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62995" y="950916"/>
            <a:ext cx="403159" cy="40315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177362" y="4484789"/>
            <a:ext cx="3164859" cy="802153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7519583" y="1774321"/>
            <a:ext cx="8194839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Chọn ô tính đã chứa công thức.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Thực hiện  lệnh copy.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Chọn khối ô tính cần sao chép đến.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Thực hiện lệnh Paste.</a:t>
            </a:r>
            <a:endParaRPr lang="en-US" sz="3500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754964" y="1085881"/>
            <a:ext cx="3415898" cy="35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  <a:endParaRPr lang="en-US" sz="4000" b="1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601478" y="5458095"/>
            <a:ext cx="3415898" cy="35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  <a:endParaRPr lang="en-US" sz="4000" b="1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552296" y="508627"/>
            <a:ext cx="5624652" cy="3467535"/>
          </a:xfrm>
          <a:prstGeom prst="wedgeEllipseCallout">
            <a:avLst>
              <a:gd name="adj1" fmla="val 15411"/>
              <a:gd name="adj2" fmla="val 5519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 cách thực hiện sao chép công thức:</a:t>
            </a:r>
          </a:p>
        </p:txBody>
      </p:sp>
      <p:sp>
        <p:nvSpPr>
          <p:cNvPr id="38" name="TextBox 34"/>
          <p:cNvSpPr txBox="1"/>
          <p:nvPr/>
        </p:nvSpPr>
        <p:spPr>
          <a:xfrm>
            <a:off x="8362857" y="6216150"/>
            <a:ext cx="8194839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Chọn ô tính.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Đưa con trỏ xuống góc phải, để xuất hiện biểu tượng dấu +, thực hiện kéo thả đến ô tính mong muốn.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4887" y="1028700"/>
            <a:ext cx="1627822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SAO CHÉP CÔNG THỨC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4600" y="2320844"/>
            <a:ext cx="5715000" cy="5152727"/>
            <a:chOff x="2286000" y="2653963"/>
            <a:chExt cx="5715000" cy="5152727"/>
          </a:xfrm>
        </p:grpSpPr>
        <p:sp>
          <p:nvSpPr>
            <p:cNvPr id="3" name="Rounded Rectangle 2"/>
            <p:cNvSpPr/>
            <p:nvPr/>
          </p:nvSpPr>
          <p:spPr>
            <a:xfrm>
              <a:off x="2286000" y="3310890"/>
              <a:ext cx="5715000" cy="449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thao tác sao chép công thức bằng cách sử dụng lệnh Copy Paste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610100" y="2653963"/>
              <a:ext cx="1066800" cy="105426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08185" y="2265813"/>
            <a:ext cx="5715000" cy="5207758"/>
            <a:chOff x="9379585" y="2598932"/>
            <a:chExt cx="5715000" cy="5207758"/>
          </a:xfrm>
        </p:grpSpPr>
        <p:sp>
          <p:nvSpPr>
            <p:cNvPr id="7" name="Rounded Rectangle 6"/>
            <p:cNvSpPr/>
            <p:nvPr/>
          </p:nvSpPr>
          <p:spPr>
            <a:xfrm>
              <a:off x="9379585" y="3310890"/>
              <a:ext cx="5715000" cy="449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thao tác sao chép công thức bằng cách sử dụng chức năng Autofill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703685" y="2598932"/>
              <a:ext cx="1066800" cy="105426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1188720" y="8415804"/>
            <a:ext cx="1143000" cy="838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77465" y="7865408"/>
            <a:ext cx="1356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Nhận xét về kết quả phép tính sau khi thực hiện 2 thao tác sao chép công thức.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3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4887" y="1028700"/>
            <a:ext cx="1627822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SAO CHÉP CÔNG THỨC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06" y="2450763"/>
            <a:ext cx="10668000" cy="6922928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360218" y="3695700"/>
            <a:ext cx="7543800" cy="5724525"/>
          </a:xfrm>
          <a:prstGeom prst="wedgeRoundRectCallout">
            <a:avLst>
              <a:gd name="adj1" fmla="val -66893"/>
              <a:gd name="adj2" fmla="val -850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tự động điền dữ liệu chỉ cho phép thực hiện sao chép công thức đến 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(hoặc khối ô tính) 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 kề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cùng hàng hoặc cùng cột với ô tính chứa công thức cần sao chép.</a:t>
            </a:r>
          </a:p>
        </p:txBody>
      </p:sp>
    </p:spTree>
    <p:extLst>
      <p:ext uri="{BB962C8B-B14F-4D97-AF65-F5344CB8AC3E}">
        <p14:creationId xmlns:p14="http://schemas.microsoft.com/office/powerpoint/2010/main" xmlns="" val="407977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16415" y="698210"/>
            <a:ext cx="8338981" cy="1085940"/>
            <a:chOff x="0" y="0"/>
            <a:chExt cx="2593641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5791636" cy="3232777"/>
            </a:xfrm>
            <a:custGeom>
              <a:avLst/>
              <a:gdLst/>
              <a:ahLst/>
              <a:cxnLst/>
              <a:rect l="l" t="t" r="r" b="b"/>
              <a:pathLst>
                <a:path w="25791636" h="3232777">
                  <a:moveTo>
                    <a:pt x="0" y="0"/>
                  </a:moveTo>
                  <a:lnTo>
                    <a:pt x="25791636" y="0"/>
                  </a:lnTo>
                  <a:lnTo>
                    <a:pt x="2579163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936417" cy="3377557"/>
            </a:xfrm>
            <a:custGeom>
              <a:avLst/>
              <a:gdLst/>
              <a:ahLst/>
              <a:cxnLst/>
              <a:rect l="l" t="t" r="r" b="b"/>
              <a:pathLst>
                <a:path w="25936417" h="3377557">
                  <a:moveTo>
                    <a:pt x="25791637" y="3232777"/>
                  </a:moveTo>
                  <a:lnTo>
                    <a:pt x="25936417" y="3232777"/>
                  </a:lnTo>
                  <a:lnTo>
                    <a:pt x="25936417" y="3377557"/>
                  </a:lnTo>
                  <a:lnTo>
                    <a:pt x="25791637" y="3377557"/>
                  </a:lnTo>
                  <a:lnTo>
                    <a:pt x="2579163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25791637" y="144780"/>
                  </a:moveTo>
                  <a:lnTo>
                    <a:pt x="25936417" y="144780"/>
                  </a:lnTo>
                  <a:lnTo>
                    <a:pt x="25936417" y="3232777"/>
                  </a:lnTo>
                  <a:lnTo>
                    <a:pt x="25791637" y="3232777"/>
                  </a:lnTo>
                  <a:lnTo>
                    <a:pt x="25791637" y="144780"/>
                  </a:lnTo>
                  <a:close/>
                  <a:moveTo>
                    <a:pt x="144780" y="3232777"/>
                  </a:moveTo>
                  <a:lnTo>
                    <a:pt x="25791637" y="3232777"/>
                  </a:lnTo>
                  <a:lnTo>
                    <a:pt x="2579163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25791637" y="0"/>
                  </a:moveTo>
                  <a:lnTo>
                    <a:pt x="25936417" y="0"/>
                  </a:lnTo>
                  <a:lnTo>
                    <a:pt x="25936417" y="144780"/>
                  </a:lnTo>
                  <a:lnTo>
                    <a:pt x="25791637" y="144780"/>
                  </a:lnTo>
                  <a:lnTo>
                    <a:pt x="257916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91637" y="0"/>
                  </a:lnTo>
                  <a:lnTo>
                    <a:pt x="257916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16415" y="1554438"/>
            <a:ext cx="8338981" cy="8122706"/>
            <a:chOff x="0" y="0"/>
            <a:chExt cx="25936416" cy="25263748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25791636" cy="25118967"/>
            </a:xfrm>
            <a:custGeom>
              <a:avLst/>
              <a:gdLst/>
              <a:ahLst/>
              <a:cxnLst/>
              <a:rect l="l" t="t" r="r" b="b"/>
              <a:pathLst>
                <a:path w="25791636" h="25118967">
                  <a:moveTo>
                    <a:pt x="0" y="0"/>
                  </a:moveTo>
                  <a:lnTo>
                    <a:pt x="25791636" y="0"/>
                  </a:lnTo>
                  <a:lnTo>
                    <a:pt x="2579163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936417" cy="25263748"/>
            </a:xfrm>
            <a:custGeom>
              <a:avLst/>
              <a:gdLst/>
              <a:ahLst/>
              <a:cxnLst/>
              <a:rect l="l" t="t" r="r" b="b"/>
              <a:pathLst>
                <a:path w="25936417" h="25263748">
                  <a:moveTo>
                    <a:pt x="25791637" y="25118968"/>
                  </a:moveTo>
                  <a:lnTo>
                    <a:pt x="25936417" y="25118968"/>
                  </a:lnTo>
                  <a:lnTo>
                    <a:pt x="25936417" y="25263748"/>
                  </a:lnTo>
                  <a:lnTo>
                    <a:pt x="25791637" y="25263748"/>
                  </a:lnTo>
                  <a:lnTo>
                    <a:pt x="2579163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25791637" y="144780"/>
                  </a:moveTo>
                  <a:lnTo>
                    <a:pt x="25936417" y="144780"/>
                  </a:lnTo>
                  <a:lnTo>
                    <a:pt x="25936417" y="25118968"/>
                  </a:lnTo>
                  <a:lnTo>
                    <a:pt x="25791637" y="25118968"/>
                  </a:lnTo>
                  <a:lnTo>
                    <a:pt x="25791637" y="144780"/>
                  </a:lnTo>
                  <a:close/>
                  <a:moveTo>
                    <a:pt x="144780" y="25118968"/>
                  </a:moveTo>
                  <a:lnTo>
                    <a:pt x="25791637" y="25118968"/>
                  </a:lnTo>
                  <a:lnTo>
                    <a:pt x="2579163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25791637" y="0"/>
                  </a:moveTo>
                  <a:lnTo>
                    <a:pt x="25936417" y="0"/>
                  </a:lnTo>
                  <a:lnTo>
                    <a:pt x="25936417" y="144780"/>
                  </a:lnTo>
                  <a:lnTo>
                    <a:pt x="25791637" y="144780"/>
                  </a:lnTo>
                  <a:lnTo>
                    <a:pt x="257916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91637" y="0"/>
                  </a:lnTo>
                  <a:lnTo>
                    <a:pt x="257916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51969" y="1999208"/>
            <a:ext cx="7667873" cy="7296177"/>
            <a:chOff x="0" y="0"/>
            <a:chExt cx="23849095" cy="2269302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704315" cy="22548245"/>
            </a:xfrm>
            <a:custGeom>
              <a:avLst/>
              <a:gdLst/>
              <a:ahLst/>
              <a:cxnLst/>
              <a:rect l="l" t="t" r="r" b="b"/>
              <a:pathLst>
                <a:path w="23704315" h="22548245">
                  <a:moveTo>
                    <a:pt x="0" y="0"/>
                  </a:moveTo>
                  <a:lnTo>
                    <a:pt x="23704315" y="0"/>
                  </a:lnTo>
                  <a:lnTo>
                    <a:pt x="23704315" y="22548245"/>
                  </a:lnTo>
                  <a:lnTo>
                    <a:pt x="0" y="22548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49095" cy="22693026"/>
            </a:xfrm>
            <a:custGeom>
              <a:avLst/>
              <a:gdLst/>
              <a:ahLst/>
              <a:cxnLst/>
              <a:rect l="l" t="t" r="r" b="b"/>
              <a:pathLst>
                <a:path w="23849095" h="22693026">
                  <a:moveTo>
                    <a:pt x="23704314" y="22548245"/>
                  </a:moveTo>
                  <a:lnTo>
                    <a:pt x="23849095" y="22548245"/>
                  </a:lnTo>
                  <a:lnTo>
                    <a:pt x="23849095" y="22693026"/>
                  </a:lnTo>
                  <a:lnTo>
                    <a:pt x="23704314" y="22693026"/>
                  </a:lnTo>
                  <a:lnTo>
                    <a:pt x="23704314" y="225482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548245"/>
                  </a:lnTo>
                  <a:lnTo>
                    <a:pt x="0" y="22548245"/>
                  </a:lnTo>
                  <a:lnTo>
                    <a:pt x="0" y="144780"/>
                  </a:lnTo>
                  <a:close/>
                  <a:moveTo>
                    <a:pt x="0" y="22548245"/>
                  </a:moveTo>
                  <a:lnTo>
                    <a:pt x="144780" y="22548245"/>
                  </a:lnTo>
                  <a:lnTo>
                    <a:pt x="144780" y="22693026"/>
                  </a:lnTo>
                  <a:lnTo>
                    <a:pt x="0" y="22693026"/>
                  </a:lnTo>
                  <a:lnTo>
                    <a:pt x="0" y="22548245"/>
                  </a:lnTo>
                  <a:close/>
                  <a:moveTo>
                    <a:pt x="23704314" y="144780"/>
                  </a:moveTo>
                  <a:lnTo>
                    <a:pt x="23849095" y="144780"/>
                  </a:lnTo>
                  <a:lnTo>
                    <a:pt x="23849095" y="22548245"/>
                  </a:lnTo>
                  <a:lnTo>
                    <a:pt x="23704314" y="22548245"/>
                  </a:lnTo>
                  <a:lnTo>
                    <a:pt x="23704314" y="144780"/>
                  </a:lnTo>
                  <a:close/>
                  <a:moveTo>
                    <a:pt x="144780" y="22548245"/>
                  </a:moveTo>
                  <a:lnTo>
                    <a:pt x="23704314" y="22548245"/>
                  </a:lnTo>
                  <a:lnTo>
                    <a:pt x="23704314" y="22693026"/>
                  </a:lnTo>
                  <a:lnTo>
                    <a:pt x="144780" y="22693026"/>
                  </a:lnTo>
                  <a:lnTo>
                    <a:pt x="144780" y="22548245"/>
                  </a:lnTo>
                  <a:close/>
                  <a:moveTo>
                    <a:pt x="23704314" y="0"/>
                  </a:moveTo>
                  <a:lnTo>
                    <a:pt x="23849095" y="0"/>
                  </a:lnTo>
                  <a:lnTo>
                    <a:pt x="23849095" y="144780"/>
                  </a:lnTo>
                  <a:lnTo>
                    <a:pt x="23704314" y="144780"/>
                  </a:lnTo>
                  <a:lnTo>
                    <a:pt x="2370431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704314" y="0"/>
                  </a:lnTo>
                  <a:lnTo>
                    <a:pt x="2370431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996539" y="975198"/>
            <a:ext cx="611966" cy="3266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96066" y="975198"/>
            <a:ext cx="611966" cy="326637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 rot="2700000">
            <a:off x="9164329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8100000">
            <a:off x="9164329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6948108" y="1260873"/>
            <a:ext cx="318890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8088086" y="899845"/>
            <a:ext cx="384735" cy="397371"/>
            <a:chOff x="0" y="0"/>
            <a:chExt cx="485244" cy="5011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5244" cy="501180"/>
            </a:xfrm>
            <a:custGeom>
              <a:avLst/>
              <a:gdLst/>
              <a:ahLst/>
              <a:cxnLst/>
              <a:rect l="l" t="t" r="r" b="b"/>
              <a:pathLst>
                <a:path w="485244" h="501180">
                  <a:moveTo>
                    <a:pt x="0" y="0"/>
                  </a:moveTo>
                  <a:lnTo>
                    <a:pt x="0" y="501180"/>
                  </a:lnTo>
                  <a:lnTo>
                    <a:pt x="485244" y="501180"/>
                  </a:lnTo>
                  <a:lnTo>
                    <a:pt x="485244" y="0"/>
                  </a:lnTo>
                  <a:lnTo>
                    <a:pt x="0" y="0"/>
                  </a:lnTo>
                  <a:close/>
                  <a:moveTo>
                    <a:pt x="424284" y="440220"/>
                  </a:moveTo>
                  <a:lnTo>
                    <a:pt x="59690" y="440220"/>
                  </a:lnTo>
                  <a:lnTo>
                    <a:pt x="59690" y="59690"/>
                  </a:lnTo>
                  <a:lnTo>
                    <a:pt x="424284" y="59690"/>
                  </a:lnTo>
                  <a:lnTo>
                    <a:pt x="424284" y="44022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088086" y="912480"/>
            <a:ext cx="384735" cy="150960"/>
            <a:chOff x="0" y="0"/>
            <a:chExt cx="388406" cy="152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8405" cy="152400"/>
            </a:xfrm>
            <a:custGeom>
              <a:avLst/>
              <a:gdLst/>
              <a:ahLst/>
              <a:cxnLst/>
              <a:rect l="l" t="t" r="r" b="b"/>
              <a:pathLst>
                <a:path w="388405" h="152400">
                  <a:moveTo>
                    <a:pt x="0" y="0"/>
                  </a:moveTo>
                  <a:lnTo>
                    <a:pt x="388405" y="0"/>
                  </a:lnTo>
                  <a:lnTo>
                    <a:pt x="3884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485226" y="5287460"/>
            <a:ext cx="4612927" cy="5444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664675">
            <a:off x="11186787" y="3658181"/>
            <a:ext cx="1686657" cy="184425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37196" flipH="1">
            <a:off x="11542098" y="7307867"/>
            <a:ext cx="1471570" cy="313706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95873">
            <a:off x="15022333" y="3417911"/>
            <a:ext cx="1151230" cy="132559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203578" y="2013479"/>
            <a:ext cx="715308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spc="-81"/>
              <a:t>Địa chỉ ô tính trong công thức được tự động thay đổi khi thực hiện sao chép để đảm bảo vị trí tương đối giữa các ô tính trong công thức và ô tính chứa công thức không thay đổi.</a:t>
            </a:r>
          </a:p>
          <a:p>
            <a:pPr algn="just">
              <a:lnSpc>
                <a:spcPct val="150000"/>
              </a:lnSpc>
            </a:pPr>
            <a:r>
              <a:rPr lang="vi-VN" sz="4000" spc="-81"/>
              <a:t>→ </a:t>
            </a:r>
            <a:r>
              <a:rPr lang="vi-VN" sz="4000" b="1" i="1" spc="-81"/>
              <a:t>Tính năng nổi bật của phần mềm bảng tính.</a:t>
            </a:r>
          </a:p>
        </p:txBody>
      </p:sp>
      <p:sp>
        <p:nvSpPr>
          <p:cNvPr id="27" name="Pentagon 26"/>
          <p:cNvSpPr/>
          <p:nvPr/>
        </p:nvSpPr>
        <p:spPr>
          <a:xfrm flipH="1">
            <a:off x="14478121" y="1208160"/>
            <a:ext cx="3818703" cy="1279787"/>
          </a:xfrm>
          <a:prstGeom prst="homePlate">
            <a:avLst/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thích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63821" y="682377"/>
            <a:ext cx="15773400" cy="3505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1: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Hãy nêu các bước sao chép công thức tính trung bình cộng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thường xuyên 1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ô C9 để tính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thường xuyên 2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giữa kì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cuối kì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trung bình môn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tổ.</a:t>
            </a:r>
            <a:endParaRPr lang="en-US" sz="3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4828540"/>
            <a:ext cx="4448175" cy="4353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C9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48600" y="4828540"/>
            <a:ext cx="8305800" cy="4353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</a:t>
            </a:r>
          </a:p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cs typeface="Arial" panose="020B0604020202020204" pitchFamily="34" charset="0"/>
              </a:rPr>
              <a:t>Đưa con trỏ chuột đến góc phải dưới ô tính C9 để con trỏ chuột trở thành dấu +, rồi kéo thả chuột đến ô tính G9.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11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3821" y="682377"/>
            <a:ext cx="15773400" cy="25561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2: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sánh và giải thích sự khác nhau giữa các công thức ở ô tính E9 và ô tính C9.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27188" y="4150913"/>
            <a:ext cx="990600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0520" y="410177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Ta có công thức tính ở ô  C9 là: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60763" y="5149133"/>
            <a:ext cx="11369357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(C3 + C4 + C5 + C6 + C7 + C8)/ 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8741" y="6542491"/>
            <a:ext cx="1612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Khi sao chép sang ô E9 công thức được điều chỉnh tự động lại là: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4241" y="7815909"/>
            <a:ext cx="11369357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(E3 + E4 + E5 + E6 + E7 + E8)/ 6</a:t>
            </a:r>
          </a:p>
        </p:txBody>
      </p:sp>
    </p:spTree>
    <p:extLst>
      <p:ext uri="{BB962C8B-B14F-4D97-AF65-F5344CB8AC3E}">
        <p14:creationId xmlns:p14="http://schemas.microsoft.com/office/powerpoint/2010/main" xmlns="" val="86699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3821" y="682377"/>
            <a:ext cx="15773400" cy="25561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2: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sánh và giải thích sự khác nhau giữa các công thức ở ô tính E9 và ô tính C9.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201249"/>
            <a:ext cx="154651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Khi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địa chỉ của ô tính chứa công thức thay đổi thì địa chỉ của các ô tính trong công thức cũng </a:t>
            </a:r>
            <a:r>
              <a:rPr lang="vi-VN" sz="40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tự động thay đổi theo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400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Tuy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nhiên, vị trí tương đối của các ô tính chứa công thức và các ô tính trong công thức không thay đổi nên vẫn </a:t>
            </a:r>
            <a:r>
              <a:rPr lang="vi-VN" sz="40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đảm bảo cho công thức tính đúng điểm cho ô E9.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34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291" y="3629687"/>
            <a:ext cx="11705417" cy="401918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40" name="TextBox 39"/>
          <p:cNvSpPr txBox="1"/>
          <p:nvPr/>
        </p:nvSpPr>
        <p:spPr>
          <a:xfrm>
            <a:off x="1460498" y="1635322"/>
            <a:ext cx="15316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hình 8 – SGK tr.38 và nêu công thức đã sử dụng để tính điểm trung bình môn.</a:t>
            </a:r>
            <a:endParaRPr lang="en-US" sz="4000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460498" y="7858421"/>
            <a:ext cx="15316201" cy="18280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thay đổi giá trị ô tính C3 từ 8 thành 10 thì Điểm trung bình ở ô tính G3 có tự động thay đổi không? Phép tính có thay đổi hay không? Tại sao?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6099" y="5120640"/>
            <a:ext cx="1465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Nên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sử dụng địa chỉ ô tính trong công thức </a:t>
            </a: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Mỗi khi có sự thay đổi dữ liệu trong các ô tính thì phần mềm bảng tính sẽ tự động tính lại theo dữ liệu mới</a:t>
            </a: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Vậy kết quả ta nhận được luôn đúng.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1612" y="2081719"/>
            <a:ext cx="15344775" cy="234657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 nên hay không nên sử dụng địa chỉ ô tính trong công thức? Vì sao?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97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1611" y="1795121"/>
            <a:ext cx="15344775" cy="207731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40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tập 2. </a:t>
            </a: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Sắp xếp các bước dưới đây theo thứ tự thực hiện sao chép công thức: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6400" y="4648200"/>
            <a:ext cx="6934198" cy="1790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Thực hiện lệnh Copy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44023" y="4648200"/>
            <a:ext cx="6934198" cy="1790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Chọn ô tính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sao chép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7125970"/>
            <a:ext cx="6934198" cy="18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Thực hiện lệnh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Patse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44023" y="7125970"/>
            <a:ext cx="6934198" cy="18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ô tính (hoặc khối ô tính) muốn sao chép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4291534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886822" y="4345713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86822" y="6788683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295400" y="6706870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17405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4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71612" y="723900"/>
            <a:ext cx="15344775" cy="159577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40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tập 3. </a:t>
            </a: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Phát biểu nào sau đây là sai?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5122" y="2678239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A. Khi sao chép công thức thì vị trí tương đối giữa các ô tính trong công thức và ô tính chứa công thức không thay đổi.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54753" y="2727843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B. Có thể sử dụng lệnh Copy, Paste để sao chép công thức khi ô </a:t>
            </a:r>
            <a:r>
              <a:rPr lang="vi-VN" sz="3500" smtClean="0">
                <a:solidFill>
                  <a:schemeClr val="tx1"/>
                </a:solidFill>
              </a:rPr>
              <a:t>tính</a:t>
            </a:r>
            <a:r>
              <a:rPr lang="en-US" sz="3500" smtClean="0">
                <a:solidFill>
                  <a:schemeClr val="tx1"/>
                </a:solidFill>
              </a:rPr>
              <a:t> </a:t>
            </a:r>
            <a:r>
              <a:rPr lang="vi-VN" sz="3500" smtClean="0">
                <a:solidFill>
                  <a:schemeClr val="tx1"/>
                </a:solidFill>
              </a:rPr>
              <a:t>muốn </a:t>
            </a:r>
            <a:r>
              <a:rPr lang="vi-VN" sz="3500">
                <a:solidFill>
                  <a:schemeClr val="tx1"/>
                </a:solidFill>
              </a:rPr>
              <a:t>sao chép đến không liền kề với ô tính chứa công thức.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97012" y="6341520"/>
            <a:ext cx="7239000" cy="32246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C. Có thể sử dụng chức năng tự động điều khiển dữ liệu khi ô tính </a:t>
            </a:r>
            <a:r>
              <a:rPr lang="vi-VN" sz="3500" smtClean="0">
                <a:solidFill>
                  <a:schemeClr val="tx1"/>
                </a:solidFill>
              </a:rPr>
              <a:t>muốn </a:t>
            </a:r>
            <a:r>
              <a:rPr lang="vi-VN" sz="3500">
                <a:solidFill>
                  <a:schemeClr val="tx1"/>
                </a:solidFill>
              </a:rPr>
              <a:t>sao chép công thức đến không liền kề với ô </a:t>
            </a:r>
            <a:r>
              <a:rPr lang="vi-VN" sz="3500" smtClean="0">
                <a:solidFill>
                  <a:schemeClr val="tx1"/>
                </a:solidFill>
              </a:rPr>
              <a:t>tính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05778" y="6341520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D.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trong công thức sẽ được cập nhật lại và ta có kết quả đúng nếu như sử dụng địa chỉ ô tính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tính toán.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81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4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8299" y="2081719"/>
            <a:ext cx="15011400" cy="26528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lập bảng tính để quản lí các khoản chi tiêu của gia đình em hoặc lập bảng điểm học tập của 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8299" y="4831323"/>
            <a:ext cx="15011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500" smtClean="0"/>
              <a:t>Đối </a:t>
            </a:r>
            <a:r>
              <a:rPr lang="vi-VN" sz="3500"/>
              <a:t>với bảng tính quản lí các khoản chi tiêu sẽ gồm: Tháng/năm, Tiền điện, Tiền nước, Tiền Internet, Tiền cáp truyền hình, Tiền học, Tiền ăn hàng ngày</a:t>
            </a:r>
            <a:r>
              <a:rPr lang="vi-VN" sz="3500" smtClean="0"/>
              <a:t>,…</a:t>
            </a:r>
            <a:endParaRPr lang="en-US" sz="3500" smtClean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Đối với bảng điểm học tập: Họ và tên, Môn học, Kiểm tra miệng, Kiểm tra 15 phút, Kiểm tra giữa học kì I, II; Kiểm tra cuối học kì I, II,…</a:t>
            </a:r>
          </a:p>
        </p:txBody>
      </p:sp>
    </p:spTree>
    <p:extLst>
      <p:ext uri="{BB962C8B-B14F-4D97-AF65-F5344CB8AC3E}">
        <p14:creationId xmlns:p14="http://schemas.microsoft.com/office/powerpoint/2010/main" xmlns="" val="86692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144000" y="3399710"/>
            <a:ext cx="8124880" cy="4460016"/>
            <a:chOff x="0" y="0"/>
            <a:chExt cx="26249012" cy="1440895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6104232" cy="14264172"/>
            </a:xfrm>
            <a:custGeom>
              <a:avLst/>
              <a:gdLst/>
              <a:ahLst/>
              <a:cxnLst/>
              <a:rect l="l" t="t" r="r" b="b"/>
              <a:pathLst>
                <a:path w="26104232" h="14264172">
                  <a:moveTo>
                    <a:pt x="0" y="0"/>
                  </a:moveTo>
                  <a:lnTo>
                    <a:pt x="26104232" y="0"/>
                  </a:lnTo>
                  <a:lnTo>
                    <a:pt x="26104232" y="14264172"/>
                  </a:lnTo>
                  <a:lnTo>
                    <a:pt x="0" y="14264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6249012" cy="14408953"/>
            </a:xfrm>
            <a:custGeom>
              <a:avLst/>
              <a:gdLst/>
              <a:ahLst/>
              <a:cxnLst/>
              <a:rect l="l" t="t" r="r" b="b"/>
              <a:pathLst>
                <a:path w="26249012" h="14408953">
                  <a:moveTo>
                    <a:pt x="26104233" y="14264173"/>
                  </a:moveTo>
                  <a:lnTo>
                    <a:pt x="26249012" y="14264173"/>
                  </a:lnTo>
                  <a:lnTo>
                    <a:pt x="26249012" y="14408953"/>
                  </a:lnTo>
                  <a:lnTo>
                    <a:pt x="26104233" y="14408953"/>
                  </a:lnTo>
                  <a:lnTo>
                    <a:pt x="26104233" y="142641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64173"/>
                  </a:lnTo>
                  <a:lnTo>
                    <a:pt x="0" y="14264173"/>
                  </a:lnTo>
                  <a:lnTo>
                    <a:pt x="0" y="144780"/>
                  </a:lnTo>
                  <a:close/>
                  <a:moveTo>
                    <a:pt x="0" y="14264173"/>
                  </a:moveTo>
                  <a:lnTo>
                    <a:pt x="144780" y="14264173"/>
                  </a:lnTo>
                  <a:lnTo>
                    <a:pt x="144780" y="14408953"/>
                  </a:lnTo>
                  <a:lnTo>
                    <a:pt x="0" y="14408953"/>
                  </a:lnTo>
                  <a:lnTo>
                    <a:pt x="0" y="14264173"/>
                  </a:lnTo>
                  <a:close/>
                  <a:moveTo>
                    <a:pt x="26104233" y="144780"/>
                  </a:moveTo>
                  <a:lnTo>
                    <a:pt x="26249012" y="144780"/>
                  </a:lnTo>
                  <a:lnTo>
                    <a:pt x="26249012" y="14264173"/>
                  </a:lnTo>
                  <a:lnTo>
                    <a:pt x="26104233" y="14264173"/>
                  </a:lnTo>
                  <a:lnTo>
                    <a:pt x="26104233" y="144780"/>
                  </a:lnTo>
                  <a:close/>
                  <a:moveTo>
                    <a:pt x="144780" y="14264173"/>
                  </a:moveTo>
                  <a:lnTo>
                    <a:pt x="26104233" y="14264173"/>
                  </a:lnTo>
                  <a:lnTo>
                    <a:pt x="26104233" y="14408953"/>
                  </a:lnTo>
                  <a:lnTo>
                    <a:pt x="144780" y="14408953"/>
                  </a:lnTo>
                  <a:lnTo>
                    <a:pt x="144780" y="14264173"/>
                  </a:lnTo>
                  <a:close/>
                  <a:moveTo>
                    <a:pt x="26104233" y="0"/>
                  </a:moveTo>
                  <a:lnTo>
                    <a:pt x="26249012" y="0"/>
                  </a:lnTo>
                  <a:lnTo>
                    <a:pt x="26249012" y="144780"/>
                  </a:lnTo>
                  <a:lnTo>
                    <a:pt x="26104233" y="144780"/>
                  </a:lnTo>
                  <a:lnTo>
                    <a:pt x="26104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104233" y="0"/>
                  </a:lnTo>
                  <a:lnTo>
                    <a:pt x="26104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431567" y="4364214"/>
            <a:ext cx="7580787" cy="3241238"/>
            <a:chOff x="0" y="0"/>
            <a:chExt cx="24491214" cy="10471452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24346434" cy="10326672"/>
            </a:xfrm>
            <a:custGeom>
              <a:avLst/>
              <a:gdLst/>
              <a:ahLst/>
              <a:cxnLst/>
              <a:rect l="l" t="t" r="r" b="b"/>
              <a:pathLst>
                <a:path w="24346434" h="10326672">
                  <a:moveTo>
                    <a:pt x="0" y="0"/>
                  </a:moveTo>
                  <a:lnTo>
                    <a:pt x="24346434" y="0"/>
                  </a:lnTo>
                  <a:lnTo>
                    <a:pt x="24346434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491214" cy="10471452"/>
            </a:xfrm>
            <a:custGeom>
              <a:avLst/>
              <a:gdLst/>
              <a:ahLst/>
              <a:cxnLst/>
              <a:rect l="l" t="t" r="r" b="b"/>
              <a:pathLst>
                <a:path w="24491214" h="10471452">
                  <a:moveTo>
                    <a:pt x="24346433" y="10326673"/>
                  </a:moveTo>
                  <a:lnTo>
                    <a:pt x="24491214" y="10326673"/>
                  </a:lnTo>
                  <a:lnTo>
                    <a:pt x="24491214" y="10471452"/>
                  </a:lnTo>
                  <a:lnTo>
                    <a:pt x="24346433" y="10471452"/>
                  </a:lnTo>
                  <a:lnTo>
                    <a:pt x="2434643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4346433" y="144780"/>
                  </a:moveTo>
                  <a:lnTo>
                    <a:pt x="24491214" y="144780"/>
                  </a:lnTo>
                  <a:lnTo>
                    <a:pt x="24491214" y="10326673"/>
                  </a:lnTo>
                  <a:lnTo>
                    <a:pt x="24346433" y="10326673"/>
                  </a:lnTo>
                  <a:lnTo>
                    <a:pt x="24346433" y="144780"/>
                  </a:lnTo>
                  <a:close/>
                  <a:moveTo>
                    <a:pt x="144780" y="10326673"/>
                  </a:moveTo>
                  <a:lnTo>
                    <a:pt x="24346433" y="10326673"/>
                  </a:lnTo>
                  <a:lnTo>
                    <a:pt x="2434643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4346433" y="0"/>
                  </a:moveTo>
                  <a:lnTo>
                    <a:pt x="24491214" y="0"/>
                  </a:lnTo>
                  <a:lnTo>
                    <a:pt x="24491214" y="144780"/>
                  </a:lnTo>
                  <a:lnTo>
                    <a:pt x="24346433" y="144780"/>
                  </a:lnTo>
                  <a:lnTo>
                    <a:pt x="243464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46433" y="0"/>
                  </a:lnTo>
                  <a:lnTo>
                    <a:pt x="243464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5682536" y="3730009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5682536" y="3865838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5682536" y="4001667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417435" y="3680861"/>
            <a:ext cx="385369" cy="36995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5051165" y="3659834"/>
            <a:ext cx="289157" cy="36144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648541" y="3674190"/>
            <a:ext cx="403159" cy="403159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733552" y="3399710"/>
            <a:ext cx="8124880" cy="4460016"/>
            <a:chOff x="0" y="0"/>
            <a:chExt cx="26249012" cy="14408952"/>
          </a:xfrm>
        </p:grpSpPr>
        <p:sp>
          <p:nvSpPr>
            <p:cNvPr id="29" name="Freeform 29"/>
            <p:cNvSpPr/>
            <p:nvPr/>
          </p:nvSpPr>
          <p:spPr>
            <a:xfrm>
              <a:off x="72390" y="72390"/>
              <a:ext cx="26104232" cy="14264172"/>
            </a:xfrm>
            <a:custGeom>
              <a:avLst/>
              <a:gdLst/>
              <a:ahLst/>
              <a:cxnLst/>
              <a:rect l="l" t="t" r="r" b="b"/>
              <a:pathLst>
                <a:path w="26104232" h="14264172">
                  <a:moveTo>
                    <a:pt x="0" y="0"/>
                  </a:moveTo>
                  <a:lnTo>
                    <a:pt x="26104232" y="0"/>
                  </a:lnTo>
                  <a:lnTo>
                    <a:pt x="26104232" y="14264172"/>
                  </a:lnTo>
                  <a:lnTo>
                    <a:pt x="0" y="14264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6249012" cy="14408953"/>
            </a:xfrm>
            <a:custGeom>
              <a:avLst/>
              <a:gdLst/>
              <a:ahLst/>
              <a:cxnLst/>
              <a:rect l="l" t="t" r="r" b="b"/>
              <a:pathLst>
                <a:path w="26249012" h="14408953">
                  <a:moveTo>
                    <a:pt x="26104233" y="14264173"/>
                  </a:moveTo>
                  <a:lnTo>
                    <a:pt x="26249012" y="14264173"/>
                  </a:lnTo>
                  <a:lnTo>
                    <a:pt x="26249012" y="14408953"/>
                  </a:lnTo>
                  <a:lnTo>
                    <a:pt x="26104233" y="14408953"/>
                  </a:lnTo>
                  <a:lnTo>
                    <a:pt x="26104233" y="142641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64173"/>
                  </a:lnTo>
                  <a:lnTo>
                    <a:pt x="0" y="14264173"/>
                  </a:lnTo>
                  <a:lnTo>
                    <a:pt x="0" y="144780"/>
                  </a:lnTo>
                  <a:close/>
                  <a:moveTo>
                    <a:pt x="0" y="14264173"/>
                  </a:moveTo>
                  <a:lnTo>
                    <a:pt x="144780" y="14264173"/>
                  </a:lnTo>
                  <a:lnTo>
                    <a:pt x="144780" y="14408953"/>
                  </a:lnTo>
                  <a:lnTo>
                    <a:pt x="0" y="14408953"/>
                  </a:lnTo>
                  <a:lnTo>
                    <a:pt x="0" y="14264173"/>
                  </a:lnTo>
                  <a:close/>
                  <a:moveTo>
                    <a:pt x="26104233" y="144780"/>
                  </a:moveTo>
                  <a:lnTo>
                    <a:pt x="26249012" y="144780"/>
                  </a:lnTo>
                  <a:lnTo>
                    <a:pt x="26249012" y="14264173"/>
                  </a:lnTo>
                  <a:lnTo>
                    <a:pt x="26104233" y="14264173"/>
                  </a:lnTo>
                  <a:lnTo>
                    <a:pt x="26104233" y="144780"/>
                  </a:lnTo>
                  <a:close/>
                  <a:moveTo>
                    <a:pt x="144780" y="14264173"/>
                  </a:moveTo>
                  <a:lnTo>
                    <a:pt x="26104233" y="14264173"/>
                  </a:lnTo>
                  <a:lnTo>
                    <a:pt x="26104233" y="14408953"/>
                  </a:lnTo>
                  <a:lnTo>
                    <a:pt x="144780" y="14408953"/>
                  </a:lnTo>
                  <a:lnTo>
                    <a:pt x="144780" y="14264173"/>
                  </a:lnTo>
                  <a:close/>
                  <a:moveTo>
                    <a:pt x="26104233" y="0"/>
                  </a:moveTo>
                  <a:lnTo>
                    <a:pt x="26249012" y="0"/>
                  </a:lnTo>
                  <a:lnTo>
                    <a:pt x="26249012" y="144780"/>
                  </a:lnTo>
                  <a:lnTo>
                    <a:pt x="26104233" y="144780"/>
                  </a:lnTo>
                  <a:lnTo>
                    <a:pt x="26104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104233" y="0"/>
                  </a:lnTo>
                  <a:lnTo>
                    <a:pt x="26104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021119" y="4364214"/>
            <a:ext cx="7580787" cy="3241238"/>
            <a:chOff x="0" y="0"/>
            <a:chExt cx="24491214" cy="10471452"/>
          </a:xfrm>
        </p:grpSpPr>
        <p:sp>
          <p:nvSpPr>
            <p:cNvPr id="32" name="Freeform 32"/>
            <p:cNvSpPr/>
            <p:nvPr/>
          </p:nvSpPr>
          <p:spPr>
            <a:xfrm>
              <a:off x="72390" y="72390"/>
              <a:ext cx="24346434" cy="10326672"/>
            </a:xfrm>
            <a:custGeom>
              <a:avLst/>
              <a:gdLst/>
              <a:ahLst/>
              <a:cxnLst/>
              <a:rect l="l" t="t" r="r" b="b"/>
              <a:pathLst>
                <a:path w="24346434" h="10326672">
                  <a:moveTo>
                    <a:pt x="0" y="0"/>
                  </a:moveTo>
                  <a:lnTo>
                    <a:pt x="24346434" y="0"/>
                  </a:lnTo>
                  <a:lnTo>
                    <a:pt x="24346434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24491214" cy="10471452"/>
            </a:xfrm>
            <a:custGeom>
              <a:avLst/>
              <a:gdLst/>
              <a:ahLst/>
              <a:cxnLst/>
              <a:rect l="l" t="t" r="r" b="b"/>
              <a:pathLst>
                <a:path w="24491214" h="10471452">
                  <a:moveTo>
                    <a:pt x="24346433" y="10326673"/>
                  </a:moveTo>
                  <a:lnTo>
                    <a:pt x="24491214" y="10326673"/>
                  </a:lnTo>
                  <a:lnTo>
                    <a:pt x="24491214" y="10471452"/>
                  </a:lnTo>
                  <a:lnTo>
                    <a:pt x="24346433" y="10471452"/>
                  </a:lnTo>
                  <a:lnTo>
                    <a:pt x="2434643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4346433" y="144780"/>
                  </a:moveTo>
                  <a:lnTo>
                    <a:pt x="24491214" y="144780"/>
                  </a:lnTo>
                  <a:lnTo>
                    <a:pt x="24491214" y="10326673"/>
                  </a:lnTo>
                  <a:lnTo>
                    <a:pt x="24346433" y="10326673"/>
                  </a:lnTo>
                  <a:lnTo>
                    <a:pt x="24346433" y="144780"/>
                  </a:lnTo>
                  <a:close/>
                  <a:moveTo>
                    <a:pt x="144780" y="10326673"/>
                  </a:moveTo>
                  <a:lnTo>
                    <a:pt x="24346433" y="10326673"/>
                  </a:lnTo>
                  <a:lnTo>
                    <a:pt x="2434643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4346433" y="0"/>
                  </a:moveTo>
                  <a:lnTo>
                    <a:pt x="24491214" y="0"/>
                  </a:lnTo>
                  <a:lnTo>
                    <a:pt x="24491214" y="144780"/>
                  </a:lnTo>
                  <a:lnTo>
                    <a:pt x="24346433" y="144780"/>
                  </a:lnTo>
                  <a:lnTo>
                    <a:pt x="243464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46433" y="0"/>
                  </a:lnTo>
                  <a:lnTo>
                    <a:pt x="243464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sp>
        <p:nvSpPr>
          <p:cNvPr id="34" name="AutoShape 34"/>
          <p:cNvSpPr/>
          <p:nvPr/>
        </p:nvSpPr>
        <p:spPr>
          <a:xfrm>
            <a:off x="7272088" y="3730009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7272088" y="3865838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7272088" y="4001667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006987" y="3680861"/>
            <a:ext cx="385369" cy="36995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6640717" y="3659834"/>
            <a:ext cx="289157" cy="36144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38093" y="3674190"/>
            <a:ext cx="403159" cy="4031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1399657" y="4982664"/>
            <a:ext cx="6607330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pc="-74" smtClean="0"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</a:t>
            </a:r>
          </a:p>
          <a:p>
            <a:pPr algn="ctr">
              <a:lnSpc>
                <a:spcPct val="150000"/>
              </a:lnSpc>
            </a:pPr>
            <a:r>
              <a:rPr lang="en-US" sz="4000" spc="-74" smtClean="0">
                <a:latin typeface="Arial" panose="020B0604020202020204" pitchFamily="34" charset="0"/>
                <a:cs typeface="Arial" panose="020B0604020202020204" pitchFamily="34" charset="0"/>
              </a:rPr>
              <a:t>bài học ngày hôm nay</a:t>
            </a:r>
            <a:endParaRPr lang="en-US" sz="4000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434539" y="1276662"/>
            <a:ext cx="1141892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500" b="1" spc="-164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b="1" spc="-164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4"/>
          <p:cNvSpPr txBox="1"/>
          <p:nvPr/>
        </p:nvSpPr>
        <p:spPr>
          <a:xfrm>
            <a:off x="9918295" y="4672107"/>
            <a:ext cx="6607330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pc="-74" smtClean="0">
                <a:latin typeface="Arial" panose="020B0604020202020204" pitchFamily="34" charset="0"/>
                <a:cs typeface="Arial" panose="020B0604020202020204" pitchFamily="34" charset="0"/>
              </a:rPr>
              <a:t>Soạn bài mới: </a:t>
            </a:r>
            <a:r>
              <a:rPr lang="en-US" sz="4000" b="1" i="1" spc="-74" smtClean="0">
                <a:latin typeface="Arial" panose="020B0604020202020204" pitchFamily="34" charset="0"/>
                <a:cs typeface="Arial" panose="020B0604020202020204" pitchFamily="34" charset="0"/>
              </a:rPr>
              <a:t>bài 9.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Định dạng trang tính, chèn thêm và xóa hàng, cột</a:t>
            </a:r>
            <a:endParaRPr lang="en-US" sz="4000" b="1" i="1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2579889" y="7041968"/>
            <a:ext cx="4921152" cy="3319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54033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30293" y="891344"/>
            <a:ext cx="891051" cy="925942"/>
            <a:chOff x="0" y="0"/>
            <a:chExt cx="1239597" cy="128813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76097" cy="1224636"/>
            </a:xfrm>
            <a:custGeom>
              <a:avLst/>
              <a:gdLst/>
              <a:ahLst/>
              <a:cxnLst/>
              <a:rect l="l" t="t" r="r" b="b"/>
              <a:pathLst>
                <a:path w="1176097" h="1224636">
                  <a:moveTo>
                    <a:pt x="1083387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82117" y="0"/>
                  </a:lnTo>
                  <a:cubicBezTo>
                    <a:pt x="1132917" y="0"/>
                    <a:pt x="1174827" y="41910"/>
                    <a:pt x="1174827" y="92710"/>
                  </a:cubicBezTo>
                  <a:lnTo>
                    <a:pt x="1174827" y="1130656"/>
                  </a:lnTo>
                  <a:cubicBezTo>
                    <a:pt x="1176097" y="1182726"/>
                    <a:pt x="1134187" y="1224636"/>
                    <a:pt x="1083387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39597" cy="1288136"/>
            </a:xfrm>
            <a:custGeom>
              <a:avLst/>
              <a:gdLst/>
              <a:ahLst/>
              <a:cxnLst/>
              <a:rect l="l" t="t" r="r" b="b"/>
              <a:pathLst>
                <a:path w="1239597" h="1288136">
                  <a:moveTo>
                    <a:pt x="1115137" y="59690"/>
                  </a:moveTo>
                  <a:cubicBezTo>
                    <a:pt x="1150697" y="59690"/>
                    <a:pt x="1179907" y="88900"/>
                    <a:pt x="1179907" y="124460"/>
                  </a:cubicBezTo>
                  <a:lnTo>
                    <a:pt x="1179907" y="1163676"/>
                  </a:lnTo>
                  <a:cubicBezTo>
                    <a:pt x="1179907" y="1199236"/>
                    <a:pt x="1150697" y="1228446"/>
                    <a:pt x="1115137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15137" y="59690"/>
                  </a:lnTo>
                  <a:moveTo>
                    <a:pt x="11151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1115137" y="1288136"/>
                  </a:lnTo>
                  <a:cubicBezTo>
                    <a:pt x="1183717" y="1288136"/>
                    <a:pt x="1239597" y="1232256"/>
                    <a:pt x="1239597" y="1163676"/>
                  </a:cubicBezTo>
                  <a:lnTo>
                    <a:pt x="1239597" y="124460"/>
                  </a:lnTo>
                  <a:cubicBezTo>
                    <a:pt x="1239597" y="55880"/>
                    <a:pt x="1183717" y="0"/>
                    <a:pt x="1115137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69440" y="891344"/>
            <a:ext cx="3483510" cy="925942"/>
            <a:chOff x="0" y="0"/>
            <a:chExt cx="4846130" cy="1288136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782630" cy="1224636"/>
            </a:xfrm>
            <a:custGeom>
              <a:avLst/>
              <a:gdLst/>
              <a:ahLst/>
              <a:cxnLst/>
              <a:rect l="l" t="t" r="r" b="b"/>
              <a:pathLst>
                <a:path w="4782630" h="1224636">
                  <a:moveTo>
                    <a:pt x="4689920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88650" y="0"/>
                  </a:lnTo>
                  <a:cubicBezTo>
                    <a:pt x="4739450" y="0"/>
                    <a:pt x="4781360" y="41910"/>
                    <a:pt x="4781360" y="92710"/>
                  </a:cubicBezTo>
                  <a:lnTo>
                    <a:pt x="4781360" y="1130656"/>
                  </a:lnTo>
                  <a:cubicBezTo>
                    <a:pt x="4782630" y="1182726"/>
                    <a:pt x="4740720" y="1224636"/>
                    <a:pt x="4689920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846130" cy="1288136"/>
            </a:xfrm>
            <a:custGeom>
              <a:avLst/>
              <a:gdLst/>
              <a:ahLst/>
              <a:cxnLst/>
              <a:rect l="l" t="t" r="r" b="b"/>
              <a:pathLst>
                <a:path w="4846130" h="1288136">
                  <a:moveTo>
                    <a:pt x="4721670" y="59690"/>
                  </a:moveTo>
                  <a:cubicBezTo>
                    <a:pt x="4757230" y="59690"/>
                    <a:pt x="4786440" y="88900"/>
                    <a:pt x="4786440" y="124460"/>
                  </a:cubicBezTo>
                  <a:lnTo>
                    <a:pt x="4786440" y="1163676"/>
                  </a:lnTo>
                  <a:cubicBezTo>
                    <a:pt x="4786440" y="1199236"/>
                    <a:pt x="4757230" y="1228446"/>
                    <a:pt x="4721670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1670" y="59690"/>
                  </a:lnTo>
                  <a:moveTo>
                    <a:pt x="47216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4721670" y="1288136"/>
                  </a:lnTo>
                  <a:cubicBezTo>
                    <a:pt x="4790250" y="1288136"/>
                    <a:pt x="4846130" y="1232256"/>
                    <a:pt x="4846130" y="1163676"/>
                  </a:cubicBezTo>
                  <a:lnTo>
                    <a:pt x="4846130" y="124460"/>
                  </a:lnTo>
                  <a:cubicBezTo>
                    <a:pt x="4846130" y="55880"/>
                    <a:pt x="4790250" y="0"/>
                    <a:pt x="4721670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24302" y="1510261"/>
            <a:ext cx="15039396" cy="8122706"/>
            <a:chOff x="0" y="0"/>
            <a:chExt cx="46776466" cy="2526374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915759" y="2719433"/>
            <a:ext cx="14456482" cy="6560350"/>
            <a:chOff x="0" y="0"/>
            <a:chExt cx="44963451" cy="20404410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488708" y="1749497"/>
            <a:ext cx="8431321" cy="743652"/>
            <a:chOff x="0" y="0"/>
            <a:chExt cx="21699163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14747260" y="1918415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4747260" y="209572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747260" y="227302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69194" y="1879860"/>
            <a:ext cx="503047" cy="482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65326" y="1983606"/>
            <a:ext cx="611966" cy="326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1983606"/>
            <a:ext cx="611966" cy="3266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26811"/>
            <a:ext cx="428780" cy="535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48601" y="1879860"/>
            <a:ext cx="418770" cy="41877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64853" y="891344"/>
            <a:ext cx="381605" cy="3816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971072" y="891344"/>
            <a:ext cx="381605" cy="3816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77292" y="891344"/>
            <a:ext cx="381605" cy="381605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 rot="5383831">
            <a:off x="8683678" y="1201878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8683678" y="1197003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97802" y="5816301"/>
            <a:ext cx="2512612" cy="4387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613582" y="6314413"/>
            <a:ext cx="3180525" cy="404928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019609" y="6418751"/>
            <a:ext cx="1791883" cy="410639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2134605" y="3425451"/>
            <a:ext cx="1400753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31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95400" y="2095500"/>
            <a:ext cx="9906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2044363"/>
            <a:ext cx="1356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Công thức tính điểm trung bình môn trong </a:t>
            </a: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hình 8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1552" y="3475851"/>
            <a:ext cx="8689974" cy="11560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=(8+6+9*2+10*3)/7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321" y="5143500"/>
            <a:ext cx="161853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Khi sửa điểm ở ô tính C3 thì điểm trung bình tại ô tính G3 không tự động thay đổi 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khi thay đổi điểm số ở ô tính C3 thì giá trị điểm số tương ứng trong công thức không thay đổi.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17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98210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4302" y="1554438"/>
            <a:ext cx="15039396" cy="8122706"/>
            <a:chOff x="0" y="0"/>
            <a:chExt cx="46776466" cy="25263748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15759" y="2763610"/>
            <a:ext cx="14456482" cy="6560350"/>
            <a:chOff x="0" y="0"/>
            <a:chExt cx="44963451" cy="20404410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488708" y="1793675"/>
            <a:ext cx="8431321" cy="743652"/>
            <a:chOff x="0" y="0"/>
            <a:chExt cx="21699163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4747260" y="196259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4747260" y="213989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4747260" y="2317206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69194" y="1924038"/>
            <a:ext cx="503047" cy="4829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65326" y="2027783"/>
            <a:ext cx="611966" cy="326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2027783"/>
            <a:ext cx="611966" cy="3266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70988"/>
            <a:ext cx="428780" cy="53597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48601" y="1924038"/>
            <a:ext cx="418770" cy="41877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2700000">
            <a:off x="15872632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8100000">
            <a:off x="15872632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656411" y="1260873"/>
            <a:ext cx="318890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796389" y="899845"/>
            <a:ext cx="384735" cy="397371"/>
            <a:chOff x="0" y="0"/>
            <a:chExt cx="485244" cy="5011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5244" cy="501180"/>
            </a:xfrm>
            <a:custGeom>
              <a:avLst/>
              <a:gdLst/>
              <a:ahLst/>
              <a:cxnLst/>
              <a:rect l="l" t="t" r="r" b="b"/>
              <a:pathLst>
                <a:path w="485244" h="501180">
                  <a:moveTo>
                    <a:pt x="0" y="0"/>
                  </a:moveTo>
                  <a:lnTo>
                    <a:pt x="0" y="501180"/>
                  </a:lnTo>
                  <a:lnTo>
                    <a:pt x="485244" y="501180"/>
                  </a:lnTo>
                  <a:lnTo>
                    <a:pt x="485244" y="0"/>
                  </a:lnTo>
                  <a:lnTo>
                    <a:pt x="0" y="0"/>
                  </a:lnTo>
                  <a:close/>
                  <a:moveTo>
                    <a:pt x="424284" y="440220"/>
                  </a:moveTo>
                  <a:lnTo>
                    <a:pt x="59690" y="440220"/>
                  </a:lnTo>
                  <a:lnTo>
                    <a:pt x="59690" y="59690"/>
                  </a:lnTo>
                  <a:lnTo>
                    <a:pt x="424284" y="59690"/>
                  </a:lnTo>
                  <a:lnTo>
                    <a:pt x="424284" y="44022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796389" y="912480"/>
            <a:ext cx="384735" cy="150960"/>
            <a:chOff x="0" y="0"/>
            <a:chExt cx="388406" cy="152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8405" cy="152400"/>
            </a:xfrm>
            <a:custGeom>
              <a:avLst/>
              <a:gdLst/>
              <a:ahLst/>
              <a:cxnLst/>
              <a:rect l="l" t="t" r="r" b="b"/>
              <a:pathLst>
                <a:path w="388405" h="152400">
                  <a:moveTo>
                    <a:pt x="0" y="0"/>
                  </a:moveTo>
                  <a:lnTo>
                    <a:pt x="388405" y="0"/>
                  </a:lnTo>
                  <a:lnTo>
                    <a:pt x="3884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20872">
            <a:off x="237898" y="5897559"/>
            <a:ext cx="2346853" cy="2723142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2323547" y="3386423"/>
            <a:ext cx="13584257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8: </a:t>
            </a:r>
            <a:endParaRPr lang="en-US" sz="7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SỬ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DỤNG ĐỊA CHỈ Ô TÍNH TRONG CÔNG THỨC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757707">
            <a:off x="16198105" y="3493367"/>
            <a:ext cx="1697954" cy="263063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46786">
            <a:off x="69660" y="1463955"/>
            <a:ext cx="1393431" cy="214674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202912">
            <a:off x="16502543" y="7826555"/>
            <a:ext cx="1454803" cy="1457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54033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30293" y="891344"/>
            <a:ext cx="891051" cy="925942"/>
            <a:chOff x="0" y="0"/>
            <a:chExt cx="1239597" cy="128813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76097" cy="1224636"/>
            </a:xfrm>
            <a:custGeom>
              <a:avLst/>
              <a:gdLst/>
              <a:ahLst/>
              <a:cxnLst/>
              <a:rect l="l" t="t" r="r" b="b"/>
              <a:pathLst>
                <a:path w="1176097" h="1224636">
                  <a:moveTo>
                    <a:pt x="1083387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82117" y="0"/>
                  </a:lnTo>
                  <a:cubicBezTo>
                    <a:pt x="1132917" y="0"/>
                    <a:pt x="1174827" y="41910"/>
                    <a:pt x="1174827" y="92710"/>
                  </a:cubicBezTo>
                  <a:lnTo>
                    <a:pt x="1174827" y="1130656"/>
                  </a:lnTo>
                  <a:cubicBezTo>
                    <a:pt x="1176097" y="1182726"/>
                    <a:pt x="1134187" y="1224636"/>
                    <a:pt x="1083387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39597" cy="1288136"/>
            </a:xfrm>
            <a:custGeom>
              <a:avLst/>
              <a:gdLst/>
              <a:ahLst/>
              <a:cxnLst/>
              <a:rect l="l" t="t" r="r" b="b"/>
              <a:pathLst>
                <a:path w="1239597" h="1288136">
                  <a:moveTo>
                    <a:pt x="1115137" y="59690"/>
                  </a:moveTo>
                  <a:cubicBezTo>
                    <a:pt x="1150697" y="59690"/>
                    <a:pt x="1179907" y="88900"/>
                    <a:pt x="1179907" y="124460"/>
                  </a:cubicBezTo>
                  <a:lnTo>
                    <a:pt x="1179907" y="1163676"/>
                  </a:lnTo>
                  <a:cubicBezTo>
                    <a:pt x="1179907" y="1199236"/>
                    <a:pt x="1150697" y="1228446"/>
                    <a:pt x="1115137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15137" y="59690"/>
                  </a:lnTo>
                  <a:moveTo>
                    <a:pt x="11151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1115137" y="1288136"/>
                  </a:lnTo>
                  <a:cubicBezTo>
                    <a:pt x="1183717" y="1288136"/>
                    <a:pt x="1239597" y="1232256"/>
                    <a:pt x="1239597" y="1163676"/>
                  </a:cubicBezTo>
                  <a:lnTo>
                    <a:pt x="1239597" y="124460"/>
                  </a:lnTo>
                  <a:cubicBezTo>
                    <a:pt x="1239597" y="55880"/>
                    <a:pt x="1183717" y="0"/>
                    <a:pt x="1115137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69440" y="891344"/>
            <a:ext cx="3483510" cy="925942"/>
            <a:chOff x="0" y="0"/>
            <a:chExt cx="4846130" cy="1288136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782630" cy="1224636"/>
            </a:xfrm>
            <a:custGeom>
              <a:avLst/>
              <a:gdLst/>
              <a:ahLst/>
              <a:cxnLst/>
              <a:rect l="l" t="t" r="r" b="b"/>
              <a:pathLst>
                <a:path w="4782630" h="1224636">
                  <a:moveTo>
                    <a:pt x="4689920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88650" y="0"/>
                  </a:lnTo>
                  <a:cubicBezTo>
                    <a:pt x="4739450" y="0"/>
                    <a:pt x="4781360" y="41910"/>
                    <a:pt x="4781360" y="92710"/>
                  </a:cubicBezTo>
                  <a:lnTo>
                    <a:pt x="4781360" y="1130656"/>
                  </a:lnTo>
                  <a:cubicBezTo>
                    <a:pt x="4782630" y="1182726"/>
                    <a:pt x="4740720" y="1224636"/>
                    <a:pt x="4689920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846130" cy="1288136"/>
            </a:xfrm>
            <a:custGeom>
              <a:avLst/>
              <a:gdLst/>
              <a:ahLst/>
              <a:cxnLst/>
              <a:rect l="l" t="t" r="r" b="b"/>
              <a:pathLst>
                <a:path w="4846130" h="1288136">
                  <a:moveTo>
                    <a:pt x="4721670" y="59690"/>
                  </a:moveTo>
                  <a:cubicBezTo>
                    <a:pt x="4757230" y="59690"/>
                    <a:pt x="4786440" y="88900"/>
                    <a:pt x="4786440" y="124460"/>
                  </a:cubicBezTo>
                  <a:lnTo>
                    <a:pt x="4786440" y="1163676"/>
                  </a:lnTo>
                  <a:cubicBezTo>
                    <a:pt x="4786440" y="1199236"/>
                    <a:pt x="4757230" y="1228446"/>
                    <a:pt x="4721670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1670" y="59690"/>
                  </a:lnTo>
                  <a:moveTo>
                    <a:pt x="47216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4721670" y="1288136"/>
                  </a:lnTo>
                  <a:cubicBezTo>
                    <a:pt x="4790250" y="1288136"/>
                    <a:pt x="4846130" y="1232256"/>
                    <a:pt x="4846130" y="1163676"/>
                  </a:cubicBezTo>
                  <a:lnTo>
                    <a:pt x="4846130" y="124460"/>
                  </a:lnTo>
                  <a:cubicBezTo>
                    <a:pt x="4846130" y="55880"/>
                    <a:pt x="4790250" y="0"/>
                    <a:pt x="4721670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24302" y="1510261"/>
            <a:ext cx="15039396" cy="8122706"/>
            <a:chOff x="0" y="0"/>
            <a:chExt cx="46776466" cy="2526374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915759" y="2719433"/>
            <a:ext cx="14456482" cy="6560350"/>
            <a:chOff x="0" y="0"/>
            <a:chExt cx="44963451" cy="20404410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488708" y="1749497"/>
            <a:ext cx="8431321" cy="743652"/>
            <a:chOff x="0" y="0"/>
            <a:chExt cx="21699163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14747260" y="1918415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4747260" y="209572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747260" y="227302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69194" y="1879860"/>
            <a:ext cx="503047" cy="482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65326" y="1983606"/>
            <a:ext cx="611966" cy="326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1983606"/>
            <a:ext cx="611966" cy="3266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26811"/>
            <a:ext cx="428780" cy="535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48601" y="1879860"/>
            <a:ext cx="418770" cy="41877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64853" y="891344"/>
            <a:ext cx="381605" cy="3816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971072" y="891344"/>
            <a:ext cx="381605" cy="3816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77292" y="891344"/>
            <a:ext cx="381605" cy="381605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 rot="5383831">
            <a:off x="8683678" y="1201878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8683678" y="1197003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36064" flipH="1">
            <a:off x="264685" y="5153412"/>
            <a:ext cx="2923493" cy="572213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005625" y="2988685"/>
            <a:ext cx="1437825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405704">
            <a:off x="1892568" y="2860946"/>
            <a:ext cx="1307780" cy="148305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2660612" y="4365010"/>
            <a:ext cx="1061889" cy="1078706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4989" y="4496120"/>
            <a:ext cx="12190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54296" y="6760916"/>
            <a:ext cx="1061889" cy="1078706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84989" y="6760916"/>
            <a:ext cx="6541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Sao chép công thức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321" y="1662619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7145" y="2702455"/>
            <a:ext cx="160782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thông tin trong SGK – tr.41, quan sát hình 1 và trả lời câu hỏi: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3862950"/>
            <a:ext cx="7442201" cy="60049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942071" y="3945974"/>
            <a:ext cx="8054974" cy="5315251"/>
          </a:xfrm>
          <a:prstGeom prst="wedgeRoundRectCallout">
            <a:avLst>
              <a:gd name="adj1" fmla="val -57825"/>
              <a:gd name="adj2" fmla="val -4072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smtClean="0">
                <a:solidFill>
                  <a:schemeClr val="tx1"/>
                </a:solidFill>
              </a:rPr>
              <a:t>Em </a:t>
            </a:r>
            <a:r>
              <a:rPr lang="vi-VN" sz="3800">
                <a:solidFill>
                  <a:schemeClr val="tx1"/>
                </a:solidFill>
              </a:rPr>
              <a:t>hãy nêu các bước nhập công thức để tính điểm trung bình môn tại ô tính G3.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smtClean="0">
                <a:solidFill>
                  <a:schemeClr val="tx1"/>
                </a:solidFill>
              </a:rPr>
              <a:t>Lợi </a:t>
            </a:r>
            <a:r>
              <a:rPr lang="vi-VN" sz="3800">
                <a:solidFill>
                  <a:schemeClr val="tx1"/>
                </a:solidFill>
              </a:rPr>
              <a:t>ích của việc sử dụng địa chỉ ô tính trong công thức là gì?</a:t>
            </a:r>
          </a:p>
        </p:txBody>
      </p:sp>
    </p:spTree>
    <p:extLst>
      <p:ext uri="{BB962C8B-B14F-4D97-AF65-F5344CB8AC3E}">
        <p14:creationId xmlns:p14="http://schemas.microsoft.com/office/powerpoint/2010/main" xmlns="" val="171488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321" y="4191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321" y="1751925"/>
            <a:ext cx="1630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70131" y="3097703"/>
            <a:ext cx="7315201" cy="1498937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267200" y="5513284"/>
            <a:ext cx="7483080" cy="1473369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vùng nhập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553200" y="7556204"/>
            <a:ext cx="9997678" cy="1930569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rgbClr val="FFC00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(C3+D3+E3*2+F3*3)/7 rồi gõ phím Enter.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09600" y="4920574"/>
            <a:ext cx="3375802" cy="5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09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321" y="4191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41384" y="4029710"/>
            <a:ext cx="6461816" cy="581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3137" y="1874139"/>
            <a:ext cx="929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smtClean="0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Khi thực hiện thao tác các em nên: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Thêm cột mới để tính điểm trung bình môn mới.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Kẻ thêm hàng mới để tính điểm trung bình mới. 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222520" y="8161895"/>
            <a:ext cx="942975" cy="8410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37829" y="7613047"/>
            <a:ext cx="9215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Nhìn nhận được ưu điểm của việc dùng địa chỉ ô trong tính công thức.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65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321" y="4191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899" y="3160824"/>
            <a:ext cx="1531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Phần mềm sẽ tự cập nhật khi có sự thay đổi về dữ liệu trong các ô tính.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Kết quả mới nhận được nhận được đúng với công thức đã nhập vào, không cần phải nhập lại công thức.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Tiết kiệm thời gian trong việc thực hiện tính toán.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42975" y="1812970"/>
            <a:ext cx="3781425" cy="1044530"/>
          </a:xfrm>
          <a:prstGeom prst="homePlat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ích 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486399" y="7783068"/>
            <a:ext cx="7315200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58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1478</Words>
  <PresentationFormat>Custom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2022-12-09T03:14:39Z</dcterms:modified>
  <dc:identifier>DAFODE065Vw</dc:identifier>
</cp:coreProperties>
</file>