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3"/>
    <p:sldId id="262" r:id="rId4"/>
    <p:sldId id="272" r:id="rId5"/>
    <p:sldId id="257" r:id="rId6"/>
    <p:sldId id="258" r:id="rId7"/>
    <p:sldId id="260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3" r:id="rId17"/>
  </p:sldIdLst>
  <p:sldSz cx="12192000" cy="6858000"/>
  <p:notesSz cx="6858000" cy="9144000"/>
  <p:embeddedFontLst>
    <p:embeddedFont>
      <p:font typeface="Calibri" panose="020F0502020204030204"/>
      <p:regular r:id="rId21"/>
      <p:bold r:id="rId22"/>
      <p:italic r:id="rId23"/>
      <p:boldItalic r:id="rId24"/>
    </p:embeddedFont>
    <p:embeddedFont>
      <p:font typeface="Calibri Light" panose="020F0302020204030204" charset="0"/>
      <p:regular r:id="rId25"/>
      <p:italic r:id="rId26"/>
    </p:embeddedFont>
    <p:embeddedFont>
      <p:font typeface=".VnAvant" panose="020B7200000000000000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4.GIF"/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hinh-nen-powerpoint-mo-dau-dep-va-an-tuong-nhat_11115819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3970" y="-21590"/>
            <a:ext cx="12218035" cy="6915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123315"/>
            <a:ext cx="10296525" cy="5191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2. TiÕng nµo cã ©m s? TiÕng nµo cã ©m x?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30455" t="18911" r="55943" b="59740"/>
          <a:stretch>
            <a:fillRect/>
          </a:stretch>
        </p:blipFill>
        <p:spPr>
          <a:xfrm>
            <a:off x="400050" y="1487170"/>
            <a:ext cx="2106930" cy="182499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55939" t="15623" r="25013" b="57586"/>
          <a:stretch>
            <a:fillRect/>
          </a:stretch>
        </p:blipFill>
        <p:spPr>
          <a:xfrm>
            <a:off x="9829165" y="1390650"/>
            <a:ext cx="2122805" cy="1634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37682" t="46398" r="52760" b="42222"/>
          <a:stretch>
            <a:fillRect/>
          </a:stretch>
        </p:blipFill>
        <p:spPr>
          <a:xfrm>
            <a:off x="3504565" y="2733675"/>
            <a:ext cx="1913255" cy="1185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54161" t="44537" r="35328" b="42074"/>
          <a:stretch>
            <a:fillRect/>
          </a:stretch>
        </p:blipFill>
        <p:spPr>
          <a:xfrm>
            <a:off x="6988175" y="2327275"/>
            <a:ext cx="1847850" cy="118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29792" t="54509" r="58370" b="22593"/>
          <a:stretch>
            <a:fillRect/>
          </a:stretch>
        </p:blipFill>
        <p:spPr>
          <a:xfrm>
            <a:off x="379730" y="4817110"/>
            <a:ext cx="2127250" cy="2061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58984" t="55278" r="28927" b="24935"/>
          <a:stretch>
            <a:fillRect/>
          </a:stretch>
        </p:blipFill>
        <p:spPr>
          <a:xfrm>
            <a:off x="9933940" y="4580890"/>
            <a:ext cx="1644015" cy="1967230"/>
          </a:xfrm>
          <a:prstGeom prst="rect">
            <a:avLst/>
          </a:prstGeom>
        </p:spPr>
      </p:pic>
      <p:cxnSp>
        <p:nvCxnSpPr>
          <p:cNvPr id="13" name="Straight Connector 12"/>
          <p:cNvCxnSpPr>
            <a:stCxn id="4" idx="3"/>
            <a:endCxn id="8" idx="0"/>
          </p:cNvCxnSpPr>
          <p:nvPr/>
        </p:nvCxnSpPr>
        <p:spPr>
          <a:xfrm>
            <a:off x="2506980" y="2399665"/>
            <a:ext cx="1954530" cy="334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526145" y="2177415"/>
            <a:ext cx="1624330" cy="556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0"/>
          </p:cNvCxnSpPr>
          <p:nvPr/>
        </p:nvCxnSpPr>
        <p:spPr>
          <a:xfrm flipH="1">
            <a:off x="1443355" y="3630295"/>
            <a:ext cx="2188845" cy="1186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62925" y="3406140"/>
            <a:ext cx="2211705" cy="1228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6350"/>
            <a:ext cx="10515600" cy="1325563"/>
          </a:xfrm>
        </p:spPr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3. TËp ®äc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rcRect l="53004" t="23632" r="26044" b="42022"/>
          <a:stretch>
            <a:fillRect/>
          </a:stretch>
        </p:blipFill>
        <p:spPr>
          <a:xfrm>
            <a:off x="1376045" y="1174750"/>
            <a:ext cx="9439910" cy="551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? GhÐp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với chữ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rcRect l="17132" t="48609" r="55048" b="22414"/>
          <a:stretch>
            <a:fillRect/>
          </a:stretch>
        </p:blipFill>
        <p:spPr>
          <a:xfrm>
            <a:off x="154305" y="1691005"/>
            <a:ext cx="3002915" cy="24980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1"/>
          <a:srcRect l="66667" t="45098" r="10515" b="19434"/>
          <a:stretch>
            <a:fillRect/>
          </a:stretch>
        </p:blipFill>
        <p:spPr>
          <a:xfrm>
            <a:off x="8911590" y="1691640"/>
            <a:ext cx="2527935" cy="2259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45750" t="62630" r="33656" b="24769"/>
          <a:stretch>
            <a:fillRect/>
          </a:stretch>
        </p:blipFill>
        <p:spPr>
          <a:xfrm>
            <a:off x="4637405" y="3582035"/>
            <a:ext cx="2510790" cy="1056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rcRect l="45568" t="49389" r="33479" b="37556"/>
          <a:stretch>
            <a:fillRect/>
          </a:stretch>
        </p:blipFill>
        <p:spPr>
          <a:xfrm>
            <a:off x="4424045" y="1922780"/>
            <a:ext cx="2628265" cy="1097915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6" idx="3"/>
          </p:cNvCxnSpPr>
          <p:nvPr/>
        </p:nvCxnSpPr>
        <p:spPr>
          <a:xfrm>
            <a:off x="3157220" y="2940050"/>
            <a:ext cx="1554480" cy="125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3"/>
          </p:cNvCxnSpPr>
          <p:nvPr/>
        </p:nvCxnSpPr>
        <p:spPr>
          <a:xfrm>
            <a:off x="7052310" y="2472055"/>
            <a:ext cx="1869440" cy="1148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4. Tập viết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rcRect l="31973" t="19393" r="33221" b="60236"/>
          <a:stretch>
            <a:fillRect/>
          </a:stretch>
        </p:blipFill>
        <p:spPr>
          <a:xfrm>
            <a:off x="2788285" y="1691005"/>
            <a:ext cx="7648575" cy="4166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2cfe3c18fe079280db136140eb4562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710" y="28575"/>
            <a:ext cx="1201674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ai-hinh-nen-powerpoint-dep-ve-moi-truong-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6195" y="19050"/>
            <a:ext cx="12265025" cy="6819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1815" y="3164840"/>
            <a:ext cx="5901690" cy="1325880"/>
          </a:xfrm>
        </p:spPr>
        <p:txBody>
          <a:bodyPr>
            <a:normAutofit/>
          </a:bodyPr>
          <a:p>
            <a:pPr algn="ctr"/>
            <a:r>
              <a:rPr lang="en-US" sz="8000">
                <a:latin typeface=".VnAvant" panose="020B7200000000000000" charset="0"/>
                <a:cs typeface=".VnAvant" panose="020B7200000000000000" charset="0"/>
              </a:rPr>
              <a:t>Khởi động</a:t>
            </a:r>
            <a:endParaRPr lang="en-US" sz="80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3555" y="37746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.VnAvant" panose="020B7200000000000000" charset="0"/>
                <a:cs typeface=".VnAvant" panose="020B7200000000000000" charset="0"/>
              </a:rPr>
              <a:t>ĐiÒn vµo chç chÊm </a:t>
            </a:r>
            <a:r>
              <a:rPr lang="en-US" sz="4400" b="1">
                <a:solidFill>
                  <a:srgbClr val="FFFF00"/>
                </a:solidFill>
                <a:latin typeface=".VnAvant" panose="020B7200000000000000" charset="0"/>
                <a:cs typeface=".VnAvant" panose="020B7200000000000000" charset="0"/>
              </a:rPr>
              <a:t>....¶ lª</a:t>
            </a:r>
            <a:r>
              <a:rPr lang="en-US" sz="4400" b="1">
                <a:latin typeface=".VnAvant" panose="020B7200000000000000" charset="0"/>
                <a:cs typeface=".VnAvant" panose="020B7200000000000000" charset="0"/>
              </a:rPr>
              <a:t>?</a:t>
            </a:r>
            <a:endParaRPr lang="en-US" sz="4400" b="1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D.l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0975" y="49494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gà .....i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938" y="574692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A. m</a:t>
            </a:r>
            <a:endParaRPr lang="en-US" sz="4800">
              <a:solidFill>
                <a:srgbClr val="00206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0501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B. r</a:t>
            </a:r>
            <a:endParaRPr lang="en-US" sz="4800">
              <a:solidFill>
                <a:srgbClr val="00206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3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C. ơ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D. p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4950" y="483870"/>
            <a:ext cx="837184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Điền vào chỗ chấm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.....ả mơ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r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ph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389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C.ư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5" y="285781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353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animBg="1"/>
      <p:bldP spid="21" grpId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hinh-nen-powerpoint-chuyen-nghiep-1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-52705"/>
            <a:ext cx="12193905" cy="6964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935" y="2327910"/>
            <a:ext cx="5793105" cy="2202180"/>
          </a:xfrm>
        </p:spPr>
        <p:txBody>
          <a:bodyPr>
            <a:noAutofit/>
          </a:bodyPr>
          <a:p>
            <a:pPr algn="ctr"/>
            <a:r>
              <a:rPr lang="en-US" sz="8800">
                <a:latin typeface=".VnAvant" panose="020B7200000000000000" charset="0"/>
                <a:cs typeface=".VnAvant" panose="020B7200000000000000" charset="0"/>
              </a:rPr>
              <a:t>Học vần</a:t>
            </a:r>
            <a:endParaRPr lang="en-US" sz="88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85" y="365760"/>
            <a:ext cx="11337925" cy="1769745"/>
          </a:xfrm>
        </p:spPr>
        <p:txBody>
          <a:bodyPr>
            <a:normAutofit fontScale="90000"/>
          </a:bodyPr>
          <a:p>
            <a:pPr algn="ctr"/>
            <a:r>
              <a:rPr lang="en-US">
                <a:latin typeface=".VnAvant" panose="020B7200000000000000" charset="0"/>
                <a:cs typeface=".VnAvant" panose="020B7200000000000000" charset="0"/>
              </a:rPr>
              <a:t>Thứ       ngày    th¸ng   năm 2020</a:t>
            </a:r>
            <a:br>
              <a:rPr lang="en-US">
                <a:latin typeface=".VnAvant" panose="020B7200000000000000" charset="0"/>
                <a:cs typeface=".VnAvant" panose="020B7200000000000000" charset="0"/>
              </a:rPr>
            </a:b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Tiếng Việt</a:t>
            </a:r>
            <a:b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</a:b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s- x</a:t>
            </a:r>
            <a:endParaRPr lang="en-US" sz="60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1230"/>
            <a:ext cx="10515600" cy="3956050"/>
          </a:xfrm>
        </p:spPr>
        <p:txBody>
          <a:bodyPr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452245" y="3417570"/>
            <a:ext cx="2981325" cy="20834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03465" y="3278505"/>
            <a:ext cx="3260090" cy="23615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402840" y="3860165"/>
            <a:ext cx="1207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7200">
                <a:latin typeface=".VnAvant" panose="020B7200000000000000" charset="0"/>
                <a:cs typeface=".VnAvant" panose="020B7200000000000000" charset="0"/>
              </a:rPr>
              <a:t>S</a:t>
            </a:r>
            <a:endParaRPr lang="en-US" sz="72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584565" y="3859530"/>
            <a:ext cx="897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7200">
                <a:latin typeface=".VnAvant" panose="020B7200000000000000" charset="0"/>
                <a:cs typeface=".VnAvant" panose="020B7200000000000000" charset="0"/>
              </a:rPr>
              <a:t>x</a:t>
            </a:r>
            <a:endParaRPr lang="en-US" sz="72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Lµm quen</a:t>
            </a:r>
            <a:endParaRPr lang="en-US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6038" t="38290" r="54695" b="27083"/>
          <a:stretch>
            <a:fillRect/>
          </a:stretch>
        </p:blipFill>
        <p:spPr>
          <a:xfrm>
            <a:off x="719455" y="1368425"/>
            <a:ext cx="2928620" cy="24980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28090" y="4004945"/>
            <a:ext cx="171958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Î</a:t>
            </a:r>
            <a:endParaRPr lang="en-US" sz="60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28090" y="5019675"/>
            <a:ext cx="833755" cy="1198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72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s</a:t>
            </a:r>
            <a:endParaRPr lang="en-US" sz="720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62480" y="5019675"/>
            <a:ext cx="885825" cy="1198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sz="7200">
                <a:latin typeface=".VnAvant" panose="020B7200000000000000" charset="0"/>
                <a:cs typeface=".VnAvant" panose="020B7200000000000000" charset="0"/>
              </a:rPr>
              <a:t>Î</a:t>
            </a:r>
            <a:endParaRPr lang="en-US" sz="7200">
              <a:latin typeface=".VnAvant" panose="020B7200000000000000" charset="0"/>
              <a:cs typeface=".VnAvant" panose="020B7200000000000000" charset="0"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2"/>
          </p:nvPr>
        </p:nvPicPr>
        <p:blipFill>
          <a:blip r:embed="rId1"/>
          <a:srcRect l="54902" t="22636" r="13603" b="27865"/>
          <a:stretch>
            <a:fillRect/>
          </a:stretch>
        </p:blipFill>
        <p:spPr>
          <a:xfrm>
            <a:off x="7681595" y="1368425"/>
            <a:ext cx="3031490" cy="24974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806690" y="3912870"/>
            <a:ext cx="2906395" cy="11068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sz="66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6600">
                <a:latin typeface=".VnAvant" panose="020B7200000000000000" charset="0"/>
                <a:cs typeface=".VnAvant" panose="020B7200000000000000" charset="0"/>
              </a:rPr>
              <a:t>e ca</a:t>
            </a:r>
            <a:endParaRPr lang="en-US" sz="66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806055" y="5019675"/>
            <a:ext cx="1383030" cy="11068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sz="66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6600">
                <a:latin typeface=".VnAvant" panose="020B7200000000000000" charset="0"/>
                <a:cs typeface=".VnAvant" panose="020B7200000000000000" charset="0"/>
              </a:rPr>
              <a:t>e</a:t>
            </a:r>
            <a:endParaRPr lang="en-US" sz="660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189085" y="5019675"/>
            <a:ext cx="1524635" cy="11068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6600">
                <a:latin typeface=".VnAvant" panose="020B7200000000000000" charset="0"/>
                <a:cs typeface=".VnAvant" panose="020B7200000000000000" charset="0"/>
              </a:rPr>
              <a:t>ca</a:t>
            </a:r>
            <a:endParaRPr lang="en-US" sz="6600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WPS Presentation</Application>
  <PresentationFormat>Màn hình rộng</PresentationFormat>
  <Paragraphs>72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.VnAvant</vt:lpstr>
      <vt:lpstr>.VnTime</vt:lpstr>
      <vt:lpstr>.VnAvantH</vt:lpstr>
      <vt:lpstr>Calibri</vt:lpstr>
      <vt:lpstr>.VnAristote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17</cp:revision>
  <dcterms:created xsi:type="dcterms:W3CDTF">2018-05-01T14:03:00Z</dcterms:created>
  <dcterms:modified xsi:type="dcterms:W3CDTF">2020-08-10T04:02:53Z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